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9"/>
  </p:notesMasterIdLst>
  <p:sldIdLst>
    <p:sldId id="256" r:id="rId2"/>
    <p:sldId id="279" r:id="rId3"/>
    <p:sldId id="281" r:id="rId4"/>
    <p:sldId id="284" r:id="rId5"/>
    <p:sldId id="257" r:id="rId6"/>
    <p:sldId id="282" r:id="rId7"/>
    <p:sldId id="283" r:id="rId8"/>
    <p:sldId id="287" r:id="rId9"/>
    <p:sldId id="285" r:id="rId10"/>
    <p:sldId id="286" r:id="rId11"/>
    <p:sldId id="288" r:id="rId12"/>
    <p:sldId id="275" r:id="rId13"/>
    <p:sldId id="289" r:id="rId14"/>
    <p:sldId id="290" r:id="rId15"/>
    <p:sldId id="269" r:id="rId16"/>
    <p:sldId id="271" r:id="rId17"/>
    <p:sldId id="2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32E"/>
    <a:srgbClr val="35C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C050B-F11A-4E34-B20E-8A51C31B940F}" type="datetimeFigureOut">
              <a:rPr lang="fr-FR" smtClean="0"/>
              <a:t>05/08/2022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10CF-C852-4FA3-8BCF-68F79EB8A8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62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510CF-C852-4FA3-8BCF-68F79EB8A82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AA843-0740-A3E5-AE12-B7FF87444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868D49-DBA6-31C1-444F-BAA7D0E5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00F1C-33EC-FB7B-32E3-229264BE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0EE0E8-F0D9-7418-27FD-50D877F0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9A4701-7B58-AFFF-1696-24F0D01D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3D350-71EF-CA3B-82AC-38DFE04F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B46C2A-4469-B547-2BDA-527738AE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253B6-F604-E2AC-1437-32F678BD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CDAB31-DB86-5DE9-3933-FE5975F1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0F63A5-5869-1123-E091-4D31501E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7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B24B1A-BB2A-730B-EB5D-4CCB8CFD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0A4CEA-14B5-BAAF-9193-9A9E2EDC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E2918-F746-A89E-F342-CEFB651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21701-1AEF-C86E-BF7E-0BA80AC0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84644-8441-90FE-4EB8-4770D13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51629-3637-2ED0-7253-157EE5E2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32303-4A3F-0B8B-6D68-DF3F4B86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C6380B-C163-2EB2-21E8-DC49224C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12F4A-462F-90E1-4433-19568DE5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DC372-2809-2D21-DAF2-554FA5D1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44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55CF-1AE3-DA6E-8E90-6D7E0CD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33C8A6-91F8-AEE4-C2BA-E8F8B298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1AB8C-2839-801B-6DAC-241CBF8E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DC561-C115-B382-EAEC-0B16C4F0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EEF0B-F508-2021-C917-D8898FDF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24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DABDD-9E79-BBE7-C575-C57C385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C317C-29E3-7F27-2663-69D206293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60D426-5C3E-11F8-80F9-31245E9AB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2C59CB-B445-A5D4-17CF-2E67E310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3AE65-7A55-FF4C-ED0C-2870C1E2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FA0CA-D899-89E3-4C69-8B2C089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9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103FE-D2FA-C282-C10A-9BC4E493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F96F69-97FF-B946-D111-044578C6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DEA65A-CE40-E814-640C-9FA7BAB35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5DFC67-00E5-7131-F443-894355234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484E73-0786-9A7D-1171-66BD062C0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C2152A-D57E-ADD7-049F-CABD6C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E379B7-8D02-1996-BBAA-39C4EF58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ABAD88-D540-453D-A12F-86F4254A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8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3ED23-7EFE-FD40-D876-A4C1C637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7D3EC1-B65F-744F-3D60-E143078D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53728F-B456-2BAA-DC33-EE902FCD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9EF8B3-D57E-FD21-F324-BF426092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54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F981AE-F252-2BCA-371C-FC1986C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0B5CD6-398E-ADFC-ABDC-2F819F17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66698-C90C-8A00-184A-F974582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2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D1ECB-9F87-E68C-6E1C-AFF66A94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49C66-8874-AD10-BF9E-0F79CE24F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FE420D-1C3F-400A-DAA1-3E5F19E5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21AD5D-0FAE-94AD-14A0-FE937384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140AB-7DD5-8F91-39A5-28F97A7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47EAEB-B224-E53C-7329-1A2DC849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0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C7744-6F27-C58E-0A32-15893C43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913917-25E3-F8DE-953F-681DE6665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529FE1-6981-D511-FCB1-5A13F740F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88D39F-78DB-1348-E0BD-CA1CCA8B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080AAE-E688-DE3E-97B5-C95BF8D3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E3CAD-A5C3-0B99-D848-F0EE8769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70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43CC71-F4A3-139E-0E63-C98B3F56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0C71D-0835-EFA8-4E67-D0C037F9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56CD3-4A3C-E4A9-9897-2501BDA6D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FD39-ABDA-4268-892A-2F42AB73B6DD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E8BC0A-9CCD-92FE-9B3C-B22C14E33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AF6A5-7C6B-8460-AE49-E00D0D36B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2E7C-A3A1-45D8-898C-81DB5FD071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87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1078928-B020-B5A2-C836-A34FE7AB7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0893BEB-6352-C9EA-5B9B-E1CAF3E5018A}"/>
              </a:ext>
            </a:extLst>
          </p:cNvPr>
          <p:cNvSpPr txBox="1"/>
          <p:nvPr/>
        </p:nvSpPr>
        <p:spPr>
          <a:xfrm>
            <a:off x="168676" y="368989"/>
            <a:ext cx="38351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spc="3000" dirty="0">
                <a:solidFill>
                  <a:srgbClr val="A8232E"/>
                </a:solidFill>
                <a:latin typeface="Forte" panose="03060902040502070203" pitchFamily="66" charset="0"/>
              </a:rPr>
              <a:t>Gmao</a:t>
            </a:r>
            <a:endParaRPr lang="fr-FR" sz="6600" dirty="0">
              <a:solidFill>
                <a:srgbClr val="A8232E"/>
              </a:solidFill>
              <a:latin typeface="Forte" panose="03060902040502070203" pitchFamily="66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0F0E29-8202-D0A3-37B6-F43E6B40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4786430"/>
            <a:ext cx="4861077" cy="22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18" y="274150"/>
            <a:ext cx="10970170" cy="724678"/>
          </a:xfrm>
        </p:spPr>
        <p:txBody>
          <a:bodyPr>
            <a:noAutofit/>
          </a:bodyPr>
          <a:lstStyle/>
          <a:p>
            <a:r>
              <a:rPr lang="fr-FR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Avantage de la solution choisie</a:t>
            </a:r>
            <a:endParaRPr lang="fr-FR" sz="4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04" y="987686"/>
            <a:ext cx="11245378" cy="543086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000" dirty="0"/>
              <a:t>Le framework Symfony procure une architecture solide permettant une programmation claire et une maintenance aisée.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Chaque « domaine », dans l’application est divisée en parties aisément identifiables, permettant d’accéder simplement à d’éventuelles modifications ou d’ajout de fonctionnalités.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Avec son caractère de site internet, l’emploi de l’application est souple : Il est possible de l’utiliser partout où internet est disponible, le lieu de travail, mais aussi de chez soi, etc…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Chaque technicien se connecte à son espace avec un identifiant et son mot de passe. Son espace peut être personnalisé avec une photo.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La connexion rapproche l’utilisateur de son organisation (multisite). Il a ainsi accès aux divers éléments de </a:t>
            </a:r>
            <a:r>
              <a:rPr lang="fr-FR" sz="2000" b="1" dirty="0"/>
              <a:t>son</a:t>
            </a:r>
            <a:r>
              <a:rPr lang="fr-FR" sz="2000" dirty="0"/>
              <a:t> organisation.</a:t>
            </a:r>
          </a:p>
          <a:p>
            <a:pPr lvl="1">
              <a:lnSpc>
                <a:spcPct val="150000"/>
              </a:lnSpc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D837F6-D590-3902-6CA5-E81559AE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-104805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1" y="1268359"/>
            <a:ext cx="10582018" cy="2160641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vie" panose="04040805050809020602" pitchFamily="82" charset="0"/>
              </a:rPr>
              <a:t>Fonctionnalités…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Ravie" panose="04040805050809020602" pitchFamily="8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77D1C9-3A38-3A9A-709A-CB3CAB7E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46" y="3595457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F6A1E4-5000-2A14-4B8B-762BAE49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233996"/>
            <a:ext cx="5122415" cy="45967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Utilisateur</a:t>
            </a:r>
          </a:p>
          <a:p>
            <a:r>
              <a:rPr lang="fr-FR" dirty="0"/>
              <a:t>Organisation</a:t>
            </a:r>
          </a:p>
          <a:p>
            <a:r>
              <a:rPr lang="fr-FR" dirty="0"/>
              <a:t>Service</a:t>
            </a:r>
          </a:p>
          <a:p>
            <a:r>
              <a:rPr lang="fr-FR" dirty="0"/>
              <a:t>Atelier</a:t>
            </a:r>
          </a:p>
          <a:p>
            <a:r>
              <a:rPr lang="fr-FR" dirty="0"/>
              <a:t>Machine</a:t>
            </a:r>
          </a:p>
          <a:p>
            <a:r>
              <a:rPr lang="fr-FR" dirty="0"/>
              <a:t>Pièce détachée</a:t>
            </a:r>
          </a:p>
          <a:p>
            <a:r>
              <a:rPr lang="fr-FR" dirty="0"/>
              <a:t>Bon de travail</a:t>
            </a:r>
          </a:p>
          <a:p>
            <a:r>
              <a:rPr lang="fr-FR" dirty="0"/>
              <a:t>Bon de livraison</a:t>
            </a:r>
          </a:p>
          <a:p>
            <a:r>
              <a:rPr lang="fr-FR" dirty="0"/>
              <a:t>Message</a:t>
            </a:r>
          </a:p>
          <a:p>
            <a:r>
              <a:rPr lang="fr-FR" dirty="0"/>
              <a:t>Astreinte</a:t>
            </a:r>
          </a:p>
          <a:p>
            <a:r>
              <a:rPr lang="fr-FR" dirty="0"/>
              <a:t>Fournisseur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95D26B-0DDD-B7FA-2D5B-1AB7BBCD3DC8}"/>
              </a:ext>
            </a:extLst>
          </p:cNvPr>
          <p:cNvSpPr txBox="1"/>
          <p:nvPr/>
        </p:nvSpPr>
        <p:spPr>
          <a:xfrm>
            <a:off x="461639" y="438498"/>
            <a:ext cx="4492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Entités gérées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1E03000-1A83-D469-7EEE-82381DBF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00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7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F6A1E4-5000-2A14-4B8B-762BAE49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340528"/>
            <a:ext cx="10635448" cy="4596738"/>
          </a:xfrm>
        </p:spPr>
        <p:txBody>
          <a:bodyPr>
            <a:normAutofit/>
          </a:bodyPr>
          <a:lstStyle/>
          <a:p>
            <a:r>
              <a:rPr lang="fr-FR" dirty="0"/>
              <a:t>Modification du profil, ajout photo</a:t>
            </a:r>
          </a:p>
          <a:p>
            <a:r>
              <a:rPr lang="fr-FR" dirty="0"/>
              <a:t>Bon de Travail : CRUD (</a:t>
            </a:r>
            <a:r>
              <a:rPr lang="fr-FR" dirty="0" err="1"/>
              <a:t>Create</a:t>
            </a:r>
            <a:r>
              <a:rPr lang="fr-FR" dirty="0"/>
              <a:t>, Read, Update, </a:t>
            </a:r>
            <a:r>
              <a:rPr lang="fr-FR" dirty="0" err="1"/>
              <a:t>Delete</a:t>
            </a:r>
            <a:r>
              <a:rPr lang="fr-FR" dirty="0"/>
              <a:t>)</a:t>
            </a:r>
          </a:p>
          <a:p>
            <a:r>
              <a:rPr lang="fr-FR" dirty="0"/>
              <a:t>Machine : CRUD</a:t>
            </a:r>
          </a:p>
          <a:p>
            <a:r>
              <a:rPr lang="fr-FR" dirty="0"/>
              <a:t>Pièces détachées : CRUD</a:t>
            </a:r>
          </a:p>
          <a:p>
            <a:pPr lvl="1"/>
            <a:r>
              <a:rPr lang="fr-FR" dirty="0"/>
              <a:t>Bons de livraison</a:t>
            </a:r>
          </a:p>
          <a:p>
            <a:pPr lvl="1"/>
            <a:r>
              <a:rPr lang="fr-FR" dirty="0"/>
              <a:t>Edition d’étiquettes</a:t>
            </a:r>
          </a:p>
          <a:p>
            <a:r>
              <a:rPr lang="fr-FR" dirty="0"/>
              <a:t>Préventifs : CRUD</a:t>
            </a:r>
          </a:p>
          <a:p>
            <a:r>
              <a:rPr lang="fr-FR" dirty="0"/>
              <a:t>Astreintes : CRU</a:t>
            </a:r>
          </a:p>
          <a:p>
            <a:r>
              <a:rPr lang="fr-FR" dirty="0"/>
              <a:t>Messagerie interne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95D26B-0DDD-B7FA-2D5B-1AB7BBCD3DC8}"/>
              </a:ext>
            </a:extLst>
          </p:cNvPr>
          <p:cNvSpPr txBox="1"/>
          <p:nvPr/>
        </p:nvSpPr>
        <p:spPr>
          <a:xfrm>
            <a:off x="461639" y="438498"/>
            <a:ext cx="614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Côté utilisateur simple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CAFFF2-9678-6F12-4244-7AD78E7C6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9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2F6A1E4-5000-2A14-4B8B-762BAE49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322773"/>
            <a:ext cx="10635448" cy="4092606"/>
          </a:xfrm>
        </p:spPr>
        <p:txBody>
          <a:bodyPr>
            <a:normAutofit/>
          </a:bodyPr>
          <a:lstStyle/>
          <a:p>
            <a:r>
              <a:rPr lang="fr-FR" dirty="0"/>
              <a:t>Fonctionnalités utilisateur simple +</a:t>
            </a:r>
          </a:p>
          <a:p>
            <a:r>
              <a:rPr lang="fr-FR" dirty="0"/>
              <a:t>Organisations : CRUD</a:t>
            </a:r>
          </a:p>
          <a:p>
            <a:r>
              <a:rPr lang="fr-FR" dirty="0"/>
              <a:t>Services : CRUD</a:t>
            </a:r>
          </a:p>
          <a:p>
            <a:r>
              <a:rPr lang="fr-FR" dirty="0"/>
              <a:t>Utilisateurs : CRUD</a:t>
            </a:r>
          </a:p>
          <a:p>
            <a:r>
              <a:rPr lang="fr-FR" dirty="0"/>
              <a:t>Ateliers : CRUD</a:t>
            </a:r>
          </a:p>
          <a:p>
            <a:r>
              <a:rPr lang="fr-FR" dirty="0"/>
              <a:t>Fournisseurs : CRUD</a:t>
            </a:r>
          </a:p>
          <a:p>
            <a:r>
              <a:rPr lang="fr-FR" dirty="0"/>
              <a:t>Stock : infos valeur, évolution</a:t>
            </a:r>
          </a:p>
          <a:p>
            <a:r>
              <a:rPr lang="fr-FR" dirty="0"/>
              <a:t>Inscription utilisateurs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95D26B-0DDD-B7FA-2D5B-1AB7BBCD3DC8}"/>
              </a:ext>
            </a:extLst>
          </p:cNvPr>
          <p:cNvSpPr txBox="1"/>
          <p:nvPr/>
        </p:nvSpPr>
        <p:spPr>
          <a:xfrm>
            <a:off x="461639" y="429621"/>
            <a:ext cx="6146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Côté administrateur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03FFE3-7397-DC25-E286-691B7DD84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57549-82DC-46B8-96EE-A7ACF0FC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" y="261258"/>
            <a:ext cx="8596668" cy="68735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Sécurité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E17C-BCE5-4F4A-A8A3-DF68D986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04" y="1203649"/>
            <a:ext cx="11013923" cy="5570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Gestion des utilisateurs : Le pack Security de Symfony assure la gestion des utilisateurs (authentification, connexion, déconnexion, contrôle des accès aux méthodes,…)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Contrôle des entrées : Filtrage des inputs de formulaires par les contraintes dans la classe de l’entité.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Contrôle des affichages : Utilisation de </a:t>
            </a:r>
            <a:r>
              <a:rPr lang="fr-FR" sz="2400" dirty="0" err="1"/>
              <a:t>Twig</a:t>
            </a:r>
            <a:r>
              <a:rPr lang="fr-FR" sz="2400" dirty="0"/>
              <a:t> qui procure un affichage sécurisé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CSRF : </a:t>
            </a:r>
            <a:r>
              <a:rPr lang="fr-FR" sz="2400" dirty="0" err="1"/>
              <a:t>Token</a:t>
            </a:r>
            <a:r>
              <a:rPr lang="fr-FR" sz="2400" dirty="0"/>
              <a:t> insérés dans les formulaires et vérifiés lors de la validation du formulaire.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Injection SQL : Les requêtes sont construites avec Doctrine et utilisent des paramètres séparés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8F7F6E-20D2-4DB5-A4F9-0E738FD4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60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57549-82DC-46B8-96EE-A7ACF0FC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328126"/>
            <a:ext cx="9003414" cy="68735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Fonctionnement du site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E17C-BCE5-4F4A-A8A3-DF68D986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8" y="1110342"/>
            <a:ext cx="10095722" cy="50105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L’administrateur garde le contrôle de l’inscription des utilisateurs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Une fois inscrit, il leur est possible de réaliser toutes les opérations qui leur sont autorisées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BT, les lister, les modifier et de les supprimer.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machines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pièces détachées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Créer des bons de livraisons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/>
              <a:t>Etc…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/>
              <a:t>Les administrateurs ont les mêmes droits que les utilisateurs avec en plus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La gestion des utilisateurs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Gestion des ateliers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Etc…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2841C-E540-6E3E-0242-7E824213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576950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C99B7-E7B7-4FEB-B8EF-4EF65276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5" y="2422371"/>
            <a:ext cx="10347649" cy="1320800"/>
          </a:xfrm>
        </p:spPr>
        <p:txBody>
          <a:bodyPr>
            <a:normAutofit/>
          </a:bodyPr>
          <a:lstStyle/>
          <a:p>
            <a:pPr algn="ctr"/>
            <a:r>
              <a:rPr lang="fr-FR" sz="72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GMAOPS…</a:t>
            </a:r>
          </a:p>
        </p:txBody>
      </p:sp>
    </p:spTree>
    <p:extLst>
      <p:ext uri="{BB962C8B-B14F-4D97-AF65-F5344CB8AC3E}">
        <p14:creationId xmlns:p14="http://schemas.microsoft.com/office/powerpoint/2010/main" val="37214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A9E8-EF25-46E9-75E5-C06216A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693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spc="1010" dirty="0">
                <a:solidFill>
                  <a:srgbClr val="0070C0"/>
                </a:solidFill>
                <a:latin typeface="Britannic Bold" panose="020B0903060703020204" pitchFamily="34" charset="0"/>
              </a:rPr>
              <a:t>Gmao Pierre Schmidt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9940FA-5712-C77B-F921-CE6FF6FDC69E}"/>
              </a:ext>
            </a:extLst>
          </p:cNvPr>
          <p:cNvSpPr txBox="1"/>
          <p:nvPr/>
        </p:nvSpPr>
        <p:spPr>
          <a:xfrm>
            <a:off x="259350" y="2319552"/>
            <a:ext cx="11673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spc="600" dirty="0">
                <a:solidFill>
                  <a:srgbClr val="00B050"/>
                </a:solidFill>
                <a:latin typeface="Arial Black" panose="020B0A04020102020204" pitchFamily="34" charset="0"/>
              </a:rPr>
              <a:t>ETUDE</a:t>
            </a:r>
          </a:p>
          <a:p>
            <a:pPr algn="ctr"/>
            <a:r>
              <a:rPr lang="fr-FR" sz="5400" spc="600" dirty="0">
                <a:solidFill>
                  <a:srgbClr val="00B050"/>
                </a:solidFill>
                <a:latin typeface="Arial Black" panose="020B0A04020102020204" pitchFamily="34" charset="0"/>
              </a:rPr>
              <a:t>-</a:t>
            </a:r>
          </a:p>
          <a:p>
            <a:pPr algn="ctr"/>
            <a:r>
              <a:rPr lang="fr-FR" sz="5400" spc="600" dirty="0">
                <a:solidFill>
                  <a:srgbClr val="00B050"/>
                </a:solidFill>
                <a:latin typeface="Arial Black" panose="020B0A04020102020204" pitchFamily="34" charset="0"/>
              </a:rPr>
              <a:t>REALISATION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67890A-2A6F-A607-087B-F9BF522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34" y="5329553"/>
            <a:ext cx="2189128" cy="10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1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15" y="1195118"/>
            <a:ext cx="9528370" cy="1841045"/>
          </a:xfrm>
        </p:spPr>
        <p:txBody>
          <a:bodyPr>
            <a:noAutofit/>
          </a:bodyPr>
          <a:lstStyle/>
          <a:p>
            <a:pPr algn="ctr"/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Ravie" panose="04040805050809020602" pitchFamily="82" charset="0"/>
              </a:rPr>
              <a:t>MAINTA </a:t>
            </a:r>
            <a:r>
              <a:rPr lang="fr-FR" sz="5400" dirty="0">
                <a:solidFill>
                  <a:srgbClr val="FF0000"/>
                </a:solidFill>
                <a:latin typeface="Ravie" panose="04040805050809020602" pitchFamily="82" charset="0"/>
              </a:rPr>
              <a:t>VS</a:t>
            </a:r>
            <a:r>
              <a:rPr lang="fr-FR" sz="5400" dirty="0">
                <a:solidFill>
                  <a:schemeClr val="accent1">
                    <a:lumMod val="75000"/>
                  </a:schemeClr>
                </a:solidFill>
                <a:latin typeface="Ravie" panose="04040805050809020602" pitchFamily="82" charset="0"/>
              </a:rPr>
              <a:t> GMAOPS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D1D944-4908-74E9-1CE2-6F7A7A1B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46" y="3604334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93323"/>
            <a:ext cx="5980919" cy="724678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Mainta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 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1262"/>
            <a:ext cx="10694961" cy="4410964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fr-FR" sz="2000" dirty="0"/>
              <a:t>Très grande modularité (paramétrage)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sz="2000" dirty="0"/>
              <a:t>Adaptation possible à de nombreuses situations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Base de données hébergée au sein de l’entreprise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Sauvegarde automatiques par le Système Informatique interne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Multisites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Pas de connexion internet nécessaire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08BF35-EB14-0B53-642A-AE428F170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319" y="5024761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7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30" y="270768"/>
            <a:ext cx="8815526" cy="724678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Mainta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: Principaux points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0" y="1145220"/>
            <a:ext cx="11354540" cy="544201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fr-FR" sz="2000" b="1" dirty="0"/>
              <a:t>Inexploitable car n’ayant pas de base de données correspondante pas au site de Reichstett.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Utilisation non intuitive et complexe d’où des difficultés importantes pour utiliser l’application sans formation relativement importante.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Manipulations complexes pour accéder aux renseignements, même essentiels.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Beaucoup de paramétrages nécessaires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Pas de maîtrise totale de l’application même par les personnes formées et administratrices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Utilisation uniquement sur écran PC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Utilisation uniquement dans le système informatique interne (pas extérieur)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Ajout de nouvelles fonctionnalités onéreuses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Pas de possession des codes sources, application propriétaire-&gt; recours obligatoire à l’Apave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…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B2ADBE-5854-2C76-C953-410026D2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03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263008"/>
            <a:ext cx="8360135" cy="724678"/>
          </a:xfrm>
        </p:spPr>
        <p:txBody>
          <a:bodyPr>
            <a:normAutofit/>
          </a:bodyPr>
          <a:lstStyle/>
          <a:p>
            <a:r>
              <a:rPr lang="fr-FR" sz="4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GMAOPS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Points positifs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987686"/>
            <a:ext cx="10694961" cy="54308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400" dirty="0"/>
              <a:t>Développée pour des techniciens de maintenance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Répondant aux besoins du service maintenance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Personnalisée selon le technicien connecté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Multisites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Très facile d’utilisation, très intuitif et attractif, pas ou très peu de formation nécessaire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Une base de données construite pour le site de Reichstett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Codes sources compris dans l’acquisition de l’application donc utilisables et modifiables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Application sous la forme d’un site internet utilisable en interne comme en externe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F49A85-6FEB-DCDE-DC09-E3EEE975E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70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1106387"/>
            <a:ext cx="7605533" cy="72467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GMAOPS Points négatifs 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2088518"/>
            <a:ext cx="10694961" cy="22970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400" dirty="0"/>
              <a:t>Nécessité d’une connexion internet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Sauvegardes manuelles</a:t>
            </a:r>
          </a:p>
          <a:p>
            <a:pPr>
              <a:lnSpc>
                <a:spcPct val="120000"/>
              </a:lnSpc>
            </a:pPr>
            <a:r>
              <a:rPr lang="fr-FR" sz="2400" dirty="0"/>
              <a:t>Développement rapide, peut encore contenir des défauts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3EEC90-8A24-C717-55B7-2C436A7C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61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1" y="1268359"/>
            <a:ext cx="10582018" cy="2160641"/>
          </a:xfrm>
        </p:spPr>
        <p:txBody>
          <a:bodyPr>
            <a:no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vie" panose="04040805050809020602" pitchFamily="82" charset="0"/>
              </a:rPr>
              <a:t>Développement – Technique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Ravie" panose="040408050508090206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109ED9-D1DE-C690-FDFF-C9FB7095B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46" y="3604334"/>
            <a:ext cx="3463308" cy="1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7C98-ABA6-4365-9E3A-5A86F2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68" y="263008"/>
            <a:ext cx="4622636" cy="72467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Programmation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3D197B-9598-4C39-8E0E-F158F253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68" y="987686"/>
            <a:ext cx="11245378" cy="543086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GMAOPS est développé sur la base d’un des meilleurs framework, largement répandu : Symfony V5.3. (Version actuelle : 6.0)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Langage de programmation utilisé : PHP 8.1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Langage accès base de données : SQL sur base MYSQL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Langages affichage : HTML, CSS, javascript, </a:t>
            </a:r>
            <a:r>
              <a:rPr lang="fr-FR" sz="2400" dirty="0" err="1"/>
              <a:t>Jquery</a:t>
            </a:r>
            <a:r>
              <a:rPr lang="fr-FR" sz="2400" dirty="0"/>
              <a:t>, ajax, </a:t>
            </a:r>
            <a:r>
              <a:rPr lang="fr-FR" sz="2400" dirty="0" err="1"/>
              <a:t>Twig</a:t>
            </a: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Framework d’affichage : Bootstrap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Suivi : GIT - GITHUB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Bundles tiers : 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Endroid-qrCode</a:t>
            </a:r>
            <a:r>
              <a:rPr lang="fr-FR" sz="2000" dirty="0"/>
              <a:t> 	(</a:t>
            </a:r>
            <a:r>
              <a:rPr lang="fr-FR" sz="2000" dirty="0" err="1"/>
              <a:t>Qr</a:t>
            </a:r>
            <a:r>
              <a:rPr lang="fr-FR" sz="2000" dirty="0"/>
              <a:t> Code)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Knp-paginator</a:t>
            </a:r>
            <a:r>
              <a:rPr lang="fr-FR" sz="2000" dirty="0"/>
              <a:t> 		(pagination)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Liip</a:t>
            </a:r>
            <a:r>
              <a:rPr lang="fr-FR" sz="2000" dirty="0"/>
              <a:t>-Imagine 		(Gestion images)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Mailer 		(email)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Wich</a:t>
            </a:r>
            <a:r>
              <a:rPr lang="fr-FR" sz="2000" dirty="0"/>
              <a:t>-uploader 		(téléchargement d’images)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WebPack</a:t>
            </a:r>
            <a:r>
              <a:rPr lang="fr-FR" sz="2000" dirty="0"/>
              <a:t>- encore 	(gestion fichiers CSS)</a:t>
            </a:r>
          </a:p>
          <a:p>
            <a:pPr lvl="1">
              <a:lnSpc>
                <a:spcPct val="150000"/>
              </a:lnSpc>
            </a:pPr>
            <a:r>
              <a:rPr lang="fr-FR" sz="2000" dirty="0" err="1"/>
              <a:t>Dompdf</a:t>
            </a:r>
            <a:r>
              <a:rPr lang="fr-FR" sz="2000" dirty="0"/>
              <a:t>		(production documents)</a:t>
            </a:r>
          </a:p>
          <a:p>
            <a:pPr lvl="1">
              <a:lnSpc>
                <a:spcPct val="150000"/>
              </a:lnSpc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949E61-8EE0-E1D7-66C2-FCCF595C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82" y="0"/>
            <a:ext cx="2320539" cy="10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13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5690</TotalTime>
  <Words>742</Words>
  <Application>Microsoft Office PowerPoint</Application>
  <PresentationFormat>Grand écran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Rounded MT Bold</vt:lpstr>
      <vt:lpstr>Britannic Bold</vt:lpstr>
      <vt:lpstr>Calibri</vt:lpstr>
      <vt:lpstr>Calibri Light</vt:lpstr>
      <vt:lpstr>Forte</vt:lpstr>
      <vt:lpstr>Ravie</vt:lpstr>
      <vt:lpstr>Wingdings</vt:lpstr>
      <vt:lpstr>Thème Office</vt:lpstr>
      <vt:lpstr>Présentation PowerPoint</vt:lpstr>
      <vt:lpstr>Gmao Pierre Schmidt</vt:lpstr>
      <vt:lpstr>MAINTA VS GMAOPS</vt:lpstr>
      <vt:lpstr>Mainta : Points positifs</vt:lpstr>
      <vt:lpstr>Mainta : Principaux points négatifs</vt:lpstr>
      <vt:lpstr>GMAOPS Points positifs </vt:lpstr>
      <vt:lpstr>GMAOPS Points négatifs </vt:lpstr>
      <vt:lpstr>Développement – Technique</vt:lpstr>
      <vt:lpstr>Programmation</vt:lpstr>
      <vt:lpstr>Avantage de la solution choisie</vt:lpstr>
      <vt:lpstr>Fonctionnalités…</vt:lpstr>
      <vt:lpstr>Présentation PowerPoint</vt:lpstr>
      <vt:lpstr>Présentation PowerPoint</vt:lpstr>
      <vt:lpstr>Présentation PowerPoint</vt:lpstr>
      <vt:lpstr>Sécurité</vt:lpstr>
      <vt:lpstr>Fonctionnement du site </vt:lpstr>
      <vt:lpstr>GMAOPS…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Snowboard, nothing else !</dc:title>
  <dc:creator>Francis Libs</dc:creator>
  <cp:lastModifiedBy>Francis Libs</cp:lastModifiedBy>
  <cp:revision>63</cp:revision>
  <dcterms:created xsi:type="dcterms:W3CDTF">2020-07-22T20:00:54Z</dcterms:created>
  <dcterms:modified xsi:type="dcterms:W3CDTF">2022-08-05T05:42:49Z</dcterms:modified>
</cp:coreProperties>
</file>