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86" r:id="rId25"/>
    <p:sldId id="287"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40D1C6-4D0B-41E7-A0B3-21CA4844FD3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35295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0D1C6-4D0B-41E7-A0B3-21CA4844FD3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195220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0D1C6-4D0B-41E7-A0B3-21CA4844FD3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174557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0D1C6-4D0B-41E7-A0B3-21CA4844FD3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69742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40D1C6-4D0B-41E7-A0B3-21CA4844FD3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146112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40D1C6-4D0B-41E7-A0B3-21CA4844FD3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19804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40D1C6-4D0B-41E7-A0B3-21CA4844FD33}"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182655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40D1C6-4D0B-41E7-A0B3-21CA4844FD33}"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12090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0D1C6-4D0B-41E7-A0B3-21CA4844FD33}"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161694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40D1C6-4D0B-41E7-A0B3-21CA4844FD3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92302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40D1C6-4D0B-41E7-A0B3-21CA4844FD3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0A316-FB88-4659-918A-A3CBA6678F88}" type="slidenum">
              <a:rPr lang="en-US" smtClean="0"/>
              <a:t>‹#›</a:t>
            </a:fld>
            <a:endParaRPr lang="en-US"/>
          </a:p>
        </p:txBody>
      </p:sp>
    </p:spTree>
    <p:extLst>
      <p:ext uri="{BB962C8B-B14F-4D97-AF65-F5344CB8AC3E}">
        <p14:creationId xmlns:p14="http://schemas.microsoft.com/office/powerpoint/2010/main" val="218617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0D1C6-4D0B-41E7-A0B3-21CA4844FD33}"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0A316-FB88-4659-918A-A3CBA6678F88}" type="slidenum">
              <a:rPr lang="en-US" smtClean="0"/>
              <a:t>‹#›</a:t>
            </a:fld>
            <a:endParaRPr lang="en-US"/>
          </a:p>
        </p:txBody>
      </p:sp>
    </p:spTree>
    <p:extLst>
      <p:ext uri="{BB962C8B-B14F-4D97-AF65-F5344CB8AC3E}">
        <p14:creationId xmlns:p14="http://schemas.microsoft.com/office/powerpoint/2010/main" val="33197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199508"/>
            <a:ext cx="9336834" cy="909886"/>
          </a:xfrm>
        </p:spPr>
        <p:txBody>
          <a:bodyPr>
            <a:normAutofit fontScale="90000"/>
          </a:bodyPr>
          <a:lstStyle/>
          <a:p>
            <a:r>
              <a:rPr lang="en-US" sz="4000" b="1" dirty="0">
                <a:latin typeface="Times New Roman" panose="02020603050405020304" pitchFamily="18" charset="0"/>
                <a:cs typeface="Times New Roman" panose="02020603050405020304" pitchFamily="18" charset="0"/>
              </a:rPr>
              <a:t>16x16 bits High-speed Magnitude Comparator</a:t>
            </a:r>
          </a:p>
        </p:txBody>
      </p:sp>
      <p:sp>
        <p:nvSpPr>
          <p:cNvPr id="3" name="Subtitle 2"/>
          <p:cNvSpPr>
            <a:spLocks noGrp="1"/>
          </p:cNvSpPr>
          <p:nvPr>
            <p:ph type="subTitle" idx="1"/>
          </p:nvPr>
        </p:nvSpPr>
        <p:spPr>
          <a:xfrm>
            <a:off x="1523999" y="4329825"/>
            <a:ext cx="9144000" cy="2234219"/>
          </a:xfrm>
        </p:spPr>
        <p:txBody>
          <a:bodyPr/>
          <a:lstStyle/>
          <a:p>
            <a:r>
              <a:rPr lang="en-US" dirty="0">
                <a:latin typeface="Times New Roman" panose="02020603050405020304" pitchFamily="18" charset="0"/>
                <a:cs typeface="Times New Roman" panose="02020603050405020304" pitchFamily="18" charset="0"/>
              </a:rPr>
              <a:t>Prepared by: </a:t>
            </a:r>
          </a:p>
          <a:p>
            <a:r>
              <a:rPr lang="en-US" dirty="0">
                <a:latin typeface="Times New Roman" panose="02020603050405020304" pitchFamily="18" charset="0"/>
                <a:cs typeface="Times New Roman" panose="02020603050405020304" pitchFamily="18" charset="0"/>
              </a:rPr>
              <a:t>Francis Miadi – 1210100</a:t>
            </a:r>
          </a:p>
          <a:p>
            <a:pPr lvl="1"/>
            <a:r>
              <a:rPr lang="en-US" sz="2400" dirty="0">
                <a:latin typeface="Times New Roman" panose="02020603050405020304" pitchFamily="18" charset="0"/>
                <a:cs typeface="Times New Roman" panose="02020603050405020304" pitchFamily="18" charset="0"/>
              </a:rPr>
              <a:t>Jouwana Daibes – 1210123</a:t>
            </a:r>
          </a:p>
          <a:p>
            <a:pPr lvl="1"/>
            <a:r>
              <a:rPr lang="en-US" sz="2400" dirty="0">
                <a:latin typeface="Times New Roman" panose="02020603050405020304" pitchFamily="18" charset="0"/>
                <a:cs typeface="Times New Roman" panose="02020603050405020304" pitchFamily="18" charset="0"/>
              </a:rPr>
              <a:t>Instructor : Dr. Khader Mohammad </a:t>
            </a:r>
          </a:p>
          <a:p>
            <a:pPr lvl="1"/>
            <a:r>
              <a:rPr lang="en-US" sz="2400" dirty="0">
                <a:latin typeface="Times New Roman" panose="02020603050405020304" pitchFamily="18" charset="0"/>
                <a:cs typeface="Times New Roman" panose="02020603050405020304" pitchFamily="18" charset="0"/>
              </a:rPr>
              <a:t>Date : 14/6/2024</a:t>
            </a: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074" y="417216"/>
            <a:ext cx="4189851" cy="1424549"/>
          </a:xfrm>
          <a:prstGeom prst="rect">
            <a:avLst/>
          </a:prstGeom>
        </p:spPr>
      </p:pic>
      <p:sp>
        <p:nvSpPr>
          <p:cNvPr id="6" name="TextBox 5"/>
          <p:cNvSpPr txBox="1"/>
          <p:nvPr/>
        </p:nvSpPr>
        <p:spPr>
          <a:xfrm>
            <a:off x="3592286" y="2267339"/>
            <a:ext cx="5150498"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ENCS-3330</a:t>
            </a:r>
          </a:p>
          <a:p>
            <a:pPr algn="ctr"/>
            <a:r>
              <a:rPr lang="en-US" sz="2800" b="1" dirty="0">
                <a:latin typeface="Times New Roman" panose="02020603050405020304" pitchFamily="18" charset="0"/>
                <a:cs typeface="Times New Roman" panose="02020603050405020304" pitchFamily="18" charset="0"/>
              </a:rPr>
              <a:t>Course project presentation</a:t>
            </a:r>
          </a:p>
        </p:txBody>
      </p:sp>
    </p:spTree>
    <p:extLst>
      <p:ext uri="{BB962C8B-B14F-4D97-AF65-F5344CB8AC3E}">
        <p14:creationId xmlns:p14="http://schemas.microsoft.com/office/powerpoint/2010/main" val="339327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57201" y="87654"/>
            <a:ext cx="5365102"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Inverter</a:t>
            </a:r>
            <a:r>
              <a:rPr lang="en-US" b="1"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777" y="456986"/>
            <a:ext cx="3713583" cy="3352677"/>
          </a:xfrm>
          <a:prstGeom prst="rect">
            <a:avLst/>
          </a:prstGeom>
          <a:effectLst>
            <a:softEdge rad="6350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60" y="466956"/>
            <a:ext cx="1796779" cy="3332735"/>
          </a:xfrm>
          <a:prstGeom prst="rect">
            <a:avLst/>
          </a:prstGeom>
          <a:effectLst>
            <a:softEdge rad="50800"/>
          </a:effectLst>
        </p:spPr>
      </p:pic>
      <p:sp>
        <p:nvSpPr>
          <p:cNvPr id="5" name="Rectangle 4"/>
          <p:cNvSpPr/>
          <p:nvPr/>
        </p:nvSpPr>
        <p:spPr>
          <a:xfrm>
            <a:off x="3374777" y="456986"/>
            <a:ext cx="5510362" cy="3352677"/>
          </a:xfrm>
          <a:prstGeom prst="rect">
            <a:avLst/>
          </a:prstGeom>
          <a:noFill/>
          <a:ln w="38100">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7088360" y="456986"/>
            <a:ext cx="0" cy="33427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74776" y="3799691"/>
            <a:ext cx="5510363" cy="0"/>
          </a:xfrm>
          <a:prstGeom prst="line">
            <a:avLst/>
          </a:prstGeom>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4"/>
          <a:stretch>
            <a:fillRect/>
          </a:stretch>
        </p:blipFill>
        <p:spPr>
          <a:xfrm>
            <a:off x="2763106" y="3940932"/>
            <a:ext cx="7267301" cy="2706386"/>
          </a:xfrm>
          <a:prstGeom prst="rect">
            <a:avLst/>
          </a:prstGeom>
        </p:spPr>
      </p:pic>
    </p:spTree>
    <p:extLst>
      <p:ext uri="{BB962C8B-B14F-4D97-AF65-F5344CB8AC3E}">
        <p14:creationId xmlns:p14="http://schemas.microsoft.com/office/powerpoint/2010/main" val="394618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82555" y="93307"/>
            <a:ext cx="3191070"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2-input AND</a:t>
            </a:r>
          </a:p>
        </p:txBody>
      </p:sp>
      <p:pic>
        <p:nvPicPr>
          <p:cNvPr id="3" name="Picture 2"/>
          <p:cNvPicPr>
            <a:picLocks noChangeAspect="1"/>
          </p:cNvPicPr>
          <p:nvPr/>
        </p:nvPicPr>
        <p:blipFill>
          <a:blip r:embed="rId2"/>
          <a:stretch>
            <a:fillRect/>
          </a:stretch>
        </p:blipFill>
        <p:spPr>
          <a:xfrm>
            <a:off x="2385039" y="462639"/>
            <a:ext cx="4006431" cy="3450362"/>
          </a:xfrm>
          <a:prstGeom prst="rect">
            <a:avLst/>
          </a:prstGeom>
        </p:spPr>
      </p:pic>
      <p:pic>
        <p:nvPicPr>
          <p:cNvPr id="4" name="Picture 3"/>
          <p:cNvPicPr>
            <a:picLocks noChangeAspect="1"/>
          </p:cNvPicPr>
          <p:nvPr/>
        </p:nvPicPr>
        <p:blipFill>
          <a:blip r:embed="rId3"/>
          <a:stretch>
            <a:fillRect/>
          </a:stretch>
        </p:blipFill>
        <p:spPr>
          <a:xfrm>
            <a:off x="6391470" y="462639"/>
            <a:ext cx="3348592" cy="3455669"/>
          </a:xfrm>
          <a:prstGeom prst="rect">
            <a:avLst/>
          </a:prstGeom>
        </p:spPr>
      </p:pic>
      <p:sp>
        <p:nvSpPr>
          <p:cNvPr id="5" name="Rectangle 4"/>
          <p:cNvSpPr/>
          <p:nvPr/>
        </p:nvSpPr>
        <p:spPr>
          <a:xfrm>
            <a:off x="2385039" y="462639"/>
            <a:ext cx="7355023" cy="34503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391470" y="462639"/>
            <a:ext cx="0" cy="345036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2208129" y="4026886"/>
            <a:ext cx="7708841" cy="2665183"/>
          </a:xfrm>
          <a:prstGeom prst="rect">
            <a:avLst/>
          </a:prstGeom>
        </p:spPr>
      </p:pic>
    </p:spTree>
    <p:extLst>
      <p:ext uri="{BB962C8B-B14F-4D97-AF65-F5344CB8AC3E}">
        <p14:creationId xmlns:p14="http://schemas.microsoft.com/office/powerpoint/2010/main" val="297266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69166" y="95438"/>
            <a:ext cx="4301413"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3-input AND</a:t>
            </a:r>
          </a:p>
        </p:txBody>
      </p:sp>
      <p:pic>
        <p:nvPicPr>
          <p:cNvPr id="3" name="Picture 2"/>
          <p:cNvPicPr>
            <a:picLocks noChangeAspect="1"/>
          </p:cNvPicPr>
          <p:nvPr/>
        </p:nvPicPr>
        <p:blipFill>
          <a:blip r:embed="rId2"/>
          <a:stretch>
            <a:fillRect/>
          </a:stretch>
        </p:blipFill>
        <p:spPr>
          <a:xfrm>
            <a:off x="1869445" y="543308"/>
            <a:ext cx="4179261" cy="3767436"/>
          </a:xfrm>
          <a:prstGeom prst="rect">
            <a:avLst/>
          </a:prstGeom>
        </p:spPr>
      </p:pic>
      <p:pic>
        <p:nvPicPr>
          <p:cNvPr id="4" name="Picture 3"/>
          <p:cNvPicPr>
            <a:picLocks noChangeAspect="1"/>
          </p:cNvPicPr>
          <p:nvPr/>
        </p:nvPicPr>
        <p:blipFill>
          <a:blip r:embed="rId3"/>
          <a:stretch>
            <a:fillRect/>
          </a:stretch>
        </p:blipFill>
        <p:spPr>
          <a:xfrm>
            <a:off x="6048706" y="543308"/>
            <a:ext cx="4351199" cy="3767436"/>
          </a:xfrm>
          <a:prstGeom prst="rect">
            <a:avLst/>
          </a:prstGeom>
        </p:spPr>
      </p:pic>
      <p:sp>
        <p:nvSpPr>
          <p:cNvPr id="5" name="Rectangle 4"/>
          <p:cNvSpPr/>
          <p:nvPr/>
        </p:nvSpPr>
        <p:spPr>
          <a:xfrm>
            <a:off x="1869446" y="543308"/>
            <a:ext cx="8530460" cy="37674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48706" y="543308"/>
            <a:ext cx="0" cy="37674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2545894" y="4367845"/>
            <a:ext cx="7400538" cy="2490155"/>
          </a:xfrm>
          <a:prstGeom prst="rect">
            <a:avLst/>
          </a:prstGeom>
        </p:spPr>
      </p:pic>
    </p:spTree>
    <p:extLst>
      <p:ext uri="{BB962C8B-B14F-4D97-AF65-F5344CB8AC3E}">
        <p14:creationId xmlns:p14="http://schemas.microsoft.com/office/powerpoint/2010/main" val="49375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35901" y="83975"/>
            <a:ext cx="3685592"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4-input AND</a:t>
            </a:r>
          </a:p>
        </p:txBody>
      </p:sp>
      <p:pic>
        <p:nvPicPr>
          <p:cNvPr id="3" name="Picture 2"/>
          <p:cNvPicPr>
            <a:picLocks noChangeAspect="1"/>
          </p:cNvPicPr>
          <p:nvPr/>
        </p:nvPicPr>
        <p:blipFill>
          <a:blip r:embed="rId2"/>
          <a:stretch>
            <a:fillRect/>
          </a:stretch>
        </p:blipFill>
        <p:spPr>
          <a:xfrm>
            <a:off x="2151316" y="453307"/>
            <a:ext cx="3782953" cy="3402848"/>
          </a:xfrm>
          <a:prstGeom prst="rect">
            <a:avLst/>
          </a:prstGeom>
        </p:spPr>
      </p:pic>
      <p:pic>
        <p:nvPicPr>
          <p:cNvPr id="4" name="Picture 3"/>
          <p:cNvPicPr>
            <a:picLocks noChangeAspect="1"/>
          </p:cNvPicPr>
          <p:nvPr/>
        </p:nvPicPr>
        <p:blipFill>
          <a:blip r:embed="rId3"/>
          <a:stretch>
            <a:fillRect/>
          </a:stretch>
        </p:blipFill>
        <p:spPr>
          <a:xfrm>
            <a:off x="5934269" y="453307"/>
            <a:ext cx="3932242" cy="3405434"/>
          </a:xfrm>
          <a:prstGeom prst="rect">
            <a:avLst/>
          </a:prstGeom>
        </p:spPr>
      </p:pic>
      <p:sp>
        <p:nvSpPr>
          <p:cNvPr id="5" name="Rectangle 4"/>
          <p:cNvSpPr/>
          <p:nvPr/>
        </p:nvSpPr>
        <p:spPr>
          <a:xfrm>
            <a:off x="2151316" y="453307"/>
            <a:ext cx="7715195" cy="34028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934269" y="453307"/>
            <a:ext cx="0" cy="34028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1863251" y="3930800"/>
            <a:ext cx="8291323" cy="2817229"/>
          </a:xfrm>
          <a:prstGeom prst="rect">
            <a:avLst/>
          </a:prstGeom>
        </p:spPr>
      </p:pic>
    </p:spTree>
    <p:extLst>
      <p:ext uri="{BB962C8B-B14F-4D97-AF65-F5344CB8AC3E}">
        <p14:creationId xmlns:p14="http://schemas.microsoft.com/office/powerpoint/2010/main" val="268480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257" y="121298"/>
            <a:ext cx="2341984"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2-input OR</a:t>
            </a:r>
          </a:p>
        </p:txBody>
      </p:sp>
      <p:pic>
        <p:nvPicPr>
          <p:cNvPr id="3" name="Picture 2"/>
          <p:cNvPicPr>
            <a:picLocks noChangeAspect="1"/>
          </p:cNvPicPr>
          <p:nvPr/>
        </p:nvPicPr>
        <p:blipFill>
          <a:blip r:embed="rId2"/>
          <a:stretch>
            <a:fillRect/>
          </a:stretch>
        </p:blipFill>
        <p:spPr>
          <a:xfrm>
            <a:off x="2436653" y="490630"/>
            <a:ext cx="4122770" cy="3510943"/>
          </a:xfrm>
          <a:prstGeom prst="rect">
            <a:avLst/>
          </a:prstGeom>
        </p:spPr>
      </p:pic>
      <p:pic>
        <p:nvPicPr>
          <p:cNvPr id="4" name="Picture 3"/>
          <p:cNvPicPr>
            <a:picLocks noChangeAspect="1"/>
          </p:cNvPicPr>
          <p:nvPr/>
        </p:nvPicPr>
        <p:blipFill>
          <a:blip r:embed="rId3"/>
          <a:stretch>
            <a:fillRect/>
          </a:stretch>
        </p:blipFill>
        <p:spPr>
          <a:xfrm>
            <a:off x="6559423" y="490630"/>
            <a:ext cx="2947508" cy="3513191"/>
          </a:xfrm>
          <a:prstGeom prst="rect">
            <a:avLst/>
          </a:prstGeom>
        </p:spPr>
      </p:pic>
      <p:sp>
        <p:nvSpPr>
          <p:cNvPr id="5" name="Rectangle 4"/>
          <p:cNvSpPr/>
          <p:nvPr/>
        </p:nvSpPr>
        <p:spPr>
          <a:xfrm>
            <a:off x="2436653" y="490630"/>
            <a:ext cx="7070278" cy="35109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559423" y="490630"/>
            <a:ext cx="0" cy="351094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2003316" y="4085548"/>
            <a:ext cx="8101737" cy="2706253"/>
          </a:xfrm>
          <a:prstGeom prst="rect">
            <a:avLst/>
          </a:prstGeom>
        </p:spPr>
      </p:pic>
    </p:spTree>
    <p:extLst>
      <p:ext uri="{BB962C8B-B14F-4D97-AF65-F5344CB8AC3E}">
        <p14:creationId xmlns:p14="http://schemas.microsoft.com/office/powerpoint/2010/main" val="176797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98579" y="111967"/>
            <a:ext cx="301378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4-input OR</a:t>
            </a:r>
          </a:p>
        </p:txBody>
      </p:sp>
      <p:pic>
        <p:nvPicPr>
          <p:cNvPr id="3" name="Picture 2"/>
          <p:cNvPicPr>
            <a:picLocks noChangeAspect="1"/>
          </p:cNvPicPr>
          <p:nvPr/>
        </p:nvPicPr>
        <p:blipFill>
          <a:blip r:embed="rId2"/>
          <a:stretch>
            <a:fillRect/>
          </a:stretch>
        </p:blipFill>
        <p:spPr>
          <a:xfrm>
            <a:off x="2563689" y="481299"/>
            <a:ext cx="3725144" cy="3843812"/>
          </a:xfrm>
          <a:prstGeom prst="rect">
            <a:avLst/>
          </a:prstGeom>
        </p:spPr>
      </p:pic>
      <p:pic>
        <p:nvPicPr>
          <p:cNvPr id="4" name="Picture 3"/>
          <p:cNvPicPr>
            <a:picLocks noChangeAspect="1"/>
          </p:cNvPicPr>
          <p:nvPr/>
        </p:nvPicPr>
        <p:blipFill>
          <a:blip r:embed="rId3"/>
          <a:stretch>
            <a:fillRect/>
          </a:stretch>
        </p:blipFill>
        <p:spPr>
          <a:xfrm>
            <a:off x="6288833" y="481299"/>
            <a:ext cx="3323082" cy="3844666"/>
          </a:xfrm>
          <a:prstGeom prst="rect">
            <a:avLst/>
          </a:prstGeom>
        </p:spPr>
      </p:pic>
      <p:sp>
        <p:nvSpPr>
          <p:cNvPr id="5" name="Rectangle 4"/>
          <p:cNvSpPr/>
          <p:nvPr/>
        </p:nvSpPr>
        <p:spPr>
          <a:xfrm>
            <a:off x="2563690" y="481299"/>
            <a:ext cx="7048226" cy="3843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288833" y="481299"/>
            <a:ext cx="0" cy="38438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2612864" y="4399554"/>
            <a:ext cx="6949878" cy="2376058"/>
          </a:xfrm>
          <a:prstGeom prst="rect">
            <a:avLst/>
          </a:prstGeom>
        </p:spPr>
      </p:pic>
    </p:spTree>
    <p:extLst>
      <p:ext uri="{BB962C8B-B14F-4D97-AF65-F5344CB8AC3E}">
        <p14:creationId xmlns:p14="http://schemas.microsoft.com/office/powerpoint/2010/main" val="247356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42595" y="149291"/>
            <a:ext cx="268721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2-input NOR</a:t>
            </a:r>
          </a:p>
        </p:txBody>
      </p:sp>
      <p:pic>
        <p:nvPicPr>
          <p:cNvPr id="3" name="Picture 2"/>
          <p:cNvPicPr>
            <a:picLocks noChangeAspect="1"/>
          </p:cNvPicPr>
          <p:nvPr/>
        </p:nvPicPr>
        <p:blipFill>
          <a:blip r:embed="rId2"/>
          <a:stretch>
            <a:fillRect/>
          </a:stretch>
        </p:blipFill>
        <p:spPr>
          <a:xfrm>
            <a:off x="3293707" y="518623"/>
            <a:ext cx="3291614" cy="3824006"/>
          </a:xfrm>
          <a:prstGeom prst="rect">
            <a:avLst/>
          </a:prstGeom>
        </p:spPr>
      </p:pic>
      <p:pic>
        <p:nvPicPr>
          <p:cNvPr id="4" name="Picture 3"/>
          <p:cNvPicPr>
            <a:picLocks noChangeAspect="1"/>
          </p:cNvPicPr>
          <p:nvPr/>
        </p:nvPicPr>
        <p:blipFill>
          <a:blip r:embed="rId3"/>
          <a:stretch>
            <a:fillRect/>
          </a:stretch>
        </p:blipFill>
        <p:spPr>
          <a:xfrm>
            <a:off x="6579765" y="518623"/>
            <a:ext cx="1808003" cy="3824006"/>
          </a:xfrm>
          <a:prstGeom prst="rect">
            <a:avLst/>
          </a:prstGeom>
        </p:spPr>
      </p:pic>
      <p:sp>
        <p:nvSpPr>
          <p:cNvPr id="5" name="Rectangle 4"/>
          <p:cNvSpPr/>
          <p:nvPr/>
        </p:nvSpPr>
        <p:spPr>
          <a:xfrm>
            <a:off x="3293707" y="518623"/>
            <a:ext cx="5103845" cy="382400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579765" y="518623"/>
            <a:ext cx="0" cy="38240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2536172" y="4417274"/>
            <a:ext cx="6822432" cy="2305117"/>
          </a:xfrm>
          <a:prstGeom prst="rect">
            <a:avLst/>
          </a:prstGeom>
        </p:spPr>
      </p:pic>
    </p:spTree>
    <p:extLst>
      <p:ext uri="{BB962C8B-B14F-4D97-AF65-F5344CB8AC3E}">
        <p14:creationId xmlns:p14="http://schemas.microsoft.com/office/powerpoint/2010/main" val="201949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9959" y="307910"/>
            <a:ext cx="5075853"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4x4 bits magnitude comparator </a:t>
            </a:r>
          </a:p>
        </p:txBody>
      </p:sp>
      <p:pic>
        <p:nvPicPr>
          <p:cNvPr id="3" name="Picture 2"/>
          <p:cNvPicPr>
            <a:picLocks noChangeAspect="1"/>
          </p:cNvPicPr>
          <p:nvPr/>
        </p:nvPicPr>
        <p:blipFill>
          <a:blip r:embed="rId2"/>
          <a:stretch>
            <a:fillRect/>
          </a:stretch>
        </p:blipFill>
        <p:spPr>
          <a:xfrm>
            <a:off x="1322911" y="791972"/>
            <a:ext cx="4107505" cy="5851593"/>
          </a:xfrm>
          <a:prstGeom prst="rect">
            <a:avLst/>
          </a:prstGeom>
        </p:spPr>
      </p:pic>
      <p:pic>
        <p:nvPicPr>
          <p:cNvPr id="4" name="Picture 3"/>
          <p:cNvPicPr>
            <a:picLocks noChangeAspect="1"/>
          </p:cNvPicPr>
          <p:nvPr/>
        </p:nvPicPr>
        <p:blipFill>
          <a:blip r:embed="rId3"/>
          <a:stretch>
            <a:fillRect/>
          </a:stretch>
        </p:blipFill>
        <p:spPr>
          <a:xfrm>
            <a:off x="6066452" y="791972"/>
            <a:ext cx="5166080" cy="5851593"/>
          </a:xfrm>
          <a:prstGeom prst="rect">
            <a:avLst/>
          </a:prstGeom>
        </p:spPr>
      </p:pic>
    </p:spTree>
    <p:extLst>
      <p:ext uri="{BB962C8B-B14F-4D97-AF65-F5344CB8AC3E}">
        <p14:creationId xmlns:p14="http://schemas.microsoft.com/office/powerpoint/2010/main" val="337840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95942" y="167950"/>
            <a:ext cx="439471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4x4 bits comparator simulation</a:t>
            </a:r>
          </a:p>
        </p:txBody>
      </p:sp>
      <p:pic>
        <p:nvPicPr>
          <p:cNvPr id="3" name="Picture 2"/>
          <p:cNvPicPr>
            <a:picLocks noChangeAspect="1"/>
          </p:cNvPicPr>
          <p:nvPr/>
        </p:nvPicPr>
        <p:blipFill>
          <a:blip r:embed="rId2"/>
          <a:stretch>
            <a:fillRect/>
          </a:stretch>
        </p:blipFill>
        <p:spPr>
          <a:xfrm>
            <a:off x="105058" y="537282"/>
            <a:ext cx="12015408" cy="5938650"/>
          </a:xfrm>
          <a:prstGeom prst="rect">
            <a:avLst/>
          </a:prstGeom>
        </p:spPr>
      </p:pic>
      <p:pic>
        <p:nvPicPr>
          <p:cNvPr id="4" name="Picture 3"/>
          <p:cNvPicPr>
            <a:picLocks noChangeAspect="1"/>
          </p:cNvPicPr>
          <p:nvPr/>
        </p:nvPicPr>
        <p:blipFill>
          <a:blip r:embed="rId3"/>
          <a:stretch>
            <a:fillRect/>
          </a:stretch>
        </p:blipFill>
        <p:spPr>
          <a:xfrm>
            <a:off x="9436434" y="6008401"/>
            <a:ext cx="2684032" cy="836863"/>
          </a:xfrm>
          <a:prstGeom prst="rect">
            <a:avLst/>
          </a:prstGeom>
        </p:spPr>
      </p:pic>
    </p:spTree>
    <p:extLst>
      <p:ext uri="{BB962C8B-B14F-4D97-AF65-F5344CB8AC3E}">
        <p14:creationId xmlns:p14="http://schemas.microsoft.com/office/powerpoint/2010/main" val="1983843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86612" y="223935"/>
            <a:ext cx="361094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Comparator instancing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85" y="1278974"/>
            <a:ext cx="7874376" cy="3675581"/>
          </a:xfrm>
          <a:prstGeom prst="rect">
            <a:avLst/>
          </a:prstGeom>
        </p:spPr>
      </p:pic>
    </p:spTree>
    <p:extLst>
      <p:ext uri="{BB962C8B-B14F-4D97-AF65-F5344CB8AC3E}">
        <p14:creationId xmlns:p14="http://schemas.microsoft.com/office/powerpoint/2010/main" val="133596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64542" y="1176792"/>
            <a:ext cx="11171582" cy="32778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project, we built a 16x16 bits High-speed magnitude comparator using the CMOS logic. </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goal was to get the best Speed, Power, and Area.	</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 micron technology was used.</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5v DC as our power source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Gates sizing with respect to the inverter</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Instancing of 4bits and 8bits comparators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Electric tool and LTspice were used</a:t>
            </a: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71277" y="421419"/>
            <a:ext cx="4977516"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Overview About the project</a:t>
            </a:r>
          </a:p>
        </p:txBody>
      </p:sp>
    </p:spTree>
    <p:extLst>
      <p:ext uri="{BB962C8B-B14F-4D97-AF65-F5344CB8AC3E}">
        <p14:creationId xmlns:p14="http://schemas.microsoft.com/office/powerpoint/2010/main" val="410627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77281" y="270588"/>
            <a:ext cx="639146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8x8 bits comparator made of two 4x4 bits comparators</a:t>
            </a:r>
          </a:p>
        </p:txBody>
      </p:sp>
      <p:pic>
        <p:nvPicPr>
          <p:cNvPr id="3" name="Picture 2"/>
          <p:cNvPicPr>
            <a:picLocks noChangeAspect="1"/>
          </p:cNvPicPr>
          <p:nvPr/>
        </p:nvPicPr>
        <p:blipFill>
          <a:blip r:embed="rId2"/>
          <a:stretch>
            <a:fillRect/>
          </a:stretch>
        </p:blipFill>
        <p:spPr>
          <a:xfrm>
            <a:off x="706638" y="998095"/>
            <a:ext cx="5136546" cy="5393374"/>
          </a:xfrm>
          <a:prstGeom prst="rect">
            <a:avLst/>
          </a:prstGeom>
        </p:spPr>
      </p:pic>
      <p:pic>
        <p:nvPicPr>
          <p:cNvPr id="4" name="Picture 3"/>
          <p:cNvPicPr>
            <a:picLocks noChangeAspect="1"/>
          </p:cNvPicPr>
          <p:nvPr/>
        </p:nvPicPr>
        <p:blipFill>
          <a:blip r:embed="rId3"/>
          <a:stretch>
            <a:fillRect/>
          </a:stretch>
        </p:blipFill>
        <p:spPr>
          <a:xfrm>
            <a:off x="6568750" y="1019892"/>
            <a:ext cx="4489863" cy="5371577"/>
          </a:xfrm>
          <a:prstGeom prst="rect">
            <a:avLst/>
          </a:prstGeom>
        </p:spPr>
      </p:pic>
    </p:spTree>
    <p:extLst>
      <p:ext uri="{BB962C8B-B14F-4D97-AF65-F5344CB8AC3E}">
        <p14:creationId xmlns:p14="http://schemas.microsoft.com/office/powerpoint/2010/main" val="216275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77281" y="270588"/>
            <a:ext cx="685800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8x8 bits comparator made of two 4x4 bits comparators simulation</a:t>
            </a:r>
          </a:p>
        </p:txBody>
      </p:sp>
      <p:pic>
        <p:nvPicPr>
          <p:cNvPr id="3" name="Picture 2"/>
          <p:cNvPicPr>
            <a:picLocks noChangeAspect="1"/>
          </p:cNvPicPr>
          <p:nvPr/>
        </p:nvPicPr>
        <p:blipFill>
          <a:blip r:embed="rId2"/>
          <a:stretch>
            <a:fillRect/>
          </a:stretch>
        </p:blipFill>
        <p:spPr>
          <a:xfrm>
            <a:off x="772491" y="855723"/>
            <a:ext cx="10685501" cy="5485335"/>
          </a:xfrm>
          <a:prstGeom prst="rect">
            <a:avLst/>
          </a:prstGeom>
        </p:spPr>
      </p:pic>
    </p:spTree>
    <p:extLst>
      <p:ext uri="{BB962C8B-B14F-4D97-AF65-F5344CB8AC3E}">
        <p14:creationId xmlns:p14="http://schemas.microsoft.com/office/powerpoint/2010/main" val="653102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270588" y="261257"/>
            <a:ext cx="677402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16x16 bits comparator made of two 8x8 bits comparators</a:t>
            </a:r>
          </a:p>
          <a:p>
            <a:endParaRPr lang="en-US" dirty="0"/>
          </a:p>
        </p:txBody>
      </p:sp>
      <p:pic>
        <p:nvPicPr>
          <p:cNvPr id="4" name="Picture 3"/>
          <p:cNvPicPr>
            <a:picLocks noChangeAspect="1"/>
          </p:cNvPicPr>
          <p:nvPr/>
        </p:nvPicPr>
        <p:blipFill>
          <a:blip r:embed="rId2"/>
          <a:stretch>
            <a:fillRect/>
          </a:stretch>
        </p:blipFill>
        <p:spPr>
          <a:xfrm>
            <a:off x="1368587" y="907588"/>
            <a:ext cx="4043168" cy="5572272"/>
          </a:xfrm>
          <a:prstGeom prst="rect">
            <a:avLst/>
          </a:prstGeom>
        </p:spPr>
      </p:pic>
      <p:pic>
        <p:nvPicPr>
          <p:cNvPr id="5" name="Picture 4"/>
          <p:cNvPicPr>
            <a:picLocks noChangeAspect="1"/>
          </p:cNvPicPr>
          <p:nvPr/>
        </p:nvPicPr>
        <p:blipFill>
          <a:blip r:embed="rId3"/>
          <a:stretch>
            <a:fillRect/>
          </a:stretch>
        </p:blipFill>
        <p:spPr>
          <a:xfrm>
            <a:off x="6509754" y="907588"/>
            <a:ext cx="3278058" cy="5576010"/>
          </a:xfrm>
          <a:prstGeom prst="rect">
            <a:avLst/>
          </a:prstGeom>
        </p:spPr>
      </p:pic>
    </p:spTree>
    <p:extLst>
      <p:ext uri="{BB962C8B-B14F-4D97-AF65-F5344CB8AC3E}">
        <p14:creationId xmlns:p14="http://schemas.microsoft.com/office/powerpoint/2010/main" val="301146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77281" y="270588"/>
            <a:ext cx="685800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16x16 bits comparator made of two 8x8 bits comparators simulation</a:t>
            </a:r>
          </a:p>
        </p:txBody>
      </p:sp>
      <p:pic>
        <p:nvPicPr>
          <p:cNvPr id="3" name="Picture 2"/>
          <p:cNvPicPr>
            <a:picLocks noChangeAspect="1"/>
          </p:cNvPicPr>
          <p:nvPr/>
        </p:nvPicPr>
        <p:blipFill>
          <a:blip r:embed="rId2"/>
          <a:stretch>
            <a:fillRect/>
          </a:stretch>
        </p:blipFill>
        <p:spPr>
          <a:xfrm>
            <a:off x="531846" y="841161"/>
            <a:ext cx="11122090" cy="5511368"/>
          </a:xfrm>
          <a:prstGeom prst="rect">
            <a:avLst/>
          </a:prstGeom>
        </p:spPr>
      </p:pic>
    </p:spTree>
    <p:extLst>
      <p:ext uri="{BB962C8B-B14F-4D97-AF65-F5344CB8AC3E}">
        <p14:creationId xmlns:p14="http://schemas.microsoft.com/office/powerpoint/2010/main" val="2826404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978D4-BFAA-8C66-B555-89727EFE51DB}"/>
              </a:ext>
            </a:extLst>
          </p:cNvPr>
          <p:cNvSpPr txBox="1"/>
          <p:nvPr/>
        </p:nvSpPr>
        <p:spPr>
          <a:xfrm>
            <a:off x="296692" y="374515"/>
            <a:ext cx="530643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Adding buffers on outputs to enhance performance</a:t>
            </a:r>
          </a:p>
        </p:txBody>
      </p:sp>
      <p:pic>
        <p:nvPicPr>
          <p:cNvPr id="4" name="Picture 3">
            <a:extLst>
              <a:ext uri="{FF2B5EF4-FFF2-40B4-BE49-F238E27FC236}">
                <a16:creationId xmlns:a16="http://schemas.microsoft.com/office/drawing/2014/main" id="{4040225B-146D-83C3-5CD6-1A5F88635F07}"/>
              </a:ext>
            </a:extLst>
          </p:cNvPr>
          <p:cNvPicPr>
            <a:picLocks noChangeAspect="1"/>
          </p:cNvPicPr>
          <p:nvPr/>
        </p:nvPicPr>
        <p:blipFill>
          <a:blip r:embed="rId2"/>
          <a:stretch>
            <a:fillRect/>
          </a:stretch>
        </p:blipFill>
        <p:spPr>
          <a:xfrm>
            <a:off x="461037" y="1027300"/>
            <a:ext cx="5314031" cy="2401700"/>
          </a:xfrm>
          <a:prstGeom prst="rect">
            <a:avLst/>
          </a:prstGeom>
        </p:spPr>
      </p:pic>
      <p:pic>
        <p:nvPicPr>
          <p:cNvPr id="6" name="Picture 5">
            <a:extLst>
              <a:ext uri="{FF2B5EF4-FFF2-40B4-BE49-F238E27FC236}">
                <a16:creationId xmlns:a16="http://schemas.microsoft.com/office/drawing/2014/main" id="{CB074963-C6E8-2982-BA80-5A439A6AC356}"/>
              </a:ext>
            </a:extLst>
          </p:cNvPr>
          <p:cNvPicPr>
            <a:picLocks noChangeAspect="1"/>
          </p:cNvPicPr>
          <p:nvPr/>
        </p:nvPicPr>
        <p:blipFill>
          <a:blip r:embed="rId3"/>
          <a:stretch>
            <a:fillRect/>
          </a:stretch>
        </p:blipFill>
        <p:spPr>
          <a:xfrm>
            <a:off x="6313251" y="881385"/>
            <a:ext cx="5417712" cy="2689913"/>
          </a:xfrm>
          <a:prstGeom prst="rect">
            <a:avLst/>
          </a:prstGeom>
        </p:spPr>
      </p:pic>
      <p:pic>
        <p:nvPicPr>
          <p:cNvPr id="8" name="Picture 7">
            <a:extLst>
              <a:ext uri="{FF2B5EF4-FFF2-40B4-BE49-F238E27FC236}">
                <a16:creationId xmlns:a16="http://schemas.microsoft.com/office/drawing/2014/main" id="{4D3DF85A-2088-7E96-D979-1F4D8F3C4D26}"/>
              </a:ext>
            </a:extLst>
          </p:cNvPr>
          <p:cNvPicPr>
            <a:picLocks noChangeAspect="1"/>
          </p:cNvPicPr>
          <p:nvPr/>
        </p:nvPicPr>
        <p:blipFill>
          <a:blip r:embed="rId4"/>
          <a:stretch>
            <a:fillRect/>
          </a:stretch>
        </p:blipFill>
        <p:spPr>
          <a:xfrm>
            <a:off x="1594966" y="3756391"/>
            <a:ext cx="8535140" cy="3101609"/>
          </a:xfrm>
          <a:prstGeom prst="rect">
            <a:avLst/>
          </a:prstGeom>
        </p:spPr>
      </p:pic>
    </p:spTree>
    <p:extLst>
      <p:ext uri="{BB962C8B-B14F-4D97-AF65-F5344CB8AC3E}">
        <p14:creationId xmlns:p14="http://schemas.microsoft.com/office/powerpoint/2010/main" val="3316218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EA5F87-01CE-7F9D-F470-2B40550E48F8}"/>
              </a:ext>
            </a:extLst>
          </p:cNvPr>
          <p:cNvPicPr>
            <a:picLocks noChangeAspect="1"/>
          </p:cNvPicPr>
          <p:nvPr/>
        </p:nvPicPr>
        <p:blipFill>
          <a:blip r:embed="rId2"/>
          <a:stretch>
            <a:fillRect/>
          </a:stretch>
        </p:blipFill>
        <p:spPr>
          <a:xfrm>
            <a:off x="2786527" y="479379"/>
            <a:ext cx="6325148" cy="4740051"/>
          </a:xfrm>
          <a:prstGeom prst="rect">
            <a:avLst/>
          </a:prstGeom>
        </p:spPr>
      </p:pic>
      <p:sp>
        <p:nvSpPr>
          <p:cNvPr id="4" name="TextBox 3">
            <a:extLst>
              <a:ext uri="{FF2B5EF4-FFF2-40B4-BE49-F238E27FC236}">
                <a16:creationId xmlns:a16="http://schemas.microsoft.com/office/drawing/2014/main" id="{D6604FCC-3E02-B331-1503-3E65F41F2F5D}"/>
              </a:ext>
            </a:extLst>
          </p:cNvPr>
          <p:cNvSpPr txBox="1"/>
          <p:nvPr/>
        </p:nvSpPr>
        <p:spPr>
          <a:xfrm>
            <a:off x="1910129" y="5455291"/>
            <a:ext cx="7638985" cy="923330"/>
          </a:xfrm>
          <a:prstGeom prst="rect">
            <a:avLst/>
          </a:prstGeom>
          <a:noFill/>
        </p:spPr>
        <p:txBody>
          <a:bodyPr wrap="square" rtlCol="0">
            <a:spAutoFit/>
          </a:bodyPr>
          <a:lstStyle/>
          <a:p>
            <a:r>
              <a:rPr lang="en-US" dirty="0"/>
              <a:t>There is no difference in time when adding buffers on outputs. Therefore, they were removed to reduce the number of  transistors, area and power while maintaining  good speed</a:t>
            </a:r>
          </a:p>
        </p:txBody>
      </p:sp>
    </p:spTree>
    <p:extLst>
      <p:ext uri="{BB962C8B-B14F-4D97-AF65-F5344CB8AC3E}">
        <p14:creationId xmlns:p14="http://schemas.microsoft.com/office/powerpoint/2010/main" val="2010516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17241" y="251927"/>
            <a:ext cx="3956179"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Number of transistors</a:t>
            </a:r>
          </a:p>
        </p:txBody>
      </p:sp>
      <p:graphicFrame>
        <p:nvGraphicFramePr>
          <p:cNvPr id="3" name="Table 2"/>
          <p:cNvGraphicFramePr>
            <a:graphicFrameLocks noGrp="1"/>
          </p:cNvGraphicFramePr>
          <p:nvPr>
            <p:extLst>
              <p:ext uri="{D42A27DB-BD31-4B8C-83A1-F6EECF244321}">
                <p14:modId xmlns:p14="http://schemas.microsoft.com/office/powerpoint/2010/main" val="3174076005"/>
              </p:ext>
            </p:extLst>
          </p:nvPr>
        </p:nvGraphicFramePr>
        <p:xfrm>
          <a:off x="2143968" y="1326156"/>
          <a:ext cx="8128000" cy="4079240"/>
        </p:xfrm>
        <a:graphic>
          <a:graphicData uri="http://schemas.openxmlformats.org/drawingml/2006/table">
            <a:tbl>
              <a:tblPr firstRow="1" bandRow="1">
                <a:tableStyleId>{125E5076-3810-47DD-B79F-674D7AD40C01}</a:tableStyleId>
              </a:tblPr>
              <a:tblGrid>
                <a:gridCol w="4064000">
                  <a:extLst>
                    <a:ext uri="{9D8B030D-6E8A-4147-A177-3AD203B41FA5}">
                      <a16:colId xmlns:a16="http://schemas.microsoft.com/office/drawing/2014/main" val="2149792084"/>
                    </a:ext>
                  </a:extLst>
                </a:gridCol>
                <a:gridCol w="4064000">
                  <a:extLst>
                    <a:ext uri="{9D8B030D-6E8A-4147-A177-3AD203B41FA5}">
                      <a16:colId xmlns:a16="http://schemas.microsoft.com/office/drawing/2014/main" val="212339247"/>
                    </a:ext>
                  </a:extLst>
                </a:gridCol>
              </a:tblGrid>
              <a:tr h="370840">
                <a:tc>
                  <a:txBody>
                    <a:bodyPr/>
                    <a:lstStyle/>
                    <a:p>
                      <a:pPr algn="ctr"/>
                      <a:r>
                        <a:rPr lang="en-US" dirty="0"/>
                        <a:t>logic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1">
                        <a:alpha val="87000"/>
                      </a:schemeClr>
                    </a:solidFill>
                  </a:tcPr>
                </a:tc>
                <a:tc>
                  <a:txBody>
                    <a:bodyPr/>
                    <a:lstStyle/>
                    <a:p>
                      <a:pPr algn="ctr"/>
                      <a:r>
                        <a:rPr lang="en-US" dirty="0"/>
                        <a:t>Number of transistors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1">
                        <a:alpha val="87000"/>
                      </a:schemeClr>
                    </a:solidFill>
                  </a:tcPr>
                </a:tc>
                <a:extLst>
                  <a:ext uri="{0D108BD9-81ED-4DB2-BD59-A6C34878D82A}">
                    <a16:rowId xmlns:a16="http://schemas.microsoft.com/office/drawing/2014/main" val="3456560163"/>
                  </a:ext>
                </a:extLst>
              </a:tr>
              <a:tr h="370840">
                <a:tc>
                  <a:txBody>
                    <a:bodyPr/>
                    <a:lstStyle/>
                    <a:p>
                      <a:pPr algn="ctr"/>
                      <a:r>
                        <a:rPr lang="en-US" dirty="0"/>
                        <a:t>Inverter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321971"/>
                  </a:ext>
                </a:extLst>
              </a:tr>
              <a:tr h="370840">
                <a:tc>
                  <a:txBody>
                    <a:bodyPr/>
                    <a:lstStyle/>
                    <a:p>
                      <a:pPr algn="ctr"/>
                      <a:r>
                        <a:rPr lang="en-US" dirty="0"/>
                        <a:t>2-input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3877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3-input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396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4-input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6888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2-input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0409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2-input NOR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4445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4-input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548357"/>
                  </a:ext>
                </a:extLst>
              </a:tr>
              <a:tr h="370840">
                <a:tc>
                  <a:txBody>
                    <a:bodyPr/>
                    <a:lstStyle/>
                    <a:p>
                      <a:pPr algn="ctr"/>
                      <a:r>
                        <a:rPr lang="en-US" dirty="0"/>
                        <a:t>4 bits comparator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511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 bits comparator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871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 bits comparator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247199"/>
                  </a:ext>
                </a:extLst>
              </a:tr>
            </a:tbl>
          </a:graphicData>
        </a:graphic>
      </p:graphicFrame>
    </p:spTree>
    <p:extLst>
      <p:ext uri="{BB962C8B-B14F-4D97-AF65-F5344CB8AC3E}">
        <p14:creationId xmlns:p14="http://schemas.microsoft.com/office/powerpoint/2010/main" val="3884237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91886" y="298580"/>
            <a:ext cx="3377681"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Hand Calculations</a:t>
            </a:r>
          </a:p>
        </p:txBody>
      </p:sp>
      <p:sp>
        <p:nvSpPr>
          <p:cNvPr id="3" name="TextBox 2"/>
          <p:cNvSpPr txBox="1"/>
          <p:nvPr/>
        </p:nvSpPr>
        <p:spPr>
          <a:xfrm>
            <a:off x="662473" y="979714"/>
            <a:ext cx="11131421"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calculation: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Power = I * V ; from the simulation -&gt; I</a:t>
            </a:r>
            <a:r>
              <a:rPr lang="en-US" sz="1100" dirty="0">
                <a:latin typeface="Times New Roman" panose="02020603050405020304" pitchFamily="18" charset="0"/>
                <a:cs typeface="Times New Roman" panose="02020603050405020304" pitchFamily="18" charset="0"/>
              </a:rPr>
              <a:t>(max) </a:t>
            </a:r>
            <a:r>
              <a:rPr lang="en-US" dirty="0">
                <a:latin typeface="Times New Roman" panose="02020603050405020304" pitchFamily="18" charset="0"/>
                <a:cs typeface="Times New Roman" panose="02020603050405020304" pitchFamily="18" charset="0"/>
              </a:rPr>
              <a:t>= 5mA , and our vdd = 5v,</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Power = 5m * 5 = 5*10^-3 watt</a:t>
            </a:r>
          </a:p>
        </p:txBody>
      </p:sp>
      <p:pic>
        <p:nvPicPr>
          <p:cNvPr id="4" name="Picture 3"/>
          <p:cNvPicPr>
            <a:picLocks noChangeAspect="1"/>
          </p:cNvPicPr>
          <p:nvPr/>
        </p:nvPicPr>
        <p:blipFill>
          <a:blip r:embed="rId2"/>
          <a:stretch>
            <a:fillRect/>
          </a:stretch>
        </p:blipFill>
        <p:spPr>
          <a:xfrm>
            <a:off x="500706" y="1568116"/>
            <a:ext cx="11454953" cy="1660276"/>
          </a:xfrm>
          <a:prstGeom prst="rect">
            <a:avLst/>
          </a:prstGeom>
        </p:spPr>
      </p:pic>
    </p:spTree>
    <p:extLst>
      <p:ext uri="{BB962C8B-B14F-4D97-AF65-F5344CB8AC3E}">
        <p14:creationId xmlns:p14="http://schemas.microsoft.com/office/powerpoint/2010/main" val="364770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95943" y="251927"/>
            <a:ext cx="334969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Propagation Delay :</a:t>
            </a:r>
          </a:p>
        </p:txBody>
      </p:sp>
      <p:sp>
        <p:nvSpPr>
          <p:cNvPr id="4" name="Rectangle 2">
            <a:extLst>
              <a:ext uri="{FF2B5EF4-FFF2-40B4-BE49-F238E27FC236}">
                <a16:creationId xmlns:a16="http://schemas.microsoft.com/office/drawing/2014/main" id="{E23CBC1B-BEC3-DB61-698B-1FC5AE7FE831}"/>
              </a:ext>
            </a:extLst>
          </p:cNvPr>
          <p:cNvSpPr>
            <a:spLocks noChangeArrowheads="1"/>
          </p:cNvSpPr>
          <p:nvPr/>
        </p:nvSpPr>
        <p:spPr bwMode="auto">
          <a:xfrm>
            <a:off x="0" y="638641"/>
            <a:ext cx="123333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speed is determined by calculating the propagation delay of each output__</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GreaterThan</a:t>
            </a: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LessThan</a:t>
            </a: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and Equal. The propagation delay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measured by taking the difference between the time when the input reaches 50% of its value and the time when the output reaches 50% of its value.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
            <a:extLst>
              <a:ext uri="{FF2B5EF4-FFF2-40B4-BE49-F238E27FC236}">
                <a16:creationId xmlns:a16="http://schemas.microsoft.com/office/drawing/2014/main" id="{36BC82E9-5F57-2C1B-3810-9CDC3DCD0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20" y="1469638"/>
            <a:ext cx="9575496" cy="45352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02253B-26FC-0AD4-68CB-793BDD151752}"/>
              </a:ext>
            </a:extLst>
          </p:cNvPr>
          <p:cNvSpPr>
            <a:spLocks noChangeArrowheads="1"/>
          </p:cNvSpPr>
          <p:nvPr/>
        </p:nvSpPr>
        <p:spPr bwMode="auto">
          <a:xfrm>
            <a:off x="823920" y="6219359"/>
            <a:ext cx="61093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time when the input reaches 50% of its value “2.5V” is almost 15ns.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145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D9750-2E5F-42F2-614F-8AFAC806BD73}"/>
              </a:ext>
            </a:extLst>
          </p:cNvPr>
          <p:cNvSpPr txBox="1"/>
          <p:nvPr/>
        </p:nvSpPr>
        <p:spPr>
          <a:xfrm>
            <a:off x="488814" y="384402"/>
            <a:ext cx="6094378" cy="369332"/>
          </a:xfrm>
          <a:prstGeom prst="rect">
            <a:avLst/>
          </a:prstGeom>
          <a:noFill/>
        </p:spPr>
        <p:txBody>
          <a:bodyPr wrap="square">
            <a:spAutoFit/>
          </a:bodyPr>
          <a:lstStyle/>
          <a:p>
            <a:pPr marL="0" marR="0" algn="l">
              <a:spcBef>
                <a:spcPts val="0"/>
              </a:spcBef>
              <a:spcAft>
                <a:spcPts val="0"/>
              </a:spcAft>
            </a:pPr>
            <a:r>
              <a:rPr lang="en-US" sz="1800" b="1" dirty="0">
                <a:effectLst/>
                <a:latin typeface="Times New Roman" panose="02020603050405020304" pitchFamily="18" charset="0"/>
                <a:ea typeface="SimSun" panose="02010600030101010101" pitchFamily="2" charset="-122"/>
              </a:rPr>
              <a:t>Speed for output </a:t>
            </a:r>
            <a:r>
              <a:rPr lang="en-US" sz="1800" b="1" dirty="0" err="1">
                <a:effectLst/>
                <a:latin typeface="Times New Roman" panose="02020603050405020304" pitchFamily="18" charset="0"/>
                <a:ea typeface="SimSun" panose="02010600030101010101" pitchFamily="2" charset="-122"/>
              </a:rPr>
              <a:t>GreaterThan</a:t>
            </a:r>
            <a:r>
              <a:rPr lang="en-US" sz="1800" b="1" dirty="0">
                <a:effectLst/>
                <a:latin typeface="Times New Roman" panose="02020603050405020304" pitchFamily="18" charset="0"/>
                <a:ea typeface="SimSun" panose="02010600030101010101" pitchFamily="2" charset="-122"/>
              </a:rPr>
              <a:t> A &gt; B</a:t>
            </a:r>
            <a:endParaRPr lang="en-US" sz="1200" dirty="0">
              <a:effectLst/>
              <a:latin typeface="Times New Roman" panose="02020603050405020304" pitchFamily="18" charset="0"/>
              <a:ea typeface="SimSun" panose="02010600030101010101" pitchFamily="2" charset="-122"/>
            </a:endParaRPr>
          </a:p>
        </p:txBody>
      </p:sp>
      <p:pic>
        <p:nvPicPr>
          <p:cNvPr id="2050" name="Picture 1">
            <a:extLst>
              <a:ext uri="{FF2B5EF4-FFF2-40B4-BE49-F238E27FC236}">
                <a16:creationId xmlns:a16="http://schemas.microsoft.com/office/drawing/2014/main" id="{368E4546-8BC4-A8CE-6776-4AEF47F53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24" y="870525"/>
            <a:ext cx="8453538" cy="422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1477A53-7703-25E2-A0CA-DECF8B9FAF7C}"/>
              </a:ext>
            </a:extLst>
          </p:cNvPr>
          <p:cNvSpPr txBox="1"/>
          <p:nvPr/>
        </p:nvSpPr>
        <p:spPr>
          <a:xfrm>
            <a:off x="1383758" y="5370167"/>
            <a:ext cx="7020939" cy="646331"/>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The time when the </a:t>
            </a:r>
            <a:r>
              <a:rPr lang="en-US" sz="1800" dirty="0" err="1">
                <a:effectLst/>
                <a:latin typeface="Times New Roman" panose="02020603050405020304" pitchFamily="18" charset="0"/>
                <a:ea typeface="SimSun" panose="02010600030101010101" pitchFamily="2" charset="-122"/>
              </a:rPr>
              <a:t>GreaterThan</a:t>
            </a:r>
            <a:r>
              <a:rPr lang="en-US" sz="1800" dirty="0">
                <a:effectLst/>
                <a:latin typeface="Times New Roman" panose="02020603050405020304" pitchFamily="18" charset="0"/>
                <a:ea typeface="SimSun" panose="02010600030101010101" pitchFamily="2" charset="-122"/>
              </a:rPr>
              <a:t> output reaches 50% of its value is almost 19ns. Hence, the propagation delay is 19ns – 15ns = 4ns.</a:t>
            </a:r>
            <a:endParaRPr lang="en-US" sz="1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673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61176" y="357809"/>
            <a:ext cx="4285753"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Main Followed Design Metrics</a:t>
            </a:r>
          </a:p>
        </p:txBody>
      </p:sp>
      <p:sp>
        <p:nvSpPr>
          <p:cNvPr id="3" name="TextBox 2"/>
          <p:cNvSpPr txBox="1"/>
          <p:nvPr/>
        </p:nvSpPr>
        <p:spPr>
          <a:xfrm>
            <a:off x="644055" y="1129085"/>
            <a:ext cx="10678601" cy="332398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Speed</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Area</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Power</a:t>
            </a:r>
          </a:p>
          <a:p>
            <a:r>
              <a:rPr lang="en-US" dirty="0"/>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Those are our 3 main design metrics that we’ve built our project based on them.</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Basically we are building a High-speed comparator, but that does not mean that we ignored the other metrics, each one has been taken care of, but how did we achieve those three at the same time? </a:t>
            </a:r>
          </a:p>
        </p:txBody>
      </p:sp>
    </p:spTree>
    <p:extLst>
      <p:ext uri="{BB962C8B-B14F-4D97-AF65-F5344CB8AC3E}">
        <p14:creationId xmlns:p14="http://schemas.microsoft.com/office/powerpoint/2010/main" val="1781622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45FB9-9987-F79F-B346-EA8AE315D806}"/>
              </a:ext>
            </a:extLst>
          </p:cNvPr>
          <p:cNvSpPr txBox="1"/>
          <p:nvPr/>
        </p:nvSpPr>
        <p:spPr>
          <a:xfrm>
            <a:off x="556908" y="394129"/>
            <a:ext cx="6094378" cy="369332"/>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Speed for output </a:t>
            </a:r>
            <a:r>
              <a:rPr lang="en-US" sz="1800" b="1" dirty="0" err="1">
                <a:effectLst/>
                <a:latin typeface="Times New Roman" panose="02020603050405020304" pitchFamily="18" charset="0"/>
                <a:ea typeface="SimSun" panose="02010600030101010101" pitchFamily="2" charset="-122"/>
              </a:rPr>
              <a:t>LessThan</a:t>
            </a:r>
            <a:r>
              <a:rPr lang="en-US" sz="1800" b="1" dirty="0">
                <a:effectLst/>
                <a:latin typeface="Times New Roman" panose="02020603050405020304" pitchFamily="18" charset="0"/>
                <a:ea typeface="SimSun" panose="02010600030101010101" pitchFamily="2" charset="-122"/>
              </a:rPr>
              <a:t> A &lt; B</a:t>
            </a:r>
            <a:endParaRPr lang="en-US" dirty="0"/>
          </a:p>
        </p:txBody>
      </p:sp>
      <p:pic>
        <p:nvPicPr>
          <p:cNvPr id="3074" name="Picture 1">
            <a:extLst>
              <a:ext uri="{FF2B5EF4-FFF2-40B4-BE49-F238E27FC236}">
                <a16:creationId xmlns:a16="http://schemas.microsoft.com/office/drawing/2014/main" id="{DC21E3DC-AE08-EB3D-E37B-842F08330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95" y="1026166"/>
            <a:ext cx="9910308" cy="396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E79184C-DF84-3409-346A-DA005F013069}"/>
              </a:ext>
            </a:extLst>
          </p:cNvPr>
          <p:cNvSpPr txBox="1"/>
          <p:nvPr/>
        </p:nvSpPr>
        <p:spPr>
          <a:xfrm>
            <a:off x="1636679" y="5343196"/>
            <a:ext cx="6094378" cy="646331"/>
          </a:xfrm>
          <a:prstGeom prst="rect">
            <a:avLst/>
          </a:prstGeom>
          <a:noFill/>
        </p:spPr>
        <p:txBody>
          <a:bodyPr wrap="square">
            <a:spAutoFit/>
          </a:bodyPr>
          <a:lstStyle/>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The time when the </a:t>
            </a:r>
            <a:r>
              <a:rPr lang="en-US" sz="1800" dirty="0" err="1">
                <a:effectLst/>
                <a:latin typeface="Times New Roman" panose="02020603050405020304" pitchFamily="18" charset="0"/>
                <a:ea typeface="SimSun" panose="02010600030101010101" pitchFamily="2" charset="-122"/>
              </a:rPr>
              <a:t>LessThan</a:t>
            </a:r>
            <a:r>
              <a:rPr lang="en-US" sz="1800" dirty="0">
                <a:effectLst/>
                <a:latin typeface="Times New Roman" panose="02020603050405020304" pitchFamily="18" charset="0"/>
                <a:ea typeface="SimSun" panose="02010600030101010101" pitchFamily="2" charset="-122"/>
              </a:rPr>
              <a:t> output reaches 50% of its value is almost 10ns. Hence, the propagation delay is 15ns – 10ns = 5ns.</a:t>
            </a:r>
            <a:endParaRPr lang="en-US" sz="1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263174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D2794A-3511-AFD8-DF07-28AD1AED7CC6}"/>
              </a:ext>
            </a:extLst>
          </p:cNvPr>
          <p:cNvSpPr txBox="1"/>
          <p:nvPr/>
        </p:nvSpPr>
        <p:spPr>
          <a:xfrm>
            <a:off x="342900" y="345492"/>
            <a:ext cx="6094378" cy="369332"/>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Speed for output Equal A = B</a:t>
            </a:r>
            <a:endParaRPr lang="en-US" dirty="0"/>
          </a:p>
        </p:txBody>
      </p:sp>
      <p:pic>
        <p:nvPicPr>
          <p:cNvPr id="4098" name="Picture 1">
            <a:extLst>
              <a:ext uri="{FF2B5EF4-FFF2-40B4-BE49-F238E27FC236}">
                <a16:creationId xmlns:a16="http://schemas.microsoft.com/office/drawing/2014/main" id="{DC2B4CBD-67F5-9BC2-CBF0-39898B0B5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202" y="812157"/>
            <a:ext cx="8695024" cy="461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AE32FE4-B13F-1191-3A94-7269EEA34D90}"/>
              </a:ext>
            </a:extLst>
          </p:cNvPr>
          <p:cNvSpPr txBox="1"/>
          <p:nvPr/>
        </p:nvSpPr>
        <p:spPr>
          <a:xfrm>
            <a:off x="2045240" y="5722677"/>
            <a:ext cx="6094378" cy="646331"/>
          </a:xfrm>
          <a:prstGeom prst="rect">
            <a:avLst/>
          </a:prstGeom>
          <a:noFill/>
        </p:spPr>
        <p:txBody>
          <a:bodyPr wrap="square">
            <a:spAutoFit/>
          </a:bodyPr>
          <a:lstStyle/>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The time when the Equal output reaches 50% of its value is almost 10ns. Hence, the propagation delay is 15ns – 10ns = 5ns.</a:t>
            </a:r>
            <a:endParaRPr lang="en-US" sz="1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8456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B9DC8-4911-8AAE-2AE4-7FD722CCFBB1}"/>
              </a:ext>
            </a:extLst>
          </p:cNvPr>
          <p:cNvSpPr txBox="1"/>
          <p:nvPr/>
        </p:nvSpPr>
        <p:spPr>
          <a:xfrm>
            <a:off x="1111384" y="1615190"/>
            <a:ext cx="7847421" cy="646331"/>
          </a:xfrm>
          <a:prstGeom prst="rect">
            <a:avLst/>
          </a:prstGeom>
          <a:noFill/>
        </p:spPr>
        <p:txBody>
          <a:bodyPr wrap="square">
            <a:spAutoFit/>
          </a:bodyPr>
          <a:lstStyle/>
          <a:p>
            <a:pPr marL="285750" marR="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Hence, based on the calculated speed for each output: A &gt; B, A &lt; B and A = B, our 16x16 bit comparator appears to be fast, with a speed of 4-5ns.</a:t>
            </a:r>
            <a:endParaRPr lang="en-US" sz="1200" dirty="0">
              <a:effectLst/>
              <a:latin typeface="Times New Roman" panose="02020603050405020304" pitchFamily="18" charset="0"/>
              <a:ea typeface="SimSun" panose="02010600030101010101" pitchFamily="2" charset="-122"/>
            </a:endParaRPr>
          </a:p>
        </p:txBody>
      </p:sp>
      <p:sp>
        <p:nvSpPr>
          <p:cNvPr id="4" name="TextBox 3">
            <a:extLst>
              <a:ext uri="{FF2B5EF4-FFF2-40B4-BE49-F238E27FC236}">
                <a16:creationId xmlns:a16="http://schemas.microsoft.com/office/drawing/2014/main" id="{EF6F0779-D957-6E96-4F09-F84951484954}"/>
              </a:ext>
            </a:extLst>
          </p:cNvPr>
          <p:cNvSpPr txBox="1"/>
          <p:nvPr/>
        </p:nvSpPr>
        <p:spPr>
          <a:xfrm>
            <a:off x="481517" y="695527"/>
            <a:ext cx="8964039" cy="584775"/>
          </a:xfrm>
          <a:prstGeom prst="rect">
            <a:avLst/>
          </a:prstGeom>
          <a:noFill/>
        </p:spPr>
        <p:txBody>
          <a:bodyPr wrap="square" rtlCol="0">
            <a:spAutoFit/>
          </a:bodyPr>
          <a:lstStyle/>
          <a:p>
            <a:r>
              <a:rPr lang="en-US" sz="3200" b="1" dirty="0"/>
              <a:t>16x16 comparator speed performance conclusion</a:t>
            </a:r>
          </a:p>
        </p:txBody>
      </p:sp>
      <p:sp>
        <p:nvSpPr>
          <p:cNvPr id="6" name="TextBox 5">
            <a:extLst>
              <a:ext uri="{FF2B5EF4-FFF2-40B4-BE49-F238E27FC236}">
                <a16:creationId xmlns:a16="http://schemas.microsoft.com/office/drawing/2014/main" id="{28135D80-F401-6E84-C2AC-69BB7CED2048}"/>
              </a:ext>
            </a:extLst>
          </p:cNvPr>
          <p:cNvSpPr txBox="1"/>
          <p:nvPr/>
        </p:nvSpPr>
        <p:spPr>
          <a:xfrm>
            <a:off x="1111384" y="2844225"/>
            <a:ext cx="6094378" cy="1200329"/>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Delay present in the conventional CMOS magnitude comparator is 13nsec  whereas the delay produced by our High-Speed technique for magnitude comparator is 5ns which is our goal.</a:t>
            </a:r>
            <a:endParaRPr lang="en-US" dirty="0"/>
          </a:p>
        </p:txBody>
      </p:sp>
    </p:spTree>
    <p:extLst>
      <p:ext uri="{BB962C8B-B14F-4D97-AF65-F5344CB8AC3E}">
        <p14:creationId xmlns:p14="http://schemas.microsoft.com/office/powerpoint/2010/main" val="421627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89614" y="310101"/>
            <a:ext cx="3570136"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Speed</a:t>
            </a:r>
          </a:p>
        </p:txBody>
      </p:sp>
      <mc:AlternateContent xmlns:mc="http://schemas.openxmlformats.org/markup-compatibility/2006" xmlns:a14="http://schemas.microsoft.com/office/drawing/2010/main">
        <mc:Choice Requires="a14">
          <p:sp>
            <p:nvSpPr>
              <p:cNvPr id="3" name="TextBox 2"/>
              <p:cNvSpPr txBox="1"/>
              <p:nvPr/>
            </p:nvSpPr>
            <p:spPr>
              <a:xfrm>
                <a:off x="421419" y="1288111"/>
                <a:ext cx="11521440" cy="63611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Speed was our most concern, due to our high-speed comparator goal</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get a high speed with the best performance, the NMOS and PMOS Transistors must perform equally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know that the Mobility of the electrons that exists in the NMOS is much higher than the mobility of the holes that exists in the PMOS (µn = 1360 , µp = 480 )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to get a semi equally performance, the width of the PMOS must equal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1360</m:t>
                        </m:r>
                      </m:num>
                      <m:den>
                        <m:r>
                          <a:rPr lang="en-US" b="0" i="1" smtClean="0">
                            <a:latin typeface="Cambria Math" panose="02040503050406030204" pitchFamily="18" charset="0"/>
                          </a:rPr>
                          <m:t>480</m:t>
                        </m:r>
                      </m:den>
                    </m:f>
                  </m:oMath>
                </a14:m>
                <a:r>
                  <a:rPr lang="en-US" dirty="0">
                    <a:latin typeface="Times New Roman" panose="02020603050405020304" pitchFamily="18" charset="0"/>
                    <a:cs typeface="Times New Roman" panose="02020603050405020304" pitchFamily="18" charset="0"/>
                  </a:rPr>
                  <a:t> * NMOS width) -&gt; ~2.83*Nmos Width</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a high-speed inverter, the minimum recommended width for the nmos is 5 times the channel length -&gt; 10 micron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a lot of testing, we concluded that this minimum value gives a great performance, and no need to use a greater width, since there was no big difference.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pmos to gain a similar performance, its width must be 28.3 micron.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best performance occurs when the T</a:t>
                </a:r>
                <a:r>
                  <a:rPr lang="en-US" sz="1400" dirty="0">
                    <a:latin typeface="Times New Roman" panose="02020603050405020304" pitchFamily="18" charset="0"/>
                    <a:cs typeface="Times New Roman" panose="02020603050405020304" pitchFamily="18" charset="0"/>
                  </a:rPr>
                  <a:t>rise</a:t>
                </a:r>
                <a:r>
                  <a:rPr lang="en-US" dirty="0">
                    <a:latin typeface="Times New Roman" panose="02020603050405020304" pitchFamily="18" charset="0"/>
                    <a:cs typeface="Times New Roman" panose="02020603050405020304" pitchFamily="18" charset="0"/>
                  </a:rPr>
                  <a:t> value is too close to the T</a:t>
                </a:r>
                <a:r>
                  <a:rPr lang="en-US" sz="1400" dirty="0">
                    <a:latin typeface="Times New Roman" panose="02020603050405020304" pitchFamily="18" charset="0"/>
                    <a:cs typeface="Times New Roman" panose="02020603050405020304" pitchFamily="18" charset="0"/>
                  </a:rPr>
                  <a:t>fall</a:t>
                </a:r>
                <a:r>
                  <a:rPr lang="en-US" dirty="0">
                    <a:latin typeface="Times New Roman" panose="02020603050405020304" pitchFamily="18" charset="0"/>
                    <a:cs typeface="Times New Roman" panose="02020603050405020304" pitchFamily="18" charset="0"/>
                  </a:rPr>
                  <a:t> value, since the nmos is responsible of pulling the output down, and the pmos is for pulling it up, and by having almost equal values for the fall and the rise, we conclude that they almost both work at the same performance</a:t>
                </a:r>
              </a:p>
              <a:p>
                <a:pPr marL="285750" indent="-285750">
                  <a:lnSpc>
                    <a:spcPct val="150000"/>
                  </a:lnSpc>
                  <a:buFont typeface="Arial" panose="020B0604020202020204" pitchFamily="34" charset="0"/>
                  <a:buChar char="•"/>
                </a:pPr>
                <a:endParaRPr lang="en-US" dirty="0"/>
              </a:p>
              <a:p>
                <a:pPr>
                  <a:lnSpc>
                    <a:spcPct val="150000"/>
                  </a:lnSpc>
                </a:pPr>
                <a:endParaRPr lang="en-US" dirty="0"/>
              </a:p>
              <a:p>
                <a:pPr marL="285750" indent="-285750">
                  <a:buFont typeface="Arial" panose="020B0604020202020204"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21419" y="1288111"/>
                <a:ext cx="11521440" cy="6361165"/>
              </a:xfrm>
              <a:prstGeom prst="rect">
                <a:avLst/>
              </a:prstGeom>
              <a:blipFill>
                <a:blip r:embed="rId2"/>
                <a:stretch>
                  <a:fillRect l="-317"/>
                </a:stretch>
              </a:blipFill>
            </p:spPr>
            <p:txBody>
              <a:bodyPr/>
              <a:lstStyle/>
              <a:p>
                <a:r>
                  <a:rPr lang="en-US">
                    <a:noFill/>
                  </a:rPr>
                  <a:t> </a:t>
                </a:r>
              </a:p>
            </p:txBody>
          </p:sp>
        </mc:Fallback>
      </mc:AlternateContent>
    </p:spTree>
    <p:extLst>
      <p:ext uri="{BB962C8B-B14F-4D97-AF65-F5344CB8AC3E}">
        <p14:creationId xmlns:p14="http://schemas.microsoft.com/office/powerpoint/2010/main" val="163669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66531" y="391886"/>
            <a:ext cx="5756987"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Area</a:t>
            </a:r>
          </a:p>
        </p:txBody>
      </p:sp>
      <p:sp>
        <p:nvSpPr>
          <p:cNvPr id="3" name="TextBox 2"/>
          <p:cNvSpPr txBox="1"/>
          <p:nvPr/>
        </p:nvSpPr>
        <p:spPr>
          <a:xfrm>
            <a:off x="475861" y="1306286"/>
            <a:ext cx="11476653"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smaller the area was, the better the design will be.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to get the best performance, we agreed that the nmos width = 10 micron , and the pmos width = 28.3 micron.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We’ve done some tests to check if we can decrease the pmos width without a noticeable change in the performance, And a width of 20 micron for the pmos, was enough to get a very similar performance to the 28.3 micron width performance.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way we kept the performance at its best, with a decrease in the needed area ( 8.3 micron for each pmos device).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also followed and committed to the minimum spacing between the components (devices, wires, vias, and contacts) in the circuit implementing phase, to fit the circuit in the minimum cell size, without violating the design rules for sure.</a:t>
            </a:r>
            <a:endParaRPr lang="ar-JO"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didn’t use a pre-built Gate to build a large gate</a:t>
            </a:r>
          </a:p>
        </p:txBody>
      </p:sp>
    </p:spTree>
    <p:extLst>
      <p:ext uri="{BB962C8B-B14F-4D97-AF65-F5344CB8AC3E}">
        <p14:creationId xmlns:p14="http://schemas.microsoft.com/office/powerpoint/2010/main" val="115736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73224" y="345233"/>
            <a:ext cx="3442996"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Power</a:t>
            </a:r>
          </a:p>
        </p:txBody>
      </p:sp>
      <p:sp>
        <p:nvSpPr>
          <p:cNvPr id="3" name="TextBox 2"/>
          <p:cNvSpPr txBox="1"/>
          <p:nvPr/>
        </p:nvSpPr>
        <p:spPr>
          <a:xfrm>
            <a:off x="475861" y="1212980"/>
            <a:ext cx="11355355"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our 2 micron technology, and for our high speed goal, the 5V DC was the best power option.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hard process to balance between the speed requirements and the power dissipation especially when designing a high-speed circuit, but we’ve done our best to reduce the power dissipation as much as we could, as follows: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2 micron technology might seems a little large, but we’ve chosen this technology to achieve the balance between the high speed and the power consumption, in which:</a:t>
            </a:r>
          </a:p>
          <a:p>
            <a:pPr marL="742950" lvl="1"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larger the technology was, the less the capacitors coupling will be, which will decrease the dynamic power dissipation.</a:t>
            </a:r>
          </a:p>
          <a:p>
            <a:pPr marL="742950" lvl="1"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greater the channel length was, the less the leakage current will be, which will lead to a less static power dissipation.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the minimum width for the nmos and the pmos helps in reducing the power consumption, since proper transistor sizing can help in minimizing both dynamic and static power dissipation.</a:t>
            </a:r>
          </a:p>
        </p:txBody>
      </p:sp>
    </p:spTree>
    <p:extLst>
      <p:ext uri="{BB962C8B-B14F-4D97-AF65-F5344CB8AC3E}">
        <p14:creationId xmlns:p14="http://schemas.microsoft.com/office/powerpoint/2010/main" val="396800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49857" y="310101"/>
            <a:ext cx="5208105"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The procedure </a:t>
            </a:r>
          </a:p>
        </p:txBody>
      </p:sp>
      <p:sp>
        <p:nvSpPr>
          <p:cNvPr id="3" name="TextBox 2"/>
          <p:cNvSpPr txBox="1"/>
          <p:nvPr/>
        </p:nvSpPr>
        <p:spPr>
          <a:xfrm>
            <a:off x="469127" y="1216550"/>
            <a:ext cx="9621078" cy="2585323"/>
          </a:xfrm>
          <a:prstGeom prst="rect">
            <a:avLst/>
          </a:prstGeom>
          <a:noFill/>
        </p:spPr>
        <p:txBody>
          <a:bodyPr wrap="square" rtlCol="0">
            <a:spAutoFit/>
          </a:bodyPr>
          <a:lstStyle/>
          <a:p>
            <a:pPr marL="400050"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Build the inverter with the widths that we‘ve discussed before.</a:t>
            </a:r>
          </a:p>
          <a:p>
            <a:pPr marL="400050"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Build all the needed logic gates, with the transistors sizing that is suitable to be driven by our inverter; to get the best performance. ( the inverter is our reference)</a:t>
            </a:r>
          </a:p>
          <a:p>
            <a:pPr marL="400050"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Use this gates to build a 4x4 bits magnitude comparator.</a:t>
            </a:r>
          </a:p>
          <a:p>
            <a:pPr marL="400050"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Use instances of the comparator in part III, to build a 8x8 bit comparator.</a:t>
            </a:r>
          </a:p>
          <a:p>
            <a:pPr marL="400050"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Repeat step IV but using the 8x8 bit comparator to build the final 16x16 comparator.</a:t>
            </a:r>
          </a:p>
        </p:txBody>
      </p:sp>
    </p:spTree>
    <p:extLst>
      <p:ext uri="{BB962C8B-B14F-4D97-AF65-F5344CB8AC3E}">
        <p14:creationId xmlns:p14="http://schemas.microsoft.com/office/powerpoint/2010/main" val="116893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57200" y="410547"/>
            <a:ext cx="8322906"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The 4 bits magnitude comparator gate level circuit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2692" t="13440" r="27308"/>
          <a:stretch/>
        </p:blipFill>
        <p:spPr>
          <a:xfrm>
            <a:off x="1240972" y="1138335"/>
            <a:ext cx="5187820" cy="5011484"/>
          </a:xfrm>
          <a:prstGeom prst="rect">
            <a:avLst/>
          </a:prstGeom>
          <a:effectLst>
            <a:softEdge rad="63500"/>
          </a:effectLst>
        </p:spPr>
      </p:pic>
      <p:sp>
        <p:nvSpPr>
          <p:cNvPr id="4" name="TextBox 3"/>
          <p:cNvSpPr txBox="1"/>
          <p:nvPr/>
        </p:nvSpPr>
        <p:spPr>
          <a:xfrm>
            <a:off x="6764695" y="2192694"/>
            <a:ext cx="534644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required gates:</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Inverter</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2-input AND</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3-input AND</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4-input AND</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2-input NOR</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4-input OR</a:t>
            </a:r>
          </a:p>
          <a:p>
            <a:pPr marL="400050" indent="-400050">
              <a:buFont typeface="+mj-lt"/>
              <a:buAutoNum type="romanUcPeriod"/>
            </a:pPr>
            <a:r>
              <a:rPr lang="en-US" sz="2400" dirty="0">
                <a:latin typeface="Times New Roman" panose="02020603050405020304" pitchFamily="18" charset="0"/>
                <a:cs typeface="Times New Roman" panose="02020603050405020304" pitchFamily="18" charset="0"/>
              </a:rPr>
              <a:t> 2-input OR (for instancing purposes)</a:t>
            </a:r>
          </a:p>
        </p:txBody>
      </p:sp>
    </p:spTree>
    <p:extLst>
      <p:ext uri="{BB962C8B-B14F-4D97-AF65-F5344CB8AC3E}">
        <p14:creationId xmlns:p14="http://schemas.microsoft.com/office/powerpoint/2010/main" val="56680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94522" y="503853"/>
            <a:ext cx="5094515"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Gates sizing and implementing</a:t>
            </a:r>
          </a:p>
        </p:txBody>
      </p:sp>
      <p:graphicFrame>
        <p:nvGraphicFramePr>
          <p:cNvPr id="3" name="Table 2"/>
          <p:cNvGraphicFramePr>
            <a:graphicFrameLocks noGrp="1"/>
          </p:cNvGraphicFramePr>
          <p:nvPr>
            <p:extLst>
              <p:ext uri="{D42A27DB-BD31-4B8C-83A1-F6EECF244321}">
                <p14:modId xmlns:p14="http://schemas.microsoft.com/office/powerpoint/2010/main" val="1146702955"/>
              </p:ext>
            </p:extLst>
          </p:nvPr>
        </p:nvGraphicFramePr>
        <p:xfrm>
          <a:off x="1948024" y="1391470"/>
          <a:ext cx="8127999" cy="3609736"/>
        </p:xfrm>
        <a:graphic>
          <a:graphicData uri="http://schemas.openxmlformats.org/drawingml/2006/table">
            <a:tbl>
              <a:tblPr firstRow="1" bandRow="1">
                <a:tableStyleId>{125E5076-3810-47DD-B79F-674D7AD40C01}</a:tableStyleId>
              </a:tblPr>
              <a:tblGrid>
                <a:gridCol w="2709333">
                  <a:extLst>
                    <a:ext uri="{9D8B030D-6E8A-4147-A177-3AD203B41FA5}">
                      <a16:colId xmlns:a16="http://schemas.microsoft.com/office/drawing/2014/main" val="394412129"/>
                    </a:ext>
                  </a:extLst>
                </a:gridCol>
                <a:gridCol w="2709333">
                  <a:extLst>
                    <a:ext uri="{9D8B030D-6E8A-4147-A177-3AD203B41FA5}">
                      <a16:colId xmlns:a16="http://schemas.microsoft.com/office/drawing/2014/main" val="2859990883"/>
                    </a:ext>
                  </a:extLst>
                </a:gridCol>
                <a:gridCol w="2709333">
                  <a:extLst>
                    <a:ext uri="{9D8B030D-6E8A-4147-A177-3AD203B41FA5}">
                      <a16:colId xmlns:a16="http://schemas.microsoft.com/office/drawing/2014/main" val="297969023"/>
                    </a:ext>
                  </a:extLst>
                </a:gridCol>
              </a:tblGrid>
              <a:tr h="451217">
                <a:tc>
                  <a:txBody>
                    <a:bodyPr/>
                    <a:lstStyle/>
                    <a:p>
                      <a:pPr algn="ctr"/>
                      <a:r>
                        <a:rPr lang="en-US" dirty="0"/>
                        <a:t>Gate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1">
                        <a:alpha val="78000"/>
                      </a:schemeClr>
                    </a:solidFill>
                  </a:tcPr>
                </a:tc>
                <a:tc>
                  <a:txBody>
                    <a:bodyPr/>
                    <a:lstStyle/>
                    <a:p>
                      <a:pPr algn="ctr"/>
                      <a:r>
                        <a:rPr lang="en-US" dirty="0"/>
                        <a:t>NMOS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1">
                        <a:alpha val="78000"/>
                      </a:schemeClr>
                    </a:solidFill>
                  </a:tcPr>
                </a:tc>
                <a:tc>
                  <a:txBody>
                    <a:bodyPr/>
                    <a:lstStyle/>
                    <a:p>
                      <a:pPr algn="ctr"/>
                      <a:r>
                        <a:rPr lang="en-US" dirty="0"/>
                        <a:t>PMOS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1">
                        <a:alpha val="78000"/>
                      </a:schemeClr>
                    </a:solidFill>
                  </a:tcPr>
                </a:tc>
                <a:extLst>
                  <a:ext uri="{0D108BD9-81ED-4DB2-BD59-A6C34878D82A}">
                    <a16:rowId xmlns:a16="http://schemas.microsoft.com/office/drawing/2014/main" val="3920401324"/>
                  </a:ext>
                </a:extLst>
              </a:tr>
              <a:tr h="4512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Inverter</a:t>
                      </a:r>
                      <a:endParaRPr lang="en-US" sz="18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5685904"/>
                  </a:ext>
                </a:extLst>
              </a:tr>
              <a:tr h="451217">
                <a:tc>
                  <a:txBody>
                    <a:bodyPr/>
                    <a:lstStyle/>
                    <a:p>
                      <a:pPr algn="ctr"/>
                      <a:r>
                        <a:rPr lang="en-US" sz="1800" kern="1200" dirty="0">
                          <a:solidFill>
                            <a:schemeClr val="lt1"/>
                          </a:solidFill>
                          <a:effectLst/>
                          <a:latin typeface="+mn-lt"/>
                          <a:ea typeface="+mn-ea"/>
                          <a:cs typeface="+mn-cs"/>
                        </a:rPr>
                        <a:t>2-input 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5185948"/>
                  </a:ext>
                </a:extLst>
              </a:tr>
              <a:tr h="451217">
                <a:tc>
                  <a:txBody>
                    <a:bodyPr/>
                    <a:lstStyle/>
                    <a:p>
                      <a:pPr algn="ctr"/>
                      <a:r>
                        <a:rPr lang="en-US" sz="1800" kern="1200" dirty="0">
                          <a:solidFill>
                            <a:schemeClr val="lt1"/>
                          </a:solidFill>
                          <a:effectLst/>
                          <a:latin typeface="+mn-lt"/>
                          <a:ea typeface="+mn-ea"/>
                          <a:cs typeface="+mn-cs"/>
                        </a:rPr>
                        <a:t>3-input 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27115"/>
                  </a:ext>
                </a:extLst>
              </a:tr>
              <a:tr h="451217">
                <a:tc>
                  <a:txBody>
                    <a:bodyPr/>
                    <a:lstStyle/>
                    <a:p>
                      <a:pPr algn="ctr"/>
                      <a:r>
                        <a:rPr lang="en-US" sz="1800" kern="1200" dirty="0">
                          <a:solidFill>
                            <a:schemeClr val="lt1"/>
                          </a:solidFill>
                          <a:effectLst/>
                          <a:latin typeface="+mn-lt"/>
                          <a:ea typeface="+mn-ea"/>
                          <a:cs typeface="+mn-cs"/>
                        </a:rPr>
                        <a:t> 4-input 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645626"/>
                  </a:ext>
                </a:extLst>
              </a:tr>
              <a:tr h="4512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2-input NOR</a:t>
                      </a:r>
                      <a:endParaRPr lang="en-US" sz="18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8185734"/>
                  </a:ext>
                </a:extLst>
              </a:tr>
              <a:tr h="4512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effectLst/>
                          <a:latin typeface="+mn-lt"/>
                          <a:ea typeface="+mn-ea"/>
                          <a:cs typeface="+mn-cs"/>
                        </a:rPr>
                        <a:t>4-input OR</a:t>
                      </a:r>
                      <a:endParaRPr lang="en-US" sz="18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0541779"/>
                  </a:ext>
                </a:extLst>
              </a:tr>
              <a:tr h="451217">
                <a:tc>
                  <a:txBody>
                    <a:bodyPr/>
                    <a:lstStyle/>
                    <a:p>
                      <a:pPr algn="ctr"/>
                      <a:r>
                        <a:rPr lang="en-US" sz="1800" kern="1200" dirty="0">
                          <a:solidFill>
                            <a:schemeClr val="lt1"/>
                          </a:solidFill>
                          <a:effectLst/>
                          <a:latin typeface="+mn-lt"/>
                          <a:ea typeface="+mn-ea"/>
                          <a:cs typeface="+mn-cs"/>
                        </a:rPr>
                        <a:t>2-input 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312387"/>
                  </a:ext>
                </a:extLst>
              </a:tr>
            </a:tbl>
          </a:graphicData>
        </a:graphic>
      </p:graphicFrame>
      <p:sp>
        <p:nvSpPr>
          <p:cNvPr id="4" name="TextBox 3"/>
          <p:cNvSpPr txBox="1"/>
          <p:nvPr/>
        </p:nvSpPr>
        <p:spPr>
          <a:xfrm>
            <a:off x="970384" y="5579706"/>
            <a:ext cx="46186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FF0000"/>
                </a:solidFill>
              </a:rPr>
              <a:t>NOTE : All the sizes are in micron </a:t>
            </a:r>
          </a:p>
        </p:txBody>
      </p:sp>
    </p:spTree>
    <p:extLst>
      <p:ext uri="{BB962C8B-B14F-4D97-AF65-F5344CB8AC3E}">
        <p14:creationId xmlns:p14="http://schemas.microsoft.com/office/powerpoint/2010/main" val="382096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618</TotalTime>
  <Words>1332</Words>
  <Application>Microsoft Office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Times New Roman</vt:lpstr>
      <vt:lpstr>Wingdings</vt:lpstr>
      <vt:lpstr>Office Theme</vt:lpstr>
      <vt:lpstr>16x16 bits High-speed Magnitude Comparator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16x16 High-speed Magnitude Comparator</dc:title>
  <dc:creator>Francis</dc:creator>
  <cp:lastModifiedBy>yazan1 daibes</cp:lastModifiedBy>
  <cp:revision>71</cp:revision>
  <dcterms:created xsi:type="dcterms:W3CDTF">2024-06-14T08:18:56Z</dcterms:created>
  <dcterms:modified xsi:type="dcterms:W3CDTF">2024-06-15T09:53:42Z</dcterms:modified>
</cp:coreProperties>
</file>