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7" r:id="rId6"/>
    <p:sldId id="303" r:id="rId7"/>
    <p:sldId id="304" r:id="rId8"/>
    <p:sldId id="305" r:id="rId9"/>
    <p:sldId id="306" r:id="rId10"/>
    <p:sldId id="307" r:id="rId11"/>
    <p:sldId id="3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C3F83-7612-4433-8AF3-6ADB4D594CD7}" v="2208" dt="2025-04-29T14:37:27.564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18.sv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54" y="1"/>
            <a:ext cx="9819249" cy="661181"/>
          </a:xfrm>
        </p:spPr>
        <p:txBody>
          <a:bodyPr/>
          <a:lstStyle/>
          <a:p>
            <a:r>
              <a:rPr lang="en-US" dirty="0" smtClean="0"/>
              <a:t>Phase </a:t>
            </a:r>
            <a:r>
              <a:rPr lang="en-US" dirty="0"/>
              <a:t>2 - project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87791" y="835645"/>
            <a:ext cx="4941770" cy="396660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 smtClean="0"/>
              <a:t>OVERVIEW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077" y="1406769"/>
            <a:ext cx="80889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Our company plans to launch a new movie studio but lacks the insights to ensure commercial success in a competitive industry. To bridge this gap, we analyzed datasets from </a:t>
            </a:r>
            <a:r>
              <a:rPr lang="en-US" b="1" dirty="0"/>
              <a:t>IMDb, </a:t>
            </a:r>
            <a:r>
              <a:rPr lang="en-US" b="1" dirty="0" err="1"/>
              <a:t>TMDb</a:t>
            </a:r>
            <a:r>
              <a:rPr lang="en-US" b="1" dirty="0"/>
              <a:t>, and The Numbers</a:t>
            </a:r>
            <a:r>
              <a:rPr lang="en-US" dirty="0"/>
              <a:t> to identify trends in </a:t>
            </a:r>
            <a:r>
              <a:rPr lang="en-US" b="1" dirty="0"/>
              <a:t>profitable genres, director success, language profitability, and budget </a:t>
            </a:r>
            <a:r>
              <a:rPr lang="en-US" b="1" dirty="0" smtClean="0"/>
              <a:t>efficiency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By merging and cleaning these datasets, we created a </a:t>
            </a:r>
            <a:r>
              <a:rPr lang="en-US" b="1" dirty="0"/>
              <a:t>comprehensive framework</a:t>
            </a:r>
            <a:r>
              <a:rPr lang="en-US" dirty="0"/>
              <a:t> for data-driven decision-making. Our findings will guide </a:t>
            </a:r>
            <a:r>
              <a:rPr lang="en-US" b="1" dirty="0"/>
              <a:t>production strategies, budget allocation, and industry partnerships</a:t>
            </a:r>
            <a:r>
              <a:rPr lang="en-US" dirty="0"/>
              <a:t>, ensuring informed choices that maximize profitability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26609"/>
            <a:ext cx="2577318" cy="858129"/>
          </a:xfrm>
        </p:spPr>
        <p:txBody>
          <a:bodyPr>
            <a:normAutofit/>
          </a:bodyPr>
          <a:lstStyle/>
          <a:p>
            <a:r>
              <a:rPr lang="en-US" b="1" dirty="0"/>
              <a:t>Problem</a:t>
            </a:r>
            <a:r>
              <a:rPr lang="en-US" sz="2000" b="1" dirty="0"/>
              <a:t>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111348"/>
            <a:ext cx="5756618" cy="4783015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sz="3800" dirty="0"/>
              <a:t>Our company seeks to enter the movie industry by launching a new studio, but lacks the necessary insights to ensure financial success in a highly competitive market. Without a clear understanding of industry trends, we face uncertainty in selecting the </a:t>
            </a:r>
            <a:r>
              <a:rPr lang="en-US" sz="3800" b="1" dirty="0"/>
              <a:t>right genres, languages, </a:t>
            </a:r>
            <a:r>
              <a:rPr lang="en-US" sz="3800" b="1" dirty="0" smtClean="0"/>
              <a:t>directors </a:t>
            </a:r>
            <a:r>
              <a:rPr lang="en-US" sz="3800" b="1" dirty="0"/>
              <a:t>and budgeting strategies</a:t>
            </a:r>
            <a:r>
              <a:rPr lang="en-US" sz="3800" dirty="0"/>
              <a:t> for profitable films.</a:t>
            </a:r>
          </a:p>
          <a:p>
            <a:r>
              <a:rPr lang="en-US" sz="3800" dirty="0"/>
              <a:t>To bridge this gap, we conducted a </a:t>
            </a:r>
            <a:r>
              <a:rPr lang="en-US" sz="3800" b="1" dirty="0"/>
              <a:t>data-driven analysis</a:t>
            </a:r>
            <a:r>
              <a:rPr lang="en-US" sz="3800" dirty="0"/>
              <a:t> using IMDb, </a:t>
            </a:r>
            <a:r>
              <a:rPr lang="en-US" sz="3800" dirty="0" err="1" smtClean="0"/>
              <a:t>TMDb</a:t>
            </a:r>
            <a:r>
              <a:rPr lang="en-US" sz="3800" dirty="0" smtClean="0"/>
              <a:t> </a:t>
            </a:r>
            <a:r>
              <a:rPr lang="en-US" sz="3800" dirty="0"/>
              <a:t>and The Numbers datasets, focusing on key factors that influence box office performance. This analysis will help identify trends in </a:t>
            </a:r>
            <a:r>
              <a:rPr lang="en-US" sz="3800" b="1" dirty="0"/>
              <a:t>movie profitability, director success, audience </a:t>
            </a:r>
            <a:r>
              <a:rPr lang="en-US" sz="3800" b="1" dirty="0" smtClean="0"/>
              <a:t>preferences </a:t>
            </a:r>
            <a:r>
              <a:rPr lang="en-US" sz="3800" b="1" dirty="0"/>
              <a:t>and production strategies</a:t>
            </a:r>
            <a:r>
              <a:rPr lang="en-US" sz="3800" dirty="0"/>
              <a:t>, allowing our company to make informed decisions and maximize returns.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113" y="168813"/>
            <a:ext cx="3854549" cy="1055077"/>
          </a:xfrm>
        </p:spPr>
        <p:txBody>
          <a:bodyPr/>
          <a:lstStyle/>
          <a:p>
            <a:r>
              <a:rPr lang="en-US" sz="2800" b="1" dirty="0" smtClean="0"/>
              <a:t>PROJECT OBJECTIVES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2715065" y="1505243"/>
            <a:ext cx="806078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Identify </a:t>
            </a:r>
            <a:r>
              <a:rPr lang="en-US" b="1" dirty="0"/>
              <a:t>profitable genres</a:t>
            </a:r>
            <a:r>
              <a:rPr lang="en-US" dirty="0"/>
              <a:t> for commercial </a:t>
            </a:r>
            <a:r>
              <a:rPr lang="en-US" dirty="0" smtClean="0"/>
              <a:t>success.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Assess the impact of </a:t>
            </a:r>
            <a:r>
              <a:rPr lang="en-US" b="1" dirty="0" err="1"/>
              <a:t>irectors</a:t>
            </a:r>
            <a:r>
              <a:rPr lang="en-US" b="1" dirty="0"/>
              <a:t> and actors</a:t>
            </a:r>
            <a:r>
              <a:rPr lang="en-US" dirty="0"/>
              <a:t> on box office performance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Analyze </a:t>
            </a:r>
            <a:r>
              <a:rPr lang="en-US" b="1" dirty="0"/>
              <a:t>language profitability</a:t>
            </a:r>
            <a:r>
              <a:rPr lang="en-US" dirty="0"/>
              <a:t> for market reach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Optimize </a:t>
            </a:r>
            <a:r>
              <a:rPr lang="en-US" b="1" dirty="0"/>
              <a:t>budget allocation</a:t>
            </a:r>
            <a:r>
              <a:rPr lang="en-US" dirty="0"/>
              <a:t> for maximum </a:t>
            </a:r>
            <a:r>
              <a:rPr lang="en-US" dirty="0" smtClean="0"/>
              <a:t>returns.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Determine </a:t>
            </a:r>
            <a:r>
              <a:rPr lang="en-US" b="1" dirty="0"/>
              <a:t>seasonal trends</a:t>
            </a:r>
            <a:r>
              <a:rPr lang="en-US" dirty="0"/>
              <a:t> for strategic movie releases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Validate insights using </a:t>
            </a:r>
            <a:r>
              <a:rPr lang="en-US" b="1" dirty="0"/>
              <a:t>hypothesis testing</a:t>
            </a:r>
            <a:r>
              <a:rPr lang="en-US" dirty="0"/>
              <a:t> on key success factors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Provide </a:t>
            </a:r>
            <a:r>
              <a:rPr lang="en-US" b="1" dirty="0"/>
              <a:t>data-driven recommendations</a:t>
            </a:r>
            <a:r>
              <a:rPr lang="en-US" dirty="0"/>
              <a:t> for production and marketing.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7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3545" y="98474"/>
            <a:ext cx="8187397" cy="703384"/>
          </a:xfrm>
        </p:spPr>
        <p:txBody>
          <a:bodyPr/>
          <a:lstStyle/>
          <a:p>
            <a:r>
              <a:rPr lang="en-US" b="1" dirty="0"/>
              <a:t>KEY FINDINGS FROM </a:t>
            </a:r>
            <a:r>
              <a:rPr lang="en-US" b="1" dirty="0" smtClean="0"/>
              <a:t>THE DATA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3545" y="1280160"/>
            <a:ext cx="700571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Profitable Genres: Adventure, Animation, and Sci-Fi movies yield the highest average </a:t>
            </a:r>
            <a:r>
              <a:rPr lang="en-US" dirty="0" smtClean="0"/>
              <a:t>profits.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Language Impact: English, Russian, and Chinese movies generate strong financial </a:t>
            </a:r>
            <a:r>
              <a:rPr lang="en-US" dirty="0" smtClean="0"/>
              <a:t>results.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Director Influence: Hiring top-rated directors significantly boosts </a:t>
            </a:r>
            <a:r>
              <a:rPr lang="en-US" dirty="0" smtClean="0"/>
              <a:t>profitability.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Budget Strategy: High-budget films generally perform well, </a:t>
            </a:r>
            <a:r>
              <a:rPr lang="en-US" dirty="0" smtClean="0"/>
              <a:t>but </a:t>
            </a:r>
            <a:r>
              <a:rPr lang="en-US" dirty="0"/>
              <a:t>strategic allocation is crucial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Seasonal Performance: Movies released in certain months (like May and December) tend to be more </a:t>
            </a:r>
            <a:r>
              <a:rPr lang="en-US" dirty="0" smtClean="0"/>
              <a:t>profitable.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7996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3545" y="154745"/>
            <a:ext cx="7920109" cy="1083212"/>
          </a:xfrm>
        </p:spPr>
        <p:txBody>
          <a:bodyPr/>
          <a:lstStyle/>
          <a:p>
            <a:r>
              <a:rPr lang="en-US" sz="2800" b="1" dirty="0" smtClean="0"/>
              <a:t>FINDINGS IN Insights </a:t>
            </a:r>
            <a:r>
              <a:rPr lang="en-US" sz="2800" b="1" dirty="0"/>
              <a:t>(Hypothesis Testing)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3546" y="1350500"/>
            <a:ext cx="6879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Top-rated directors generate higher profits (statistically significant</a:t>
            </a:r>
            <a:r>
              <a:rPr lang="en-US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Popular movies make more money—investment in advertising and casting is crucial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Highly rated movies tend to earn higher profits, balancing entertainment and quality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Sci-Fi movies outperform other genres in profitability, making them a strong investment choice.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1774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53219"/>
            <a:ext cx="9711891" cy="689317"/>
          </a:xfrm>
        </p:spPr>
        <p:txBody>
          <a:bodyPr/>
          <a:lstStyle/>
          <a:p>
            <a:r>
              <a:rPr lang="en-US" sz="2800" b="1" dirty="0" smtClean="0"/>
              <a:t>CONCLUSION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391508" y="1181686"/>
            <a:ext cx="896630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Popularity drives profits</a:t>
            </a:r>
            <a:r>
              <a:rPr lang="en-US" dirty="0"/>
              <a:t>: A movie's popularity is the strongest predictor of its commercial success. The studio should invest in marketing, promotions, and casting actors with large social followings.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Quality matters</a:t>
            </a:r>
            <a:r>
              <a:rPr lang="en-US" dirty="0"/>
              <a:t>: Higher-rated movies significantly outperform lower-rated ones. Invest in:</a:t>
            </a:r>
          </a:p>
          <a:p>
            <a:r>
              <a:rPr lang="en-US" dirty="0" smtClean="0"/>
              <a:t>     High-rated </a:t>
            </a:r>
            <a:r>
              <a:rPr lang="en-US" dirty="0"/>
              <a:t>directors</a:t>
            </a:r>
          </a:p>
          <a:p>
            <a:r>
              <a:rPr lang="en-US" dirty="0" smtClean="0"/>
              <a:t>     Award-winning </a:t>
            </a:r>
            <a:r>
              <a:rPr lang="en-US" dirty="0"/>
              <a:t>actors</a:t>
            </a:r>
          </a:p>
          <a:p>
            <a:r>
              <a:rPr lang="en-US" dirty="0" smtClean="0"/>
              <a:t>     Strong </a:t>
            </a:r>
            <a:r>
              <a:rPr lang="en-US" dirty="0"/>
              <a:t>scripts or adaptations from high-quality source material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Top directors yield modest gains</a:t>
            </a:r>
            <a:r>
              <a:rPr lang="en-US" dirty="0"/>
              <a:t>: Hiring highly-rated directors improves profitability, but the effect size is small (0.31). Focus on a balanced team.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Timing of release</a:t>
            </a:r>
            <a:r>
              <a:rPr lang="en-US" dirty="0"/>
              <a:t>: Summer months — May, June, July — tend to see higher average profits. Plan releases accordingly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Profitable </a:t>
            </a:r>
            <a:r>
              <a:rPr lang="en-US" b="1" dirty="0"/>
              <a:t>genres</a:t>
            </a:r>
            <a:r>
              <a:rPr lang="en-US" dirty="0"/>
              <a:t>: Stick to genres with the highest mean profits: Adventure, Animation, Sci-Fi, Musical, Fantasy, Sport, Action.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Go animated: </a:t>
            </a:r>
            <a:r>
              <a:rPr lang="en-US" dirty="0"/>
              <a:t>Animated movies had consistently higher profits. Prioritize projects in this category.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Stick with English</a:t>
            </a:r>
            <a:r>
              <a:rPr lang="en-US" dirty="0"/>
              <a:t>: Due to dataset limitations and target market considerations, produce films in English.</a:t>
            </a:r>
          </a:p>
        </p:txBody>
      </p:sp>
    </p:spTree>
    <p:extLst>
      <p:ext uri="{BB962C8B-B14F-4D97-AF65-F5344CB8AC3E}">
        <p14:creationId xmlns:p14="http://schemas.microsoft.com/office/powerpoint/2010/main" val="119934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0170" y="351693"/>
            <a:ext cx="5305848" cy="633045"/>
          </a:xfrm>
        </p:spPr>
        <p:txBody>
          <a:bodyPr/>
          <a:lstStyle/>
          <a:p>
            <a:r>
              <a:rPr lang="en-US" b="1" dirty="0" smtClean="0"/>
              <a:t>RECOMMENDATIONS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375052" y="984737"/>
            <a:ext cx="7695028" cy="575080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Focus on Profitable Genres – Prioritize Adventure, Animation, and Sci-Fi for higher returns.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Work with Top Talent – Hire renowned directors and popular actors to boost success.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Optimize Budget Allocation – Efficient spending ensures profitability—invest strategically.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Target High-Profit Languages – English, Russian, and Chinese films perform best globally.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Strategic Release Dates – Launch movies in May and December for maximum revenue.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Invest in Marketing – Increase movie popularity to drive financial </a:t>
            </a:r>
            <a:r>
              <a:rPr lang="en-US" sz="1800" dirty="0" smtClean="0"/>
              <a:t>success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Balance Quality &amp; Entertainment – Ensure high ratings while appealing to a broad audience.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6" y="140678"/>
            <a:ext cx="4349408" cy="647114"/>
          </a:xfrm>
        </p:spPr>
        <p:txBody>
          <a:bodyPr>
            <a:normAutofit/>
          </a:bodyPr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813" y="787792"/>
            <a:ext cx="7624690" cy="6070208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Expand Dataset Coverage – Incorporate more international films to balance the dataset beyond Western markets</a:t>
            </a:r>
            <a:r>
              <a:rPr lang="en-US" sz="1800" dirty="0" smtClean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Deeper Genre Analysis – Investigate subgenres within Adventure, Sci-Fi, and Animation for more precise insights</a:t>
            </a:r>
            <a:r>
              <a:rPr lang="en-US" sz="1800" b="1" dirty="0" smtClean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Audience Demographics Study – Analyze viewer preferences across different age groups and regions</a:t>
            </a:r>
            <a:r>
              <a:rPr lang="en-US" sz="1800" dirty="0" smtClean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Streaming vs. Box Office Performance – Compare profitability between theatrical releases and streaming platforms</a:t>
            </a:r>
            <a:r>
              <a:rPr lang="en-US" sz="1800" dirty="0" smtClean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Advanced Predictive Modeling – Use machine learning to forecast movie success based on production attributes</a:t>
            </a:r>
            <a:r>
              <a:rPr lang="en-US" sz="1800" dirty="0" smtClean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/>
              <a:t>Marketing Impact Analysis – Study how advertising budgets influence movie popularity and revenue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66087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1845F9-C5F4-4AA5-BA9E-EC2182E91488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sharepoint/v3"/>
    <ds:schemaRef ds:uri="http://purl.org/dc/terms/"/>
    <ds:schemaRef ds:uri="71af3243-3dd4-4a8d-8c0d-dd76da1f02a5"/>
    <ds:schemaRef ds:uri="http://purl.org/dc/elements/1.1/"/>
    <ds:schemaRef ds:uri="230e9df3-be65-4c73-a93b-d1236ebd677e"/>
    <ds:schemaRef ds:uri="16c05727-aa75-4e4a-9b5f-8a80a116589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781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Tenorite</vt:lpstr>
      <vt:lpstr>Wingdings</vt:lpstr>
      <vt:lpstr>Monoline</vt:lpstr>
      <vt:lpstr>Phase 2 - project</vt:lpstr>
      <vt:lpstr>Problem statement</vt:lpstr>
      <vt:lpstr>PROJECT OBJECTIVES</vt:lpstr>
      <vt:lpstr>KEY FINDINGS FROM THE DATA</vt:lpstr>
      <vt:lpstr>FINDINGS IN Insights (Hypothesis Testing)</vt:lpstr>
      <vt:lpstr>CONCLUSION</vt:lpstr>
      <vt:lpstr>RECOMMENDATIONS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2 - project</dc:title>
  <dc:creator>Ian</dc:creator>
  <cp:lastModifiedBy>Ian</cp:lastModifiedBy>
  <cp:revision>365</cp:revision>
  <dcterms:created xsi:type="dcterms:W3CDTF">2025-04-29T11:26:12Z</dcterms:created>
  <dcterms:modified xsi:type="dcterms:W3CDTF">2025-05-01T22:18:47Z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