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Props2.xml" ContentType="application/vnd.openxmlformats-officedocument.customXmlProperties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howSpecialPlsOnTitleSld="0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8" d="100"/>
          <a:sy n="68" d="100"/>
        </p:scale>
        <p:origin x="816" y="66"/>
      </p:cViewPr>
      <p:guideLst>
        <p:guide pos="3360" orient="horz"/>
        <p:guide pos="384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5934210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838464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8D8F9A-F5CB-4EF8-A859-ED5E107B9763}" type="datetimeFigureOut">
              <a:rPr lang="en-US"/>
              <a:t>5/1/2025</a:t>
            </a:fld>
            <a:endParaRPr lang="en-US"/>
          </a:p>
        </p:txBody>
      </p:sp>
      <p:sp>
        <p:nvSpPr>
          <p:cNvPr id="1574100296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868218929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76833977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604876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B9A9E5-4F7F-4A7D-9DE1-89923232926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50B6E0-5702-4BE9-E3FE-035CE9D5739C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9555F2-8A85-4CDD-47D2-DDD359F8D0C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76740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490086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95331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EE3114-0702-D20D-DC2B-2AF3E1B3017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7992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1961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27229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9AD6D3-0161-B67C-12A4-640096844EB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6B8A0B-285E-2AC2-27E7-B33093F0623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275610-6C90-FB10-2BB9-D9FE0F35FD1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media1.sv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media8.svg"/><Relationship Id="rId4" Type="http://schemas.openxmlformats.org/officeDocument/2006/relationships/image" Target="../media/image9.png"/><Relationship Id="rId5" Type="http://schemas.openxmlformats.org/officeDocument/2006/relationships/image" Target="../media/media9.svg"/><Relationship Id="rId6" Type="http://schemas.openxmlformats.org/officeDocument/2006/relationships/image" Target="../media/image10.png"/><Relationship Id="rId7" Type="http://schemas.openxmlformats.org/officeDocument/2006/relationships/image" Target="../media/media10.sv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media11.sv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media12.sv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media13.sv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media2.sv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media3.svg"/><Relationship Id="rId4" Type="http://schemas.openxmlformats.org/officeDocument/2006/relationships/image" Target="../media/image4.png"/><Relationship Id="rId5" Type="http://schemas.openxmlformats.org/officeDocument/2006/relationships/image" Target="../media/media4.sv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media5.sv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media6.sv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media7.sv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5109953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416040" y="4434840"/>
            <a:ext cx="4941770" cy="1122202"/>
          </a:xfrm>
        </p:spPr>
        <p:txBody>
          <a:bodyPr anchor="b">
            <a:noAutofit/>
          </a:bodyPr>
          <a:lstStyle>
            <a:lvl1pPr algn="l">
              <a:defRPr sz="3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946680243" name="Subtitle 2"/>
          <p:cNvSpPr>
            <a:spLocks noGrp="1"/>
          </p:cNvSpPr>
          <p:nvPr>
            <p:ph type="subTitle" idx="1"/>
          </p:nvPr>
        </p:nvSpPr>
        <p:spPr bwMode="auto"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pic>
        <p:nvPicPr>
          <p:cNvPr id="2091434418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r="0" b="-1"/>
          <a:stretch/>
        </p:blipFill>
        <p:spPr bwMode="auto">
          <a:xfrm>
            <a:off x="0" y="0"/>
            <a:ext cx="9488312" cy="50543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Market comparison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501031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055459708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030450405" name="Text Placeholder 2"/>
          <p:cNvSpPr>
            <a:spLocks noGrp="1"/>
          </p:cNvSpPr>
          <p:nvPr>
            <p:ph type="body" idx="15" hasCustomPrompt="1"/>
          </p:nvPr>
        </p:nvSpPr>
        <p:spPr bwMode="auto"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44017761" name="Text Placeholder 2"/>
          <p:cNvSpPr>
            <a:spLocks noGrp="1"/>
          </p:cNvSpPr>
          <p:nvPr>
            <p:ph type="body" idx="16" hasCustomPrompt="1"/>
          </p:nvPr>
        </p:nvSpPr>
        <p:spPr bwMode="auto"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65415823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057241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30452000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pic>
        <p:nvPicPr>
          <p:cNvPr id="530586286" name="Graphic 10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272990179" name="Graphic 1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297593150" name="Graphic 1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 bwMode="auto"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1714544128" name="Content Placeholder 3"/>
          <p:cNvSpPr>
            <a:spLocks noGrp="1"/>
          </p:cNvSpPr>
          <p:nvPr>
            <p:ph sz="half" idx="17"/>
          </p:nvPr>
        </p:nvSpPr>
        <p:spPr bwMode="auto"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2762070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</p:txBody>
      </p:sp>
      <p:sp>
        <p:nvSpPr>
          <p:cNvPr id="1194014071" name="Content Placeholder 3"/>
          <p:cNvSpPr>
            <a:spLocks noGrp="1"/>
          </p:cNvSpPr>
          <p:nvPr>
            <p:ph sz="half" idx="19"/>
          </p:nvPr>
        </p:nvSpPr>
        <p:spPr bwMode="auto"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94744414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63163713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701035680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Two Content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920050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933699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64373342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933699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54878534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933699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449966133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892116862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98305188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97257248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799503602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pic>
        <p:nvPicPr>
          <p:cNvPr id="1889134240" name="Graphic 10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r="0" b="22673"/>
          <a:stretch/>
        </p:blipFill>
        <p:spPr bwMode="auto">
          <a:xfrm>
            <a:off x="25785" y="0"/>
            <a:ext cx="4368030" cy="3912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12730425" name="Graphic 1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8301" r="41825" b="23070"/>
          <a:stretch/>
        </p:blipFill>
        <p:spPr bwMode="auto"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 fill="norm" stroke="1" extrusionOk="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207399186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72926310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393037429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812760068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703691099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822692591" name="Text Placeholder 15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530759613" name="Text Placeholder 1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443245191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02433817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47875884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melin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9684815" name="Rectangle 3"/>
          <p:cNvSpPr/>
          <p:nvPr userDrawn="1"/>
        </p:nvSpPr>
        <p:spPr bwMode="auto"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0119176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>
            <a:normAutofit/>
          </a:bodyPr>
          <a:lstStyle>
            <a:lvl1pPr algn="l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1583919" name="Text Placeholder 10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Year</a:t>
            </a:r>
            <a:endParaRPr/>
          </a:p>
        </p:txBody>
      </p:sp>
      <p:sp>
        <p:nvSpPr>
          <p:cNvPr id="776583444" name="Text Placeholder 10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754918895" name="Text Placeholder 10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195584248" name="Text Placeholder 10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205687374" name="Text Placeholder 10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776886076" name="Text Placeholder 10"/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Year</a:t>
            </a:r>
            <a:endParaRPr/>
          </a:p>
        </p:txBody>
      </p:sp>
      <p:sp>
        <p:nvSpPr>
          <p:cNvPr id="738954926" name="Text Placeholder 10"/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705356605" name="Text Placeholder 10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404057939" name="Text Placeholder 10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995131807" name="Text Placeholder 10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817333234" name="Text Placeholder 10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686385443" name="Text Placeholder 10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023674079" name="Text Placeholder 10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69539069" name="Text Placeholder 10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277470090" name="Text Placeholder 10"/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196991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310361285" name="Text Placeholder 10"/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883897897" name="Text Placeholder 10"/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816560631" name="Text Placeholder 10"/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807829319" name="Text Placeholder 10"/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494100578" name="Text Placeholder 10"/>
          <p:cNvSpPr>
            <a:spLocks noGrp="1"/>
          </p:cNvSpPr>
          <p:nvPr>
            <p:ph type="body" sz="quarter" idx="52" hasCustomPrompt="1"/>
          </p:nvPr>
        </p:nvSpPr>
        <p:spPr bwMode="auto"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305485015" name="Text Placeholder 10"/>
          <p:cNvSpPr>
            <a:spLocks noGrp="1"/>
          </p:cNvSpPr>
          <p:nvPr>
            <p:ph type="body" sz="quarter" idx="53" hasCustomPrompt="1"/>
          </p:nvPr>
        </p:nvSpPr>
        <p:spPr bwMode="auto"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779832706" name="Text Placeholder 10"/>
          <p:cNvSpPr>
            <a:spLocks noGrp="1"/>
          </p:cNvSpPr>
          <p:nvPr>
            <p:ph type="body" sz="quarter" idx="54" hasCustomPrompt="1"/>
          </p:nvPr>
        </p:nvSpPr>
        <p:spPr bwMode="auto"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039567229" name="Text Placeholder 10"/>
          <p:cNvSpPr>
            <a:spLocks noGrp="1"/>
          </p:cNvSpPr>
          <p:nvPr>
            <p:ph type="body" sz="quarter" idx="55" hasCustomPrompt="1"/>
          </p:nvPr>
        </p:nvSpPr>
        <p:spPr bwMode="auto"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308493607" name="Text Placeholder 10"/>
          <p:cNvSpPr>
            <a:spLocks noGrp="1"/>
          </p:cNvSpPr>
          <p:nvPr>
            <p:ph type="body" sz="quarter" idx="56" hasCustomPrompt="1"/>
          </p:nvPr>
        </p:nvSpPr>
        <p:spPr bwMode="auto"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010889384" name="Text Placeholder 10"/>
          <p:cNvSpPr>
            <a:spLocks noGrp="1"/>
          </p:cNvSpPr>
          <p:nvPr>
            <p:ph type="body" sz="quarter" idx="57" hasCustomPrompt="1"/>
          </p:nvPr>
        </p:nvSpPr>
        <p:spPr bwMode="auto"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494792219" name="Text Placeholder 10"/>
          <p:cNvSpPr>
            <a:spLocks noGrp="1"/>
          </p:cNvSpPr>
          <p:nvPr>
            <p:ph type="body" sz="quarter" idx="58" hasCustomPrompt="1"/>
          </p:nvPr>
        </p:nvSpPr>
        <p:spPr bwMode="auto"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537075168" name="Rectangle 31"/>
          <p:cNvSpPr/>
          <p:nvPr userDrawn="1"/>
        </p:nvSpPr>
        <p:spPr bwMode="auto"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0945804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34928496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36763199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0500800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433801049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620982821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cxnSp>
        <p:nvCxnSpPr>
          <p:cNvPr id="809433089" name="Straight Connector 9"/>
          <p:cNvCxnSpPr/>
          <p:nvPr/>
        </p:nvCxnSpPr>
        <p:spPr bwMode="auto"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401556" name="Straight Connector 11"/>
          <p:cNvCxnSpPr/>
          <p:nvPr/>
        </p:nvCxnSpPr>
        <p:spPr bwMode="auto"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470085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sp>
        <p:nvSpPr>
          <p:cNvPr id="1061989263" name="Content Placeholder 7"/>
          <p:cNvSpPr>
            <a:spLocks noGrp="1"/>
          </p:cNvSpPr>
          <p:nvPr>
            <p:ph sz="quarter" idx="16"/>
          </p:nvPr>
        </p:nvSpPr>
        <p:spPr bwMode="auto">
          <a:xfrm>
            <a:off x="838198" y="2136775"/>
            <a:ext cx="10515599" cy="36972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004080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222801767" name="Picture Placeholder 10"/>
          <p:cNvSpPr>
            <a:spLocks noGrp="1"/>
          </p:cNvSpPr>
          <p:nvPr>
            <p:ph type="pic" sz="quarter" idx="14"/>
          </p:nvPr>
        </p:nvSpPr>
        <p:spPr bwMode="auto">
          <a:xfrm>
            <a:off x="1487181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53387601" name="Picture Placeholder 10"/>
          <p:cNvSpPr>
            <a:spLocks noGrp="1"/>
          </p:cNvSpPr>
          <p:nvPr>
            <p:ph type="pic" sz="quarter" idx="15"/>
          </p:nvPr>
        </p:nvSpPr>
        <p:spPr bwMode="auto">
          <a:xfrm>
            <a:off x="3836914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758445567" name="Picture Placeholder 10"/>
          <p:cNvSpPr>
            <a:spLocks noGrp="1"/>
          </p:cNvSpPr>
          <p:nvPr>
            <p:ph type="pic" sz="quarter" idx="16"/>
          </p:nvPr>
        </p:nvSpPr>
        <p:spPr bwMode="auto">
          <a:xfrm>
            <a:off x="6327578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112084239" name="Picture Placeholder 10"/>
          <p:cNvSpPr>
            <a:spLocks noGrp="1"/>
          </p:cNvSpPr>
          <p:nvPr>
            <p:ph type="pic" sz="quarter" idx="17"/>
          </p:nvPr>
        </p:nvSpPr>
        <p:spPr bwMode="auto">
          <a:xfrm>
            <a:off x="8747458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01212437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348936024" name="Text Placeholder 2"/>
          <p:cNvSpPr>
            <a:spLocks noGrp="1"/>
          </p:cNvSpPr>
          <p:nvPr>
            <p:ph type="body" idx="18" hasCustomPrompt="1"/>
          </p:nvPr>
        </p:nvSpPr>
        <p:spPr bwMode="auto"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020872960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125744216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104078412" name="Text Placeholder 2"/>
          <p:cNvSpPr>
            <a:spLocks noGrp="1"/>
          </p:cNvSpPr>
          <p:nvPr>
            <p:ph type="body" idx="21" hasCustomPrompt="1"/>
          </p:nvPr>
        </p:nvSpPr>
        <p:spPr bwMode="auto"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849276793" name="Text Placeholder 2"/>
          <p:cNvSpPr>
            <a:spLocks noGrp="1"/>
          </p:cNvSpPr>
          <p:nvPr>
            <p:ph type="body" idx="22" hasCustomPrompt="1"/>
          </p:nvPr>
        </p:nvSpPr>
        <p:spPr bwMode="auto"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946567922" name="Text Placeholder 2"/>
          <p:cNvSpPr>
            <a:spLocks noGrp="1"/>
          </p:cNvSpPr>
          <p:nvPr>
            <p:ph type="body" idx="23" hasCustomPrompt="1"/>
          </p:nvPr>
        </p:nvSpPr>
        <p:spPr bwMode="auto"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393770078" name="Text Placeholder 2"/>
          <p:cNvSpPr>
            <a:spLocks noGrp="1"/>
          </p:cNvSpPr>
          <p:nvPr>
            <p:ph type="body" idx="24" hasCustomPrompt="1"/>
          </p:nvPr>
        </p:nvSpPr>
        <p:spPr bwMode="auto"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0833341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965346403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75363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cxnSp>
        <p:nvCxnSpPr>
          <p:cNvPr id="380425626" name="Straight Connector 9"/>
          <p:cNvCxnSpPr/>
          <p:nvPr/>
        </p:nvCxnSpPr>
        <p:spPr bwMode="auto"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8132560" name="Straight Connector 14"/>
          <p:cNvCxnSpPr/>
          <p:nvPr/>
        </p:nvCxnSpPr>
        <p:spPr bwMode="auto"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am Slide 8 People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61450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77675057" name="Picture Placeholder 10"/>
          <p:cNvSpPr>
            <a:spLocks noGrp="1"/>
          </p:cNvSpPr>
          <p:nvPr>
            <p:ph type="pic" sz="quarter" idx="14"/>
          </p:nvPr>
        </p:nvSpPr>
        <p:spPr bwMode="auto">
          <a:xfrm>
            <a:off x="1877176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000695720" name="Picture Placeholder 10"/>
          <p:cNvSpPr>
            <a:spLocks noGrp="1"/>
          </p:cNvSpPr>
          <p:nvPr>
            <p:ph type="pic" sz="quarter" idx="15"/>
          </p:nvPr>
        </p:nvSpPr>
        <p:spPr bwMode="auto">
          <a:xfrm>
            <a:off x="4226270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772134985" name="Picture Placeholder 10"/>
          <p:cNvSpPr>
            <a:spLocks noGrp="1"/>
          </p:cNvSpPr>
          <p:nvPr>
            <p:ph type="pic" sz="quarter" idx="16"/>
          </p:nvPr>
        </p:nvSpPr>
        <p:spPr bwMode="auto">
          <a:xfrm>
            <a:off x="6716934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782930730" name="Picture Placeholder 10"/>
          <p:cNvSpPr>
            <a:spLocks noGrp="1"/>
          </p:cNvSpPr>
          <p:nvPr>
            <p:ph type="pic" sz="quarter" idx="17"/>
          </p:nvPr>
        </p:nvSpPr>
        <p:spPr bwMode="auto">
          <a:xfrm>
            <a:off x="9136814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796371839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500168" y="3654377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80410682" name="Text Placeholder 2"/>
          <p:cNvSpPr>
            <a:spLocks noGrp="1"/>
          </p:cNvSpPr>
          <p:nvPr>
            <p:ph type="body" idx="21" hasCustomPrompt="1"/>
          </p:nvPr>
        </p:nvSpPr>
        <p:spPr bwMode="auto"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402717613" name="Text Placeholder 2"/>
          <p:cNvSpPr>
            <a:spLocks noGrp="1"/>
          </p:cNvSpPr>
          <p:nvPr>
            <p:ph type="body" idx="18" hasCustomPrompt="1"/>
          </p:nvPr>
        </p:nvSpPr>
        <p:spPr bwMode="auto"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098460493" name="Text Placeholder 2"/>
          <p:cNvSpPr>
            <a:spLocks noGrp="1"/>
          </p:cNvSpPr>
          <p:nvPr>
            <p:ph type="body" idx="22" hasCustomPrompt="1"/>
          </p:nvPr>
        </p:nvSpPr>
        <p:spPr bwMode="auto"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170760261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905983733" name="Text Placeholder 2"/>
          <p:cNvSpPr>
            <a:spLocks noGrp="1"/>
          </p:cNvSpPr>
          <p:nvPr>
            <p:ph type="body" idx="23" hasCustomPrompt="1"/>
          </p:nvPr>
        </p:nvSpPr>
        <p:spPr bwMode="auto"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53007919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8759806" y="3654377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160755309" name="Text Placeholder 2"/>
          <p:cNvSpPr>
            <a:spLocks noGrp="1"/>
          </p:cNvSpPr>
          <p:nvPr>
            <p:ph type="body" idx="24" hasCustomPrompt="1"/>
          </p:nvPr>
        </p:nvSpPr>
        <p:spPr bwMode="auto"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752286956" name="Picture Placeholder 10"/>
          <p:cNvSpPr>
            <a:spLocks noGrp="1"/>
          </p:cNvSpPr>
          <p:nvPr>
            <p:ph type="pic" sz="quarter" idx="26"/>
          </p:nvPr>
        </p:nvSpPr>
        <p:spPr bwMode="auto">
          <a:xfrm>
            <a:off x="1877176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554301913" name="Picture Placeholder 10"/>
          <p:cNvSpPr>
            <a:spLocks noGrp="1"/>
          </p:cNvSpPr>
          <p:nvPr>
            <p:ph type="pic" sz="quarter" idx="27"/>
          </p:nvPr>
        </p:nvSpPr>
        <p:spPr bwMode="auto">
          <a:xfrm>
            <a:off x="4226270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844169906" name="Picture Placeholder 10"/>
          <p:cNvSpPr>
            <a:spLocks noGrp="1"/>
          </p:cNvSpPr>
          <p:nvPr>
            <p:ph type="pic" sz="quarter" idx="28"/>
          </p:nvPr>
        </p:nvSpPr>
        <p:spPr bwMode="auto">
          <a:xfrm>
            <a:off x="6716934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30639027" name="Picture Placeholder 10"/>
          <p:cNvSpPr>
            <a:spLocks noGrp="1"/>
          </p:cNvSpPr>
          <p:nvPr>
            <p:ph type="pic" sz="quarter" idx="29"/>
          </p:nvPr>
        </p:nvSpPr>
        <p:spPr bwMode="auto">
          <a:xfrm>
            <a:off x="9136814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326676105" name="Text Placeholder 2"/>
          <p:cNvSpPr>
            <a:spLocks noGrp="1"/>
          </p:cNvSpPr>
          <p:nvPr>
            <p:ph type="body" idx="25" hasCustomPrompt="1"/>
          </p:nvPr>
        </p:nvSpPr>
        <p:spPr bwMode="auto"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189529721" name="Text Placeholder 2"/>
          <p:cNvSpPr>
            <a:spLocks noGrp="1"/>
          </p:cNvSpPr>
          <p:nvPr>
            <p:ph type="body" idx="33" hasCustomPrompt="1"/>
          </p:nvPr>
        </p:nvSpPr>
        <p:spPr bwMode="auto"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77433022" name="Text Placeholder 2"/>
          <p:cNvSpPr>
            <a:spLocks noGrp="1"/>
          </p:cNvSpPr>
          <p:nvPr>
            <p:ph type="body" idx="30" hasCustomPrompt="1"/>
          </p:nvPr>
        </p:nvSpPr>
        <p:spPr bwMode="auto">
          <a:xfrm>
            <a:off x="3849262" y="5527895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116336602" name="Text Placeholder 2"/>
          <p:cNvSpPr>
            <a:spLocks noGrp="1"/>
          </p:cNvSpPr>
          <p:nvPr>
            <p:ph type="body" idx="34" hasCustomPrompt="1"/>
          </p:nvPr>
        </p:nvSpPr>
        <p:spPr bwMode="auto"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417329397" name="Text Placeholder 2"/>
          <p:cNvSpPr>
            <a:spLocks noGrp="1"/>
          </p:cNvSpPr>
          <p:nvPr>
            <p:ph type="body" idx="31" hasCustomPrompt="1"/>
          </p:nvPr>
        </p:nvSpPr>
        <p:spPr bwMode="auto">
          <a:xfrm>
            <a:off x="6339926" y="5527895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904073307" name="Text Placeholder 2"/>
          <p:cNvSpPr>
            <a:spLocks noGrp="1"/>
          </p:cNvSpPr>
          <p:nvPr>
            <p:ph type="body" idx="35" hasCustomPrompt="1"/>
          </p:nvPr>
        </p:nvSpPr>
        <p:spPr bwMode="auto"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439496102" name="Text Placeholder 2"/>
          <p:cNvSpPr>
            <a:spLocks noGrp="1"/>
          </p:cNvSpPr>
          <p:nvPr>
            <p:ph type="body" idx="32" hasCustomPrompt="1"/>
          </p:nvPr>
        </p:nvSpPr>
        <p:spPr bwMode="auto"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343254413" name="Text Placeholder 2"/>
          <p:cNvSpPr>
            <a:spLocks noGrp="1"/>
          </p:cNvSpPr>
          <p:nvPr>
            <p:ph type="body" idx="36" hasCustomPrompt="1"/>
          </p:nvPr>
        </p:nvSpPr>
        <p:spPr bwMode="auto"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31174278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384758105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5253676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pic>
        <p:nvPicPr>
          <p:cNvPr id="179309667" name="Graphic 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251047714" name="Graphic 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049000" y="5180889"/>
            <a:ext cx="1143000" cy="9144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  Content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42101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54330154" name="Content Placeholder 10"/>
          <p:cNvSpPr>
            <a:spLocks noGrp="1"/>
          </p:cNvSpPr>
          <p:nvPr>
            <p:ph sz="quarter" idx="21" hasCustomPrompt="1"/>
          </p:nvPr>
        </p:nvSpPr>
        <p:spPr bwMode="auto"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974819750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834800911" name="Text Placeholder 2"/>
          <p:cNvSpPr>
            <a:spLocks noGrp="1"/>
          </p:cNvSpPr>
          <p:nvPr>
            <p:ph type="body" idx="17" hasCustomPrompt="1"/>
          </p:nvPr>
        </p:nvSpPr>
        <p:spPr bwMode="auto"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65074393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74201895" name="Content Placeholder 10"/>
          <p:cNvSpPr>
            <a:spLocks noGrp="1"/>
          </p:cNvSpPr>
          <p:nvPr>
            <p:ph sz="quarter" idx="22" hasCustomPrompt="1"/>
          </p:nvPr>
        </p:nvSpPr>
        <p:spPr bwMode="auto"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1350048173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990270908" name="Text Placeholder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295696599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07308006" name="Content Placeholder 10"/>
          <p:cNvSpPr>
            <a:spLocks noGrp="1"/>
          </p:cNvSpPr>
          <p:nvPr>
            <p:ph sz="quarter" idx="23" hasCustomPrompt="1"/>
          </p:nvPr>
        </p:nvSpPr>
        <p:spPr bwMode="auto"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1686175612" name="Text Placeholder 2"/>
          <p:cNvSpPr>
            <a:spLocks noGrp="1"/>
          </p:cNvSpPr>
          <p:nvPr>
            <p:ph type="body" idx="13" hasCustomPrompt="1"/>
          </p:nvPr>
        </p:nvSpPr>
        <p:spPr bwMode="auto"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326822670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841668710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49236520" name="Content Placeholder 10"/>
          <p:cNvSpPr>
            <a:spLocks noGrp="1"/>
          </p:cNvSpPr>
          <p:nvPr>
            <p:ph sz="quarter" idx="24" hasCustomPrompt="1"/>
          </p:nvPr>
        </p:nvSpPr>
        <p:spPr bwMode="auto"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1285533041" name="Text Placeholder 2"/>
          <p:cNvSpPr>
            <a:spLocks noGrp="1"/>
          </p:cNvSpPr>
          <p:nvPr>
            <p:ph type="body" idx="15" hasCustomPrompt="1"/>
          </p:nvPr>
        </p:nvSpPr>
        <p:spPr bwMode="auto"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365010150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cxnSp>
        <p:nvCxnSpPr>
          <p:cNvPr id="353330036" name="Straight Connector 15"/>
          <p:cNvCxnSpPr/>
          <p:nvPr/>
        </p:nvCxnSpPr>
        <p:spPr bwMode="auto"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418772" name="Straight Connector 19"/>
          <p:cNvCxnSpPr/>
          <p:nvPr/>
        </p:nvCxnSpPr>
        <p:spPr bwMode="auto">
          <a:xfrm flipH="1">
            <a:off x="0" y="0"/>
            <a:ext cx="3790949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9931902" name="Content Placeholder 3"/>
          <p:cNvSpPr>
            <a:spLocks noGrp="1"/>
          </p:cNvSpPr>
          <p:nvPr>
            <p:ph sz="half" idx="16"/>
          </p:nvPr>
        </p:nvSpPr>
        <p:spPr bwMode="auto"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06753493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356579267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57276610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ummar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423321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983172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1730687066" name="Straight Connector 22"/>
          <p:cNvCxnSpPr/>
          <p:nvPr/>
        </p:nvCxnSpPr>
        <p:spPr bwMode="auto">
          <a:xfrm flipH="1" flipV="1">
            <a:off x="0" y="876299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6300024" name="Straight Connector 11"/>
          <p:cNvCxnSpPr/>
          <p:nvPr/>
        </p:nvCxnSpPr>
        <p:spPr bwMode="auto"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9302844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796068024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553476118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Closing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2267503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79819834" name="Subtitle 2"/>
          <p:cNvSpPr>
            <a:spLocks noGrp="1"/>
          </p:cNvSpPr>
          <p:nvPr>
            <p:ph type="subTitle" idx="1"/>
          </p:nvPr>
        </p:nvSpPr>
        <p:spPr bwMode="auto"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pic>
        <p:nvPicPr>
          <p:cNvPr id="2069034295" name="Graphic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416237413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71749916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922514396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Agenda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13253388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8301" r="28341" b="23070"/>
          <a:stretch/>
        </p:blipFill>
        <p:spPr bwMode="auto"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162224122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292829400" name="Content Placeholder 2"/>
          <p:cNvSpPr>
            <a:spLocks noGrp="1"/>
          </p:cNvSpPr>
          <p:nvPr>
            <p:ph idx="1"/>
          </p:nvPr>
        </p:nvSpPr>
        <p:spPr bwMode="auto"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7162639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90232275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207545507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mel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0441544" name="Graphic 10"/>
          <p:cNvSpPr/>
          <p:nvPr/>
        </p:nvSpPr>
        <p:spPr bwMode="auto"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 fill="norm" stroke="1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6511735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8200" y="5509418"/>
            <a:ext cx="4082142" cy="585788"/>
          </a:xfrm>
        </p:spPr>
        <p:txBody>
          <a:bodyPr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TITLE</a:t>
            </a:r>
            <a:endParaRPr/>
          </a:p>
        </p:txBody>
      </p:sp>
      <p:sp>
        <p:nvSpPr>
          <p:cNvPr id="2018050252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29269625" name="Text Placeholder 1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40839595" name="Text Placeholder 1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49711110" name="Text Placeholder 15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40672237" name="Text Placeholder 1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313419959" name="Text Placehold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399030062" name="Text Placeholder 1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1010375278" name="Text Placeholder 1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cxnSp>
        <p:nvCxnSpPr>
          <p:cNvPr id="1442890024" name="Straight Connector 2"/>
          <p:cNvCxnSpPr/>
          <p:nvPr/>
        </p:nvCxnSpPr>
        <p:spPr bwMode="auto"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25343941" name="Straight Connector 3"/>
          <p:cNvCxnSpPr/>
          <p:nvPr/>
        </p:nvCxnSpPr>
        <p:spPr bwMode="auto"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7329719" name="Straight Connector 7"/>
          <p:cNvCxnSpPr/>
          <p:nvPr/>
        </p:nvCxnSpPr>
        <p:spPr bwMode="auto"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04462374" name="Straight Connector 8"/>
          <p:cNvCxnSpPr/>
          <p:nvPr/>
        </p:nvCxnSpPr>
        <p:spPr bwMode="auto"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8315228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928720152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592539418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ntent 3 Column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435352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315709994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077562302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48566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197819119" name="Text Placeholder 15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68694190" name="Text Placeholder 1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695691895" name="Text Placehold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493531816" name="Text Placeholder 18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1486412" y="4826655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447869565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397895396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673143" y="4826655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83169552" name="Date Placeholder 2"/>
          <p:cNvSpPr>
            <a:spLocks noGrp="1"/>
          </p:cNvSpPr>
          <p:nvPr>
            <p:ph type="dt" sz="half" idx="2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296630487" name="Footer Placeholder 3"/>
          <p:cNvSpPr>
            <a:spLocks noGrp="1"/>
          </p:cNvSpPr>
          <p:nvPr>
            <p:ph type="ftr" sz="quarter" idx="2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837059326" name="Slide Number Placeholder 4"/>
          <p:cNvSpPr>
            <a:spLocks noGrp="1"/>
          </p:cNvSpPr>
          <p:nvPr>
            <p:ph type="sldNum" sz="quarter" idx="22"/>
          </p:nvPr>
        </p:nvSpPr>
        <p:spPr bwMode="auto"/>
        <p:txBody>
          <a:bodyPr/>
          <a:lstStyle/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cxnSp>
        <p:nvCxnSpPr>
          <p:cNvPr id="710477629" name="Straight Connector 1"/>
          <p:cNvCxnSpPr/>
          <p:nvPr userDrawn="1"/>
        </p:nvCxnSpPr>
        <p:spPr bwMode="auto"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7578716" name="Straight Connector 5"/>
          <p:cNvCxnSpPr/>
          <p:nvPr userDrawn="1"/>
        </p:nvCxnSpPr>
        <p:spPr bwMode="auto"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6111301" name="Graphic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763579304" name="Graphic 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>
            <a:off x="11049000" y="5180889"/>
            <a:ext cx="11430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ntent 2 Column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417642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508759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711347176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698815823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996268887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8959581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658921208" name="Text Placeholder 15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886528320" name="Text Placeholder 1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621138088" name="Text Placeholder 15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624908797" name="Text Placeholder 18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470672527" name="Date Placeholder 2"/>
          <p:cNvSpPr>
            <a:spLocks noGrp="1"/>
          </p:cNvSpPr>
          <p:nvPr>
            <p:ph type="dt" sz="half" idx="20"/>
          </p:nvPr>
        </p:nvSpPr>
        <p:spPr bwMode="auto"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051921420" name="Footer Placeholder 3"/>
          <p:cNvSpPr>
            <a:spLocks noGrp="1"/>
          </p:cNvSpPr>
          <p:nvPr>
            <p:ph type="ftr" sz="quarter" idx="21"/>
          </p:nvPr>
        </p:nvSpPr>
        <p:spPr bwMode="auto"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561800240" name="Slide Number Placeholder 4"/>
          <p:cNvSpPr>
            <a:spLocks noGrp="1"/>
          </p:cNvSpPr>
          <p:nvPr>
            <p:ph type="sldNum" sz="quarter" idx="22"/>
          </p:nvPr>
        </p:nvSpPr>
        <p:spPr bwMode="auto"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pic>
        <p:nvPicPr>
          <p:cNvPr id="315281472" name="Graphic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r="0" b="22673"/>
          <a:stretch/>
        </p:blipFill>
        <p:spPr bwMode="auto">
          <a:xfrm>
            <a:off x="-4696" y="-1"/>
            <a:ext cx="4896735" cy="43859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Introduction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743852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8947173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78688044" name="Straight Connector 13"/>
          <p:cNvCxnSpPr/>
          <p:nvPr/>
        </p:nvCxnSpPr>
        <p:spPr bwMode="auto"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024028" name="Straight Connector 22"/>
          <p:cNvCxnSpPr/>
          <p:nvPr/>
        </p:nvCxnSpPr>
        <p:spPr bwMode="auto">
          <a:xfrm flipH="1">
            <a:off x="6953250" y="-25401"/>
            <a:ext cx="3790949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066106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07169001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801297517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ection Break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065742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pic>
        <p:nvPicPr>
          <p:cNvPr id="1945410349" name="Graphic 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828675"/>
            <a:ext cx="5876925" cy="5200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22100921" name="Graphic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0"/>
            <a:ext cx="5581649" cy="6858000"/>
          </a:xfrm>
          <a:prstGeom prst="rect">
            <a:avLst/>
          </a:prstGeom>
        </p:spPr>
      </p:pic>
      <p:sp>
        <p:nvSpPr>
          <p:cNvPr id="9798476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cxnSp>
        <p:nvCxnSpPr>
          <p:cNvPr id="1716417585" name="Straight Connector 8"/>
          <p:cNvCxnSpPr/>
          <p:nvPr/>
        </p:nvCxnSpPr>
        <p:spPr bwMode="auto"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913701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680386704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634849732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648476303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523006418" name="Text Placeholder 15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636156592" name="Text Placeholder 1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78741908" name="Date Placeholder 2"/>
          <p:cNvSpPr>
            <a:spLocks noGrp="1"/>
          </p:cNvSpPr>
          <p:nvPr>
            <p:ph type="dt" sz="half" idx="20"/>
          </p:nvPr>
        </p:nvSpPr>
        <p:spPr bwMode="auto"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955325020" name="Footer Placeholder 3"/>
          <p:cNvSpPr>
            <a:spLocks noGrp="1"/>
          </p:cNvSpPr>
          <p:nvPr>
            <p:ph type="ftr" sz="quarter" idx="21"/>
          </p:nvPr>
        </p:nvSpPr>
        <p:spPr bwMode="auto"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338837409" name="Slide Number Placeholder 4"/>
          <p:cNvSpPr>
            <a:spLocks noGrp="1"/>
          </p:cNvSpPr>
          <p:nvPr>
            <p:ph type="sldNum" sz="quarter" idx="22"/>
          </p:nvPr>
        </p:nvSpPr>
        <p:spPr bwMode="auto"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650374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20530929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63561350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08214314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552646702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373991349" name="Text Placeholder 2"/>
          <p:cNvSpPr>
            <a:spLocks noGrp="1"/>
          </p:cNvSpPr>
          <p:nvPr>
            <p:ph type="body" idx="13" hasCustomPrompt="1"/>
          </p:nvPr>
        </p:nvSpPr>
        <p:spPr bwMode="auto"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2073952758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66199550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242962624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43291926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cxnSp>
        <p:nvCxnSpPr>
          <p:cNvPr id="101099614" name="Straight Connector 15"/>
          <p:cNvCxnSpPr/>
          <p:nvPr/>
        </p:nvCxnSpPr>
        <p:spPr bwMode="auto"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04337" name="Straight Connector 19"/>
          <p:cNvCxnSpPr/>
          <p:nvPr/>
        </p:nvCxnSpPr>
        <p:spPr bwMode="auto"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388853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9636536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76705673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81510886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5256056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3187606" name="Title 1"/>
          <p:cNvSpPr>
            <a:spLocks noGrp="1"/>
          </p:cNvSpPr>
          <p:nvPr>
            <p:ph type="ctrTitle"/>
          </p:nvPr>
        </p:nvSpPr>
        <p:spPr bwMode="auto">
          <a:xfrm>
            <a:off x="281354" y="1"/>
            <a:ext cx="9819249" cy="661180"/>
          </a:xfrm>
        </p:spPr>
        <p:txBody>
          <a:bodyPr/>
          <a:lstStyle/>
          <a:p>
            <a:pPr>
              <a:defRPr/>
            </a:pPr>
            <a:r>
              <a:rPr lang="en-US"/>
              <a:t>Phase </a:t>
            </a:r>
            <a:r>
              <a:rPr lang="en-US"/>
              <a:t>3 - project</a:t>
            </a:r>
            <a:endParaRPr/>
          </a:p>
        </p:txBody>
      </p:sp>
      <p:sp>
        <p:nvSpPr>
          <p:cNvPr id="27542958" name="Subtitle 3"/>
          <p:cNvSpPr>
            <a:spLocks noGrp="1"/>
          </p:cNvSpPr>
          <p:nvPr>
            <p:ph type="subTitle" idx="1"/>
          </p:nvPr>
        </p:nvSpPr>
        <p:spPr bwMode="auto">
          <a:xfrm>
            <a:off x="787790" y="835645"/>
            <a:ext cx="4941770" cy="39666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800" b="1"/>
              <a:t>OVERVIEW</a:t>
            </a:r>
            <a:endParaRPr/>
          </a:p>
          <a:p>
            <a:pPr>
              <a:defRPr/>
            </a:pPr>
            <a:endParaRPr lang="en-US"/>
          </a:p>
        </p:txBody>
      </p:sp>
      <p:sp>
        <p:nvSpPr>
          <p:cNvPr id="1660379655" name="Rectangle 4"/>
          <p:cNvSpPr/>
          <p:nvPr/>
        </p:nvSpPr>
        <p:spPr bwMode="auto">
          <a:xfrm>
            <a:off x="1055076" y="1406768"/>
            <a:ext cx="8110522" cy="4333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Predict water pump functionality across  Tanzania to transform reactive maintenance into proactive  interventions. Using Taarifa and Ministry of Water data, we classify  pumps into three critical states: functional, needs repair, or  non-functional. This addresses preventable water scarcity affecting  millions.</a:t>
            </a:r>
            <a:endParaRPr sz="2800"/>
          </a:p>
          <a:p>
            <a:pPr>
              <a:lnSpc>
                <a:spcPct val="114999"/>
              </a:lnSpc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Approach &amp; Impact:</a:t>
            </a:r>
            <a:b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After  rigorous feature selection and SMOTE balancing, we developed a tuned  random forest classifier model achieving 76% accuracy with 80% recall for  non-functional pumps. The solution enables:</a:t>
            </a:r>
            <a:endParaRPr sz="2800"/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Targeted resource allocation</a:t>
            </a:r>
            <a:endParaRPr sz="2800"/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Preventive maintenance prioritization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43695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333499" y="126608"/>
            <a:ext cx="4220066" cy="85812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b="1"/>
              <a:t>Business Understanding</a:t>
            </a:r>
            <a:endParaRPr/>
          </a:p>
        </p:txBody>
      </p:sp>
      <p:sp>
        <p:nvSpPr>
          <p:cNvPr id="593009756" name="Subtitle 2"/>
          <p:cNvSpPr>
            <a:spLocks noGrp="1"/>
          </p:cNvSpPr>
          <p:nvPr>
            <p:ph idx="1"/>
          </p:nvPr>
        </p:nvSpPr>
        <p:spPr bwMode="auto">
          <a:xfrm>
            <a:off x="1333499" y="1111348"/>
            <a:ext cx="5756618" cy="47830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Tanzania's water crisis is exacerbated  by unexpected pump failures, disrupting community health and  development. Our predictive model identifies pump status  (functional/needs repair/non-functional) to transform reactive  maintenance into proactive solutions. This empowers:</a:t>
            </a:r>
            <a:endParaRPr sz="2200"/>
          </a:p>
          <a:p>
            <a:pPr marL="294893" indent="-294893">
              <a:buFont typeface="Arial"/>
              <a:buChar char="•"/>
              <a:defRPr/>
            </a:pPr>
            <a:r>
              <a:rPr sz="2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Water Authorities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to prioritize high-risk pumps</a:t>
            </a:r>
            <a:endParaRPr sz="2200"/>
          </a:p>
          <a:p>
            <a:pPr marL="294893" indent="-294893">
              <a:buFont typeface="Arial"/>
              <a:buChar char="•"/>
              <a:defRPr/>
            </a:pPr>
            <a:r>
              <a:rPr sz="2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NGOs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to prevent failures in vulnerable regions</a:t>
            </a:r>
            <a:endParaRPr sz="2200"/>
          </a:p>
          <a:p>
            <a:pPr marL="294893" indent="-294893">
              <a:buFont typeface="Arial"/>
              <a:buChar char="•"/>
              <a:defRPr/>
            </a:pPr>
            <a:r>
              <a:rPr sz="2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Maintenance Teams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with actionable alerts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471030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333499" y="126608"/>
            <a:ext cx="4220066" cy="85812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b="1"/>
              <a:t>Data understanding</a:t>
            </a:r>
            <a:endParaRPr/>
          </a:p>
        </p:txBody>
      </p:sp>
      <p:sp>
        <p:nvSpPr>
          <p:cNvPr id="2072193613" name="Subtitle 2"/>
          <p:cNvSpPr>
            <a:spLocks noGrp="1"/>
          </p:cNvSpPr>
          <p:nvPr>
            <p:ph idx="1"/>
          </p:nvPr>
        </p:nvSpPr>
        <p:spPr bwMode="auto">
          <a:xfrm>
            <a:off x="1333498" y="1111347"/>
            <a:ext cx="5756617" cy="478301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 analyzed Tanzania's complete water pump ecosystem using </a:t>
            </a: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59,400 records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from the Ministry of Water and Taarifa's monitoring platform. The data reveals two main dimensions of pump operations:</a:t>
            </a:r>
            <a:endParaRPr sz="20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Pump Environment &amp; Usage</a:t>
            </a:r>
            <a:endParaRPr sz="20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Geographic placement (GPS coordinates,  regional basins)</a:t>
            </a:r>
            <a:endParaRPr sz="20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Local demand indicators (surrounding population density)</a:t>
            </a:r>
            <a:endParaRPr sz="20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Water source characteristics (springs, boreholes, or lakes)</a:t>
            </a:r>
            <a:endParaRPr sz="20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Pump Information Category Factors</a:t>
            </a:r>
            <a:endParaRPr sz="20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Pump type and mechanical specifications (hand pumps vs. solar-powered)</a:t>
            </a:r>
            <a:endParaRPr sz="20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Installation year (an increase in pump rate increases failure rates)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42964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333499" y="126608"/>
            <a:ext cx="6322536" cy="661381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b="1"/>
              <a:t>Data understanding</a:t>
            </a:r>
            <a:endParaRPr/>
          </a:p>
        </p:txBody>
      </p:sp>
      <p:sp>
        <p:nvSpPr>
          <p:cNvPr id="677334276" name="Subtitle 2"/>
          <p:cNvSpPr>
            <a:spLocks noGrp="1"/>
          </p:cNvSpPr>
          <p:nvPr>
            <p:ph idx="1"/>
          </p:nvPr>
        </p:nvSpPr>
        <p:spPr bwMode="auto">
          <a:xfrm flipH="0" flipV="0">
            <a:off x="903712" y="4727652"/>
            <a:ext cx="6973025" cy="18004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From the graphs above one can see:</a:t>
            </a:r>
            <a:endParaRPr/>
          </a:p>
          <a:p>
            <a:pPr marL="239821" indent="-239821">
              <a:buFont typeface="Arial"/>
              <a:buChar char="•"/>
              <a:defRPr/>
            </a:pPr>
            <a:r>
              <a:rPr/>
              <a:t>The region vs pump failure rates.</a:t>
            </a:r>
            <a:endParaRPr/>
          </a:p>
          <a:p>
            <a:pPr marL="239821" indent="-239821">
              <a:buFont typeface="Arial"/>
              <a:buChar char="•"/>
              <a:defRPr/>
            </a:pPr>
            <a:r>
              <a:rPr/>
              <a:t>As the age of the pump increases so does the failure rate.</a:t>
            </a:r>
            <a:endParaRPr/>
          </a:p>
          <a:p>
            <a:pPr>
              <a:defRPr/>
            </a:pPr>
            <a:r>
              <a:rPr/>
              <a:t>One can conclude that both the geography and age of pumps plays a factor on pump failure rates.</a:t>
            </a:r>
            <a:endParaRPr/>
          </a:p>
        </p:txBody>
      </p:sp>
      <p:pic>
        <p:nvPicPr>
          <p:cNvPr id="11643410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8658" y="787990"/>
            <a:ext cx="6028628" cy="3587207"/>
          </a:xfrm>
          <a:prstGeom prst="rect">
            <a:avLst/>
          </a:prstGeom>
        </p:spPr>
      </p:pic>
      <p:pic>
        <p:nvPicPr>
          <p:cNvPr id="81707941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85365" y="787990"/>
            <a:ext cx="5866005" cy="3587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8125171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647112" y="168813"/>
            <a:ext cx="6695295" cy="1055076"/>
          </a:xfrm>
        </p:spPr>
        <p:txBody>
          <a:bodyPr/>
          <a:lstStyle/>
          <a:p>
            <a:pPr>
              <a:defRPr/>
            </a:pPr>
            <a:r>
              <a:rPr lang="en-US" sz="2800" b="1"/>
              <a:t>Model and evaluation</a:t>
            </a:r>
            <a:endParaRPr lang="en-US" sz="2800" b="1"/>
          </a:p>
        </p:txBody>
      </p:sp>
      <p:sp>
        <p:nvSpPr>
          <p:cNvPr id="1949388073" name="Rectangle 3"/>
          <p:cNvSpPr/>
          <p:nvPr/>
        </p:nvSpPr>
        <p:spPr bwMode="auto">
          <a:xfrm flipH="0" flipV="0">
            <a:off x="744603" y="1505242"/>
            <a:ext cx="10204048" cy="471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Approach</a:t>
            </a:r>
            <a:endParaRPr sz="2200"/>
          </a:p>
          <a:p>
            <a:pPr>
              <a:lnSpc>
                <a:spcPct val="114999"/>
              </a:lnSpc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Tested three predictive models to identify failing water pumps:</a:t>
            </a:r>
            <a:endParaRPr sz="2200"/>
          </a:p>
          <a:p>
            <a:pPr marL="305908" indent="-305908">
              <a:lnSpc>
                <a:spcPct val="114999"/>
              </a:lnSpc>
              <a:buAutoNum type="arabicPeriod"/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Logistic Regression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Baseline accuracy (61%)</a:t>
            </a:r>
            <a:endParaRPr sz="2200"/>
          </a:p>
          <a:p>
            <a:pPr marL="305908" indent="-305908">
              <a:lnSpc>
                <a:spcPct val="114999"/>
              </a:lnSpc>
              <a:buAutoNum type="arabicPeriod"/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Decision Tree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Improved detection (71% accuracy)</a:t>
            </a:r>
            <a:endParaRPr sz="2200"/>
          </a:p>
          <a:p>
            <a:pPr marL="305908" indent="-305908">
              <a:lnSpc>
                <a:spcPct val="114999"/>
              </a:lnSpc>
              <a:buAutoNum type="arabicPeriod"/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Random Forest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Optimal performance (76% accuracy)</a:t>
            </a:r>
            <a:endParaRPr sz="2200"/>
          </a:p>
          <a:p>
            <a:pPr>
              <a:lnSpc>
                <a:spcPct val="114999"/>
              </a:lnSpc>
              <a:defRPr/>
            </a:pPr>
            <a:endParaRPr sz="2200"/>
          </a:p>
          <a:p>
            <a:pPr>
              <a:lnSpc>
                <a:spcPct val="114999"/>
              </a:lnSpc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Why Random Forest Wins</a:t>
            </a:r>
            <a:endParaRPr sz="2200"/>
          </a:p>
          <a:p>
            <a:pPr marL="327936" indent="-327936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Best at capturing complex patterns in pump data (has the highest accuracy)</a:t>
            </a:r>
            <a:endParaRPr sz="2200"/>
          </a:p>
          <a:p>
            <a:pPr marL="327936" indent="-327936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80% recall for critical "non functional" pumps (meaning 4/5 times we correctly identify a non-functional pump)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327936" indent="-327936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 high recall for critical “non-functional” pumps means that we can more accurately allocate manpower and ensure the water supply of high-risk areas.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676735" name="Slide Number Placeholder 10"/>
          <p:cNvSpPr>
            <a:spLocks noGrp="1"/>
          </p:cNvSpPr>
          <p:nvPr>
            <p:ph type="sldNum" sz="quarter" idx="22"/>
          </p:nvPr>
        </p:nvSpPr>
        <p:spPr bwMode="auto"/>
        <p:txBody>
          <a:bodyPr/>
          <a:lstStyle/>
          <a:p>
            <a:pPr>
              <a:defRPr/>
            </a:pPr>
            <a:fld id="{B5CEABB6-07DC-46E8-9B57-56EC44A396E5}" type="slidenum">
              <a:rPr lang="en-US"/>
              <a:t>7</a:t>
            </a:fld>
            <a:endParaRPr lang="en-US"/>
          </a:p>
        </p:txBody>
      </p:sp>
      <p:sp>
        <p:nvSpPr>
          <p:cNvPr id="1320952291" name="Title 1"/>
          <p:cNvSpPr>
            <a:spLocks noGrp="1"/>
          </p:cNvSpPr>
          <p:nvPr/>
        </p:nvSpPr>
        <p:spPr bwMode="auto">
          <a:xfrm flipH="0" flipV="0">
            <a:off x="721370" y="98472"/>
            <a:ext cx="10216215" cy="703383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US" sz="2800" cap="all" spc="1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/>
              <a:t>recommendations and next steps</a:t>
            </a:r>
            <a:endParaRPr lang="en-US"/>
          </a:p>
        </p:txBody>
      </p:sp>
      <p:sp>
        <p:nvSpPr>
          <p:cNvPr id="801763730" name="Rectangle 3"/>
          <p:cNvSpPr/>
          <p:nvPr/>
        </p:nvSpPr>
        <p:spPr bwMode="auto">
          <a:xfrm flipH="0" flipV="0">
            <a:off x="5088932" y="868954"/>
            <a:ext cx="7365350" cy="585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1.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Model Deployment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Implement </a:t>
            </a:r>
            <a: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Random Forest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as the core prediction engine  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Prioritize pumps flagged as "non functional" (80% recall)  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Generate weekly repair priority lists for maintenance teams  </a:t>
            </a:r>
            <a:b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2.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Resource Optimization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Allocate 65% of maintenance budget to high-risk regions:  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Pumps &gt; 15 years old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Shift from reactive to preventive maintenance schedule  </a:t>
            </a:r>
            <a:b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3.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Monitoring &amp; Improvement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Integrate with Taarifa's mobile platform for real-time reporting  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Retrain model quarterly using new repair data  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Track "water access days" per community as success metric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Arial"/>
        <a:cs typeface="Arial"/>
      </a:majorFont>
      <a:minorFont>
        <a:latin typeface="Tenorite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845F9-C5F4-4AA5-BA9E-EC2182E91488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sharepoint/v3"/>
    <ds:schemaRef ds:uri="http://purl.org/dc/terms/"/>
    <ds:schemaRef ds:uri="71af3243-3dd4-4a8d-8c0d-dd76da1f02a5"/>
    <ds:schemaRef ds:uri="http://purl.org/dc/elements/1.1/"/>
    <ds:schemaRef ds:uri="230e9df3-be65-4c73-a93b-d1236ebd677e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ONLYOFFICE/8.3.3.21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2 - project</dc:title>
  <dc:creator>Ian</dc:creator>
  <cp:lastModifiedBy/>
  <cp:revision>366</cp:revision>
  <dcterms:created xsi:type="dcterms:W3CDTF">2025-04-29T11:26:12Z</dcterms:created>
  <dcterms:modified xsi:type="dcterms:W3CDTF">2025-06-06T21:51:48Z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