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03" r:id="rId2"/>
    <p:sldId id="301" r:id="rId3"/>
    <p:sldId id="304" r:id="rId4"/>
    <p:sldId id="305" r:id="rId5"/>
    <p:sldId id="306" r:id="rId6"/>
    <p:sldId id="309" r:id="rId7"/>
    <p:sldId id="307" r:id="rId8"/>
    <p:sldId id="308" r:id="rId9"/>
    <p:sldId id="29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42" y="102"/>
      </p:cViewPr>
      <p:guideLst>
        <p:guide orient="horz" pos="1620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36" d="100"/>
          <a:sy n="136" d="100"/>
        </p:scale>
        <p:origin x="-38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8CDB-4CDB-0047-B0A3-926A8FE44A35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A63-43D2-E842-92EA-B304A8820A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55" y="1327799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Click to edit Master title style</a:t>
            </a:r>
            <a:endParaRPr kumimoji="0"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76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601648"/>
            <a:ext cx="4759514" cy="356963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4616450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180668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4616450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180668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315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1940784"/>
            <a:ext cx="1221946" cy="1261931"/>
          </a:xfrm>
          <a:prstGeom prst="rect">
            <a:avLst/>
          </a:prstGeom>
        </p:spPr>
      </p:pic>
      <p:sp>
        <p:nvSpPr>
          <p:cNvPr id="7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4616450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611"/>
            <a:ext cx="8226854" cy="70533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2543343"/>
            <a:ext cx="2743200" cy="31474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611"/>
            <a:ext cx="8226854" cy="70533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2543343"/>
            <a:ext cx="2743200" cy="31474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2627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2627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67048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55613" y="3826475"/>
            <a:ext cx="8231187" cy="447075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52333"/>
            <a:ext cx="4040188" cy="27649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952333"/>
            <a:ext cx="4041775" cy="27649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bande-02.eps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4" y="4527550"/>
            <a:ext cx="7750676" cy="615950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175120"/>
            <a:ext cx="8226854" cy="70533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994205"/>
            <a:ext cx="8229600" cy="320314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47717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61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+mj-lt"/>
              </a:rPr>
              <a:t>Cardiff University School of Mathematics Professional Placement </a:t>
            </a:r>
            <a:r>
              <a:rPr lang="en-US" sz="2400" u="sng" dirty="0" smtClean="0">
                <a:solidFill>
                  <a:schemeClr val="bg1"/>
                </a:solidFill>
                <a:latin typeface="+mj-lt"/>
              </a:rPr>
              <a:t>2016/17 at </a:t>
            </a:r>
            <a:r>
              <a:rPr lang="en-GB" sz="2400" u="sng" dirty="0" smtClean="0">
                <a:solidFill>
                  <a:schemeClr val="bg1"/>
                </a:solidFill>
                <a:latin typeface="+mj-lt"/>
              </a:rPr>
              <a:t>University </a:t>
            </a:r>
            <a:r>
              <a:rPr lang="en-GB" sz="2400" u="sng" dirty="0">
                <a:solidFill>
                  <a:schemeClr val="bg1"/>
                </a:solidFill>
                <a:latin typeface="+mj-lt"/>
              </a:rPr>
              <a:t>of Warwick Physics Department </a:t>
            </a:r>
            <a:r>
              <a:rPr lang="en-GB" sz="2400" u="sng" dirty="0" smtClean="0">
                <a:solidFill>
                  <a:schemeClr val="bg1"/>
                </a:solidFill>
                <a:latin typeface="+mj-lt"/>
              </a:rPr>
              <a:t>and CERN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84917" y="4144573"/>
            <a:ext cx="2909454" cy="3974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chemeClr val="bg1"/>
                </a:solidFill>
              </a:rPr>
              <a:t>Francis Rhys Ward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69281" y="4542021"/>
            <a:ext cx="3325090" cy="3974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chemeClr val="bg1"/>
                </a:solidFill>
              </a:rPr>
              <a:t>WardFR@Cardiff.ac.uk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650" y="4542021"/>
            <a:ext cx="2568633" cy="3974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chemeClr val="bg1"/>
                </a:solidFill>
              </a:rPr>
              <a:t>20/10/2017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u="sng" dirty="0" smtClean="0"/>
              <a:t>Introduction</a:t>
            </a:r>
            <a:endParaRPr lang="en-GB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454" y="1113208"/>
            <a:ext cx="8229600" cy="2610894"/>
          </a:xfrm>
          <a:prstGeom prst="rect">
            <a:avLst/>
          </a:prstGeom>
        </p:spPr>
        <p:txBody>
          <a:bodyPr vert="horz">
            <a:no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Creating a unique placement.</a:t>
            </a:r>
          </a:p>
          <a:p>
            <a:r>
              <a:rPr lang="en-GB" sz="2400" dirty="0" smtClean="0"/>
              <a:t>Moving away.</a:t>
            </a:r>
          </a:p>
          <a:p>
            <a:r>
              <a:rPr lang="en-GB" sz="2400" dirty="0" smtClean="0"/>
              <a:t>My work.</a:t>
            </a:r>
          </a:p>
          <a:p>
            <a:r>
              <a:rPr lang="en-GB" sz="2400" dirty="0" smtClean="0"/>
              <a:t>Pros and cons.</a:t>
            </a:r>
          </a:p>
        </p:txBody>
      </p:sp>
    </p:spTree>
    <p:extLst>
      <p:ext uri="{BB962C8B-B14F-4D97-AF65-F5344CB8AC3E}">
        <p14:creationId xmlns:p14="http://schemas.microsoft.com/office/powerpoint/2010/main" val="21788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u="sng" dirty="0"/>
              <a:t>Creating a unique placement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454" y="997527"/>
            <a:ext cx="8229600" cy="3133897"/>
          </a:xfrm>
          <a:prstGeom prst="rect">
            <a:avLst/>
          </a:prstGeom>
        </p:spPr>
        <p:txBody>
          <a:bodyPr vert="horz">
            <a:no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/>
              <a:t>Take initiative! I emailed someone personally and asked for a job…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 smtClean="0"/>
              <a:t>My </a:t>
            </a:r>
            <a:r>
              <a:rPr lang="en-US" sz="2400" dirty="0"/>
              <a:t>placement was unique in two ways: </a:t>
            </a:r>
          </a:p>
          <a:p>
            <a:pPr marL="0" indent="0">
              <a:buNone/>
            </a:pPr>
            <a:r>
              <a:rPr lang="en-US" sz="2400" dirty="0"/>
              <a:t>    1. </a:t>
            </a:r>
            <a:r>
              <a:rPr lang="en-US" sz="2400" dirty="0" smtClean="0"/>
              <a:t>Real world particle </a:t>
            </a:r>
            <a:r>
              <a:rPr lang="en-US" sz="2400" dirty="0"/>
              <a:t>physics research.</a:t>
            </a:r>
          </a:p>
          <a:p>
            <a:pPr marL="0" indent="0">
              <a:buNone/>
            </a:pPr>
            <a:r>
              <a:rPr lang="en-US" sz="2400" dirty="0"/>
              <a:t>    2. </a:t>
            </a:r>
            <a:r>
              <a:rPr lang="en-US" sz="2400" dirty="0" smtClean="0"/>
              <a:t>Two institutions</a:t>
            </a:r>
            <a:r>
              <a:rPr lang="en-US" sz="2400" dirty="0"/>
              <a:t>; Warwick University and CERN</a:t>
            </a:r>
            <a:r>
              <a:rPr lang="en-US" sz="2400" dirty="0" smtClean="0"/>
              <a:t>.</a:t>
            </a:r>
          </a:p>
          <a:p>
            <a:pPr marL="342900" indent="-342900"/>
            <a:r>
              <a:rPr lang="en-US" sz="2400" dirty="0" smtClean="0"/>
              <a:t>Loads </a:t>
            </a:r>
            <a:r>
              <a:rPr lang="en-US" sz="2400" dirty="0" smtClean="0"/>
              <a:t>of help from </a:t>
            </a:r>
            <a:r>
              <a:rPr lang="en-US" sz="2400" dirty="0" err="1" smtClean="0"/>
              <a:t>Dafydd</a:t>
            </a:r>
            <a:r>
              <a:rPr lang="en-US" sz="2400" dirty="0" smtClean="0"/>
              <a:t> Evans.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3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u="sng" dirty="0" smtClean="0"/>
              <a:t>Moving away</a:t>
            </a:r>
            <a:endParaRPr lang="en-GB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454" y="967153"/>
            <a:ext cx="8229600" cy="3164271"/>
          </a:xfrm>
          <a:prstGeom prst="rect">
            <a:avLst/>
          </a:prstGeom>
        </p:spPr>
        <p:txBody>
          <a:bodyPr vert="horz">
            <a:no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 smtClean="0"/>
              <a:t>Biggest challenge.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Moved twice</a:t>
            </a:r>
            <a:r>
              <a:rPr lang="en-US" sz="2400" dirty="0" smtClean="0"/>
              <a:t> </a:t>
            </a:r>
            <a:r>
              <a:rPr lang="en-US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smtClean="0"/>
              <a:t>once to a new country.</a:t>
            </a:r>
          </a:p>
          <a:p>
            <a:pPr marL="342900" indent="-342900"/>
            <a:r>
              <a:rPr lang="en-US" sz="2400" dirty="0" smtClean="0"/>
              <a:t>New </a:t>
            </a:r>
            <a:r>
              <a:rPr lang="en-US" sz="2400" dirty="0" smtClean="0"/>
              <a:t>people</a:t>
            </a:r>
            <a:r>
              <a:rPr lang="en-US" sz="2400" dirty="0" smtClean="0"/>
              <a:t>, </a:t>
            </a:r>
            <a:r>
              <a:rPr lang="en-US" sz="2400" dirty="0" smtClean="0"/>
              <a:t>new hobbies, </a:t>
            </a:r>
            <a:r>
              <a:rPr lang="en-US" sz="2400" dirty="0" smtClean="0"/>
              <a:t>and </a:t>
            </a:r>
            <a:r>
              <a:rPr lang="en-US" sz="2400" dirty="0" smtClean="0"/>
              <a:t>new habits.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7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u="sng" dirty="0"/>
              <a:t>My </a:t>
            </a:r>
            <a:r>
              <a:rPr lang="en-GB" sz="2800" u="sng" dirty="0" smtClean="0"/>
              <a:t>work at Warwick</a:t>
            </a:r>
            <a:endParaRPr lang="en-GB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453" y="1113208"/>
            <a:ext cx="8232347" cy="3063138"/>
          </a:xfrm>
          <a:prstGeom prst="rect">
            <a:avLst/>
          </a:prstGeom>
        </p:spPr>
        <p:txBody>
          <a:bodyPr vert="horz">
            <a:no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Research assistant to a professor of particle </a:t>
            </a:r>
            <a:r>
              <a:rPr lang="en-GB" sz="2400" dirty="0" smtClean="0"/>
              <a:t>p</a:t>
            </a:r>
            <a:r>
              <a:rPr lang="en-GB" sz="2400" dirty="0" smtClean="0"/>
              <a:t>hysics.</a:t>
            </a:r>
            <a:endParaRPr lang="en-GB" sz="2400" dirty="0" smtClean="0"/>
          </a:p>
          <a:p>
            <a:r>
              <a:rPr lang="en-GB" sz="2400" dirty="0" smtClean="0"/>
              <a:t>Mathematical approach to </a:t>
            </a:r>
            <a:r>
              <a:rPr lang="en-GB" sz="2400" dirty="0" smtClean="0"/>
              <a:t>theoretical physics.</a:t>
            </a:r>
            <a:endParaRPr lang="en-GB" sz="2400" dirty="0" smtClean="0"/>
          </a:p>
          <a:p>
            <a:r>
              <a:rPr lang="en-GB" sz="2400" dirty="0" smtClean="0"/>
              <a:t>Learnt </a:t>
            </a:r>
            <a:r>
              <a:rPr lang="en-GB" sz="2400" dirty="0" smtClean="0"/>
              <a:t>a </a:t>
            </a:r>
            <a:r>
              <a:rPr lang="en-GB" sz="2400" b="1" u="sng" dirty="0" smtClean="0"/>
              <a:t>LOT</a:t>
            </a:r>
            <a:r>
              <a:rPr lang="en-GB" sz="2400" dirty="0" smtClean="0"/>
              <a:t> of </a:t>
            </a:r>
            <a:r>
              <a:rPr lang="en-GB" sz="2400" dirty="0" smtClean="0"/>
              <a:t>advanced particle physics.</a:t>
            </a:r>
          </a:p>
          <a:p>
            <a:r>
              <a:rPr lang="en-GB" sz="2400" dirty="0" smtClean="0"/>
              <a:t>Used linear </a:t>
            </a:r>
            <a:r>
              <a:rPr lang="en-GB" sz="2400" dirty="0" smtClean="0"/>
              <a:t>algebra to solve proofs.</a:t>
            </a:r>
          </a:p>
          <a:p>
            <a:r>
              <a:rPr lang="en-GB" sz="2400" dirty="0" smtClean="0"/>
              <a:t>Used Wolfram Mathematica to solve problems.</a:t>
            </a:r>
          </a:p>
          <a:p>
            <a:endParaRPr lang="en-GB" sz="2400" dirty="0"/>
          </a:p>
          <a:p>
            <a:pPr marL="36576" indent="0">
              <a:buNone/>
            </a:pPr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67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u="sng" dirty="0"/>
              <a:t>My </a:t>
            </a:r>
            <a:r>
              <a:rPr lang="en-GB" sz="2800" u="sng" dirty="0" smtClean="0"/>
              <a:t>work at CERN</a:t>
            </a:r>
            <a:endParaRPr lang="en-GB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377" y="998908"/>
            <a:ext cx="8311478" cy="3467584"/>
          </a:xfrm>
          <a:prstGeom prst="rect">
            <a:avLst/>
          </a:prstGeom>
        </p:spPr>
        <p:txBody>
          <a:bodyPr vert="horz">
            <a:no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CERN hosts the LHC – the biggest particle collider ever.</a:t>
            </a:r>
          </a:p>
          <a:p>
            <a:r>
              <a:rPr lang="en-GB" sz="2400" dirty="0" smtClean="0"/>
              <a:t>Worked on the ATLAS experiment helping to design the new Inner Tracker detector.</a:t>
            </a:r>
          </a:p>
          <a:p>
            <a:r>
              <a:rPr lang="en-GB" sz="2400" dirty="0" smtClean="0"/>
              <a:t>Learnt C++ in order to make predictions of the total power of the new detector. </a:t>
            </a:r>
          </a:p>
          <a:p>
            <a:r>
              <a:rPr lang="en-GB" sz="2400" dirty="0" smtClean="0"/>
              <a:t>Worked in a lab with a Russian rocket scientist. </a:t>
            </a:r>
          </a:p>
          <a:p>
            <a:r>
              <a:rPr lang="en-GB" sz="2400" dirty="0" smtClean="0"/>
              <a:t>Did shifts in the ATLAS control room monitoring the detector and solving problems in real time. </a:t>
            </a:r>
          </a:p>
          <a:p>
            <a:endParaRPr lang="en-GB" sz="2400" dirty="0"/>
          </a:p>
          <a:p>
            <a:pPr marL="36576" indent="0">
              <a:buNone/>
            </a:pPr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6214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09799"/>
              </p:ext>
            </p:extLst>
          </p:nvPr>
        </p:nvGraphicFramePr>
        <p:xfrm>
          <a:off x="490772" y="416657"/>
          <a:ext cx="7945316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58"/>
                <a:gridCol w="39726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GB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GB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Practical experience makes you super-employable.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Working 9 -5 (at least).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I’m rich now.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holiday</a:t>
                      </a:r>
                      <a:r>
                        <a:rPr lang="en-GB" baseline="0" dirty="0" smtClean="0"/>
                        <a:t> time.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Helps you get a taste for work and decide what you want to do after university.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Tuition fees (15% of standard).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 exams!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Have to give a presentation (and</a:t>
                      </a:r>
                      <a:r>
                        <a:rPr lang="en-GB" baseline="0" dirty="0" smtClean="0"/>
                        <a:t> probably multiple ones on placement</a:t>
                      </a:r>
                      <a:r>
                        <a:rPr lang="en-GB" dirty="0" smtClean="0"/>
                        <a:t>).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7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u="sng" dirty="0" smtClean="0"/>
              <a:t>Summary</a:t>
            </a:r>
            <a:endParaRPr lang="en-GB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454" y="1113207"/>
            <a:ext cx="8229600" cy="3362077"/>
          </a:xfrm>
          <a:prstGeom prst="rect">
            <a:avLst/>
          </a:prstGeom>
        </p:spPr>
        <p:txBody>
          <a:bodyPr vert="horz">
            <a:no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Find something you will ENJOY and go for it.</a:t>
            </a:r>
          </a:p>
          <a:p>
            <a:r>
              <a:rPr lang="en-GB" sz="2400" dirty="0" smtClean="0"/>
              <a:t>Use moving away as an opportunity to restructure your life.</a:t>
            </a:r>
          </a:p>
          <a:p>
            <a:r>
              <a:rPr lang="en-GB" sz="2400" dirty="0" smtClean="0"/>
              <a:t>Weigh up the advantages and disadvantages and see if a placement is right for you.</a:t>
            </a:r>
          </a:p>
          <a:p>
            <a:endParaRPr lang="en-GB" sz="2400" dirty="0"/>
          </a:p>
          <a:p>
            <a:r>
              <a:rPr lang="en-GB" sz="2400" dirty="0" smtClean="0"/>
              <a:t>I really recommend doing a placement year. </a:t>
            </a:r>
          </a:p>
        </p:txBody>
      </p:sp>
    </p:spTree>
    <p:extLst>
      <p:ext uri="{BB962C8B-B14F-4D97-AF65-F5344CB8AC3E}">
        <p14:creationId xmlns:p14="http://schemas.microsoft.com/office/powerpoint/2010/main" val="2243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6392" y="1749669"/>
            <a:ext cx="2919046" cy="198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" y="186901"/>
            <a:ext cx="9072261" cy="42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Ncobrandi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CERNcobrandi16-9.potx</Template>
  <TotalTime>33551</TotalTime>
  <Words>368</Words>
  <Application>Microsoft Office PowerPoint</Application>
  <PresentationFormat>On-screen Show (16:9)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Optima</vt:lpstr>
      <vt:lpstr>CERNcobrandi16-9</vt:lpstr>
      <vt:lpstr>PowerPoint Presentation</vt:lpstr>
      <vt:lpstr>Introduction</vt:lpstr>
      <vt:lpstr>Creating a unique placement</vt:lpstr>
      <vt:lpstr>Moving away</vt:lpstr>
      <vt:lpstr>My work at Warwick</vt:lpstr>
      <vt:lpstr>My work at CERN</vt:lpstr>
      <vt:lpstr>PowerPoint Presentation</vt:lpstr>
      <vt:lpstr>Summary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Rhys Ward</cp:lastModifiedBy>
  <cp:revision>122</cp:revision>
  <dcterms:created xsi:type="dcterms:W3CDTF">2012-11-30T11:04:26Z</dcterms:created>
  <dcterms:modified xsi:type="dcterms:W3CDTF">2017-10-17T22:10:25Z</dcterms:modified>
</cp:coreProperties>
</file>