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784" autoAdjust="0"/>
  </p:normalViewPr>
  <p:slideViewPr>
    <p:cSldViewPr snapToGrid="0">
      <p:cViewPr varScale="1">
        <p:scale>
          <a:sx n="46" d="100"/>
          <a:sy n="46" d="100"/>
        </p:scale>
        <p:origin x="20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ry Boulanger" userId="94a688e0fac7af5a" providerId="LiveId" clId="{F69220CB-B750-4FCF-95BD-98042EAB8681}"/>
    <pc:docChg chg="modSld">
      <pc:chgData name="Thierry Boulanger" userId="94a688e0fac7af5a" providerId="LiveId" clId="{F69220CB-B750-4FCF-95BD-98042EAB8681}" dt="2025-01-27T07:31:57.710" v="10" actId="14100"/>
      <pc:docMkLst>
        <pc:docMk/>
      </pc:docMkLst>
      <pc:sldChg chg="modNotesTx">
        <pc:chgData name="Thierry Boulanger" userId="94a688e0fac7af5a" providerId="LiveId" clId="{F69220CB-B750-4FCF-95BD-98042EAB8681}" dt="2025-01-27T07:31:39.296" v="1" actId="6549"/>
        <pc:sldMkLst>
          <pc:docMk/>
          <pc:sldMk cId="2473238208" sldId="256"/>
        </pc:sldMkLst>
      </pc:sldChg>
      <pc:sldChg chg="modSp mod">
        <pc:chgData name="Thierry Boulanger" userId="94a688e0fac7af5a" providerId="LiveId" clId="{F69220CB-B750-4FCF-95BD-98042EAB8681}" dt="2025-01-27T07:31:57.710" v="10" actId="14100"/>
        <pc:sldMkLst>
          <pc:docMk/>
          <pc:sldMk cId="4058752395" sldId="257"/>
        </pc:sldMkLst>
        <pc:spChg chg="mod">
          <ac:chgData name="Thierry Boulanger" userId="94a688e0fac7af5a" providerId="LiveId" clId="{F69220CB-B750-4FCF-95BD-98042EAB8681}" dt="2025-01-27T07:31:57.710" v="10" actId="14100"/>
          <ac:spMkLst>
            <pc:docMk/>
            <pc:sldMk cId="4058752395" sldId="257"/>
            <ac:spMk id="2" creationId="{CE35E58D-656E-F4E7-1A37-AFF07FD6232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77919-3D9A-4988-9CD2-C33769E2EDBF}"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847DEB8A-D004-40F2-8277-4B55B58253DD}">
      <dgm:prSet/>
      <dgm:spPr/>
      <dgm:t>
        <a:bodyPr/>
        <a:lstStyle/>
        <a:p>
          <a:pPr>
            <a:defRPr b="1"/>
          </a:pPr>
          <a:r>
            <a:rPr lang="fr-FR"/>
            <a:t>Adresses IPv4</a:t>
          </a:r>
          <a:endParaRPr lang="en-US"/>
        </a:p>
      </dgm:t>
    </dgm:pt>
    <dgm:pt modelId="{DE00E964-7AFB-40BE-8F80-5CD05BBB5DE3}" type="parTrans" cxnId="{43DD2632-313E-4F34-85E5-46BB8B8BCB79}">
      <dgm:prSet/>
      <dgm:spPr/>
      <dgm:t>
        <a:bodyPr/>
        <a:lstStyle/>
        <a:p>
          <a:endParaRPr lang="en-US"/>
        </a:p>
      </dgm:t>
    </dgm:pt>
    <dgm:pt modelId="{ED326D31-7518-41AC-AFFE-3D193028112B}" type="sibTrans" cxnId="{43DD2632-313E-4F34-85E5-46BB8B8BCB79}">
      <dgm:prSet/>
      <dgm:spPr/>
      <dgm:t>
        <a:bodyPr/>
        <a:lstStyle/>
        <a:p>
          <a:endParaRPr lang="en-US"/>
        </a:p>
      </dgm:t>
    </dgm:pt>
    <dgm:pt modelId="{A1789C64-972E-426A-BF0F-114448E85C6B}">
      <dgm:prSet/>
      <dgm:spPr/>
      <dgm:t>
        <a:bodyPr/>
        <a:lstStyle/>
        <a:p>
          <a:r>
            <a:rPr lang="fr-FR"/>
            <a:t>Exprimées en notation décimale pointée</a:t>
          </a:r>
          <a:endParaRPr lang="en-US"/>
        </a:p>
      </dgm:t>
    </dgm:pt>
    <dgm:pt modelId="{163BB441-63BD-4BDE-AD29-5AAFDCF912F0}" type="parTrans" cxnId="{96187985-C4B7-46D6-98A3-9B49F9F0BC31}">
      <dgm:prSet/>
      <dgm:spPr/>
      <dgm:t>
        <a:bodyPr/>
        <a:lstStyle/>
        <a:p>
          <a:endParaRPr lang="en-US"/>
        </a:p>
      </dgm:t>
    </dgm:pt>
    <dgm:pt modelId="{8C37CB9C-D192-4798-A8E6-ADD286374CFE}" type="sibTrans" cxnId="{96187985-C4B7-46D6-98A3-9B49F9F0BC31}">
      <dgm:prSet/>
      <dgm:spPr/>
      <dgm:t>
        <a:bodyPr/>
        <a:lstStyle/>
        <a:p>
          <a:endParaRPr lang="en-US"/>
        </a:p>
      </dgm:t>
    </dgm:pt>
    <dgm:pt modelId="{CA49956B-4C08-4E68-B4E8-3AE1FCC51193}">
      <dgm:prSet/>
      <dgm:spPr/>
      <dgm:t>
        <a:bodyPr/>
        <a:lstStyle/>
        <a:p>
          <a:r>
            <a:rPr lang="fr-FR"/>
            <a:t>Exemple : 192.168.0.1</a:t>
          </a:r>
          <a:endParaRPr lang="en-US"/>
        </a:p>
      </dgm:t>
    </dgm:pt>
    <dgm:pt modelId="{9C172B41-AF69-4501-B744-76B9E1B32C3A}" type="parTrans" cxnId="{B6F37E3E-8F8D-4F54-8411-BAD1AECA60FB}">
      <dgm:prSet/>
      <dgm:spPr/>
      <dgm:t>
        <a:bodyPr/>
        <a:lstStyle/>
        <a:p>
          <a:endParaRPr lang="en-US"/>
        </a:p>
      </dgm:t>
    </dgm:pt>
    <dgm:pt modelId="{E018432E-515A-4163-8F5F-9DF118194FC4}" type="sibTrans" cxnId="{B6F37E3E-8F8D-4F54-8411-BAD1AECA60FB}">
      <dgm:prSet/>
      <dgm:spPr/>
      <dgm:t>
        <a:bodyPr/>
        <a:lstStyle/>
        <a:p>
          <a:endParaRPr lang="en-US"/>
        </a:p>
      </dgm:t>
    </dgm:pt>
    <dgm:pt modelId="{47EFC7C3-09AA-4A13-9333-94203170349F}">
      <dgm:prSet/>
      <dgm:spPr/>
      <dgm:t>
        <a:bodyPr/>
        <a:lstStyle/>
        <a:p>
          <a:pPr>
            <a:defRPr b="1"/>
          </a:pPr>
          <a:r>
            <a:rPr lang="fr-FR"/>
            <a:t>Adresses IPv6</a:t>
          </a:r>
          <a:endParaRPr lang="en-US"/>
        </a:p>
      </dgm:t>
    </dgm:pt>
    <dgm:pt modelId="{DC89B1EA-DCA6-4C0F-A89D-33F2A22EA402}" type="parTrans" cxnId="{58D2412A-EE7A-43B5-AE1B-608CC52AD669}">
      <dgm:prSet/>
      <dgm:spPr/>
      <dgm:t>
        <a:bodyPr/>
        <a:lstStyle/>
        <a:p>
          <a:endParaRPr lang="en-US"/>
        </a:p>
      </dgm:t>
    </dgm:pt>
    <dgm:pt modelId="{3DBA93AE-5FE8-40FB-BA98-4181E0CEA922}" type="sibTrans" cxnId="{58D2412A-EE7A-43B5-AE1B-608CC52AD669}">
      <dgm:prSet/>
      <dgm:spPr/>
      <dgm:t>
        <a:bodyPr/>
        <a:lstStyle/>
        <a:p>
          <a:endParaRPr lang="en-US"/>
        </a:p>
      </dgm:t>
    </dgm:pt>
    <dgm:pt modelId="{B0AA6812-1002-41E8-B6CB-42C1F9EA6C97}">
      <dgm:prSet/>
      <dgm:spPr/>
      <dgm:t>
        <a:bodyPr/>
        <a:lstStyle/>
        <a:p>
          <a:r>
            <a:rPr lang="fr-FR"/>
            <a:t>Écrites en notation hexadécimale</a:t>
          </a:r>
          <a:endParaRPr lang="en-US"/>
        </a:p>
      </dgm:t>
    </dgm:pt>
    <dgm:pt modelId="{C4A7CF23-C01B-4A3D-9217-9117D7E90A67}" type="parTrans" cxnId="{FE8065F8-D8AB-42B3-BE2B-737E4A1DB09D}">
      <dgm:prSet/>
      <dgm:spPr/>
      <dgm:t>
        <a:bodyPr/>
        <a:lstStyle/>
        <a:p>
          <a:endParaRPr lang="en-US"/>
        </a:p>
      </dgm:t>
    </dgm:pt>
    <dgm:pt modelId="{0F7EA3BF-F1E2-4B65-9A67-41FFC9903CF6}" type="sibTrans" cxnId="{FE8065F8-D8AB-42B3-BE2B-737E4A1DB09D}">
      <dgm:prSet/>
      <dgm:spPr/>
      <dgm:t>
        <a:bodyPr/>
        <a:lstStyle/>
        <a:p>
          <a:endParaRPr lang="en-US"/>
        </a:p>
      </dgm:t>
    </dgm:pt>
    <dgm:pt modelId="{B28CEB78-FB6F-4E94-9E30-D59AE7802B0B}">
      <dgm:prSet/>
      <dgm:spPr/>
      <dgm:t>
        <a:bodyPr/>
        <a:lstStyle/>
        <a:p>
          <a:r>
            <a:rPr lang="fr-FR"/>
            <a:t>Exemple : 2001:0db8:85a3:0000:0000:8a2e:0370:7334</a:t>
          </a:r>
          <a:endParaRPr lang="en-US"/>
        </a:p>
      </dgm:t>
    </dgm:pt>
    <dgm:pt modelId="{A3971878-E051-4B01-A639-0E84044651E8}" type="parTrans" cxnId="{18E554C0-A135-401B-B778-75941FAD093A}">
      <dgm:prSet/>
      <dgm:spPr/>
      <dgm:t>
        <a:bodyPr/>
        <a:lstStyle/>
        <a:p>
          <a:endParaRPr lang="en-US"/>
        </a:p>
      </dgm:t>
    </dgm:pt>
    <dgm:pt modelId="{2DE30178-82F8-4371-952C-2E851F65E856}" type="sibTrans" cxnId="{18E554C0-A135-401B-B778-75941FAD093A}">
      <dgm:prSet/>
      <dgm:spPr/>
      <dgm:t>
        <a:bodyPr/>
        <a:lstStyle/>
        <a:p>
          <a:endParaRPr lang="en-US"/>
        </a:p>
      </dgm:t>
    </dgm:pt>
    <dgm:pt modelId="{DA167904-8E5E-47AA-9B5F-C8B19837CB23}" type="pres">
      <dgm:prSet presAssocID="{69377919-3D9A-4988-9CD2-C33769E2EDBF}" presName="root" presStyleCnt="0">
        <dgm:presLayoutVars>
          <dgm:dir/>
          <dgm:resizeHandles val="exact"/>
        </dgm:presLayoutVars>
      </dgm:prSet>
      <dgm:spPr/>
    </dgm:pt>
    <dgm:pt modelId="{E2EA207E-7711-4B34-A97E-2F911CF8DAAE}" type="pres">
      <dgm:prSet presAssocID="{847DEB8A-D004-40F2-8277-4B55B58253DD}" presName="compNode" presStyleCnt="0"/>
      <dgm:spPr/>
    </dgm:pt>
    <dgm:pt modelId="{65A9DBA9-881C-4399-97E3-2E0C981A4E46}" type="pres">
      <dgm:prSet presAssocID="{847DEB8A-D004-40F2-8277-4B55B58253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4B5C1D2-7FAD-470F-8D13-742268E6FE8F}" type="pres">
      <dgm:prSet presAssocID="{847DEB8A-D004-40F2-8277-4B55B58253DD}" presName="iconSpace" presStyleCnt="0"/>
      <dgm:spPr/>
    </dgm:pt>
    <dgm:pt modelId="{C56EE3A1-ACEC-4A52-8904-969837940D88}" type="pres">
      <dgm:prSet presAssocID="{847DEB8A-D004-40F2-8277-4B55B58253DD}" presName="parTx" presStyleLbl="revTx" presStyleIdx="0" presStyleCnt="4">
        <dgm:presLayoutVars>
          <dgm:chMax val="0"/>
          <dgm:chPref val="0"/>
        </dgm:presLayoutVars>
      </dgm:prSet>
      <dgm:spPr/>
    </dgm:pt>
    <dgm:pt modelId="{B76561CE-64DE-4098-96B6-6BBE42577F81}" type="pres">
      <dgm:prSet presAssocID="{847DEB8A-D004-40F2-8277-4B55B58253DD}" presName="txSpace" presStyleCnt="0"/>
      <dgm:spPr/>
    </dgm:pt>
    <dgm:pt modelId="{1E7F2D49-85B9-479D-97A1-26368B93324D}" type="pres">
      <dgm:prSet presAssocID="{847DEB8A-D004-40F2-8277-4B55B58253DD}" presName="desTx" presStyleLbl="revTx" presStyleIdx="1" presStyleCnt="4">
        <dgm:presLayoutVars/>
      </dgm:prSet>
      <dgm:spPr/>
    </dgm:pt>
    <dgm:pt modelId="{09DDB65F-CA81-470B-A265-DF0C29D78B8B}" type="pres">
      <dgm:prSet presAssocID="{ED326D31-7518-41AC-AFFE-3D193028112B}" presName="sibTrans" presStyleCnt="0"/>
      <dgm:spPr/>
    </dgm:pt>
    <dgm:pt modelId="{A4DC5214-DFD0-406E-947B-DCE6DACF8AC2}" type="pres">
      <dgm:prSet presAssocID="{47EFC7C3-09AA-4A13-9333-94203170349F}" presName="compNode" presStyleCnt="0"/>
      <dgm:spPr/>
    </dgm:pt>
    <dgm:pt modelId="{ED893F1F-2AB5-47C0-BE3B-66DF58478447}" type="pres">
      <dgm:prSet presAssocID="{47EFC7C3-09AA-4A13-9333-9420317034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1B1BCEF4-6398-4140-852D-2D36AC13CA6C}" type="pres">
      <dgm:prSet presAssocID="{47EFC7C3-09AA-4A13-9333-94203170349F}" presName="iconSpace" presStyleCnt="0"/>
      <dgm:spPr/>
    </dgm:pt>
    <dgm:pt modelId="{16642680-DCE7-47A6-9A09-0B266D295933}" type="pres">
      <dgm:prSet presAssocID="{47EFC7C3-09AA-4A13-9333-94203170349F}" presName="parTx" presStyleLbl="revTx" presStyleIdx="2" presStyleCnt="4">
        <dgm:presLayoutVars>
          <dgm:chMax val="0"/>
          <dgm:chPref val="0"/>
        </dgm:presLayoutVars>
      </dgm:prSet>
      <dgm:spPr/>
    </dgm:pt>
    <dgm:pt modelId="{27214B25-54E1-458B-A6F2-DDE529B3B98A}" type="pres">
      <dgm:prSet presAssocID="{47EFC7C3-09AA-4A13-9333-94203170349F}" presName="txSpace" presStyleCnt="0"/>
      <dgm:spPr/>
    </dgm:pt>
    <dgm:pt modelId="{9F44DCD3-4876-4507-8D68-2ECDF9B7ADE2}" type="pres">
      <dgm:prSet presAssocID="{47EFC7C3-09AA-4A13-9333-94203170349F}" presName="desTx" presStyleLbl="revTx" presStyleIdx="3" presStyleCnt="4">
        <dgm:presLayoutVars/>
      </dgm:prSet>
      <dgm:spPr/>
    </dgm:pt>
  </dgm:ptLst>
  <dgm:cxnLst>
    <dgm:cxn modelId="{58D2412A-EE7A-43B5-AE1B-608CC52AD669}" srcId="{69377919-3D9A-4988-9CD2-C33769E2EDBF}" destId="{47EFC7C3-09AA-4A13-9333-94203170349F}" srcOrd="1" destOrd="0" parTransId="{DC89B1EA-DCA6-4C0F-A89D-33F2A22EA402}" sibTransId="{3DBA93AE-5FE8-40FB-BA98-4181E0CEA922}"/>
    <dgm:cxn modelId="{43DD2632-313E-4F34-85E5-46BB8B8BCB79}" srcId="{69377919-3D9A-4988-9CD2-C33769E2EDBF}" destId="{847DEB8A-D004-40F2-8277-4B55B58253DD}" srcOrd="0" destOrd="0" parTransId="{DE00E964-7AFB-40BE-8F80-5CD05BBB5DE3}" sibTransId="{ED326D31-7518-41AC-AFFE-3D193028112B}"/>
    <dgm:cxn modelId="{708D6A3B-C11D-4E3A-A07D-28BA265A147E}" type="presOf" srcId="{A1789C64-972E-426A-BF0F-114448E85C6B}" destId="{1E7F2D49-85B9-479D-97A1-26368B93324D}" srcOrd="0" destOrd="0" presId="urn:microsoft.com/office/officeart/2018/5/layout/CenteredIconLabelDescriptionList"/>
    <dgm:cxn modelId="{B6F37E3E-8F8D-4F54-8411-BAD1AECA60FB}" srcId="{847DEB8A-D004-40F2-8277-4B55B58253DD}" destId="{CA49956B-4C08-4E68-B4E8-3AE1FCC51193}" srcOrd="1" destOrd="0" parTransId="{9C172B41-AF69-4501-B744-76B9E1B32C3A}" sibTransId="{E018432E-515A-4163-8F5F-9DF118194FC4}"/>
    <dgm:cxn modelId="{87C7BC45-C225-4904-8264-BA4984636AF1}" type="presOf" srcId="{69377919-3D9A-4988-9CD2-C33769E2EDBF}" destId="{DA167904-8E5E-47AA-9B5F-C8B19837CB23}" srcOrd="0" destOrd="0" presId="urn:microsoft.com/office/officeart/2018/5/layout/CenteredIconLabelDescriptionList"/>
    <dgm:cxn modelId="{92F59E68-F0C6-4A21-8DFF-0716BFA797A0}" type="presOf" srcId="{B28CEB78-FB6F-4E94-9E30-D59AE7802B0B}" destId="{9F44DCD3-4876-4507-8D68-2ECDF9B7ADE2}" srcOrd="0" destOrd="1" presId="urn:microsoft.com/office/officeart/2018/5/layout/CenteredIconLabelDescriptionList"/>
    <dgm:cxn modelId="{96187985-C4B7-46D6-98A3-9B49F9F0BC31}" srcId="{847DEB8A-D004-40F2-8277-4B55B58253DD}" destId="{A1789C64-972E-426A-BF0F-114448E85C6B}" srcOrd="0" destOrd="0" parTransId="{163BB441-63BD-4BDE-AD29-5AAFDCF912F0}" sibTransId="{8C37CB9C-D192-4798-A8E6-ADD286374CFE}"/>
    <dgm:cxn modelId="{18E554C0-A135-401B-B778-75941FAD093A}" srcId="{47EFC7C3-09AA-4A13-9333-94203170349F}" destId="{B28CEB78-FB6F-4E94-9E30-D59AE7802B0B}" srcOrd="1" destOrd="0" parTransId="{A3971878-E051-4B01-A639-0E84044651E8}" sibTransId="{2DE30178-82F8-4371-952C-2E851F65E856}"/>
    <dgm:cxn modelId="{2DA8D3E1-8D35-404F-95BD-1EF2F7AA9976}" type="presOf" srcId="{47EFC7C3-09AA-4A13-9333-94203170349F}" destId="{16642680-DCE7-47A6-9A09-0B266D295933}" srcOrd="0" destOrd="0" presId="urn:microsoft.com/office/officeart/2018/5/layout/CenteredIconLabelDescriptionList"/>
    <dgm:cxn modelId="{92A1E6E8-9B40-4D8D-8FE4-DF436CB733F5}" type="presOf" srcId="{847DEB8A-D004-40F2-8277-4B55B58253DD}" destId="{C56EE3A1-ACEC-4A52-8904-969837940D88}" srcOrd="0" destOrd="0" presId="urn:microsoft.com/office/officeart/2018/5/layout/CenteredIconLabelDescriptionList"/>
    <dgm:cxn modelId="{1A2041F8-6C10-4B3D-AFC7-03D27CDAA482}" type="presOf" srcId="{CA49956B-4C08-4E68-B4E8-3AE1FCC51193}" destId="{1E7F2D49-85B9-479D-97A1-26368B93324D}" srcOrd="0" destOrd="1" presId="urn:microsoft.com/office/officeart/2018/5/layout/CenteredIconLabelDescriptionList"/>
    <dgm:cxn modelId="{FE8065F8-D8AB-42B3-BE2B-737E4A1DB09D}" srcId="{47EFC7C3-09AA-4A13-9333-94203170349F}" destId="{B0AA6812-1002-41E8-B6CB-42C1F9EA6C97}" srcOrd="0" destOrd="0" parTransId="{C4A7CF23-C01B-4A3D-9217-9117D7E90A67}" sibTransId="{0F7EA3BF-F1E2-4B65-9A67-41FFC9903CF6}"/>
    <dgm:cxn modelId="{DFB5E9FE-C480-465F-AD2E-4EC3704E9F21}" type="presOf" srcId="{B0AA6812-1002-41E8-B6CB-42C1F9EA6C97}" destId="{9F44DCD3-4876-4507-8D68-2ECDF9B7ADE2}" srcOrd="0" destOrd="0" presId="urn:microsoft.com/office/officeart/2018/5/layout/CenteredIconLabelDescriptionList"/>
    <dgm:cxn modelId="{3EC201CC-A396-4B42-9A2B-A85F65884636}" type="presParOf" srcId="{DA167904-8E5E-47AA-9B5F-C8B19837CB23}" destId="{E2EA207E-7711-4B34-A97E-2F911CF8DAAE}" srcOrd="0" destOrd="0" presId="urn:microsoft.com/office/officeart/2018/5/layout/CenteredIconLabelDescriptionList"/>
    <dgm:cxn modelId="{39F6D8E1-439E-4ED3-91FB-8F98FD6BDA6C}" type="presParOf" srcId="{E2EA207E-7711-4B34-A97E-2F911CF8DAAE}" destId="{65A9DBA9-881C-4399-97E3-2E0C981A4E46}" srcOrd="0" destOrd="0" presId="urn:microsoft.com/office/officeart/2018/5/layout/CenteredIconLabelDescriptionList"/>
    <dgm:cxn modelId="{1D372406-C95B-4094-AAD7-D915E0B526EA}" type="presParOf" srcId="{E2EA207E-7711-4B34-A97E-2F911CF8DAAE}" destId="{A4B5C1D2-7FAD-470F-8D13-742268E6FE8F}" srcOrd="1" destOrd="0" presId="urn:microsoft.com/office/officeart/2018/5/layout/CenteredIconLabelDescriptionList"/>
    <dgm:cxn modelId="{1700960F-67C1-45B3-A634-4B48001992FE}" type="presParOf" srcId="{E2EA207E-7711-4B34-A97E-2F911CF8DAAE}" destId="{C56EE3A1-ACEC-4A52-8904-969837940D88}" srcOrd="2" destOrd="0" presId="urn:microsoft.com/office/officeart/2018/5/layout/CenteredIconLabelDescriptionList"/>
    <dgm:cxn modelId="{F2D52B06-10F8-4C37-AF67-81A2E4394CE9}" type="presParOf" srcId="{E2EA207E-7711-4B34-A97E-2F911CF8DAAE}" destId="{B76561CE-64DE-4098-96B6-6BBE42577F81}" srcOrd="3" destOrd="0" presId="urn:microsoft.com/office/officeart/2018/5/layout/CenteredIconLabelDescriptionList"/>
    <dgm:cxn modelId="{D3869988-9C0F-4326-8ED5-67B1C30F6551}" type="presParOf" srcId="{E2EA207E-7711-4B34-A97E-2F911CF8DAAE}" destId="{1E7F2D49-85B9-479D-97A1-26368B93324D}" srcOrd="4" destOrd="0" presId="urn:microsoft.com/office/officeart/2018/5/layout/CenteredIconLabelDescriptionList"/>
    <dgm:cxn modelId="{AE0C4CBA-B0B7-417F-8E51-1E68FA319FF0}" type="presParOf" srcId="{DA167904-8E5E-47AA-9B5F-C8B19837CB23}" destId="{09DDB65F-CA81-470B-A265-DF0C29D78B8B}" srcOrd="1" destOrd="0" presId="urn:microsoft.com/office/officeart/2018/5/layout/CenteredIconLabelDescriptionList"/>
    <dgm:cxn modelId="{E1C25CE3-D067-49D1-BB80-F0D9C4B9A794}" type="presParOf" srcId="{DA167904-8E5E-47AA-9B5F-C8B19837CB23}" destId="{A4DC5214-DFD0-406E-947B-DCE6DACF8AC2}" srcOrd="2" destOrd="0" presId="urn:microsoft.com/office/officeart/2018/5/layout/CenteredIconLabelDescriptionList"/>
    <dgm:cxn modelId="{5CF38FF7-7401-4997-840D-6E1FEC33A67C}" type="presParOf" srcId="{A4DC5214-DFD0-406E-947B-DCE6DACF8AC2}" destId="{ED893F1F-2AB5-47C0-BE3B-66DF58478447}" srcOrd="0" destOrd="0" presId="urn:microsoft.com/office/officeart/2018/5/layout/CenteredIconLabelDescriptionList"/>
    <dgm:cxn modelId="{A0D6F82F-E504-4406-8313-5C0D481CB9A2}" type="presParOf" srcId="{A4DC5214-DFD0-406E-947B-DCE6DACF8AC2}" destId="{1B1BCEF4-6398-4140-852D-2D36AC13CA6C}" srcOrd="1" destOrd="0" presId="urn:microsoft.com/office/officeart/2018/5/layout/CenteredIconLabelDescriptionList"/>
    <dgm:cxn modelId="{40838B2D-DADA-444B-B6A0-DE60A984131D}" type="presParOf" srcId="{A4DC5214-DFD0-406E-947B-DCE6DACF8AC2}" destId="{16642680-DCE7-47A6-9A09-0B266D295933}" srcOrd="2" destOrd="0" presId="urn:microsoft.com/office/officeart/2018/5/layout/CenteredIconLabelDescriptionList"/>
    <dgm:cxn modelId="{159F380D-D8A4-4461-8B37-93FAFB551314}" type="presParOf" srcId="{A4DC5214-DFD0-406E-947B-DCE6DACF8AC2}" destId="{27214B25-54E1-458B-A6F2-DDE529B3B98A}" srcOrd="3" destOrd="0" presId="urn:microsoft.com/office/officeart/2018/5/layout/CenteredIconLabelDescriptionList"/>
    <dgm:cxn modelId="{2264FE29-78DA-429B-9FE3-FB23F3BF782C}" type="presParOf" srcId="{A4DC5214-DFD0-406E-947B-DCE6DACF8AC2}" destId="{9F44DCD3-4876-4507-8D68-2ECDF9B7ADE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2F07E5-BEFF-48A1-B5FF-38E3B1C0D38A}" type="doc">
      <dgm:prSet loTypeId="urn:microsoft.com/office/officeart/2018/5/layout/CenteredIconLabelDescriptionList" loCatId="icon" qsTypeId="urn:microsoft.com/office/officeart/2005/8/quickstyle/simple1" qsCatId="simple" csTypeId="urn:microsoft.com/office/officeart/2005/8/colors/accent0_3" csCatId="mainScheme" phldr="1"/>
      <dgm:spPr/>
      <dgm:t>
        <a:bodyPr/>
        <a:lstStyle/>
        <a:p>
          <a:endParaRPr lang="en-US"/>
        </a:p>
      </dgm:t>
    </dgm:pt>
    <dgm:pt modelId="{CFC13E1C-773F-4E7D-86DF-F18AFA1D67D6}">
      <dgm:prSet/>
      <dgm:spPr/>
      <dgm:t>
        <a:bodyPr/>
        <a:lstStyle/>
        <a:p>
          <a:pPr>
            <a:defRPr b="1"/>
          </a:pPr>
          <a:r>
            <a:rPr lang="fr-FR"/>
            <a:t>Capacité d'adressage IPv4</a:t>
          </a:r>
          <a:endParaRPr lang="en-US"/>
        </a:p>
      </dgm:t>
    </dgm:pt>
    <dgm:pt modelId="{295CE8F7-B6C4-4407-ABC3-572126B989F8}" type="parTrans" cxnId="{6BFC52E6-6A1B-4018-A1E0-59929C472B31}">
      <dgm:prSet/>
      <dgm:spPr/>
      <dgm:t>
        <a:bodyPr/>
        <a:lstStyle/>
        <a:p>
          <a:endParaRPr lang="en-US"/>
        </a:p>
      </dgm:t>
    </dgm:pt>
    <dgm:pt modelId="{A0B4B819-D964-409D-8C67-325FF25AB36A}" type="sibTrans" cxnId="{6BFC52E6-6A1B-4018-A1E0-59929C472B31}">
      <dgm:prSet/>
      <dgm:spPr/>
      <dgm:t>
        <a:bodyPr/>
        <a:lstStyle/>
        <a:p>
          <a:endParaRPr lang="en-US"/>
        </a:p>
      </dgm:t>
    </dgm:pt>
    <dgm:pt modelId="{B2C4154A-9DC5-409C-B339-F8436B5DDDF1}">
      <dgm:prSet/>
      <dgm:spPr/>
      <dgm:t>
        <a:bodyPr/>
        <a:lstStyle/>
        <a:p>
          <a:r>
            <a:rPr lang="fr-FR"/>
            <a:t>Peut gérer environ 4,3 milliards d'adresses</a:t>
          </a:r>
          <a:endParaRPr lang="en-US"/>
        </a:p>
      </dgm:t>
    </dgm:pt>
    <dgm:pt modelId="{AB69D8C0-AC6F-45F7-B102-291AAD3DCFF1}" type="parTrans" cxnId="{5D7FF18F-4F4F-43B5-A9D7-95EA1CEB0522}">
      <dgm:prSet/>
      <dgm:spPr/>
      <dgm:t>
        <a:bodyPr/>
        <a:lstStyle/>
        <a:p>
          <a:endParaRPr lang="en-US"/>
        </a:p>
      </dgm:t>
    </dgm:pt>
    <dgm:pt modelId="{55016EBD-7C00-419F-8375-27D0A3FA8FA4}" type="sibTrans" cxnId="{5D7FF18F-4F4F-43B5-A9D7-95EA1CEB0522}">
      <dgm:prSet/>
      <dgm:spPr/>
      <dgm:t>
        <a:bodyPr/>
        <a:lstStyle/>
        <a:p>
          <a:endParaRPr lang="en-US"/>
        </a:p>
      </dgm:t>
    </dgm:pt>
    <dgm:pt modelId="{FB5665C9-E925-4B42-8860-9C2E0541E248}">
      <dgm:prSet/>
      <dgm:spPr/>
      <dgm:t>
        <a:bodyPr/>
        <a:lstStyle/>
        <a:p>
          <a:pPr>
            <a:defRPr b="1"/>
          </a:pPr>
          <a:r>
            <a:rPr lang="fr-FR"/>
            <a:t>Capacité d'adressage IPv6</a:t>
          </a:r>
          <a:endParaRPr lang="en-US"/>
        </a:p>
      </dgm:t>
    </dgm:pt>
    <dgm:pt modelId="{3424F680-661D-4FC2-A861-12DBDFA2359B}" type="parTrans" cxnId="{50F26909-C71D-4696-A5DD-ED028BDD254B}">
      <dgm:prSet/>
      <dgm:spPr/>
      <dgm:t>
        <a:bodyPr/>
        <a:lstStyle/>
        <a:p>
          <a:endParaRPr lang="en-US"/>
        </a:p>
      </dgm:t>
    </dgm:pt>
    <dgm:pt modelId="{282FD3BE-1A26-458A-A6ED-52D08421DC06}" type="sibTrans" cxnId="{50F26909-C71D-4696-A5DD-ED028BDD254B}">
      <dgm:prSet/>
      <dgm:spPr/>
      <dgm:t>
        <a:bodyPr/>
        <a:lstStyle/>
        <a:p>
          <a:endParaRPr lang="en-US"/>
        </a:p>
      </dgm:t>
    </dgm:pt>
    <dgm:pt modelId="{E2E1A047-F77B-4ABB-BB12-FA761268185F}">
      <dgm:prSet/>
      <dgm:spPr/>
      <dgm:t>
        <a:bodyPr/>
        <a:lstStyle/>
        <a:p>
          <a:r>
            <a:rPr lang="fr-FR"/>
            <a:t>Peut gérer 340 sextillions d'adresses</a:t>
          </a:r>
          <a:endParaRPr lang="en-US"/>
        </a:p>
      </dgm:t>
    </dgm:pt>
    <dgm:pt modelId="{704C2D89-DE7F-45F8-8B35-2C21520F0C05}" type="parTrans" cxnId="{EF63793C-7023-4673-8A90-136BA5536C29}">
      <dgm:prSet/>
      <dgm:spPr/>
      <dgm:t>
        <a:bodyPr/>
        <a:lstStyle/>
        <a:p>
          <a:endParaRPr lang="en-US"/>
        </a:p>
      </dgm:t>
    </dgm:pt>
    <dgm:pt modelId="{32800E9A-0743-4885-A85E-D99F1DFA47A0}" type="sibTrans" cxnId="{EF63793C-7023-4673-8A90-136BA5536C29}">
      <dgm:prSet/>
      <dgm:spPr/>
      <dgm:t>
        <a:bodyPr/>
        <a:lstStyle/>
        <a:p>
          <a:endParaRPr lang="en-US"/>
        </a:p>
      </dgm:t>
    </dgm:pt>
    <dgm:pt modelId="{8A908853-1131-48F6-A368-C1E25B63030B}" type="pres">
      <dgm:prSet presAssocID="{392F07E5-BEFF-48A1-B5FF-38E3B1C0D38A}" presName="root" presStyleCnt="0">
        <dgm:presLayoutVars>
          <dgm:dir/>
          <dgm:resizeHandles val="exact"/>
        </dgm:presLayoutVars>
      </dgm:prSet>
      <dgm:spPr/>
    </dgm:pt>
    <dgm:pt modelId="{989A7F84-BD04-476D-8188-2C3C645BFD9C}" type="pres">
      <dgm:prSet presAssocID="{CFC13E1C-773F-4E7D-86DF-F18AFA1D67D6}" presName="compNode" presStyleCnt="0"/>
      <dgm:spPr/>
    </dgm:pt>
    <dgm:pt modelId="{564DA847-3B51-4819-B79F-C1E42DC65AAB}" type="pres">
      <dgm:prSet presAssocID="{CFC13E1C-773F-4E7D-86DF-F18AFA1D67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eur"/>
        </a:ext>
      </dgm:extLst>
    </dgm:pt>
    <dgm:pt modelId="{92B35DAB-CA44-4FBC-AA23-CCFB595DA815}" type="pres">
      <dgm:prSet presAssocID="{CFC13E1C-773F-4E7D-86DF-F18AFA1D67D6}" presName="iconSpace" presStyleCnt="0"/>
      <dgm:spPr/>
    </dgm:pt>
    <dgm:pt modelId="{3291F973-88C8-4A2F-BC8B-C8AF3BCF774C}" type="pres">
      <dgm:prSet presAssocID="{CFC13E1C-773F-4E7D-86DF-F18AFA1D67D6}" presName="parTx" presStyleLbl="revTx" presStyleIdx="0" presStyleCnt="4">
        <dgm:presLayoutVars>
          <dgm:chMax val="0"/>
          <dgm:chPref val="0"/>
        </dgm:presLayoutVars>
      </dgm:prSet>
      <dgm:spPr/>
    </dgm:pt>
    <dgm:pt modelId="{D9163C21-98F2-4F7B-83AD-D2BECD236CEF}" type="pres">
      <dgm:prSet presAssocID="{CFC13E1C-773F-4E7D-86DF-F18AFA1D67D6}" presName="txSpace" presStyleCnt="0"/>
      <dgm:spPr/>
    </dgm:pt>
    <dgm:pt modelId="{C59D490A-CEEA-4025-9A2C-D4ED530EC91C}" type="pres">
      <dgm:prSet presAssocID="{CFC13E1C-773F-4E7D-86DF-F18AFA1D67D6}" presName="desTx" presStyleLbl="revTx" presStyleIdx="1" presStyleCnt="4">
        <dgm:presLayoutVars/>
      </dgm:prSet>
      <dgm:spPr/>
    </dgm:pt>
    <dgm:pt modelId="{C53AB7B3-31F3-4A5C-A0EE-4ADC89963AAF}" type="pres">
      <dgm:prSet presAssocID="{A0B4B819-D964-409D-8C67-325FF25AB36A}" presName="sibTrans" presStyleCnt="0"/>
      <dgm:spPr/>
    </dgm:pt>
    <dgm:pt modelId="{E746825D-4C71-4992-9BAF-53928534485E}" type="pres">
      <dgm:prSet presAssocID="{FB5665C9-E925-4B42-8860-9C2E0541E248}" presName="compNode" presStyleCnt="0"/>
      <dgm:spPr/>
    </dgm:pt>
    <dgm:pt modelId="{1C47F193-9E9D-4F58-9053-FEED26014226}" type="pres">
      <dgm:prSet presAssocID="{FB5665C9-E925-4B42-8860-9C2E0541E2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042B4743-556E-418C-9E82-02F89514E349}" type="pres">
      <dgm:prSet presAssocID="{FB5665C9-E925-4B42-8860-9C2E0541E248}" presName="iconSpace" presStyleCnt="0"/>
      <dgm:spPr/>
    </dgm:pt>
    <dgm:pt modelId="{3CDB3FBD-0FCC-4D00-B65B-4C5395D8F377}" type="pres">
      <dgm:prSet presAssocID="{FB5665C9-E925-4B42-8860-9C2E0541E248}" presName="parTx" presStyleLbl="revTx" presStyleIdx="2" presStyleCnt="4">
        <dgm:presLayoutVars>
          <dgm:chMax val="0"/>
          <dgm:chPref val="0"/>
        </dgm:presLayoutVars>
      </dgm:prSet>
      <dgm:spPr/>
    </dgm:pt>
    <dgm:pt modelId="{4AD484C7-E374-45D4-BD84-BACC4CAAE678}" type="pres">
      <dgm:prSet presAssocID="{FB5665C9-E925-4B42-8860-9C2E0541E248}" presName="txSpace" presStyleCnt="0"/>
      <dgm:spPr/>
    </dgm:pt>
    <dgm:pt modelId="{5F874463-A4CA-4754-A670-5E934338D362}" type="pres">
      <dgm:prSet presAssocID="{FB5665C9-E925-4B42-8860-9C2E0541E248}" presName="desTx" presStyleLbl="revTx" presStyleIdx="3" presStyleCnt="4">
        <dgm:presLayoutVars/>
      </dgm:prSet>
      <dgm:spPr/>
    </dgm:pt>
  </dgm:ptLst>
  <dgm:cxnLst>
    <dgm:cxn modelId="{50F26909-C71D-4696-A5DD-ED028BDD254B}" srcId="{392F07E5-BEFF-48A1-B5FF-38E3B1C0D38A}" destId="{FB5665C9-E925-4B42-8860-9C2E0541E248}" srcOrd="1" destOrd="0" parTransId="{3424F680-661D-4FC2-A861-12DBDFA2359B}" sibTransId="{282FD3BE-1A26-458A-A6ED-52D08421DC06}"/>
    <dgm:cxn modelId="{6E710410-CC70-4CBD-AAEF-CD7CEF752F8F}" type="presOf" srcId="{CFC13E1C-773F-4E7D-86DF-F18AFA1D67D6}" destId="{3291F973-88C8-4A2F-BC8B-C8AF3BCF774C}" srcOrd="0" destOrd="0" presId="urn:microsoft.com/office/officeart/2018/5/layout/CenteredIconLabelDescriptionList"/>
    <dgm:cxn modelId="{EF63793C-7023-4673-8A90-136BA5536C29}" srcId="{FB5665C9-E925-4B42-8860-9C2E0541E248}" destId="{E2E1A047-F77B-4ABB-BB12-FA761268185F}" srcOrd="0" destOrd="0" parTransId="{704C2D89-DE7F-45F8-8B35-2C21520F0C05}" sibTransId="{32800E9A-0743-4885-A85E-D99F1DFA47A0}"/>
    <dgm:cxn modelId="{B4535A3D-D6D7-4288-9919-37640A8C6A90}" type="presOf" srcId="{B2C4154A-9DC5-409C-B339-F8436B5DDDF1}" destId="{C59D490A-CEEA-4025-9A2C-D4ED530EC91C}" srcOrd="0" destOrd="0" presId="urn:microsoft.com/office/officeart/2018/5/layout/CenteredIconLabelDescriptionList"/>
    <dgm:cxn modelId="{E8F6B93F-E128-41EF-BC51-60F6CFE1CCF7}" type="presOf" srcId="{392F07E5-BEFF-48A1-B5FF-38E3B1C0D38A}" destId="{8A908853-1131-48F6-A368-C1E25B63030B}" srcOrd="0" destOrd="0" presId="urn:microsoft.com/office/officeart/2018/5/layout/CenteredIconLabelDescriptionList"/>
    <dgm:cxn modelId="{F7FCF549-3B72-4C68-B0FD-912C2FE36093}" type="presOf" srcId="{E2E1A047-F77B-4ABB-BB12-FA761268185F}" destId="{5F874463-A4CA-4754-A670-5E934338D362}" srcOrd="0" destOrd="0" presId="urn:microsoft.com/office/officeart/2018/5/layout/CenteredIconLabelDescriptionList"/>
    <dgm:cxn modelId="{9626B951-4AC7-4413-B44D-C2B89800132D}" type="presOf" srcId="{FB5665C9-E925-4B42-8860-9C2E0541E248}" destId="{3CDB3FBD-0FCC-4D00-B65B-4C5395D8F377}" srcOrd="0" destOrd="0" presId="urn:microsoft.com/office/officeart/2018/5/layout/CenteredIconLabelDescriptionList"/>
    <dgm:cxn modelId="{5D7FF18F-4F4F-43B5-A9D7-95EA1CEB0522}" srcId="{CFC13E1C-773F-4E7D-86DF-F18AFA1D67D6}" destId="{B2C4154A-9DC5-409C-B339-F8436B5DDDF1}" srcOrd="0" destOrd="0" parTransId="{AB69D8C0-AC6F-45F7-B102-291AAD3DCFF1}" sibTransId="{55016EBD-7C00-419F-8375-27D0A3FA8FA4}"/>
    <dgm:cxn modelId="{6BFC52E6-6A1B-4018-A1E0-59929C472B31}" srcId="{392F07E5-BEFF-48A1-B5FF-38E3B1C0D38A}" destId="{CFC13E1C-773F-4E7D-86DF-F18AFA1D67D6}" srcOrd="0" destOrd="0" parTransId="{295CE8F7-B6C4-4407-ABC3-572126B989F8}" sibTransId="{A0B4B819-D964-409D-8C67-325FF25AB36A}"/>
    <dgm:cxn modelId="{8C183F28-4620-40D0-B57A-3EB511F96D5B}" type="presParOf" srcId="{8A908853-1131-48F6-A368-C1E25B63030B}" destId="{989A7F84-BD04-476D-8188-2C3C645BFD9C}" srcOrd="0" destOrd="0" presId="urn:microsoft.com/office/officeart/2018/5/layout/CenteredIconLabelDescriptionList"/>
    <dgm:cxn modelId="{1FF9CBEC-308C-4266-93DE-526B26354EBA}" type="presParOf" srcId="{989A7F84-BD04-476D-8188-2C3C645BFD9C}" destId="{564DA847-3B51-4819-B79F-C1E42DC65AAB}" srcOrd="0" destOrd="0" presId="urn:microsoft.com/office/officeart/2018/5/layout/CenteredIconLabelDescriptionList"/>
    <dgm:cxn modelId="{17127911-548D-4683-B322-25856BDF96A6}" type="presParOf" srcId="{989A7F84-BD04-476D-8188-2C3C645BFD9C}" destId="{92B35DAB-CA44-4FBC-AA23-CCFB595DA815}" srcOrd="1" destOrd="0" presId="urn:microsoft.com/office/officeart/2018/5/layout/CenteredIconLabelDescriptionList"/>
    <dgm:cxn modelId="{20095191-3FB9-43B7-BE37-5DCE1D8067EF}" type="presParOf" srcId="{989A7F84-BD04-476D-8188-2C3C645BFD9C}" destId="{3291F973-88C8-4A2F-BC8B-C8AF3BCF774C}" srcOrd="2" destOrd="0" presId="urn:microsoft.com/office/officeart/2018/5/layout/CenteredIconLabelDescriptionList"/>
    <dgm:cxn modelId="{7C660663-3CD1-479E-A0E7-8DD87FD8B9FE}" type="presParOf" srcId="{989A7F84-BD04-476D-8188-2C3C645BFD9C}" destId="{D9163C21-98F2-4F7B-83AD-D2BECD236CEF}" srcOrd="3" destOrd="0" presId="urn:microsoft.com/office/officeart/2018/5/layout/CenteredIconLabelDescriptionList"/>
    <dgm:cxn modelId="{9EECA2ED-C63D-4630-BD2D-0EEA563CA3BF}" type="presParOf" srcId="{989A7F84-BD04-476D-8188-2C3C645BFD9C}" destId="{C59D490A-CEEA-4025-9A2C-D4ED530EC91C}" srcOrd="4" destOrd="0" presId="urn:microsoft.com/office/officeart/2018/5/layout/CenteredIconLabelDescriptionList"/>
    <dgm:cxn modelId="{A2FE1C6F-7E00-4192-8543-2ACC40003F5E}" type="presParOf" srcId="{8A908853-1131-48F6-A368-C1E25B63030B}" destId="{C53AB7B3-31F3-4A5C-A0EE-4ADC89963AAF}" srcOrd="1" destOrd="0" presId="urn:microsoft.com/office/officeart/2018/5/layout/CenteredIconLabelDescriptionList"/>
    <dgm:cxn modelId="{5FBC2482-12A8-48F6-B0FC-5F3F5B1ED358}" type="presParOf" srcId="{8A908853-1131-48F6-A368-C1E25B63030B}" destId="{E746825D-4C71-4992-9BAF-53928534485E}" srcOrd="2" destOrd="0" presId="urn:microsoft.com/office/officeart/2018/5/layout/CenteredIconLabelDescriptionList"/>
    <dgm:cxn modelId="{3F6758F7-208A-491D-AF0F-D2202CD2338A}" type="presParOf" srcId="{E746825D-4C71-4992-9BAF-53928534485E}" destId="{1C47F193-9E9D-4F58-9053-FEED26014226}" srcOrd="0" destOrd="0" presId="urn:microsoft.com/office/officeart/2018/5/layout/CenteredIconLabelDescriptionList"/>
    <dgm:cxn modelId="{04DE4AA8-53B4-4D58-B5AC-A84D905BB030}" type="presParOf" srcId="{E746825D-4C71-4992-9BAF-53928534485E}" destId="{042B4743-556E-418C-9E82-02F89514E349}" srcOrd="1" destOrd="0" presId="urn:microsoft.com/office/officeart/2018/5/layout/CenteredIconLabelDescriptionList"/>
    <dgm:cxn modelId="{3AB751E5-3AFF-49E4-B80F-58EA08ABBA93}" type="presParOf" srcId="{E746825D-4C71-4992-9BAF-53928534485E}" destId="{3CDB3FBD-0FCC-4D00-B65B-4C5395D8F377}" srcOrd="2" destOrd="0" presId="urn:microsoft.com/office/officeart/2018/5/layout/CenteredIconLabelDescriptionList"/>
    <dgm:cxn modelId="{17FEF95B-7F9F-440D-A1B4-E52C078F5725}" type="presParOf" srcId="{E746825D-4C71-4992-9BAF-53928534485E}" destId="{4AD484C7-E374-45D4-BD84-BACC4CAAE678}" srcOrd="3" destOrd="0" presId="urn:microsoft.com/office/officeart/2018/5/layout/CenteredIconLabelDescriptionList"/>
    <dgm:cxn modelId="{ECCFBAEB-6227-4F97-AD3C-4A4B5A805F08}" type="presParOf" srcId="{E746825D-4C71-4992-9BAF-53928534485E}" destId="{5F874463-A4CA-4754-A670-5E934338D36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9DBA9-881C-4399-97E3-2E0C981A4E46}">
      <dsp:nvSpPr>
        <dsp:cNvPr id="0" name=""/>
        <dsp:cNvSpPr/>
      </dsp:nvSpPr>
      <dsp:spPr>
        <a:xfrm>
          <a:off x="2169914" y="51070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EE3A1-ACEC-4A52-8904-969837940D88}">
      <dsp:nvSpPr>
        <dsp:cNvPr id="0" name=""/>
        <dsp:cNvSpPr/>
      </dsp:nvSpPr>
      <dsp:spPr>
        <a:xfrm>
          <a:off x="765914" y="21590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fr-FR" sz="3600" kern="1200"/>
            <a:t>Adresses IPv4</a:t>
          </a:r>
          <a:endParaRPr lang="en-US" sz="3600" kern="1200"/>
        </a:p>
      </dsp:txBody>
      <dsp:txXfrm>
        <a:off x="765914" y="2159071"/>
        <a:ext cx="4320000" cy="648000"/>
      </dsp:txXfrm>
    </dsp:sp>
    <dsp:sp modelId="{1E7F2D49-85B9-479D-97A1-26368B93324D}">
      <dsp:nvSpPr>
        <dsp:cNvPr id="0" name=""/>
        <dsp:cNvSpPr/>
      </dsp:nvSpPr>
      <dsp:spPr>
        <a:xfrm>
          <a:off x="765914" y="2870499"/>
          <a:ext cx="4320000" cy="81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fr-FR" sz="1700" kern="1200"/>
            <a:t>Exprimées en notation décimale pointée</a:t>
          </a:r>
          <a:endParaRPr lang="en-US" sz="1700" kern="1200"/>
        </a:p>
        <a:p>
          <a:pPr marL="0" lvl="0" indent="0" algn="ctr" defTabSz="755650">
            <a:lnSpc>
              <a:spcPct val="90000"/>
            </a:lnSpc>
            <a:spcBef>
              <a:spcPct val="0"/>
            </a:spcBef>
            <a:spcAft>
              <a:spcPct val="35000"/>
            </a:spcAft>
            <a:buNone/>
          </a:pPr>
          <a:r>
            <a:rPr lang="fr-FR" sz="1700" kern="1200"/>
            <a:t>Exemple : 192.168.0.1</a:t>
          </a:r>
          <a:endParaRPr lang="en-US" sz="1700" kern="1200"/>
        </a:p>
      </dsp:txBody>
      <dsp:txXfrm>
        <a:off x="765914" y="2870499"/>
        <a:ext cx="4320000" cy="811603"/>
      </dsp:txXfrm>
    </dsp:sp>
    <dsp:sp modelId="{ED893F1F-2AB5-47C0-BE3B-66DF58478447}">
      <dsp:nvSpPr>
        <dsp:cNvPr id="0" name=""/>
        <dsp:cNvSpPr/>
      </dsp:nvSpPr>
      <dsp:spPr>
        <a:xfrm>
          <a:off x="7245914" y="51070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642680-DCE7-47A6-9A09-0B266D295933}">
      <dsp:nvSpPr>
        <dsp:cNvPr id="0" name=""/>
        <dsp:cNvSpPr/>
      </dsp:nvSpPr>
      <dsp:spPr>
        <a:xfrm>
          <a:off x="5841914" y="21590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fr-FR" sz="3600" kern="1200"/>
            <a:t>Adresses IPv6</a:t>
          </a:r>
          <a:endParaRPr lang="en-US" sz="3600" kern="1200"/>
        </a:p>
      </dsp:txBody>
      <dsp:txXfrm>
        <a:off x="5841914" y="2159071"/>
        <a:ext cx="4320000" cy="648000"/>
      </dsp:txXfrm>
    </dsp:sp>
    <dsp:sp modelId="{9F44DCD3-4876-4507-8D68-2ECDF9B7ADE2}">
      <dsp:nvSpPr>
        <dsp:cNvPr id="0" name=""/>
        <dsp:cNvSpPr/>
      </dsp:nvSpPr>
      <dsp:spPr>
        <a:xfrm>
          <a:off x="5841914" y="2870499"/>
          <a:ext cx="4320000" cy="81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fr-FR" sz="1700" kern="1200"/>
            <a:t>Écrites en notation hexadécimale</a:t>
          </a:r>
          <a:endParaRPr lang="en-US" sz="1700" kern="1200"/>
        </a:p>
        <a:p>
          <a:pPr marL="0" lvl="0" indent="0" algn="ctr" defTabSz="755650">
            <a:lnSpc>
              <a:spcPct val="90000"/>
            </a:lnSpc>
            <a:spcBef>
              <a:spcPct val="0"/>
            </a:spcBef>
            <a:spcAft>
              <a:spcPct val="35000"/>
            </a:spcAft>
            <a:buNone/>
          </a:pPr>
          <a:r>
            <a:rPr lang="fr-FR" sz="1700" kern="1200"/>
            <a:t>Exemple : 2001:0db8:85a3:0000:0000:8a2e:0370:7334</a:t>
          </a:r>
          <a:endParaRPr lang="en-US" sz="1700" kern="1200"/>
        </a:p>
      </dsp:txBody>
      <dsp:txXfrm>
        <a:off x="5841914" y="2870499"/>
        <a:ext cx="4320000" cy="811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DA847-3B51-4819-B79F-C1E42DC65AAB}">
      <dsp:nvSpPr>
        <dsp:cNvPr id="0" name=""/>
        <dsp:cNvSpPr/>
      </dsp:nvSpPr>
      <dsp:spPr>
        <a:xfrm>
          <a:off x="2169914" y="73384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1F973-88C8-4A2F-BC8B-C8AF3BCF774C}">
      <dsp:nvSpPr>
        <dsp:cNvPr id="0" name=""/>
        <dsp:cNvSpPr/>
      </dsp:nvSpPr>
      <dsp:spPr>
        <a:xfrm>
          <a:off x="765914" y="23630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fr-FR" sz="2800" kern="1200"/>
            <a:t>Capacité d'adressage IPv4</a:t>
          </a:r>
          <a:endParaRPr lang="en-US" sz="2800" kern="1200"/>
        </a:p>
      </dsp:txBody>
      <dsp:txXfrm>
        <a:off x="765914" y="2363023"/>
        <a:ext cx="4320000" cy="648000"/>
      </dsp:txXfrm>
    </dsp:sp>
    <dsp:sp modelId="{C59D490A-CEEA-4025-9A2C-D4ED530EC91C}">
      <dsp:nvSpPr>
        <dsp:cNvPr id="0" name=""/>
        <dsp:cNvSpPr/>
      </dsp:nvSpPr>
      <dsp:spPr>
        <a:xfrm>
          <a:off x="765914" y="3065525"/>
          <a:ext cx="4320000" cy="39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fr-FR" sz="1800" kern="1200"/>
            <a:t>Peut gérer environ 4,3 milliards d'adresses</a:t>
          </a:r>
          <a:endParaRPr lang="en-US" sz="1800" kern="1200"/>
        </a:p>
      </dsp:txBody>
      <dsp:txXfrm>
        <a:off x="765914" y="3065525"/>
        <a:ext cx="4320000" cy="393436"/>
      </dsp:txXfrm>
    </dsp:sp>
    <dsp:sp modelId="{1C47F193-9E9D-4F58-9053-FEED26014226}">
      <dsp:nvSpPr>
        <dsp:cNvPr id="0" name=""/>
        <dsp:cNvSpPr/>
      </dsp:nvSpPr>
      <dsp:spPr>
        <a:xfrm>
          <a:off x="7245914" y="73384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DB3FBD-0FCC-4D00-B65B-4C5395D8F377}">
      <dsp:nvSpPr>
        <dsp:cNvPr id="0" name=""/>
        <dsp:cNvSpPr/>
      </dsp:nvSpPr>
      <dsp:spPr>
        <a:xfrm>
          <a:off x="5841914" y="23630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fr-FR" sz="2800" kern="1200"/>
            <a:t>Capacité d'adressage IPv6</a:t>
          </a:r>
          <a:endParaRPr lang="en-US" sz="2800" kern="1200"/>
        </a:p>
      </dsp:txBody>
      <dsp:txXfrm>
        <a:off x="5841914" y="2363023"/>
        <a:ext cx="4320000" cy="648000"/>
      </dsp:txXfrm>
    </dsp:sp>
    <dsp:sp modelId="{5F874463-A4CA-4754-A670-5E934338D362}">
      <dsp:nvSpPr>
        <dsp:cNvPr id="0" name=""/>
        <dsp:cNvSpPr/>
      </dsp:nvSpPr>
      <dsp:spPr>
        <a:xfrm>
          <a:off x="5841914" y="3065525"/>
          <a:ext cx="4320000" cy="39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fr-FR" sz="1800" kern="1200"/>
            <a:t>Peut gérer 340 sextillions d'adresses</a:t>
          </a:r>
          <a:endParaRPr lang="en-US" sz="1800" kern="1200"/>
        </a:p>
      </dsp:txBody>
      <dsp:txXfrm>
        <a:off x="5841914" y="3065525"/>
        <a:ext cx="4320000" cy="39343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4E5AD-F9CC-43ED-B5F2-6C07D0FC0F13}" type="datetimeFigureOut">
              <a:rPr lang="fr-FR" smtClean="0"/>
              <a:t>26/01/2025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AF429-09E0-4216-9C30-E16405F3143C}" type="slidenum">
              <a:rPr lang="fr-FR" smtClean="0"/>
              <a:t>‹N°›</a:t>
            </a:fld>
            <a:endParaRPr lang="fr-FR"/>
          </a:p>
        </p:txBody>
      </p:sp>
    </p:spTree>
    <p:extLst>
      <p:ext uri="{BB962C8B-B14F-4D97-AF65-F5344CB8AC3E}">
        <p14:creationId xmlns:p14="http://schemas.microsoft.com/office/powerpoint/2010/main" val="412119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a:t>
            </a:fld>
            <a:endParaRPr lang="fr-FR"/>
          </a:p>
        </p:txBody>
      </p:sp>
    </p:spTree>
    <p:extLst>
      <p:ext uri="{BB962C8B-B14F-4D97-AF65-F5344CB8AC3E}">
        <p14:creationId xmlns:p14="http://schemas.microsoft.com/office/powerpoint/2010/main" val="3914824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protocole Internet, ou IP, est essentiel pour le modèle TCP/IP. Il gère l'adressage et le routage des paquets de données. Actuellement, deux versions sont utilisées : IPv4 et IPv6.
Original Content:
Le protocole Internet (IP) est le composant principal du modèle TCP/IP, assurant l'adressage et le routage des paquets de données à travers les réseaux. Deux versions principales d'IP sont actuellement en usage : IPv4 et IPv6.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11</a:t>
            </a:fld>
            <a:endParaRPr lang="fr-FR"/>
          </a:p>
        </p:txBody>
      </p:sp>
    </p:spTree>
    <p:extLst>
      <p:ext uri="{BB962C8B-B14F-4D97-AF65-F5344CB8AC3E}">
        <p14:creationId xmlns:p14="http://schemas.microsoft.com/office/powerpoint/2010/main" val="159190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IPv4 est la quatrième version du protocole Internet, utilisant des adresses de 32 bits. Avec l'expansion de l'Internet, les adresses IPv4 sont devenues insuffisantes, menant à l'adoption d'IPv6.
Original Content:
IPv4, ou Internet Protocol version 4, est la quatrième version du protocole Internet et la plus couramment utilisée. Elle utilise des adresses de 32 bits, ce qui permet environ 4,3 milliards d'adresses uniques. Cependant, avec l'expansion rapide de l'Internet et le nombre croissant de dispositifs connectés, les adresses IPv4 disponibles sont devenues insuffisantes. Cela a mené à l'adoption d'un nouveau protocole, IPv6.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12</a:t>
            </a:fld>
            <a:endParaRPr lang="fr-FR"/>
          </a:p>
        </p:txBody>
      </p:sp>
    </p:spTree>
    <p:extLst>
      <p:ext uri="{BB962C8B-B14F-4D97-AF65-F5344CB8AC3E}">
        <p14:creationId xmlns:p14="http://schemas.microsoft.com/office/powerpoint/2010/main" val="270471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IPv6 utilise des adresses de 128 bits, offrant un nombre presque illimité d'adresses uniques. Cela assure une grande évolutivité, améliore la sécurité et optimise l'acheminement des paquets.
Original Content:
IPv6, ou Internet Protocol version 6, a été développé pour surmonter les limitations de IPv4. Il utilise des adresses de 128 bits, permettant un nombre presque illimité d'adresses uniques. Cela assure non seulement une grande évolutivité pour l'avenir, mais améliore également la sécurité et l'efficacité de l'acheminement des paquets.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13</a:t>
            </a:fld>
            <a:endParaRPr lang="fr-FR"/>
          </a:p>
        </p:txBody>
      </p:sp>
    </p:spTree>
    <p:extLst>
      <p:ext uri="{BB962C8B-B14F-4D97-AF65-F5344CB8AC3E}">
        <p14:creationId xmlns:p14="http://schemas.microsoft.com/office/powerpoint/2010/main" val="789733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adresses IPv4 utilisent la notation décimale pointée, comme 192.168.0.1, tandis que les adresses IPv6 utilisent la notation hexadécimale, comme 2001:0db8:85a3:0000:0000:8a2e:0370:7334.
Original Content:
·         Notation : Les adresses IPv4 sont exprimées en notation décimale pointée (par exemple, 192.168.0.1), tandis que les adresses IPv6 sont écrites en notation hexadécimale (par exemple, 2001:0db8:85a3:0000:0000:8a2e:0370:7334).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14</a:t>
            </a:fld>
            <a:endParaRPr lang="fr-FR"/>
          </a:p>
        </p:txBody>
      </p:sp>
    </p:spTree>
    <p:extLst>
      <p:ext uri="{BB962C8B-B14F-4D97-AF65-F5344CB8AC3E}">
        <p14:creationId xmlns:p14="http://schemas.microsoft.com/office/powerpoint/2010/main" val="139701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IPv4 peut gérer environ 4,3 milliards d'adresses, tandis qu'IPv6 peut en gérer 340 sextillions.
Original Content:
·         Capacité : IPv4 peut gérer environ 4,3 milliards d'adresses, alors qu'IPv6 peut en gérer un nombre astronomiquement plus grand (340 sextillions d'adresses).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15</a:t>
            </a:fld>
            <a:endParaRPr lang="fr-FR"/>
          </a:p>
        </p:txBody>
      </p:sp>
    </p:spTree>
    <p:extLst>
      <p:ext uri="{BB962C8B-B14F-4D97-AF65-F5344CB8AC3E}">
        <p14:creationId xmlns:p14="http://schemas.microsoft.com/office/powerpoint/2010/main" val="304921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IPv6 intègre la sécurité directement avec l'IPsec, tandis qu'IPv4 nécessite des solutions supplémentaires pour assurer la sécurité.
Original Content:
·         Sécurité : IPv6 intègre la sécurité au niveau du protocole avec l'IPsec, alors qu'IPv4 exige des solutions supplémentaires pour la sécurité.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16</a:t>
            </a:fld>
            <a:endParaRPr lang="fr-FR"/>
          </a:p>
        </p:txBody>
      </p:sp>
    </p:spTree>
    <p:extLst>
      <p:ext uri="{BB962C8B-B14F-4D97-AF65-F5344CB8AC3E}">
        <p14:creationId xmlns:p14="http://schemas.microsoft.com/office/powerpoint/2010/main" val="342761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IPv6 permet une autoconfiguration sans état, ce qui facilite l'intégration de nouveaux dispositifs dans le réseau.
Original Content:
·         Configuration automatique : IPv6 permet une autoconfiguration sans état, facilitant l'intégration de nouveaux dispositifs dans le réseau.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17</a:t>
            </a:fld>
            <a:endParaRPr lang="fr-FR"/>
          </a:p>
        </p:txBody>
      </p:sp>
    </p:spTree>
    <p:extLst>
      <p:ext uri="{BB962C8B-B14F-4D97-AF65-F5344CB8AC3E}">
        <p14:creationId xmlns:p14="http://schemas.microsoft.com/office/powerpoint/2010/main" val="2020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IPv4 utilise des adresses de 32 bits, tandis qu'IPv6 utilise des adresses de 128 bits.
Original Content:
·         Format d'adresse : IPv4 utilise des adresses de 32 bits, tandis qu'IPv6 utilise des adresses de 128 bits.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18</a:t>
            </a:fld>
            <a:endParaRPr lang="fr-FR"/>
          </a:p>
        </p:txBody>
      </p:sp>
    </p:spTree>
    <p:extLst>
      <p:ext uri="{BB962C8B-B14F-4D97-AF65-F5344CB8AC3E}">
        <p14:creationId xmlns:p14="http://schemas.microsoft.com/office/powerpoint/2010/main" val="3296977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transition de IPv4 à IPv6 utilise des techniques comme la double pile, le tunneling et la traduction pour assurer la connectivité.
Original Content:
La transition de IPv4 à IPv6 est un processus complexe mais nécessaire pour répondre aux exigences croissantes de connectivité. Diverses techniques sont utilisées pour faciliter cette transition, notamment :
·         Double pile : Les dispositifs et les réseaux prennent en charge simultanément IPv4 et IPv6.
·         Tunneling : Le tunneling encapsule les paquets IPv6 dans les paquets IPv4 pour les transmettre sur les réseaux IPv4.
·         Traduction : Des mécanismes sont utilisés pour traduire les paquets IPv6 en paquets IPv4 et vice-versa.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19</a:t>
            </a:fld>
            <a:endParaRPr lang="fr-FR"/>
          </a:p>
        </p:txBody>
      </p:sp>
    </p:spTree>
    <p:extLst>
      <p:ext uri="{BB962C8B-B14F-4D97-AF65-F5344CB8AC3E}">
        <p14:creationId xmlns:p14="http://schemas.microsoft.com/office/powerpoint/2010/main" val="1934527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composants actifs d'un réseau, comme les switches, jouent un rôle crucial. Un switch connecte les segments d'un réseau local, utilise des adresses MAC pour acheminer les données, et permet une communication rapide et efficace.
Original Content:
Éléments actifs du réseau : Les composants actifs d'un réseau jouent un rôle essentiel dans la gestion et la transmission des données. Parmi ces composants, on trouve :
·         Switch : Un switch est un dispositif qui connecte les différents segments d'un réseau local (LAN). Il utilise des adresses MAC pour acheminer les données vers les bons périphériques, permettant ainsi une communication efficace et rapide.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20</a:t>
            </a:fld>
            <a:endParaRPr lang="fr-FR"/>
          </a:p>
        </p:txBody>
      </p:sp>
    </p:spTree>
    <p:extLst>
      <p:ext uri="{BB962C8B-B14F-4D97-AF65-F5344CB8AC3E}">
        <p14:creationId xmlns:p14="http://schemas.microsoft.com/office/powerpoint/2010/main" val="428523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Ordre du jour
* Introduction
* Modèle TCP/IP et protocoles associés
    * Présentation du modèle TCP/IP
    * Protocoles associés au modèle TCP/IP
    * Importance du modèle TCP/IP
* Réseaux locaux (LAN)
* Rôle des switches
* Techniques de tolérance aux pannes
* Importance des schémas réseaux
* Présentation du protocole IP
* Caractéristiques de IPv4
* Caractéristiques de IPv6
* Principales différences entre IPv4 et IPv6
    * Notation
    * Capacité
    * Sécurité
    * Configuration automatique
    * Format d'adresse
* Techniques de transition
* Éléments actifs du réseau
    * Switch
    * Routeur
    * Hub
    * Firewall
    * Proxy
* Tolérance aux pannes des réseaux
    * Stratégies de tolérance aux pannes
    * Rôle des DMZ
* DMZ : Zone Démilitarisée
    * Définition et rôle de la DMZ
    * Fonctionnement de la DMZ
    * Exemple 1 : Serveur Web dans une DMZ
    * Exemple 2 : Serveur de messagerie dans une DMZ
    * Illustration schématique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a:t>
            </a:fld>
            <a:endParaRPr lang="fr-FR"/>
          </a:p>
        </p:txBody>
      </p:sp>
    </p:spTree>
    <p:extLst>
      <p:ext uri="{BB962C8B-B14F-4D97-AF65-F5344CB8AC3E}">
        <p14:creationId xmlns:p14="http://schemas.microsoft.com/office/powerpoint/2010/main" val="981816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composants actifs d'un réseau sont essentiels pour la gestion et la transmission des données. Un routeur connecte plusieurs réseaux, dirige le trafic de données, utilise des adresses IP pour déterminer le meilleur chemin, et assure une connectivité optimale.
Original Content:
Éléments actifs du réseau : Les composants actifs d'un réseau jouent un rôle essentiel dans la gestion et la transmission des données. Parmi ces composants, on trouve :
·         Routeur : Un routeur connecte plusieurs réseaux et dirige le trafic de données entre eux. Il utilise des adresses IP pour déterminer le meilleur chemin pour chaque paquet de données, assurant ainsi une connectivité optimale entre les réseaux locaux et Internet.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21</a:t>
            </a:fld>
            <a:endParaRPr lang="fr-FR"/>
          </a:p>
        </p:txBody>
      </p:sp>
    </p:spTree>
    <p:extLst>
      <p:ext uri="{BB962C8B-B14F-4D97-AF65-F5344CB8AC3E}">
        <p14:creationId xmlns:p14="http://schemas.microsoft.com/office/powerpoint/2010/main" val="186454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composants actifs d'un réseau sont cruciaux pour la gestion et la transmission des données. Un hub est un dispositif simple qui transmet les données à tous les périphériques connectés, utile dans de petits réseaux.
Original Content:
Éléments actifs du réseau : Les composants actifs d'un réseau jouent un rôle essentiel dans la gestion et la transmission des données. Parmi ces composants, on trouve :
·         Hub : Un hub est un dispositif de réseau simple qui transmet les données reçues à tous les périphériques connectés, sans distinction. Bien qu'il soit moins sophistiqué qu'un switch, il peut encore être utile dans de petits réseaux où la gestion du trafic n'est pas critique.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22</a:t>
            </a:fld>
            <a:endParaRPr lang="fr-FR"/>
          </a:p>
        </p:txBody>
      </p:sp>
    </p:spTree>
    <p:extLst>
      <p:ext uri="{BB962C8B-B14F-4D97-AF65-F5344CB8AC3E}">
        <p14:creationId xmlns:p14="http://schemas.microsoft.com/office/powerpoint/2010/main" val="30741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composants actifs d'un réseau, comme les firewalls, jouent un rôle crucial. Un firewall surveille et contrôle le trafic réseau selon des règles de sécurité, protégeant contre les accès non autorisés et les cyberattaques.
Original Content:
Éléments actifs du réseau : Les composants actifs d'un réseau jouent un rôle essentiel dans la gestion et la transmission des données. Parmi ces composants, on trouve :
·         Firewall : Un firewall est un dispositif de sécurité essentiel qui surveille et contrôle le trafic réseau entrant et sortant, basé sur des règles de sécurité prédéfinies. Il protège le réseau contre les accès non autorisés et les cyberattaques.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23</a:t>
            </a:fld>
            <a:endParaRPr lang="fr-FR"/>
          </a:p>
        </p:txBody>
      </p:sp>
    </p:spTree>
    <p:extLst>
      <p:ext uri="{BB962C8B-B14F-4D97-AF65-F5344CB8AC3E}">
        <p14:creationId xmlns:p14="http://schemas.microsoft.com/office/powerpoint/2010/main" val="3543828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composants actifs d'un réseau sont essentiels pour la gestion et la transmission des données. Un proxy, par exemple, cache les adresses IP, filtre les contenus et améliore les performances en mettant en cache les données.
Original Content:
Éléments actifs du réseau : Les composants actifs d'un réseau jouent un rôle essentiel dans la gestion et la transmission des données. Parmi ces composants, on trouve :
·         Proxy : Un proxy agit comme un intermédiaire entre les utilisateurs et les ressources du réseau. Il permet de cacher les adresses IP des utilisateurs, de filtrer les contenus et d'améliorer les performances réseau en mettant en cache les données fréquemment demandées.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24</a:t>
            </a:fld>
            <a:endParaRPr lang="fr-FR"/>
          </a:p>
        </p:txBody>
      </p:sp>
    </p:spTree>
    <p:extLst>
      <p:ext uri="{BB962C8B-B14F-4D97-AF65-F5344CB8AC3E}">
        <p14:creationId xmlns:p14="http://schemas.microsoft.com/office/powerpoint/2010/main" val="506581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tolérance aux pannes est essentielle pour la gestion des réseaux modernes. Elle permet au réseau de fonctionner malgré les défaillances grâce à des stratégies comme la redondance, le failover et la récupération automatique.
Original Content:
Tolérance aux pannes des réseaux: La tolérance aux pannes est un aspect crucial de la gestion des réseaux modernes. Elle se réfère à la capacité d'un réseau à continuer de fonctionner correctement en cas de défaillance d'un ou plusieurs de ses composants. Pour atteindre cette tolérance, différentes stratégies et technologies peuvent être mises en œuvre, telles que la redondance des composants, les configurations de failover et l'utilisation de mécanismes de récupération automatique.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25</a:t>
            </a:fld>
            <a:endParaRPr lang="fr-FR"/>
          </a:p>
        </p:txBody>
      </p:sp>
    </p:spTree>
    <p:extLst>
      <p:ext uri="{BB962C8B-B14F-4D97-AF65-F5344CB8AC3E}">
        <p14:creationId xmlns:p14="http://schemas.microsoft.com/office/powerpoint/2010/main" val="3879464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zone démilitarisée (DMZ) est un sous-réseau qui expose les services d'une organisation à Internet. Elle ajoute une couche de sécurité supplémentaire en isolant les serveurs du réseau interne, réduisant ainsi les risques de cyberattaques.
Original Content:
DMZ : Une zone démilitarisée (ou DMZ) est une sous-réseau physique ou logique qui expose les services d'une organisation à un réseau externe non fiable, habituellement l'Internet. La DMZ agit comme une couche de sécurité supplémentaire, ajoutant une barrière entre le réseau interne sécurisé et les réseaux externes. Les serveurs placés dans la DMZ sont accessibles depuis Internet mais isolés du reste du réseau interne, réduisant ainsi le risque de cyberattaques.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26</a:t>
            </a:fld>
            <a:endParaRPr lang="fr-FR"/>
          </a:p>
        </p:txBody>
      </p:sp>
    </p:spTree>
    <p:extLst>
      <p:ext uri="{BB962C8B-B14F-4D97-AF65-F5344CB8AC3E}">
        <p14:creationId xmlns:p14="http://schemas.microsoft.com/office/powerpoint/2010/main" val="1151314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zone démilitarisée, ou DMZ, est un sous-réseau qui expose les services d'une organisation à un réseau externe non fiable. Elle ajoute une couche de sécurité supplémentaire, isolant les serveurs du réseau interne et réduisant ainsi le risque de cyberattaques.
Original Content:
Une zone démilitarisée (ou DMZ) est un sous-réseau physique ou logique qui expose les services d'une organisation à un réseau externe non fiable, habituellement l'Internet. La DMZ agit comme une couche de sécurité supplémentaire, ajoutant une barrière entre le réseau interne sécurisé et les réseaux externes. Les serveurs placés dans la DMZ sont accessibles depuis Internet mais isolés du reste du réseau interne, réduisant ainsi le risque de cyberattaques.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27</a:t>
            </a:fld>
            <a:endParaRPr lang="fr-FR"/>
          </a:p>
        </p:txBody>
      </p:sp>
    </p:spTree>
    <p:extLst>
      <p:ext uri="{BB962C8B-B14F-4D97-AF65-F5344CB8AC3E}">
        <p14:creationId xmlns:p14="http://schemas.microsoft.com/office/powerpoint/2010/main" val="44411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protection des données sensibles et des ressources internes est assurée par une accessibilité limitée aux services externes. Les serveurs Web et FTP sont placés dans la DMZ pour minimiser les menaces, renforçant ainsi la sécurité globale du réseau.
Original Content:
En pratique, cela permet de protéger les données sensibles et les ressources internes tout en assurant une accessibilité limitée et contrôlée aux services externes. Par exemple, les serveurs Web, les serveurs FTP ou autres services accessibles publiquement sont souvent placés dans la DMZ pour minimiser les menaces potentielles. En cas d'intrusion, l'attaquant se retrouvera dans la DMZ sans pouvoir accéder directement aux ressources critiques de l'organisation, permettant ainsi de renforcer la sécurité globale du réseau.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28</a:t>
            </a:fld>
            <a:endParaRPr lang="fr-FR"/>
          </a:p>
        </p:txBody>
      </p:sp>
    </p:spTree>
    <p:extLst>
      <p:ext uri="{BB962C8B-B14F-4D97-AF65-F5344CB8AC3E}">
        <p14:creationId xmlns:p14="http://schemas.microsoft.com/office/powerpoint/2010/main" val="1722455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entreprise de commerce électronique peut placer son serveur Web dans une DMZ pour sécuriser les informations sensibles, tout en permettant aux clients d'accéder au site Web pour faire des achats.
Original Content:
Exemple 1 : Serveur Web dans une DMZ
Une entreprise de commerce électronique peut placer son serveur Web dans la DMZ. Les clients peuvent accéder au site Web pour faire des achats, tandis que les informations sensibles comme les bases de données clients et les systèmes de paiement restent dans le réseau interne sécurisé. Si une attaque compromettait le serveur Web, l'attaquant ne pourrait pas accéder directement aux informations sensibles de l'entreprise.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29</a:t>
            </a:fld>
            <a:endParaRPr lang="fr-FR"/>
          </a:p>
        </p:txBody>
      </p:sp>
    </p:spTree>
    <p:extLst>
      <p:ext uri="{BB962C8B-B14F-4D97-AF65-F5344CB8AC3E}">
        <p14:creationId xmlns:p14="http://schemas.microsoft.com/office/powerpoint/2010/main" val="3504970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Une organisation peut utiliser un serveur de messagerie dans une DMZ pour gérer les courriels externes. Cela permet de protéger le réseau interne en isolant les menaces potentielles provenant des courriels malveillants.
Original Content:
Exemple 2 : Serveur de messagerie dans une DMZ
Une organisation peut placer un serveur de messagerie dans la DMZ pour recevoir et envoyer des courriels externes. Les courriels sont ensuite transférés vers le serveur de messagerie interne pour être livrés aux utilisateurs finaux. Cette configuration isole les menaces potentielles provenant des courriels malveillants, protégeant ainsi le réseau interne.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30</a:t>
            </a:fld>
            <a:endParaRPr lang="fr-FR"/>
          </a:p>
        </p:txBody>
      </p:sp>
    </p:spTree>
    <p:extLst>
      <p:ext uri="{BB962C8B-B14F-4D97-AF65-F5344CB8AC3E}">
        <p14:creationId xmlns:p14="http://schemas.microsoft.com/office/powerpoint/2010/main" val="72906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modèle TCP/IP est un ensemble de protocoles de communication divisés en quatre couches : application, transport, Internet et accès au réseau. Il est crucial pour Internet et de nombreux réseaux privés.
Original Content:
Le modèle TCP/IP, ou Transmission Control Protocol/Internet Protocol, est un ensemble de protocoles de communication utilisés pour interconnecter des dispositifs sur des réseaux. Le modèle TCP/IP est divisé en quatre couches : la couche d'application, la couche de transport, la couche Internet et la couche d'accès au réseau. Il est essentiel pour le fonctionnement d'Internet et de nombreux réseaux privés.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4</a:t>
            </a:fld>
            <a:endParaRPr lang="fr-FR"/>
          </a:p>
        </p:txBody>
      </p:sp>
    </p:spTree>
    <p:extLst>
      <p:ext uri="{BB962C8B-B14F-4D97-AF65-F5344CB8AC3E}">
        <p14:creationId xmlns:p14="http://schemas.microsoft.com/office/powerpoint/2010/main" val="233393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DMZ agit comme une zone tampon entre les pare-feux externe et interne, protégeant les ressources internes. Les schémas aident à visualiser l'architecture réseau et à planifier des configurations de sécurité.
Original Content:
Schéma illustrant la configuration d'une DMZ avec des serveurs Web et FTP
La DMZ est représentée comme une zone tampon entre le pare-feu externe et le pare-feu interne, offrant une protection accrue aux ressources internes. Les schémas de ce type sont essentiels pour visualiser et comprendre l'architecture du réseau ainsi que pour planifier des configurations de sécurité efficaces.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31</a:t>
            </a:fld>
            <a:endParaRPr lang="fr-FR"/>
          </a:p>
        </p:txBody>
      </p:sp>
    </p:spTree>
    <p:extLst>
      <p:ext uri="{BB962C8B-B14F-4D97-AF65-F5344CB8AC3E}">
        <p14:creationId xmlns:p14="http://schemas.microsoft.com/office/powerpoint/2010/main" val="264300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protocoles comme HTTP, FTP, SMTP, TCP et UDP permettent diverses fonctions de communication. Le modèle TCP/IP gère aussi les adresses IP, en IPv4 et IPv6, pour identifier les dispositifs sur un réseau.
Original Content:
Les protocoles associés à ce modèle, tels que HTTP, FTP, SMTP, TCP et UDP, permettent de réaliser diverses fonctions de communication, allant du transfert de fichiers à l'envoi de courriels. Le modèle TCP/IP est également crucial pour la gestion des adresses IP, tant en version 4 (IPv4) qu'en version 6 (IPv6), qui assurent l'identification unique des dispositifs sur un réseau.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5</a:t>
            </a:fld>
            <a:endParaRPr lang="fr-FR"/>
          </a:p>
        </p:txBody>
      </p:sp>
    </p:spTree>
    <p:extLst>
      <p:ext uri="{BB962C8B-B14F-4D97-AF65-F5344CB8AC3E}">
        <p14:creationId xmlns:p14="http://schemas.microsoft.com/office/powerpoint/2010/main" val="238481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Comprendre le modèle TCP/IP est crucial pour les professionnels des réseaux. Il aide à concevoir, configurer et dépanner les infrastructures réseaux, tout en facilitant l'interopérabilité et la scalabilité des systèmes de communication.
Original Content:
La compréhension du modèle TCP/IP et des protocoles associés est fondamentale pour tout professionnel des réseaux, car elle permet de concevoir, configurer et dépanner efficacement les infrastructures réseaux. En plus de cela, le modèle TCP/IP joue un rôle central dans l'architecture moderne des réseaux, facilitant l'interopérabilité et la scalabilité des systèmes de communication.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6</a:t>
            </a:fld>
            <a:endParaRPr lang="fr-FR"/>
          </a:p>
        </p:txBody>
      </p:sp>
    </p:spTree>
    <p:extLst>
      <p:ext uri="{BB962C8B-B14F-4D97-AF65-F5344CB8AC3E}">
        <p14:creationId xmlns:p14="http://schemas.microsoft.com/office/powerpoint/2010/main" val="2037200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réseaux se déclinent en LAN, MAN et WAN. Les LAN couvrent des zones restreintes comme des bureaux, les MAN couvrent des zones urbaines, et les WAN relient des zones géographiques vastes, utilisant des technologies comme les satellites.
Original Content:
Les infrastructures réseaux se déclinent en différents types d'architectures selon l'étendue et la portée géographique. Les réseaux locaux (LAN - Local Area Network) couvrent une zone restreinte, comme un bureau, une école ou un bâtiment. Ils sont souvent utilisés pour relier des ordinateurs et des périphériques permettant un partage de ressources et une communication rapide et efficace. Les réseaux métropolitains (MAN - Metropolitan Area Network) s'étendent sur une ville ou une grande zone urbaine, offrant une connectivité entre plusieurs LANs dispersés géographiquement. Enfin, les réseaux étendus (WAN - Wide Area Network) couvrent de vastes zones géographiques, parfois intercontinentales, reliant plusieurs MANs et LANs. Les WANs utilisent des technologies comme les liaisons satellites, les câbles sous-marins et les infrastructures télécoms nationales pour assurer une communication à longue distance.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7</a:t>
            </a:fld>
            <a:endParaRPr lang="fr-FR"/>
          </a:p>
        </p:txBody>
      </p:sp>
    </p:spTree>
    <p:extLst>
      <p:ext uri="{BB962C8B-B14F-4D97-AF65-F5344CB8AC3E}">
        <p14:creationId xmlns:p14="http://schemas.microsoft.com/office/powerpoint/2010/main" val="184955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gestion des réseaux repose sur des éléments actifs comme les switches, routeurs, hubs, firewalls et proxies. Chacun joue un rôle crucial dans la connexion et la sécurité des réseaux.
Original Content:
La gestion des réseaux et leur interconnexion reposent sur une série d'éléments actifs qui jouent chacun un rôle crucial. Les switches, par exemple, permettent de relier plusieurs dispositifs au sein d'un même réseau local, facilitant ainsi le transfert de données. Les routeurs, quant à eux, sont essentiels pour diriger les paquets de données entre différents réseaux, et sont particulièrement importants dans les MANs et les WANs. Les hubs, bien que moins sophistiqués que les switches, servent également à connecter plusieurs dispositifs, mais avec moins de contrôle et d'efficacité. Les firewalls assurent la sécurité des réseaux en filtrant le trafic et en empêchant les accès non autorisés, tandis que les proxies peuvent servir de médiateurs pour accéder à des ressources distantes, améliorant à la fois la sécurité et l'efficacité des communications.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8</a:t>
            </a:fld>
            <a:endParaRPr lang="fr-FR"/>
          </a:p>
        </p:txBody>
      </p:sp>
    </p:spTree>
    <p:extLst>
      <p:ext uri="{BB962C8B-B14F-4D97-AF65-F5344CB8AC3E}">
        <p14:creationId xmlns:p14="http://schemas.microsoft.com/office/powerpoint/2010/main" val="60956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tolérance aux pannes est cruciale pour les réseaux. Elle utilise la redondance, le routage alternatif et les protocoles de reprise. Les DMZ ajoutent une sécurité en isolant les serveurs.
Original Content:
La tolérance aux pannes est un aspect vital des infrastructures réseaux, garantissant la continuité du service en cas de défaillance d'un composant. Diverses techniques peuvent être mises en place pour assurer cette tolérance, comme la redondance des équipements, le routage alternatif et la mise en place de protocoles de reprise après sinistre. Par ailleurs, la création de zones démilitarisées (DMZ) permet d'ajouter une couche de sécurité supplémentaire en isolant certains serveurs du reste du réseau, réduisant ainsi les risques d'attaques directes.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9</a:t>
            </a:fld>
            <a:endParaRPr lang="fr-FR"/>
          </a:p>
        </p:txBody>
      </p:sp>
    </p:spTree>
    <p:extLst>
      <p:ext uri="{BB962C8B-B14F-4D97-AF65-F5344CB8AC3E}">
        <p14:creationId xmlns:p14="http://schemas.microsoft.com/office/powerpoint/2010/main" val="384883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présentation des infrastructures réseaux via des schémas est cruciale pour comprendre leur organisation. Les exercices de schématisation d'un LAN et l'utilisation d'outils comme Packet Tracer offrent une simulation pratique pour concevoir et dépanner des réseaux.
Original Content:
Enfin, la présentation des éléments clés des infrastructures réseaux via des schémas est essentielle pour visualiser et comprendre leur organisation. Les exercices de schématisation d’un LAN, par exemple, permettent aux apprenants de se familiariser avec la disposition et l'interconnexion des différents composants. L'utilisation d'outils comme Packet Tracer, en particulier pour ceux inscrits sur la plateforme Cisco, offre une simulation pratique et interactive pour concevoir, configurer et dépanner des réseaux dans un environnement virtuel sécurisé.
</a:t>
            </a:r>
          </a:p>
        </p:txBody>
      </p:sp>
      <p:sp>
        <p:nvSpPr>
          <p:cNvPr id="4" name="Espace réservé du numéro de diapositive 3"/>
          <p:cNvSpPr>
            <a:spLocks noGrp="1"/>
          </p:cNvSpPr>
          <p:nvPr>
            <p:ph type="sldNum" sz="quarter" idx="5"/>
          </p:nvPr>
        </p:nvSpPr>
        <p:spPr/>
        <p:txBody>
          <a:bodyPr/>
          <a:lstStyle/>
          <a:p>
            <a:fld id="{0A3B9E21-3254-4014-BB08-E913B4913D8A}" type="slidenum">
              <a:rPr lang="fr-FR" smtClean="0"/>
              <a:t>10</a:t>
            </a:fld>
            <a:endParaRPr lang="fr-FR"/>
          </a:p>
        </p:txBody>
      </p:sp>
    </p:spTree>
    <p:extLst>
      <p:ext uri="{BB962C8B-B14F-4D97-AF65-F5344CB8AC3E}">
        <p14:creationId xmlns:p14="http://schemas.microsoft.com/office/powerpoint/2010/main" val="235598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6C852-7C3F-BBCF-A728-9587213475C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D7CB15-F8D0-A384-00C1-194E11A8B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6371CB3-804B-3929-6049-389C4576795C}"/>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C97DD0A2-9252-E05D-CB6A-A668A53AED4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BEF2CA6-274F-7EC5-00F1-2EC6886B8FA4}"/>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202274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DDACA1-6B65-5DD6-D621-8F41F1C881B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FFE4803-5E62-0A8A-B70F-79E10BCA7FE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28C61C-AC68-2CAC-5578-F080E2E04AE8}"/>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560D4785-4404-1F74-50C2-5320DFF4B0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7AD848-37AC-5EB6-F385-CD74E901FF4E}"/>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2575843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797927-B51A-3801-8812-AFA9A39DE97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2ECE10B-9BF6-B553-2A1E-354405E46BF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44D6A1-B964-0DAC-66D0-34BE745FD712}"/>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E990F44E-D416-B8EF-9CD9-597FCC9705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D3A12B-43AA-1FE2-0A5E-08A30279D620}"/>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26391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8089C4-38C8-3C86-5AEF-0294EA6FBC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7A4F7D-69B2-0B6A-B524-BBF3ABABE2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64E05B-244D-2FA4-F1EF-A1CA602D2CFE}"/>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FD1D0AD1-91B0-B3A7-7AFC-5259B31D77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3EFA1C-4EAF-BDF3-FFF3-2526D2E4A4C2}"/>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4219053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DA23AA-6052-BBBC-B320-16E6A200912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7345ED6-E824-1C42-DD2B-54C5CE72BD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FA49983-4835-15BE-10A8-11F0D18BA91C}"/>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D42514A8-D1A9-DB26-919D-F9A57E1F63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3C5B15-0552-6CF6-3AE0-831224523315}"/>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477500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75F7F-8D00-EAEC-27E2-B8C4E3344C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FEFB55-4A6F-C7B2-0F10-5AB7ABA68E6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F6E4590-908E-4DD7-E466-D7AEBB8D155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AC0631-3B6C-6CCA-3096-402452CA0E7E}"/>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53B591FA-B3C7-1F70-D152-BDDF42167A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164F10-EA71-1208-09FA-14E36EDAB8AF}"/>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369977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44DACA-1267-2F87-2398-3FFCC4DCB5C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766180-7D34-F50A-40E9-C9AD37B42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D2CCC25-09DB-6AFE-314C-B2793C8F552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48B79A8-B8CD-FE8D-2C63-F7DEEE0E5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9EDED28-6BE9-0C62-19CC-B8F8F7679B6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1A09843-2A22-F3FB-8BB6-B8A654EACF3E}"/>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8" name="Espace réservé du pied de page 7">
            <a:extLst>
              <a:ext uri="{FF2B5EF4-FFF2-40B4-BE49-F238E27FC236}">
                <a16:creationId xmlns:a16="http://schemas.microsoft.com/office/drawing/2014/main" id="{3997A39E-7C9F-D0DF-973F-33C4A476810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2FAF04F-224D-C3A1-46E7-D4D53426CF01}"/>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361304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A7F8-5340-F92A-B2DF-AE4B611B811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39CA3C-901D-479C-07BE-784F19C9A2F8}"/>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4" name="Espace réservé du pied de page 3">
            <a:extLst>
              <a:ext uri="{FF2B5EF4-FFF2-40B4-BE49-F238E27FC236}">
                <a16:creationId xmlns:a16="http://schemas.microsoft.com/office/drawing/2014/main" id="{0C1DCB28-3EB4-D5C5-370E-632BF19815B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18BE19B-547B-9EBC-95AE-F52FDF13BA7A}"/>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566704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B739357-44E5-1644-0DD9-B274D9281EBC}"/>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3" name="Espace réservé du pied de page 2">
            <a:extLst>
              <a:ext uri="{FF2B5EF4-FFF2-40B4-BE49-F238E27FC236}">
                <a16:creationId xmlns:a16="http://schemas.microsoft.com/office/drawing/2014/main" id="{A01AEF01-A7D8-CF3E-558C-28094251A1C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3E0BF4-43C4-7564-0C6E-C64087915F4D}"/>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276750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E5922-CD85-2618-420B-6F61A401AB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E3EB673-131E-8BDF-BE0F-74569EC2D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998F10-6C9D-A944-2F21-F8A345E7E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1A749C-A896-1F6B-7AEA-650958303829}"/>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4E014768-7115-41AC-99F6-E3745DE283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393893-5B02-307D-879D-8FF7DF24CC16}"/>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661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A79985-D711-268B-438B-B3DE68E3C9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25A51A8-E2F6-5BBF-BEF7-9E430BBA5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532F4C4-3DE0-DF15-DB2B-1A2BD6CA3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C4389F-FD1D-3887-CC2A-E20FF2484BB7}"/>
              </a:ext>
            </a:extLst>
          </p:cNvPr>
          <p:cNvSpPr>
            <a:spLocks noGrp="1"/>
          </p:cNvSpPr>
          <p:nvPr>
            <p:ph type="dt" sz="half" idx="10"/>
          </p:nvPr>
        </p:nvSpPr>
        <p:spPr/>
        <p:txBody>
          <a:bodyPr/>
          <a:lstStyle/>
          <a:p>
            <a:fld id="{D5211349-2844-4098-97F3-FD8A0E62B64B}"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53DEBA41-EA86-FA33-5E2C-909ECD5371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DB5CFDF-DAFD-7F8B-B061-B4ADAE2AF943}"/>
              </a:ext>
            </a:extLst>
          </p:cNvPr>
          <p:cNvSpPr>
            <a:spLocks noGrp="1"/>
          </p:cNvSpPr>
          <p:nvPr>
            <p:ph type="sldNum" sz="quarter" idx="12"/>
          </p:nvPr>
        </p:nvSpPr>
        <p:spPr/>
        <p:txBody>
          <a:bodyPr/>
          <a:lstStyle/>
          <a:p>
            <a:fld id="{9C697A2D-5548-40BF-9F45-CDA4F24BB83D}" type="slidenum">
              <a:rPr lang="fr-FR" smtClean="0"/>
              <a:t>‹N°›</a:t>
            </a:fld>
            <a:endParaRPr lang="fr-FR"/>
          </a:p>
        </p:txBody>
      </p:sp>
    </p:spTree>
    <p:extLst>
      <p:ext uri="{BB962C8B-B14F-4D97-AF65-F5344CB8AC3E}">
        <p14:creationId xmlns:p14="http://schemas.microsoft.com/office/powerpoint/2010/main" val="298176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8D3194-016F-0B3E-267A-0C1452DBF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ABB1D5F-C957-2E4E-CE45-AECC66B10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445D40-C7E2-EC00-5A4E-A361C141E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211349-2844-4098-97F3-FD8A0E62B64B}"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611F541B-C647-3E75-1ED2-314E7B8FC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07D09C-5271-DB52-08D2-E4D094815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697A2D-5548-40BF-9F45-CDA4F24BB83D}" type="slidenum">
              <a:rPr lang="fr-FR" smtClean="0"/>
              <a:t>‹N°›</a:t>
            </a:fld>
            <a:endParaRPr lang="fr-FR"/>
          </a:p>
        </p:txBody>
      </p:sp>
    </p:spTree>
    <p:extLst>
      <p:ext uri="{BB962C8B-B14F-4D97-AF65-F5344CB8AC3E}">
        <p14:creationId xmlns:p14="http://schemas.microsoft.com/office/powerpoint/2010/main" val="392891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7A10DB75-BFE7-C81E-D9CA-19DB080AC40B}"/>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Infrastructures réseaux</a:t>
            </a:r>
          </a:p>
        </p:txBody>
      </p:sp>
    </p:spTree>
    <p:extLst>
      <p:ext uri="{BB962C8B-B14F-4D97-AF65-F5344CB8AC3E}">
        <p14:creationId xmlns:p14="http://schemas.microsoft.com/office/powerpoint/2010/main" val="24732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C68676-DE0A-85BA-E127-6A2F6701F0FD}"/>
              </a:ext>
            </a:extLst>
          </p:cNvPr>
          <p:cNvSpPr>
            <a:spLocks noGrp="1"/>
          </p:cNvSpPr>
          <p:nvPr>
            <p:ph type="title"/>
          </p:nvPr>
        </p:nvSpPr>
        <p:spPr>
          <a:xfrm>
            <a:off x="686834" y="1153572"/>
            <a:ext cx="3200400" cy="4461163"/>
          </a:xfrm>
        </p:spPr>
        <p:txBody>
          <a:bodyPr>
            <a:normAutofit/>
          </a:bodyPr>
          <a:lstStyle/>
          <a:p>
            <a:r>
              <a:rPr lang="fr-FR" sz="3700">
                <a:solidFill>
                  <a:srgbClr val="FFFFFF"/>
                </a:solidFill>
              </a:rPr>
              <a:t>Schématisation et pratiques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E036A63A-0D45-9DAA-5D51-DCE3C22E8786}"/>
              </a:ext>
            </a:extLst>
          </p:cNvPr>
          <p:cNvSpPr>
            <a:spLocks noGrp="1"/>
          </p:cNvSpPr>
          <p:nvPr>
            <p:ph idx="1"/>
          </p:nvPr>
        </p:nvSpPr>
        <p:spPr>
          <a:xfrm>
            <a:off x="4447308" y="591344"/>
            <a:ext cx="6906491" cy="5585619"/>
          </a:xfrm>
        </p:spPr>
        <p:txBody>
          <a:bodyPr anchor="ctr">
            <a:normAutofit/>
          </a:bodyPr>
          <a:lstStyle/>
          <a:p>
            <a:r>
              <a:rPr lang="fr-FR"/>
              <a:t>Importance des schémas pour les infrastructures réseaux</a:t>
            </a:r>
          </a:p>
          <a:p>
            <a:pPr lvl="1"/>
            <a:r>
              <a:rPr lang="fr-FR"/>
              <a:t>Aide à visualiser et comprendre l'organisation des réseaux</a:t>
            </a:r>
          </a:p>
          <a:p>
            <a:r>
              <a:rPr lang="fr-FR"/>
              <a:t>Exercices de schématisation d'un LAN</a:t>
            </a:r>
          </a:p>
          <a:p>
            <a:pPr lvl="1"/>
            <a:r>
              <a:rPr lang="fr-FR"/>
              <a:t>Familiarisation avec la disposition des composants</a:t>
            </a:r>
          </a:p>
          <a:p>
            <a:pPr lvl="1"/>
            <a:r>
              <a:rPr lang="fr-FR"/>
              <a:t>Interconnexion des différents éléments</a:t>
            </a:r>
          </a:p>
          <a:p>
            <a:r>
              <a:rPr lang="fr-FR"/>
              <a:t>Utilisation d'outils comme Packet Tracer</a:t>
            </a:r>
          </a:p>
          <a:p>
            <a:pPr lvl="1"/>
            <a:r>
              <a:rPr lang="fr-FR"/>
              <a:t>Simulation pratique et interactive</a:t>
            </a:r>
          </a:p>
          <a:p>
            <a:pPr lvl="1"/>
            <a:r>
              <a:rPr lang="fr-FR"/>
              <a:t>Conception, configuration et dépannage des réseaux</a:t>
            </a:r>
          </a:p>
          <a:p>
            <a:pPr lvl="1"/>
            <a:r>
              <a:rPr lang="fr-FR"/>
              <a:t>Environnement virtuel sécurisé</a:t>
            </a:r>
          </a:p>
        </p:txBody>
      </p:sp>
    </p:spTree>
    <p:extLst>
      <p:ext uri="{BB962C8B-B14F-4D97-AF65-F5344CB8AC3E}">
        <p14:creationId xmlns:p14="http://schemas.microsoft.com/office/powerpoint/2010/main" val="398030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DFDC53-FDEC-1E29-CC44-0C2CCD67230A}"/>
              </a:ext>
            </a:extLst>
          </p:cNvPr>
          <p:cNvSpPr>
            <a:spLocks noGrp="1"/>
          </p:cNvSpPr>
          <p:nvPr>
            <p:ph type="title"/>
          </p:nvPr>
        </p:nvSpPr>
        <p:spPr>
          <a:xfrm>
            <a:off x="686834" y="1153572"/>
            <a:ext cx="3200400" cy="4461163"/>
          </a:xfrm>
        </p:spPr>
        <p:txBody>
          <a:bodyPr>
            <a:normAutofit/>
          </a:bodyPr>
          <a:lstStyle/>
          <a:p>
            <a:r>
              <a:rPr lang="fr-FR">
                <a:solidFill>
                  <a:srgbClr val="FFFFFF"/>
                </a:solidFill>
              </a:rPr>
              <a:t>Focus sur IP (IPv4 &amp; IPv6)</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DFB86957-9130-4AF5-FE1B-5D1B7D12AA44}"/>
              </a:ext>
            </a:extLst>
          </p:cNvPr>
          <p:cNvSpPr>
            <a:spLocks noGrp="1"/>
          </p:cNvSpPr>
          <p:nvPr>
            <p:ph idx="1"/>
          </p:nvPr>
        </p:nvSpPr>
        <p:spPr>
          <a:xfrm>
            <a:off x="4447308" y="591344"/>
            <a:ext cx="6906491" cy="5585619"/>
          </a:xfrm>
        </p:spPr>
        <p:txBody>
          <a:bodyPr anchor="ctr">
            <a:normAutofit/>
          </a:bodyPr>
          <a:lstStyle/>
          <a:p>
            <a:r>
              <a:rPr lang="fr-FR"/>
              <a:t>Composant principal du modèle TCP/IP</a:t>
            </a:r>
          </a:p>
          <a:p>
            <a:pPr lvl="1"/>
            <a:r>
              <a:rPr lang="fr-FR"/>
              <a:t>Assure l'adressage des paquets de données</a:t>
            </a:r>
          </a:p>
          <a:p>
            <a:pPr lvl="1"/>
            <a:r>
              <a:rPr lang="fr-FR"/>
              <a:t>Gère le routage des paquets à travers les réseaux</a:t>
            </a:r>
          </a:p>
          <a:p>
            <a:r>
              <a:rPr lang="fr-FR"/>
              <a:t>Deux versions principales</a:t>
            </a:r>
          </a:p>
          <a:p>
            <a:pPr lvl="1"/>
            <a:r>
              <a:rPr lang="fr-FR"/>
              <a:t>IPv4</a:t>
            </a:r>
          </a:p>
          <a:p>
            <a:pPr lvl="1"/>
            <a:r>
              <a:rPr lang="fr-FR"/>
              <a:t>IPv6</a:t>
            </a:r>
          </a:p>
        </p:txBody>
      </p:sp>
    </p:spTree>
    <p:extLst>
      <p:ext uri="{BB962C8B-B14F-4D97-AF65-F5344CB8AC3E}">
        <p14:creationId xmlns:p14="http://schemas.microsoft.com/office/powerpoint/2010/main" val="297406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CA682D-CB6A-8FE8-86FE-CE18D57E99E8}"/>
              </a:ext>
            </a:extLst>
          </p:cNvPr>
          <p:cNvSpPr>
            <a:spLocks noGrp="1"/>
          </p:cNvSpPr>
          <p:nvPr>
            <p:ph type="title"/>
          </p:nvPr>
        </p:nvSpPr>
        <p:spPr>
          <a:xfrm>
            <a:off x="686834" y="1153572"/>
            <a:ext cx="3200400" cy="4461163"/>
          </a:xfrm>
        </p:spPr>
        <p:txBody>
          <a:bodyPr>
            <a:normAutofit/>
          </a:bodyPr>
          <a:lstStyle/>
          <a:p>
            <a:r>
              <a:rPr lang="fr-FR">
                <a:solidFill>
                  <a:srgbClr val="FFFFFF"/>
                </a:solidFill>
              </a:rPr>
              <a:t>IPv4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08131A7A-A5A6-380D-D7B6-04C8729E4803}"/>
              </a:ext>
            </a:extLst>
          </p:cNvPr>
          <p:cNvSpPr>
            <a:spLocks noGrp="1"/>
          </p:cNvSpPr>
          <p:nvPr>
            <p:ph idx="1"/>
          </p:nvPr>
        </p:nvSpPr>
        <p:spPr>
          <a:xfrm>
            <a:off x="4447308" y="591344"/>
            <a:ext cx="6906491" cy="5585619"/>
          </a:xfrm>
        </p:spPr>
        <p:txBody>
          <a:bodyPr anchor="ctr">
            <a:normAutofit/>
          </a:bodyPr>
          <a:lstStyle/>
          <a:p>
            <a:r>
              <a:rPr lang="fr-FR"/>
              <a:t>IPv4: Quatrième version du protocole Internet</a:t>
            </a:r>
          </a:p>
          <a:p>
            <a:pPr lvl="1"/>
            <a:r>
              <a:rPr lang="fr-FR"/>
              <a:t>Utilise des adresses de 32 bits</a:t>
            </a:r>
          </a:p>
          <a:p>
            <a:pPr lvl="1"/>
            <a:r>
              <a:rPr lang="fr-FR"/>
              <a:t>Permet environ 4,3 milliards d'adresses uniques</a:t>
            </a:r>
          </a:p>
          <a:p>
            <a:r>
              <a:rPr lang="fr-FR"/>
              <a:t>Problèmes d'IPv4</a:t>
            </a:r>
          </a:p>
          <a:p>
            <a:pPr lvl="1"/>
            <a:r>
              <a:rPr lang="fr-FR"/>
              <a:t>Expansion rapide de l'Internet</a:t>
            </a:r>
          </a:p>
          <a:p>
            <a:pPr lvl="1"/>
            <a:r>
              <a:rPr lang="fr-FR"/>
              <a:t>Nombre croissant de dispositifs connectés</a:t>
            </a:r>
          </a:p>
          <a:p>
            <a:pPr lvl="1"/>
            <a:r>
              <a:rPr lang="fr-FR"/>
              <a:t>Insuffisance des adresses disponibles</a:t>
            </a:r>
          </a:p>
          <a:p>
            <a:r>
              <a:rPr lang="fr-FR"/>
              <a:t>Adoption d'IPv6</a:t>
            </a:r>
          </a:p>
          <a:p>
            <a:pPr lvl="1"/>
            <a:r>
              <a:rPr lang="fr-FR"/>
              <a:t>Nouveau protocole pour résoudre les limitations d'IPv4</a:t>
            </a:r>
          </a:p>
        </p:txBody>
      </p:sp>
    </p:spTree>
    <p:extLst>
      <p:ext uri="{BB962C8B-B14F-4D97-AF65-F5344CB8AC3E}">
        <p14:creationId xmlns:p14="http://schemas.microsoft.com/office/powerpoint/2010/main" val="201211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28DF04-5EA6-B13A-AE3C-92B0A765F959}"/>
              </a:ext>
            </a:extLst>
          </p:cNvPr>
          <p:cNvSpPr>
            <a:spLocks noGrp="1"/>
          </p:cNvSpPr>
          <p:nvPr>
            <p:ph type="title"/>
          </p:nvPr>
        </p:nvSpPr>
        <p:spPr>
          <a:xfrm>
            <a:off x="686834" y="1153572"/>
            <a:ext cx="3200400" cy="4461163"/>
          </a:xfrm>
        </p:spPr>
        <p:txBody>
          <a:bodyPr>
            <a:normAutofit/>
          </a:bodyPr>
          <a:lstStyle/>
          <a:p>
            <a:r>
              <a:rPr lang="fr-FR">
                <a:solidFill>
                  <a:srgbClr val="FFFFFF"/>
                </a:solidFill>
              </a:rPr>
              <a:t>IPv6</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977D62D-FD9E-506D-8D22-0B7739D2C163}"/>
              </a:ext>
            </a:extLst>
          </p:cNvPr>
          <p:cNvSpPr>
            <a:spLocks noGrp="1"/>
          </p:cNvSpPr>
          <p:nvPr>
            <p:ph idx="1"/>
          </p:nvPr>
        </p:nvSpPr>
        <p:spPr>
          <a:xfrm>
            <a:off x="4447308" y="591344"/>
            <a:ext cx="6906491" cy="5585619"/>
          </a:xfrm>
        </p:spPr>
        <p:txBody>
          <a:bodyPr anchor="ctr">
            <a:normAutofit/>
          </a:bodyPr>
          <a:lstStyle/>
          <a:p>
            <a:r>
              <a:rPr lang="fr-FR"/>
              <a:t>Adresses de 128 bits</a:t>
            </a:r>
          </a:p>
          <a:p>
            <a:pPr lvl="1"/>
            <a:r>
              <a:rPr lang="fr-FR"/>
              <a:t>Permet un nombre presque illimité d'adresses uniques</a:t>
            </a:r>
          </a:p>
          <a:p>
            <a:r>
              <a:rPr lang="fr-FR"/>
              <a:t>Grande évolutivité</a:t>
            </a:r>
          </a:p>
          <a:p>
            <a:pPr lvl="1"/>
            <a:r>
              <a:rPr lang="fr-FR"/>
              <a:t>Prépare l'avenir de l'Internet</a:t>
            </a:r>
          </a:p>
          <a:p>
            <a:r>
              <a:rPr lang="fr-FR"/>
              <a:t>Amélioration de la sécurité</a:t>
            </a:r>
          </a:p>
          <a:p>
            <a:pPr lvl="1"/>
            <a:r>
              <a:rPr lang="fr-FR"/>
              <a:t>Meilleure protection des données</a:t>
            </a:r>
          </a:p>
          <a:p>
            <a:r>
              <a:rPr lang="fr-FR"/>
              <a:t>Efficacité de l'acheminement des paquets</a:t>
            </a:r>
          </a:p>
          <a:p>
            <a:pPr lvl="1"/>
            <a:r>
              <a:rPr lang="fr-FR"/>
              <a:t>Optimisation du routage</a:t>
            </a:r>
          </a:p>
        </p:txBody>
      </p:sp>
    </p:spTree>
    <p:extLst>
      <p:ext uri="{BB962C8B-B14F-4D97-AF65-F5344CB8AC3E}">
        <p14:creationId xmlns:p14="http://schemas.microsoft.com/office/powerpoint/2010/main" val="154913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AD4C094B-BFEC-9CCA-823A-A4A83208D222}"/>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rPr>
              <a:t>Notation</a:t>
            </a:r>
          </a:p>
        </p:txBody>
      </p:sp>
      <p:graphicFrame>
        <p:nvGraphicFramePr>
          <p:cNvPr id="5" name="Espace réservé du contenu 2">
            <a:extLst>
              <a:ext uri="{FF2B5EF4-FFF2-40B4-BE49-F238E27FC236}">
                <a16:creationId xmlns:a16="http://schemas.microsoft.com/office/drawing/2014/main" id="{5D9DD936-731D-1AB9-B375-C8D36C1D9889}"/>
              </a:ext>
            </a:extLst>
          </p:cNvPr>
          <p:cNvGraphicFramePr>
            <a:graphicFrameLocks noGrp="1"/>
          </p:cNvGraphicFramePr>
          <p:nvPr>
            <p:ph idx="1"/>
            <p:extLst>
              <p:ext uri="{D42A27DB-BD31-4B8C-83A1-F6EECF244321}">
                <p14:modId xmlns:p14="http://schemas.microsoft.com/office/powerpoint/2010/main" val="12115453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613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72031E1-07E8-EA6E-513A-6F98E64E9610}"/>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rPr>
              <a:t>Capacité</a:t>
            </a:r>
          </a:p>
        </p:txBody>
      </p:sp>
      <p:graphicFrame>
        <p:nvGraphicFramePr>
          <p:cNvPr id="5" name="Espace réservé du contenu 2">
            <a:extLst>
              <a:ext uri="{FF2B5EF4-FFF2-40B4-BE49-F238E27FC236}">
                <a16:creationId xmlns:a16="http://schemas.microsoft.com/office/drawing/2014/main" id="{F4C9BEF1-573B-9635-876E-66FEE673CDDA}"/>
              </a:ext>
            </a:extLst>
          </p:cNvPr>
          <p:cNvGraphicFramePr>
            <a:graphicFrameLocks noGrp="1"/>
          </p:cNvGraphicFramePr>
          <p:nvPr>
            <p:ph idx="1"/>
            <p:extLst>
              <p:ext uri="{D42A27DB-BD31-4B8C-83A1-F6EECF244321}">
                <p14:modId xmlns:p14="http://schemas.microsoft.com/office/powerpoint/2010/main" val="104905067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5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4C64BAF-E4BA-85F6-BD24-1E6F3EA2B685}"/>
              </a:ext>
            </a:extLst>
          </p:cNvPr>
          <p:cNvSpPr>
            <a:spLocks noGrp="1"/>
          </p:cNvSpPr>
          <p:nvPr>
            <p:ph type="title"/>
          </p:nvPr>
        </p:nvSpPr>
        <p:spPr>
          <a:xfrm>
            <a:off x="686834" y="1153572"/>
            <a:ext cx="3200400" cy="4461163"/>
          </a:xfrm>
        </p:spPr>
        <p:txBody>
          <a:bodyPr>
            <a:normAutofit/>
          </a:bodyPr>
          <a:lstStyle/>
          <a:p>
            <a:r>
              <a:rPr lang="fr-FR">
                <a:solidFill>
                  <a:srgbClr val="FFFFFF"/>
                </a:solidFill>
              </a:rPr>
              <a:t>Sécurité</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DE58D3B1-3A51-4112-0AD8-D99B2DCB692E}"/>
              </a:ext>
            </a:extLst>
          </p:cNvPr>
          <p:cNvSpPr>
            <a:spLocks noGrp="1"/>
          </p:cNvSpPr>
          <p:nvPr>
            <p:ph idx="1"/>
          </p:nvPr>
        </p:nvSpPr>
        <p:spPr>
          <a:xfrm>
            <a:off x="4447308" y="591344"/>
            <a:ext cx="6906491" cy="5585619"/>
          </a:xfrm>
        </p:spPr>
        <p:txBody>
          <a:bodyPr anchor="ctr">
            <a:normAutofit/>
          </a:bodyPr>
          <a:lstStyle/>
          <a:p>
            <a:r>
              <a:rPr lang="fr-FR"/>
              <a:t>Sécurité intégrée dans IPv6</a:t>
            </a:r>
          </a:p>
          <a:p>
            <a:pPr lvl="1"/>
            <a:r>
              <a:rPr lang="fr-FR"/>
              <a:t>IPv6 intègre la sécurité au niveau du protocole</a:t>
            </a:r>
          </a:p>
          <a:p>
            <a:pPr lvl="1"/>
            <a:r>
              <a:rPr lang="fr-FR"/>
              <a:t>Utilisation de l'IPsec pour la sécurité</a:t>
            </a:r>
          </a:p>
          <a:p>
            <a:r>
              <a:rPr lang="fr-FR"/>
              <a:t>Sécurité dans IPv4</a:t>
            </a:r>
          </a:p>
          <a:p>
            <a:pPr lvl="1"/>
            <a:r>
              <a:rPr lang="fr-FR"/>
              <a:t>IPv4 nécessite des solutions supplémentaires pour la sécurité</a:t>
            </a:r>
          </a:p>
        </p:txBody>
      </p:sp>
    </p:spTree>
    <p:extLst>
      <p:ext uri="{BB962C8B-B14F-4D97-AF65-F5344CB8AC3E}">
        <p14:creationId xmlns:p14="http://schemas.microsoft.com/office/powerpoint/2010/main" val="329640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CD0EFCE9-A7AB-CA17-13B2-E473AE2603E3}"/>
              </a:ext>
            </a:extLst>
          </p:cNvPr>
          <p:cNvSpPr>
            <a:spLocks noGrp="1"/>
          </p:cNvSpPr>
          <p:nvPr>
            <p:ph type="title"/>
          </p:nvPr>
        </p:nvSpPr>
        <p:spPr>
          <a:xfrm>
            <a:off x="1143000" y="1676400"/>
            <a:ext cx="3810000" cy="3505200"/>
          </a:xfrm>
        </p:spPr>
        <p:txBody>
          <a:bodyPr anchor="t">
            <a:normAutofit/>
          </a:bodyPr>
          <a:lstStyle/>
          <a:p>
            <a:r>
              <a:rPr lang="fr-FR" sz="4000"/>
              <a:t>Configuration automatique</a:t>
            </a:r>
          </a:p>
        </p:txBody>
      </p:sp>
      <p:sp>
        <p:nvSpPr>
          <p:cNvPr id="3" name="Espace réservé du contenu 2">
            <a:extLst>
              <a:ext uri="{FF2B5EF4-FFF2-40B4-BE49-F238E27FC236}">
                <a16:creationId xmlns:a16="http://schemas.microsoft.com/office/drawing/2014/main" id="{276A356E-0767-5AAF-FF23-4E2321A9B9B4}"/>
              </a:ext>
            </a:extLst>
          </p:cNvPr>
          <p:cNvSpPr>
            <a:spLocks noGrp="1"/>
          </p:cNvSpPr>
          <p:nvPr>
            <p:ph idx="1"/>
          </p:nvPr>
        </p:nvSpPr>
        <p:spPr>
          <a:xfrm>
            <a:off x="5181604" y="1676400"/>
            <a:ext cx="5638796" cy="3505200"/>
          </a:xfrm>
        </p:spPr>
        <p:txBody>
          <a:bodyPr>
            <a:normAutofit/>
          </a:bodyPr>
          <a:lstStyle/>
          <a:p>
            <a:r>
              <a:rPr lang="fr-FR" sz="2400">
                <a:solidFill>
                  <a:schemeClr val="tx1">
                    <a:alpha val="55000"/>
                  </a:schemeClr>
                </a:solidFill>
              </a:rPr>
              <a:t>Autoconfiguration sans état</a:t>
            </a:r>
          </a:p>
          <a:p>
            <a:pPr lvl="1"/>
            <a:r>
              <a:rPr lang="fr-FR">
                <a:solidFill>
                  <a:schemeClr val="tx1">
                    <a:alpha val="55000"/>
                  </a:schemeClr>
                </a:solidFill>
              </a:rPr>
              <a:t>Facilite l'intégration de nouveaux dispositifs</a:t>
            </a:r>
          </a:p>
        </p:txBody>
      </p:sp>
    </p:spTree>
    <p:extLst>
      <p:ext uri="{BB962C8B-B14F-4D97-AF65-F5344CB8AC3E}">
        <p14:creationId xmlns:p14="http://schemas.microsoft.com/office/powerpoint/2010/main" val="22374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02CAD08B-F939-AF9D-D362-7C0BCF627DE2}"/>
              </a:ext>
            </a:extLst>
          </p:cNvPr>
          <p:cNvSpPr>
            <a:spLocks noGrp="1"/>
          </p:cNvSpPr>
          <p:nvPr>
            <p:ph type="title"/>
          </p:nvPr>
        </p:nvSpPr>
        <p:spPr>
          <a:xfrm>
            <a:off x="1143000" y="1676400"/>
            <a:ext cx="3810000" cy="3505200"/>
          </a:xfrm>
        </p:spPr>
        <p:txBody>
          <a:bodyPr anchor="t">
            <a:normAutofit/>
          </a:bodyPr>
          <a:lstStyle/>
          <a:p>
            <a:r>
              <a:rPr lang="fr-FR" sz="4000"/>
              <a:t>Format d'adresse</a:t>
            </a:r>
          </a:p>
        </p:txBody>
      </p:sp>
      <p:sp>
        <p:nvSpPr>
          <p:cNvPr id="3" name="Espace réservé du contenu 2">
            <a:extLst>
              <a:ext uri="{FF2B5EF4-FFF2-40B4-BE49-F238E27FC236}">
                <a16:creationId xmlns:a16="http://schemas.microsoft.com/office/drawing/2014/main" id="{3E5D3BEB-13A9-9E8B-5D8B-877443D7DCE3}"/>
              </a:ext>
            </a:extLst>
          </p:cNvPr>
          <p:cNvSpPr>
            <a:spLocks noGrp="1"/>
          </p:cNvSpPr>
          <p:nvPr>
            <p:ph idx="1"/>
          </p:nvPr>
        </p:nvSpPr>
        <p:spPr>
          <a:xfrm>
            <a:off x="5181604" y="1676400"/>
            <a:ext cx="5638796" cy="3505200"/>
          </a:xfrm>
        </p:spPr>
        <p:txBody>
          <a:bodyPr>
            <a:normAutofit/>
          </a:bodyPr>
          <a:lstStyle/>
          <a:p>
            <a:r>
              <a:rPr lang="fr-FR" sz="2400">
                <a:solidFill>
                  <a:schemeClr val="tx1">
                    <a:alpha val="55000"/>
                  </a:schemeClr>
                </a:solidFill>
              </a:rPr>
              <a:t>Format d'adresse</a:t>
            </a:r>
          </a:p>
          <a:p>
            <a:pPr lvl="1"/>
            <a:r>
              <a:rPr lang="fr-FR">
                <a:solidFill>
                  <a:schemeClr val="tx1">
                    <a:alpha val="55000"/>
                  </a:schemeClr>
                </a:solidFill>
              </a:rPr>
              <a:t>IPv4 utilise des adresses de 32 bits</a:t>
            </a:r>
          </a:p>
          <a:p>
            <a:pPr lvl="1"/>
            <a:r>
              <a:rPr lang="fr-FR">
                <a:solidFill>
                  <a:schemeClr val="tx1">
                    <a:alpha val="55000"/>
                  </a:schemeClr>
                </a:solidFill>
              </a:rPr>
              <a:t>IPv6 utilise des adresses de 128 bits</a:t>
            </a:r>
          </a:p>
        </p:txBody>
      </p:sp>
    </p:spTree>
    <p:extLst>
      <p:ext uri="{BB962C8B-B14F-4D97-AF65-F5344CB8AC3E}">
        <p14:creationId xmlns:p14="http://schemas.microsoft.com/office/powerpoint/2010/main" val="2885937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535310-000B-4ACE-229B-119E1A8051BB}"/>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Transition de IPv4 à IPv6</a:t>
            </a:r>
          </a:p>
        </p:txBody>
      </p:sp>
      <p:sp>
        <p:nvSpPr>
          <p:cNvPr id="4" name="Espace réservé du contenu 3">
            <a:extLst>
              <a:ext uri="{FF2B5EF4-FFF2-40B4-BE49-F238E27FC236}">
                <a16:creationId xmlns:a16="http://schemas.microsoft.com/office/drawing/2014/main" id="{49C6B41B-C2E7-2BF6-DC9A-F72F1CD34E7F}"/>
              </a:ext>
            </a:extLst>
          </p:cNvPr>
          <p:cNvSpPr>
            <a:spLocks noGrp="1"/>
          </p:cNvSpPr>
          <p:nvPr>
            <p:ph sz="half" idx="2"/>
          </p:nvPr>
        </p:nvSpPr>
        <p:spPr>
          <a:xfrm>
            <a:off x="761802" y="2743200"/>
            <a:ext cx="4646905" cy="3613149"/>
          </a:xfrm>
        </p:spPr>
        <p:txBody>
          <a:bodyPr vert="horz" lIns="91440" tIns="45720" rIns="91440" bIns="45720" rtlCol="0" anchor="ctr">
            <a:normAutofit/>
          </a:bodyPr>
          <a:lstStyle/>
          <a:p>
            <a:r>
              <a:rPr lang="en-US" sz="2000"/>
              <a:t>Double pile</a:t>
            </a:r>
          </a:p>
          <a:p>
            <a:pPr lvl="1"/>
            <a:r>
              <a:rPr lang="en-US" sz="2000"/>
              <a:t>Dispositifs et réseaux prennent en charge simultanément IPv4 et IPv6</a:t>
            </a:r>
          </a:p>
          <a:p>
            <a:r>
              <a:rPr lang="en-US" sz="2000"/>
              <a:t>Tunneling</a:t>
            </a:r>
          </a:p>
          <a:p>
            <a:pPr lvl="1"/>
            <a:r>
              <a:rPr lang="en-US" sz="2000"/>
              <a:t>Encapsulation des paquets IPv6 dans les paquets IPv4 pour transmission sur réseaux IPv4</a:t>
            </a:r>
          </a:p>
          <a:p>
            <a:r>
              <a:rPr lang="en-US" sz="2000"/>
              <a:t>Traduction</a:t>
            </a:r>
          </a:p>
          <a:p>
            <a:pPr lvl="1"/>
            <a:r>
              <a:rPr lang="en-US" sz="2000"/>
              <a:t>Mécanismes pour traduire les paquets IPv6 en paquets IPv4 et vice-versa</a:t>
            </a:r>
          </a:p>
        </p:txBody>
      </p:sp>
      <p:pic>
        <p:nvPicPr>
          <p:cNvPr id="5" name="Espace réservé du contenu 4" descr="Modern highway tunnel underpass">
            <a:extLst>
              <a:ext uri="{FF2B5EF4-FFF2-40B4-BE49-F238E27FC236}">
                <a16:creationId xmlns:a16="http://schemas.microsoft.com/office/drawing/2014/main" id="{4CA8E597-6BFE-43CC-A732-9F4775EFA076}"/>
              </a:ext>
            </a:extLst>
          </p:cNvPr>
          <p:cNvPicPr>
            <a:picLocks noGrp="1" noChangeAspect="1"/>
          </p:cNvPicPr>
          <p:nvPr>
            <p:ph sz="half" idx="1"/>
          </p:nvPr>
        </p:nvPicPr>
        <p:blipFill>
          <a:blip r:embed="rId3"/>
          <a:srcRect l="19357" r="21242" b="-2"/>
          <a:stretch/>
        </p:blipFill>
        <p:spPr>
          <a:xfrm>
            <a:off x="6096000" y="1"/>
            <a:ext cx="6102825" cy="6858000"/>
          </a:xfrm>
          <a:prstGeom prst="rect">
            <a:avLst/>
          </a:prstGeom>
        </p:spPr>
      </p:pic>
    </p:spTree>
    <p:extLst>
      <p:ext uri="{BB962C8B-B14F-4D97-AF65-F5344CB8AC3E}">
        <p14:creationId xmlns:p14="http://schemas.microsoft.com/office/powerpoint/2010/main" val="313616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CE35E58D-656E-F4E7-1A37-AFF07FD62326}"/>
              </a:ext>
            </a:extLst>
          </p:cNvPr>
          <p:cNvSpPr>
            <a:spLocks noGrp="1"/>
          </p:cNvSpPr>
          <p:nvPr>
            <p:ph type="title"/>
          </p:nvPr>
        </p:nvSpPr>
        <p:spPr>
          <a:xfrm>
            <a:off x="605837" y="381935"/>
            <a:ext cx="4590815" cy="5974414"/>
          </a:xfrm>
        </p:spPr>
        <p:txBody>
          <a:bodyPr anchor="ctr">
            <a:normAutofit/>
          </a:bodyPr>
          <a:lstStyle/>
          <a:p>
            <a:r>
              <a:rPr lang="fr-FR" sz="8000" dirty="0">
                <a:solidFill>
                  <a:srgbClr val="FFFFFF"/>
                </a:solidFill>
              </a:rPr>
              <a:t>Sommaire</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ce réservé du contenu 2">
            <a:extLst>
              <a:ext uri="{FF2B5EF4-FFF2-40B4-BE49-F238E27FC236}">
                <a16:creationId xmlns:a16="http://schemas.microsoft.com/office/drawing/2014/main" id="{8CF2183F-4FFE-FF88-B5C5-1614E57980ED}"/>
              </a:ext>
            </a:extLst>
          </p:cNvPr>
          <p:cNvSpPr>
            <a:spLocks noGrp="1"/>
          </p:cNvSpPr>
          <p:nvPr>
            <p:ph idx="1"/>
          </p:nvPr>
        </p:nvSpPr>
        <p:spPr>
          <a:xfrm>
            <a:off x="6297233" y="518400"/>
            <a:ext cx="4771607" cy="5837949"/>
          </a:xfrm>
        </p:spPr>
        <p:txBody>
          <a:bodyPr anchor="ctr">
            <a:normAutofit/>
          </a:bodyPr>
          <a:lstStyle/>
          <a:p>
            <a:r>
              <a:rPr lang="fr-FR" sz="2000">
                <a:solidFill>
                  <a:schemeClr val="tx1">
                    <a:alpha val="80000"/>
                  </a:schemeClr>
                </a:solidFill>
              </a:rPr>
              <a:t>Introduction</a:t>
            </a:r>
          </a:p>
          <a:p>
            <a:r>
              <a:rPr lang="fr-FR" sz="2000">
                <a:solidFill>
                  <a:schemeClr val="tx1">
                    <a:alpha val="80000"/>
                  </a:schemeClr>
                </a:solidFill>
              </a:rPr>
              <a:t>Modèle TCP/IP et protocoles associés</a:t>
            </a:r>
          </a:p>
          <a:p>
            <a:r>
              <a:rPr lang="fr-FR" sz="2000">
                <a:solidFill>
                  <a:schemeClr val="tx1">
                    <a:alpha val="80000"/>
                  </a:schemeClr>
                </a:solidFill>
              </a:rPr>
              <a:t>Types de réseaux</a:t>
            </a:r>
          </a:p>
          <a:p>
            <a:r>
              <a:rPr lang="fr-FR" sz="2000">
                <a:solidFill>
                  <a:schemeClr val="tx1">
                    <a:alpha val="80000"/>
                  </a:schemeClr>
                </a:solidFill>
              </a:rPr>
              <a:t>Interconnexion et gestion des réseaux</a:t>
            </a:r>
          </a:p>
          <a:p>
            <a:r>
              <a:rPr lang="fr-FR" sz="2000">
                <a:solidFill>
                  <a:schemeClr val="tx1">
                    <a:alpha val="80000"/>
                  </a:schemeClr>
                </a:solidFill>
              </a:rPr>
              <a:t>Tolérance aux pannes et sécurité des réseaux</a:t>
            </a:r>
          </a:p>
          <a:p>
            <a:r>
              <a:rPr lang="fr-FR" sz="2000">
                <a:solidFill>
                  <a:schemeClr val="tx1">
                    <a:alpha val="80000"/>
                  </a:schemeClr>
                </a:solidFill>
              </a:rPr>
              <a:t>Schématisation et pratiques</a:t>
            </a:r>
          </a:p>
          <a:p>
            <a:r>
              <a:rPr lang="fr-FR" sz="2000">
                <a:solidFill>
                  <a:schemeClr val="tx1">
                    <a:alpha val="80000"/>
                  </a:schemeClr>
                </a:solidFill>
              </a:rPr>
              <a:t>Focus sur IP (IPv4 &amp; IPv6)</a:t>
            </a:r>
          </a:p>
          <a:p>
            <a:r>
              <a:rPr lang="fr-FR" sz="2000">
                <a:solidFill>
                  <a:schemeClr val="tx1">
                    <a:alpha val="80000"/>
                  </a:schemeClr>
                </a:solidFill>
              </a:rPr>
              <a:t>IPv4</a:t>
            </a:r>
          </a:p>
          <a:p>
            <a:r>
              <a:rPr lang="fr-FR" sz="2000">
                <a:solidFill>
                  <a:schemeClr val="tx1">
                    <a:alpha val="80000"/>
                  </a:schemeClr>
                </a:solidFill>
              </a:rPr>
              <a:t>IPv6</a:t>
            </a:r>
          </a:p>
          <a:p>
            <a:r>
              <a:rPr lang="fr-FR" sz="2000">
                <a:solidFill>
                  <a:schemeClr val="tx1">
                    <a:alpha val="80000"/>
                  </a:schemeClr>
                </a:solidFill>
              </a:rPr>
              <a:t>Principales différences entre IPv4 et IPv6</a:t>
            </a:r>
          </a:p>
          <a:p>
            <a:r>
              <a:rPr lang="fr-FR" sz="2000">
                <a:solidFill>
                  <a:schemeClr val="tx1">
                    <a:alpha val="80000"/>
                  </a:schemeClr>
                </a:solidFill>
              </a:rPr>
              <a:t>Transition de IPv4 à IPv6</a:t>
            </a:r>
          </a:p>
          <a:p>
            <a:r>
              <a:rPr lang="fr-FR" sz="2000">
                <a:solidFill>
                  <a:schemeClr val="tx1">
                    <a:alpha val="80000"/>
                  </a:schemeClr>
                </a:solidFill>
              </a:rPr>
              <a:t>Éléments actifs du réseau</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5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F12815-C761-1B82-86AE-93206D99E1F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Switch</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BC664C-A7B1-C664-F3CE-7193990ECBD8}"/>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Switch</a:t>
            </a:r>
          </a:p>
          <a:p>
            <a:pPr lvl="1"/>
            <a:r>
              <a:rPr lang="en-US" sz="2200"/>
              <a:t>Connecte les segments d'un réseau local (LAN)</a:t>
            </a:r>
          </a:p>
          <a:p>
            <a:pPr lvl="1"/>
            <a:r>
              <a:rPr lang="en-US" sz="2200"/>
              <a:t>Utilise des adresses MAC pour acheminer les données</a:t>
            </a:r>
          </a:p>
          <a:p>
            <a:pPr lvl="1"/>
            <a:r>
              <a:rPr lang="en-US" sz="2200"/>
              <a:t>Permet une communication efficace et rapide</a:t>
            </a:r>
          </a:p>
        </p:txBody>
      </p:sp>
      <p:pic>
        <p:nvPicPr>
          <p:cNvPr id="5" name="Espace réservé du contenu 4" descr="Colourful network cables">
            <a:extLst>
              <a:ext uri="{FF2B5EF4-FFF2-40B4-BE49-F238E27FC236}">
                <a16:creationId xmlns:a16="http://schemas.microsoft.com/office/drawing/2014/main" id="{D9255517-4ECB-4545-921C-BD3E77ACA4E1}"/>
              </a:ext>
            </a:extLst>
          </p:cNvPr>
          <p:cNvPicPr>
            <a:picLocks noGrp="1" noChangeAspect="1"/>
          </p:cNvPicPr>
          <p:nvPr>
            <p:ph sz="half" idx="1"/>
          </p:nvPr>
        </p:nvPicPr>
        <p:blipFill>
          <a:blip r:embed="rId3"/>
          <a:srcRect l="6170" r="2687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231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AB5A52-0F75-6956-1680-B0A78A07175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Routeur</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18CA58C3-7C8C-70BD-4ABC-44D65375A7E5}"/>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Routeur</a:t>
            </a:r>
          </a:p>
          <a:p>
            <a:pPr lvl="1"/>
            <a:r>
              <a:rPr lang="en-US" sz="2200"/>
              <a:t>Connecte plusieurs réseaux</a:t>
            </a:r>
          </a:p>
          <a:p>
            <a:pPr lvl="1"/>
            <a:r>
              <a:rPr lang="en-US" sz="2200"/>
              <a:t>Dirige le trafic de données</a:t>
            </a:r>
          </a:p>
          <a:p>
            <a:pPr lvl="1"/>
            <a:r>
              <a:rPr lang="en-US" sz="2200"/>
              <a:t>Utilise des adresses IP pour déterminer le meilleur chemin</a:t>
            </a:r>
          </a:p>
          <a:p>
            <a:pPr lvl="1"/>
            <a:r>
              <a:rPr lang="en-US" sz="2200"/>
              <a:t>Assure une connectivité optimale entre les réseaux locaux et Internet</a:t>
            </a:r>
          </a:p>
        </p:txBody>
      </p:sp>
      <p:pic>
        <p:nvPicPr>
          <p:cNvPr id="5" name="Espace réservé du contenu 4" descr="Trafic de mouvement flou">
            <a:extLst>
              <a:ext uri="{FF2B5EF4-FFF2-40B4-BE49-F238E27FC236}">
                <a16:creationId xmlns:a16="http://schemas.microsoft.com/office/drawing/2014/main" id="{61DEB62E-3A9E-4656-A5A4-CFB6C3464FBF}"/>
              </a:ext>
            </a:extLst>
          </p:cNvPr>
          <p:cNvPicPr>
            <a:picLocks noGrp="1" noChangeAspect="1"/>
          </p:cNvPicPr>
          <p:nvPr>
            <p:ph sz="half" idx="1"/>
          </p:nvPr>
        </p:nvPicPr>
        <p:blipFill>
          <a:blip r:embed="rId3"/>
          <a:srcRect l="27348" r="569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6385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FE218DC-E1C1-82D1-E23B-D1897940189B}"/>
              </a:ext>
            </a:extLst>
          </p:cNvPr>
          <p:cNvSpPr>
            <a:spLocks noGrp="1"/>
          </p:cNvSpPr>
          <p:nvPr>
            <p:ph type="title"/>
          </p:nvPr>
        </p:nvSpPr>
        <p:spPr>
          <a:xfrm>
            <a:off x="686834" y="1153572"/>
            <a:ext cx="3200400" cy="4461163"/>
          </a:xfrm>
        </p:spPr>
        <p:txBody>
          <a:bodyPr>
            <a:normAutofit/>
          </a:bodyPr>
          <a:lstStyle/>
          <a:p>
            <a:r>
              <a:rPr lang="fr-FR">
                <a:solidFill>
                  <a:srgbClr val="FFFFFF"/>
                </a:solidFill>
              </a:rPr>
              <a:t>Hub</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7D14D148-B23D-CC2B-F5A0-C98965F0667C}"/>
              </a:ext>
            </a:extLst>
          </p:cNvPr>
          <p:cNvSpPr>
            <a:spLocks noGrp="1"/>
          </p:cNvSpPr>
          <p:nvPr>
            <p:ph idx="1"/>
          </p:nvPr>
        </p:nvSpPr>
        <p:spPr>
          <a:xfrm>
            <a:off x="4447308" y="591344"/>
            <a:ext cx="6906491" cy="5585619"/>
          </a:xfrm>
        </p:spPr>
        <p:txBody>
          <a:bodyPr anchor="ctr">
            <a:normAutofit/>
          </a:bodyPr>
          <a:lstStyle/>
          <a:p>
            <a:r>
              <a:rPr lang="fr-FR"/>
              <a:t>Hub</a:t>
            </a:r>
          </a:p>
          <a:p>
            <a:pPr lvl="1"/>
            <a:r>
              <a:rPr lang="fr-FR"/>
              <a:t>Dispositif de réseau simple</a:t>
            </a:r>
          </a:p>
          <a:p>
            <a:pPr lvl="1"/>
            <a:r>
              <a:rPr lang="fr-FR"/>
              <a:t>Transmet les données à tous les périphériques connectés</a:t>
            </a:r>
          </a:p>
          <a:p>
            <a:pPr lvl="1"/>
            <a:r>
              <a:rPr lang="fr-FR"/>
              <a:t>Moins sophistiqué qu'un switch</a:t>
            </a:r>
          </a:p>
          <a:p>
            <a:pPr lvl="1"/>
            <a:r>
              <a:rPr lang="fr-FR"/>
              <a:t>Utile dans de petits réseaux</a:t>
            </a:r>
          </a:p>
          <a:p>
            <a:pPr lvl="1"/>
            <a:r>
              <a:rPr lang="fr-FR"/>
              <a:t>Gestion du trafic non critique</a:t>
            </a:r>
          </a:p>
        </p:txBody>
      </p:sp>
    </p:spTree>
    <p:extLst>
      <p:ext uri="{BB962C8B-B14F-4D97-AF65-F5344CB8AC3E}">
        <p14:creationId xmlns:p14="http://schemas.microsoft.com/office/powerpoint/2010/main" val="1886023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35289E3-EFB9-614C-A12C-6D965C1B3020}"/>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Firewall</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276C4B9E-C72E-34C5-F459-B3E0D28C21BF}"/>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000"/>
              <a:t>Firewall</a:t>
            </a:r>
          </a:p>
          <a:p>
            <a:pPr lvl="1"/>
            <a:r>
              <a:rPr lang="en-US" sz="2000"/>
              <a:t>Dispositif de sécurité essentiel</a:t>
            </a:r>
          </a:p>
          <a:p>
            <a:pPr lvl="1"/>
            <a:r>
              <a:rPr lang="en-US" sz="2000"/>
              <a:t>Surveille et contrôle le trafic réseau</a:t>
            </a:r>
          </a:p>
          <a:p>
            <a:pPr lvl="1"/>
            <a:r>
              <a:rPr lang="en-US" sz="2000"/>
              <a:t>Basé sur des règles de sécurité prédéfinies</a:t>
            </a:r>
          </a:p>
          <a:p>
            <a:pPr lvl="1"/>
            <a:r>
              <a:rPr lang="en-US" sz="2000"/>
              <a:t>Protège contre les accès non autorisés</a:t>
            </a:r>
          </a:p>
          <a:p>
            <a:pPr lvl="1"/>
            <a:r>
              <a:rPr lang="en-US" sz="2000"/>
              <a:t>Protège contre les cyberattaques</a:t>
            </a:r>
          </a:p>
        </p:txBody>
      </p:sp>
      <p:pic>
        <p:nvPicPr>
          <p:cNvPr id="5" name="Espace réservé du contenu 4" descr="Transparent padlock">
            <a:extLst>
              <a:ext uri="{FF2B5EF4-FFF2-40B4-BE49-F238E27FC236}">
                <a16:creationId xmlns:a16="http://schemas.microsoft.com/office/drawing/2014/main" id="{879527E5-B97C-437F-BD3B-EB8828ACC860}"/>
              </a:ext>
            </a:extLst>
          </p:cNvPr>
          <p:cNvPicPr>
            <a:picLocks noGrp="1" noChangeAspect="1"/>
          </p:cNvPicPr>
          <p:nvPr>
            <p:ph sz="half" idx="1"/>
          </p:nvPr>
        </p:nvPicPr>
        <p:blipFill>
          <a:blip r:embed="rId3"/>
          <a:srcRect l="1859" r="3244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7560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27F4ED-0F75-D6A0-CB92-01521AB4B724}"/>
              </a:ext>
            </a:extLst>
          </p:cNvPr>
          <p:cNvSpPr>
            <a:spLocks noGrp="1"/>
          </p:cNvSpPr>
          <p:nvPr>
            <p:ph type="title"/>
          </p:nvPr>
        </p:nvSpPr>
        <p:spPr>
          <a:xfrm>
            <a:off x="686834" y="1153572"/>
            <a:ext cx="3200400" cy="4461163"/>
          </a:xfrm>
        </p:spPr>
        <p:txBody>
          <a:bodyPr>
            <a:normAutofit/>
          </a:bodyPr>
          <a:lstStyle/>
          <a:p>
            <a:r>
              <a:rPr lang="fr-FR">
                <a:solidFill>
                  <a:srgbClr val="FFFFFF"/>
                </a:solidFill>
              </a:rPr>
              <a:t>Proxy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811093ED-9E95-26F0-9793-E35EBB79965F}"/>
              </a:ext>
            </a:extLst>
          </p:cNvPr>
          <p:cNvSpPr>
            <a:spLocks noGrp="1"/>
          </p:cNvSpPr>
          <p:nvPr>
            <p:ph idx="1"/>
          </p:nvPr>
        </p:nvSpPr>
        <p:spPr>
          <a:xfrm>
            <a:off x="4447308" y="591344"/>
            <a:ext cx="6906491" cy="5585619"/>
          </a:xfrm>
        </p:spPr>
        <p:txBody>
          <a:bodyPr anchor="ctr">
            <a:normAutofit/>
          </a:bodyPr>
          <a:lstStyle/>
          <a:p>
            <a:r>
              <a:rPr lang="fr-FR"/>
              <a:t>Proxy</a:t>
            </a:r>
          </a:p>
          <a:p>
            <a:pPr lvl="1"/>
            <a:r>
              <a:rPr lang="fr-FR"/>
              <a:t>Intermédiaire entre utilisateurs et ressources du réseau</a:t>
            </a:r>
          </a:p>
          <a:p>
            <a:pPr lvl="1"/>
            <a:r>
              <a:rPr lang="fr-FR"/>
              <a:t>Cache les adresses IP des utilisateurs</a:t>
            </a:r>
          </a:p>
          <a:p>
            <a:pPr lvl="1"/>
            <a:r>
              <a:rPr lang="fr-FR"/>
              <a:t>Filtre les contenus</a:t>
            </a:r>
          </a:p>
          <a:p>
            <a:pPr lvl="1"/>
            <a:r>
              <a:rPr lang="fr-FR"/>
              <a:t>Améliore les performances réseau en mettant en cache les données fréquemment demandées</a:t>
            </a:r>
          </a:p>
        </p:txBody>
      </p:sp>
    </p:spTree>
    <p:extLst>
      <p:ext uri="{BB962C8B-B14F-4D97-AF65-F5344CB8AC3E}">
        <p14:creationId xmlns:p14="http://schemas.microsoft.com/office/powerpoint/2010/main" val="337213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0B515D-C170-0616-D875-5DA4E1E59F95}"/>
              </a:ext>
            </a:extLst>
          </p:cNvPr>
          <p:cNvSpPr>
            <a:spLocks noGrp="1"/>
          </p:cNvSpPr>
          <p:nvPr>
            <p:ph type="title"/>
          </p:nvPr>
        </p:nvSpPr>
        <p:spPr>
          <a:xfrm>
            <a:off x="686834" y="1153572"/>
            <a:ext cx="3200400" cy="4461163"/>
          </a:xfrm>
        </p:spPr>
        <p:txBody>
          <a:bodyPr>
            <a:normAutofit/>
          </a:bodyPr>
          <a:lstStyle/>
          <a:p>
            <a:r>
              <a:rPr lang="fr-FR">
                <a:solidFill>
                  <a:srgbClr val="FFFFFF"/>
                </a:solidFill>
              </a:rPr>
              <a:t>Stratégies de tolérance aux pannes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05A53C96-C89E-E34D-46E4-8FE21F800EB4}"/>
              </a:ext>
            </a:extLst>
          </p:cNvPr>
          <p:cNvSpPr>
            <a:spLocks noGrp="1"/>
          </p:cNvSpPr>
          <p:nvPr>
            <p:ph idx="1"/>
          </p:nvPr>
        </p:nvSpPr>
        <p:spPr>
          <a:xfrm>
            <a:off x="4447308" y="591344"/>
            <a:ext cx="6906491" cy="5585619"/>
          </a:xfrm>
        </p:spPr>
        <p:txBody>
          <a:bodyPr anchor="ctr">
            <a:normAutofit/>
          </a:bodyPr>
          <a:lstStyle/>
          <a:p>
            <a:r>
              <a:rPr lang="fr-FR"/>
              <a:t>Importance de la tolérance aux pannes</a:t>
            </a:r>
          </a:p>
          <a:p>
            <a:pPr lvl="1"/>
            <a:r>
              <a:rPr lang="fr-FR"/>
              <a:t>Assure le fonctionnement continu du réseau</a:t>
            </a:r>
          </a:p>
          <a:p>
            <a:pPr lvl="1"/>
            <a:r>
              <a:rPr lang="fr-FR"/>
              <a:t>Gère les défaillances des composants</a:t>
            </a:r>
          </a:p>
          <a:p>
            <a:r>
              <a:rPr lang="fr-FR"/>
              <a:t>Stratégies de tolérance aux pannes</a:t>
            </a:r>
          </a:p>
          <a:p>
            <a:pPr lvl="1"/>
            <a:r>
              <a:rPr lang="fr-FR"/>
              <a:t>Redondance des composants</a:t>
            </a:r>
          </a:p>
          <a:p>
            <a:pPr lvl="1"/>
            <a:r>
              <a:rPr lang="fr-FR"/>
              <a:t>Configurations de failover</a:t>
            </a:r>
          </a:p>
          <a:p>
            <a:pPr lvl="1"/>
            <a:r>
              <a:rPr lang="fr-FR"/>
              <a:t>Mécanismes de récupération automatique</a:t>
            </a:r>
          </a:p>
        </p:txBody>
      </p:sp>
    </p:spTree>
    <p:extLst>
      <p:ext uri="{BB962C8B-B14F-4D97-AF65-F5344CB8AC3E}">
        <p14:creationId xmlns:p14="http://schemas.microsoft.com/office/powerpoint/2010/main" val="3360870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808AF8-F3DD-954E-ADF7-43FF8524ECD1}"/>
              </a:ext>
            </a:extLst>
          </p:cNvPr>
          <p:cNvSpPr>
            <a:spLocks noGrp="1"/>
          </p:cNvSpPr>
          <p:nvPr>
            <p:ph type="title"/>
          </p:nvPr>
        </p:nvSpPr>
        <p:spPr>
          <a:xfrm>
            <a:off x="686834" y="1153572"/>
            <a:ext cx="3200400" cy="4461163"/>
          </a:xfrm>
        </p:spPr>
        <p:txBody>
          <a:bodyPr>
            <a:normAutofit/>
          </a:bodyPr>
          <a:lstStyle/>
          <a:p>
            <a:r>
              <a:rPr lang="fr-FR">
                <a:solidFill>
                  <a:srgbClr val="FFFFFF"/>
                </a:solidFill>
              </a:rPr>
              <a:t>Rôle des DMZ</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CEEF7E24-F0FE-F724-E09D-A3C88A48815B}"/>
              </a:ext>
            </a:extLst>
          </p:cNvPr>
          <p:cNvSpPr>
            <a:spLocks noGrp="1"/>
          </p:cNvSpPr>
          <p:nvPr>
            <p:ph idx="1"/>
          </p:nvPr>
        </p:nvSpPr>
        <p:spPr>
          <a:xfrm>
            <a:off x="4447308" y="591344"/>
            <a:ext cx="6906491" cy="5585619"/>
          </a:xfrm>
        </p:spPr>
        <p:txBody>
          <a:bodyPr anchor="ctr">
            <a:normAutofit/>
          </a:bodyPr>
          <a:lstStyle/>
          <a:p>
            <a:r>
              <a:rPr lang="fr-FR"/>
              <a:t>Définition de la DMZ</a:t>
            </a:r>
          </a:p>
          <a:p>
            <a:pPr lvl="1"/>
            <a:r>
              <a:rPr lang="fr-FR"/>
              <a:t>Sous-réseau physique ou logique</a:t>
            </a:r>
          </a:p>
          <a:p>
            <a:pPr lvl="1"/>
            <a:r>
              <a:rPr lang="fr-FR"/>
              <a:t>Expose les services d'une organisation à un réseau externe non fiable</a:t>
            </a:r>
          </a:p>
          <a:p>
            <a:r>
              <a:rPr lang="fr-FR"/>
              <a:t>Fonction de la DMZ</a:t>
            </a:r>
          </a:p>
          <a:p>
            <a:pPr lvl="1"/>
            <a:r>
              <a:rPr lang="fr-FR"/>
              <a:t>Agit comme une couche de sécurité supplémentaire</a:t>
            </a:r>
          </a:p>
          <a:p>
            <a:pPr lvl="1"/>
            <a:r>
              <a:rPr lang="fr-FR"/>
              <a:t>Ajoute une barrière entre le réseau interne sécurisé et les réseaux externes</a:t>
            </a:r>
          </a:p>
          <a:p>
            <a:r>
              <a:rPr lang="fr-FR"/>
              <a:t>Accessibilité des serveurs</a:t>
            </a:r>
          </a:p>
          <a:p>
            <a:pPr lvl="1"/>
            <a:r>
              <a:rPr lang="fr-FR"/>
              <a:t>Serveurs dans la DMZ accessibles depuis Internet</a:t>
            </a:r>
          </a:p>
          <a:p>
            <a:pPr lvl="1"/>
            <a:r>
              <a:rPr lang="fr-FR"/>
              <a:t>Isolés du reste du réseau interne</a:t>
            </a:r>
          </a:p>
          <a:p>
            <a:pPr lvl="1"/>
            <a:r>
              <a:rPr lang="fr-FR"/>
              <a:t>Réduit le risque de cyberattaques</a:t>
            </a:r>
          </a:p>
        </p:txBody>
      </p:sp>
    </p:spTree>
    <p:extLst>
      <p:ext uri="{BB962C8B-B14F-4D97-AF65-F5344CB8AC3E}">
        <p14:creationId xmlns:p14="http://schemas.microsoft.com/office/powerpoint/2010/main" val="292592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1D81469-768A-DF22-CD6F-2B512B28D660}"/>
              </a:ext>
            </a:extLst>
          </p:cNvPr>
          <p:cNvSpPr>
            <a:spLocks noGrp="1"/>
          </p:cNvSpPr>
          <p:nvPr>
            <p:ph type="title"/>
          </p:nvPr>
        </p:nvSpPr>
        <p:spPr>
          <a:xfrm>
            <a:off x="686834" y="1153572"/>
            <a:ext cx="3200400" cy="4461163"/>
          </a:xfrm>
        </p:spPr>
        <p:txBody>
          <a:bodyPr>
            <a:normAutofit/>
          </a:bodyPr>
          <a:lstStyle/>
          <a:p>
            <a:r>
              <a:rPr lang="fr-FR">
                <a:solidFill>
                  <a:srgbClr val="FFFFFF"/>
                </a:solidFill>
              </a:rPr>
              <a:t>Définition et rôle de la DMZ</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F326F525-DC8C-C3BC-CF67-98CDDF9570CD}"/>
              </a:ext>
            </a:extLst>
          </p:cNvPr>
          <p:cNvSpPr>
            <a:spLocks noGrp="1"/>
          </p:cNvSpPr>
          <p:nvPr>
            <p:ph idx="1"/>
          </p:nvPr>
        </p:nvSpPr>
        <p:spPr>
          <a:xfrm>
            <a:off x="4447308" y="591344"/>
            <a:ext cx="6906491" cy="5585619"/>
          </a:xfrm>
        </p:spPr>
        <p:txBody>
          <a:bodyPr anchor="ctr">
            <a:normAutofit/>
          </a:bodyPr>
          <a:lstStyle/>
          <a:p>
            <a:r>
              <a:rPr lang="fr-FR"/>
              <a:t>Définition de la DMZ</a:t>
            </a:r>
          </a:p>
          <a:p>
            <a:pPr lvl="1"/>
            <a:r>
              <a:rPr lang="fr-FR"/>
              <a:t>Sous-réseau physique ou logique</a:t>
            </a:r>
          </a:p>
          <a:p>
            <a:pPr lvl="1"/>
            <a:r>
              <a:rPr lang="fr-FR"/>
              <a:t>Expose les services d'une organisation à un réseau externe non fiable</a:t>
            </a:r>
          </a:p>
          <a:p>
            <a:r>
              <a:rPr lang="fr-FR"/>
              <a:t>Fonction de la DMZ</a:t>
            </a:r>
          </a:p>
          <a:p>
            <a:pPr lvl="1"/>
            <a:r>
              <a:rPr lang="fr-FR"/>
              <a:t>Agit comme une couche de sécurité supplémentaire</a:t>
            </a:r>
          </a:p>
          <a:p>
            <a:pPr lvl="1"/>
            <a:r>
              <a:rPr lang="fr-FR"/>
              <a:t>Ajoute une barrière entre le réseau interne sécurisé et les réseaux externes</a:t>
            </a:r>
          </a:p>
          <a:p>
            <a:r>
              <a:rPr lang="fr-FR"/>
              <a:t>Accessibilité des serveurs</a:t>
            </a:r>
          </a:p>
          <a:p>
            <a:pPr lvl="1"/>
            <a:r>
              <a:rPr lang="fr-FR"/>
              <a:t>Serveurs dans la DMZ accessibles depuis Internet</a:t>
            </a:r>
          </a:p>
          <a:p>
            <a:pPr lvl="1"/>
            <a:r>
              <a:rPr lang="fr-FR"/>
              <a:t>Isolés du reste du réseau interne</a:t>
            </a:r>
          </a:p>
          <a:p>
            <a:pPr lvl="1"/>
            <a:r>
              <a:rPr lang="fr-FR"/>
              <a:t>Réduit le risque de cyberattaques</a:t>
            </a:r>
          </a:p>
        </p:txBody>
      </p:sp>
    </p:spTree>
    <p:extLst>
      <p:ext uri="{BB962C8B-B14F-4D97-AF65-F5344CB8AC3E}">
        <p14:creationId xmlns:p14="http://schemas.microsoft.com/office/powerpoint/2010/main" val="93569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FE32F3-CA08-365C-47D9-14F5B7DF3B06}"/>
              </a:ext>
            </a:extLst>
          </p:cNvPr>
          <p:cNvSpPr>
            <a:spLocks noGrp="1"/>
          </p:cNvSpPr>
          <p:nvPr>
            <p:ph type="title"/>
          </p:nvPr>
        </p:nvSpPr>
        <p:spPr>
          <a:xfrm>
            <a:off x="686834" y="1153572"/>
            <a:ext cx="3200400" cy="4461163"/>
          </a:xfrm>
        </p:spPr>
        <p:txBody>
          <a:bodyPr>
            <a:normAutofit/>
          </a:bodyPr>
          <a:lstStyle/>
          <a:p>
            <a:r>
              <a:rPr lang="fr-FR" sz="3400">
                <a:solidFill>
                  <a:srgbClr val="FFFFFF"/>
                </a:solidFill>
              </a:rPr>
              <a:t>Fonctionnement de la DMZ</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74F48FA1-C4A6-63FD-09E2-508F4BEF5BFE}"/>
              </a:ext>
            </a:extLst>
          </p:cNvPr>
          <p:cNvSpPr>
            <a:spLocks noGrp="1"/>
          </p:cNvSpPr>
          <p:nvPr>
            <p:ph idx="1"/>
          </p:nvPr>
        </p:nvSpPr>
        <p:spPr>
          <a:xfrm>
            <a:off x="4447308" y="591344"/>
            <a:ext cx="6906491" cy="5585619"/>
          </a:xfrm>
        </p:spPr>
        <p:txBody>
          <a:bodyPr anchor="ctr">
            <a:normAutofit/>
          </a:bodyPr>
          <a:lstStyle/>
          <a:p>
            <a:r>
              <a:rPr lang="fr-FR" sz="1500"/>
              <a:t>Protection des données sensibles et ressources internes</a:t>
            </a:r>
          </a:p>
          <a:p>
            <a:pPr lvl="1"/>
            <a:r>
              <a:rPr lang="fr-FR" sz="1500"/>
              <a:t>Assure une accessibilité limitée et contrôlée aux services externes</a:t>
            </a:r>
          </a:p>
          <a:p>
            <a:r>
              <a:rPr lang="fr-FR" sz="1500"/>
              <a:t>Exemples de services placés dans la DMZ</a:t>
            </a:r>
          </a:p>
          <a:p>
            <a:pPr lvl="1"/>
            <a:r>
              <a:rPr lang="fr-FR" sz="1500"/>
              <a:t>Serveurs Web</a:t>
            </a:r>
          </a:p>
          <a:p>
            <a:pPr lvl="1"/>
            <a:r>
              <a:rPr lang="fr-FR" sz="1500"/>
              <a:t>Serveurs FTP</a:t>
            </a:r>
          </a:p>
          <a:p>
            <a:pPr lvl="1"/>
            <a:r>
              <a:rPr lang="fr-FR" sz="1500"/>
              <a:t>Autres services accessibles publiquement</a:t>
            </a:r>
          </a:p>
          <a:p>
            <a:r>
              <a:rPr lang="fr-FR" sz="1500"/>
              <a:t>Minimisation des menaces potentielles</a:t>
            </a:r>
          </a:p>
          <a:p>
            <a:pPr lvl="1"/>
            <a:r>
              <a:rPr lang="fr-FR" sz="1500"/>
              <a:t>Attaquant se retrouve dans la DMZ en cas d'intrusion</a:t>
            </a:r>
          </a:p>
          <a:p>
            <a:pPr lvl="1"/>
            <a:r>
              <a:rPr lang="fr-FR" sz="1500"/>
              <a:t>Pas d'accès direct aux ressources critiques de l'organisation</a:t>
            </a:r>
          </a:p>
          <a:p>
            <a:r>
              <a:rPr lang="fr-FR" sz="1500"/>
              <a:t>Renforcement de la sécurité globale du réseau</a:t>
            </a:r>
          </a:p>
        </p:txBody>
      </p:sp>
    </p:spTree>
    <p:extLst>
      <p:ext uri="{BB962C8B-B14F-4D97-AF65-F5344CB8AC3E}">
        <p14:creationId xmlns:p14="http://schemas.microsoft.com/office/powerpoint/2010/main" val="3770183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1100633-AD2B-92C1-BD61-AF14EF7D2794}"/>
              </a:ext>
            </a:extLst>
          </p:cNvPr>
          <p:cNvSpPr>
            <a:spLocks noGrp="1"/>
          </p:cNvSpPr>
          <p:nvPr>
            <p:ph type="title"/>
          </p:nvPr>
        </p:nvSpPr>
        <p:spPr>
          <a:xfrm>
            <a:off x="686834" y="1153572"/>
            <a:ext cx="3200400" cy="4461163"/>
          </a:xfrm>
        </p:spPr>
        <p:txBody>
          <a:bodyPr>
            <a:normAutofit/>
          </a:bodyPr>
          <a:lstStyle/>
          <a:p>
            <a:r>
              <a:rPr lang="fr-FR">
                <a:solidFill>
                  <a:srgbClr val="FFFFFF"/>
                </a:solidFill>
              </a:rPr>
              <a:t>Exemple 1 : Serveur Web dans une DMZ</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A7999980-1CFF-A855-4B87-6A027386EB9F}"/>
              </a:ext>
            </a:extLst>
          </p:cNvPr>
          <p:cNvSpPr>
            <a:spLocks noGrp="1"/>
          </p:cNvSpPr>
          <p:nvPr>
            <p:ph idx="1"/>
          </p:nvPr>
        </p:nvSpPr>
        <p:spPr>
          <a:xfrm>
            <a:off x="4447308" y="591344"/>
            <a:ext cx="6906491" cy="5585619"/>
          </a:xfrm>
        </p:spPr>
        <p:txBody>
          <a:bodyPr anchor="ctr">
            <a:normAutofit/>
          </a:bodyPr>
          <a:lstStyle/>
          <a:p>
            <a:r>
              <a:rPr lang="fr-FR"/>
              <a:t>Utilisation d'une DMZ pour le serveur Web</a:t>
            </a:r>
          </a:p>
          <a:p>
            <a:pPr lvl="1"/>
            <a:r>
              <a:rPr lang="fr-FR"/>
              <a:t>Placement du serveur Web dans la DMZ</a:t>
            </a:r>
          </a:p>
          <a:p>
            <a:pPr lvl="1"/>
            <a:r>
              <a:rPr lang="fr-FR"/>
              <a:t>Accès des clients au site Web pour les achats</a:t>
            </a:r>
          </a:p>
          <a:p>
            <a:r>
              <a:rPr lang="fr-FR"/>
              <a:t>Protection des informations sensibles</a:t>
            </a:r>
          </a:p>
          <a:p>
            <a:pPr lvl="1"/>
            <a:r>
              <a:rPr lang="fr-FR"/>
              <a:t>Bases de données clients et systèmes de paiement sécurisés dans le réseau interne</a:t>
            </a:r>
          </a:p>
          <a:p>
            <a:r>
              <a:rPr lang="fr-FR"/>
              <a:t>Limitation des risques en cas d'attaque</a:t>
            </a:r>
          </a:p>
          <a:p>
            <a:pPr lvl="1"/>
            <a:r>
              <a:rPr lang="fr-FR"/>
              <a:t>Accès direct aux informations sensibles empêché</a:t>
            </a:r>
          </a:p>
        </p:txBody>
      </p:sp>
    </p:spTree>
    <p:extLst>
      <p:ext uri="{BB962C8B-B14F-4D97-AF65-F5344CB8AC3E}">
        <p14:creationId xmlns:p14="http://schemas.microsoft.com/office/powerpoint/2010/main" val="199105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D327928C-6B17-68A5-42D4-CEA184ADC80E}"/>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Introduction</a:t>
            </a:r>
          </a:p>
        </p:txBody>
      </p:sp>
    </p:spTree>
    <p:extLst>
      <p:ext uri="{BB962C8B-B14F-4D97-AF65-F5344CB8AC3E}">
        <p14:creationId xmlns:p14="http://schemas.microsoft.com/office/powerpoint/2010/main" val="34133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AD9F696-756F-288B-230C-B3857E4C0FAF}"/>
              </a:ext>
            </a:extLst>
          </p:cNvPr>
          <p:cNvSpPr>
            <a:spLocks noGrp="1"/>
          </p:cNvSpPr>
          <p:nvPr>
            <p:ph type="title"/>
          </p:nvPr>
        </p:nvSpPr>
        <p:spPr>
          <a:xfrm>
            <a:off x="686834" y="1153572"/>
            <a:ext cx="3200400" cy="4461163"/>
          </a:xfrm>
        </p:spPr>
        <p:txBody>
          <a:bodyPr>
            <a:normAutofit/>
          </a:bodyPr>
          <a:lstStyle/>
          <a:p>
            <a:r>
              <a:rPr lang="fr-FR">
                <a:solidFill>
                  <a:srgbClr val="FFFFFF"/>
                </a:solidFill>
              </a:rPr>
              <a:t>Exemple 2 : Serveur de messagerie dans une DMZ</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13C70E26-CBF8-C956-27DF-DA08283E1B10}"/>
              </a:ext>
            </a:extLst>
          </p:cNvPr>
          <p:cNvSpPr>
            <a:spLocks noGrp="1"/>
          </p:cNvSpPr>
          <p:nvPr>
            <p:ph idx="1"/>
          </p:nvPr>
        </p:nvSpPr>
        <p:spPr>
          <a:xfrm>
            <a:off x="4447308" y="591344"/>
            <a:ext cx="6906491" cy="5585619"/>
          </a:xfrm>
        </p:spPr>
        <p:txBody>
          <a:bodyPr anchor="ctr">
            <a:normAutofit/>
          </a:bodyPr>
          <a:lstStyle/>
          <a:p>
            <a:r>
              <a:rPr lang="fr-FR"/>
              <a:t>Utilisation d'un serveur de messagerie dans une DMZ</a:t>
            </a:r>
          </a:p>
          <a:p>
            <a:pPr lvl="1"/>
            <a:r>
              <a:rPr lang="fr-FR"/>
              <a:t>Recevoir et envoyer des courriels externes</a:t>
            </a:r>
          </a:p>
          <a:p>
            <a:pPr lvl="1"/>
            <a:r>
              <a:rPr lang="fr-FR"/>
              <a:t>Transférer les courriels vers le serveur interne</a:t>
            </a:r>
          </a:p>
          <a:p>
            <a:r>
              <a:rPr lang="fr-FR"/>
              <a:t>Protection du réseau interne</a:t>
            </a:r>
          </a:p>
          <a:p>
            <a:pPr lvl="1"/>
            <a:r>
              <a:rPr lang="fr-FR"/>
              <a:t>Isolation des menaces potentielles</a:t>
            </a:r>
          </a:p>
          <a:p>
            <a:pPr lvl="1"/>
            <a:r>
              <a:rPr lang="fr-FR"/>
              <a:t>Prévention des courriels malveillants</a:t>
            </a:r>
          </a:p>
        </p:txBody>
      </p:sp>
    </p:spTree>
    <p:extLst>
      <p:ext uri="{BB962C8B-B14F-4D97-AF65-F5344CB8AC3E}">
        <p14:creationId xmlns:p14="http://schemas.microsoft.com/office/powerpoint/2010/main" val="119252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5CD0C79-8CD3-2D7D-7DAC-1613733BC4D7}"/>
              </a:ext>
            </a:extLst>
          </p:cNvPr>
          <p:cNvSpPr>
            <a:spLocks noGrp="1"/>
          </p:cNvSpPr>
          <p:nvPr>
            <p:ph type="title"/>
          </p:nvPr>
        </p:nvSpPr>
        <p:spPr>
          <a:xfrm>
            <a:off x="686834" y="1153572"/>
            <a:ext cx="3200400" cy="4461163"/>
          </a:xfrm>
        </p:spPr>
        <p:txBody>
          <a:bodyPr>
            <a:normAutofit/>
          </a:bodyPr>
          <a:lstStyle/>
          <a:p>
            <a:r>
              <a:rPr lang="fr-FR">
                <a:solidFill>
                  <a:srgbClr val="FFFFFF"/>
                </a:solidFill>
              </a:rPr>
              <a:t>Illustration schématique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DE8EFD9-8DD9-ED42-6347-AC7B8AD94D7B}"/>
              </a:ext>
            </a:extLst>
          </p:cNvPr>
          <p:cNvSpPr>
            <a:spLocks noGrp="1"/>
          </p:cNvSpPr>
          <p:nvPr>
            <p:ph idx="1"/>
          </p:nvPr>
        </p:nvSpPr>
        <p:spPr>
          <a:xfrm>
            <a:off x="4447308" y="591344"/>
            <a:ext cx="6906491" cy="5585619"/>
          </a:xfrm>
        </p:spPr>
        <p:txBody>
          <a:bodyPr anchor="ctr">
            <a:normAutofit/>
          </a:bodyPr>
          <a:lstStyle/>
          <a:p>
            <a:r>
              <a:rPr lang="fr-FR"/>
              <a:t>DMZ comme zone tampon</a:t>
            </a:r>
          </a:p>
          <a:p>
            <a:pPr lvl="1"/>
            <a:r>
              <a:rPr lang="fr-FR"/>
              <a:t>Située entre le pare-feu externe et interne</a:t>
            </a:r>
          </a:p>
          <a:p>
            <a:pPr lvl="1"/>
            <a:r>
              <a:rPr lang="fr-FR"/>
              <a:t>Offre une protection accrue aux ressources internes</a:t>
            </a:r>
          </a:p>
          <a:p>
            <a:r>
              <a:rPr lang="fr-FR"/>
              <a:t>Importance des schémas</a:t>
            </a:r>
          </a:p>
          <a:p>
            <a:pPr lvl="1"/>
            <a:r>
              <a:rPr lang="fr-FR"/>
              <a:t>Visualisation de l'architecture du réseau</a:t>
            </a:r>
          </a:p>
          <a:p>
            <a:pPr lvl="1"/>
            <a:r>
              <a:rPr lang="fr-FR"/>
              <a:t>Planification de configurations de sécurité efficaces</a:t>
            </a:r>
          </a:p>
        </p:txBody>
      </p:sp>
    </p:spTree>
    <p:extLst>
      <p:ext uri="{BB962C8B-B14F-4D97-AF65-F5344CB8AC3E}">
        <p14:creationId xmlns:p14="http://schemas.microsoft.com/office/powerpoint/2010/main" val="109842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A81827D-130C-4A5D-7EB8-BB4677E9D53B}"/>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Présentation du modèle TCP/IP</a:t>
            </a:r>
          </a:p>
        </p:txBody>
      </p:sp>
      <p:pic>
        <p:nvPicPr>
          <p:cNvPr id="5" name="Espace réservé du contenu 4" descr="Modèle 3D de formes en anneau connecté par des lignes">
            <a:extLst>
              <a:ext uri="{FF2B5EF4-FFF2-40B4-BE49-F238E27FC236}">
                <a16:creationId xmlns:a16="http://schemas.microsoft.com/office/drawing/2014/main" id="{0392CA49-DE0D-4390-82E1-95DD5EB97CE4}"/>
              </a:ext>
            </a:extLst>
          </p:cNvPr>
          <p:cNvPicPr>
            <a:picLocks noGrp="1" noChangeAspect="1"/>
          </p:cNvPicPr>
          <p:nvPr>
            <p:ph sz="half" idx="1"/>
          </p:nvPr>
        </p:nvPicPr>
        <p:blipFill>
          <a:blip r:embed="rId3"/>
          <a:srcRect r="3345" b="-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3AB3D2D8-48BB-8976-D614-3AC98AF3EB86}"/>
              </a:ext>
            </a:extLst>
          </p:cNvPr>
          <p:cNvSpPr>
            <a:spLocks noGrp="1"/>
          </p:cNvSpPr>
          <p:nvPr>
            <p:ph sz="half" idx="2"/>
          </p:nvPr>
        </p:nvSpPr>
        <p:spPr>
          <a:xfrm>
            <a:off x="6797004" y="670559"/>
            <a:ext cx="4555782" cy="5445076"/>
          </a:xfrm>
        </p:spPr>
        <p:txBody>
          <a:bodyPr vert="horz" lIns="91440" tIns="45720" rIns="91440" bIns="45720" rtlCol="0" anchor="t">
            <a:normAutofit/>
          </a:bodyPr>
          <a:lstStyle/>
          <a:p>
            <a:r>
              <a:rPr lang="en-US" sz="2000"/>
              <a:t>Introduction au modèle TCP/IP</a:t>
            </a:r>
          </a:p>
          <a:p>
            <a:pPr lvl="1"/>
            <a:r>
              <a:rPr lang="en-US" sz="2000"/>
              <a:t>Ensemble de protocoles de communication</a:t>
            </a:r>
          </a:p>
          <a:p>
            <a:pPr lvl="1"/>
            <a:r>
              <a:rPr lang="en-US" sz="2000"/>
              <a:t>Utilisé pour interconnecter des dispositifs sur des réseaux</a:t>
            </a:r>
          </a:p>
          <a:p>
            <a:r>
              <a:rPr lang="en-US" sz="2000"/>
              <a:t>Les quatre couches du modèle TCP/IP</a:t>
            </a:r>
          </a:p>
          <a:p>
            <a:pPr lvl="1"/>
            <a:r>
              <a:rPr lang="en-US" sz="2000"/>
              <a:t>Couche d'application</a:t>
            </a:r>
          </a:p>
          <a:p>
            <a:pPr lvl="1"/>
            <a:r>
              <a:rPr lang="en-US" sz="2000"/>
              <a:t>Couche de transport</a:t>
            </a:r>
          </a:p>
          <a:p>
            <a:pPr lvl="1"/>
            <a:r>
              <a:rPr lang="en-US" sz="2000"/>
              <a:t>Couche Internet</a:t>
            </a:r>
          </a:p>
          <a:p>
            <a:pPr lvl="1"/>
            <a:r>
              <a:rPr lang="en-US" sz="2000"/>
              <a:t>Couche d'accès au réseau</a:t>
            </a:r>
          </a:p>
          <a:p>
            <a:r>
              <a:rPr lang="en-US" sz="2000"/>
              <a:t>Importance du modèle TCP/IP</a:t>
            </a:r>
          </a:p>
          <a:p>
            <a:pPr lvl="1"/>
            <a:r>
              <a:rPr lang="en-US" sz="2000"/>
              <a:t>Essentiel pour le fonctionnement d'Internet</a:t>
            </a:r>
          </a:p>
          <a:p>
            <a:pPr lvl="1"/>
            <a:r>
              <a:rPr lang="en-US" sz="2000"/>
              <a:t>Utilisé dans de nombreux réseaux privés</a:t>
            </a:r>
          </a:p>
        </p:txBody>
      </p:sp>
    </p:spTree>
    <p:extLst>
      <p:ext uri="{BB962C8B-B14F-4D97-AF65-F5344CB8AC3E}">
        <p14:creationId xmlns:p14="http://schemas.microsoft.com/office/powerpoint/2010/main" val="361269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87E7152-9503-B65E-CB7D-50C4487F1AAB}"/>
              </a:ext>
            </a:extLst>
          </p:cNvPr>
          <p:cNvSpPr>
            <a:spLocks noGrp="1"/>
          </p:cNvSpPr>
          <p:nvPr>
            <p:ph type="title"/>
          </p:nvPr>
        </p:nvSpPr>
        <p:spPr>
          <a:xfrm>
            <a:off x="686834" y="1153572"/>
            <a:ext cx="3200400" cy="4461163"/>
          </a:xfrm>
        </p:spPr>
        <p:txBody>
          <a:bodyPr>
            <a:normAutofit/>
          </a:bodyPr>
          <a:lstStyle/>
          <a:p>
            <a:r>
              <a:rPr lang="fr-FR">
                <a:solidFill>
                  <a:srgbClr val="FFFFFF"/>
                </a:solidFill>
              </a:rPr>
              <a:t>Protocoles associés au modèle TCP/IP</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94E75C1F-41B8-9CCF-8FAD-78C780B41D2C}"/>
              </a:ext>
            </a:extLst>
          </p:cNvPr>
          <p:cNvSpPr>
            <a:spLocks noGrp="1"/>
          </p:cNvSpPr>
          <p:nvPr>
            <p:ph idx="1"/>
          </p:nvPr>
        </p:nvSpPr>
        <p:spPr>
          <a:xfrm>
            <a:off x="4447308" y="591344"/>
            <a:ext cx="6906491" cy="5585619"/>
          </a:xfrm>
        </p:spPr>
        <p:txBody>
          <a:bodyPr anchor="ctr">
            <a:normAutofit/>
          </a:bodyPr>
          <a:lstStyle/>
          <a:p>
            <a:r>
              <a:rPr lang="fr-FR"/>
              <a:t>Protocoles de communication</a:t>
            </a:r>
          </a:p>
          <a:p>
            <a:pPr lvl="1"/>
            <a:r>
              <a:rPr lang="fr-FR"/>
              <a:t>HTTP : transfert de fichiers</a:t>
            </a:r>
          </a:p>
          <a:p>
            <a:pPr lvl="1"/>
            <a:r>
              <a:rPr lang="fr-FR"/>
              <a:t>FTP : transfert de fichiers</a:t>
            </a:r>
          </a:p>
          <a:p>
            <a:pPr lvl="1"/>
            <a:r>
              <a:rPr lang="fr-FR"/>
              <a:t>SMTP : envoi de courriels</a:t>
            </a:r>
          </a:p>
          <a:p>
            <a:pPr lvl="1"/>
            <a:r>
              <a:rPr lang="fr-FR"/>
              <a:t>TCP : communication fiable</a:t>
            </a:r>
          </a:p>
          <a:p>
            <a:pPr lvl="1"/>
            <a:r>
              <a:rPr lang="fr-FR"/>
              <a:t>UDP : communication rapide</a:t>
            </a:r>
          </a:p>
          <a:p>
            <a:r>
              <a:rPr lang="fr-FR"/>
              <a:t>Gestion des adresses IP</a:t>
            </a:r>
          </a:p>
          <a:p>
            <a:pPr lvl="1"/>
            <a:r>
              <a:rPr lang="fr-FR"/>
              <a:t>IPv4 : identification unique des dispositifs</a:t>
            </a:r>
          </a:p>
          <a:p>
            <a:pPr lvl="1"/>
            <a:r>
              <a:rPr lang="fr-FR"/>
              <a:t>IPv6 : identification unique des dispositifs</a:t>
            </a:r>
          </a:p>
        </p:txBody>
      </p:sp>
    </p:spTree>
    <p:extLst>
      <p:ext uri="{BB962C8B-B14F-4D97-AF65-F5344CB8AC3E}">
        <p14:creationId xmlns:p14="http://schemas.microsoft.com/office/powerpoint/2010/main" val="94133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192A066-F32D-2C44-C40C-0DF484C695EF}"/>
              </a:ext>
            </a:extLst>
          </p:cNvPr>
          <p:cNvSpPr>
            <a:spLocks noGrp="1"/>
          </p:cNvSpPr>
          <p:nvPr>
            <p:ph type="title"/>
          </p:nvPr>
        </p:nvSpPr>
        <p:spPr>
          <a:xfrm>
            <a:off x="686834" y="1153572"/>
            <a:ext cx="3200400" cy="4461163"/>
          </a:xfrm>
        </p:spPr>
        <p:txBody>
          <a:bodyPr>
            <a:normAutofit/>
          </a:bodyPr>
          <a:lstStyle/>
          <a:p>
            <a:r>
              <a:rPr lang="fr-FR">
                <a:solidFill>
                  <a:srgbClr val="FFFFFF"/>
                </a:solidFill>
              </a:rPr>
              <a:t>Importance du modèle TCP/IP</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F5B938E-3034-BB9D-871F-DEF256575208}"/>
              </a:ext>
            </a:extLst>
          </p:cNvPr>
          <p:cNvSpPr>
            <a:spLocks noGrp="1"/>
          </p:cNvSpPr>
          <p:nvPr>
            <p:ph idx="1"/>
          </p:nvPr>
        </p:nvSpPr>
        <p:spPr>
          <a:xfrm>
            <a:off x="4447308" y="591344"/>
            <a:ext cx="6906491" cy="5585619"/>
          </a:xfrm>
        </p:spPr>
        <p:txBody>
          <a:bodyPr anchor="ctr">
            <a:normAutofit/>
          </a:bodyPr>
          <a:lstStyle/>
          <a:p>
            <a:r>
              <a:rPr lang="fr-FR"/>
              <a:t>Compréhension du modèle TCP/IP</a:t>
            </a:r>
          </a:p>
          <a:p>
            <a:pPr lvl="1"/>
            <a:r>
              <a:rPr lang="fr-FR"/>
              <a:t>Essentielle pour les professionnels des réseaux</a:t>
            </a:r>
          </a:p>
          <a:p>
            <a:pPr lvl="1"/>
            <a:r>
              <a:rPr lang="fr-FR"/>
              <a:t>Permet de concevoir, configurer et dépanner les infrastructures réseaux</a:t>
            </a:r>
          </a:p>
          <a:p>
            <a:r>
              <a:rPr lang="fr-FR"/>
              <a:t>Rôle central du modèle TCP/IP</a:t>
            </a:r>
          </a:p>
          <a:p>
            <a:pPr lvl="1"/>
            <a:r>
              <a:rPr lang="fr-FR"/>
              <a:t>Facilite l'interopérabilité des systèmes de communication</a:t>
            </a:r>
          </a:p>
          <a:p>
            <a:pPr lvl="1"/>
            <a:r>
              <a:rPr lang="fr-FR"/>
              <a:t>Améliore la scalabilité des réseaux modernes</a:t>
            </a:r>
          </a:p>
        </p:txBody>
      </p:sp>
    </p:spTree>
    <p:extLst>
      <p:ext uri="{BB962C8B-B14F-4D97-AF65-F5344CB8AC3E}">
        <p14:creationId xmlns:p14="http://schemas.microsoft.com/office/powerpoint/2010/main" val="401297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00FFC239-D616-41DB-9AEE-7DCCE51670D2}"/>
              </a:ext>
            </a:extLst>
          </p:cNvPr>
          <p:cNvSpPr>
            <a:spLocks noGrp="1"/>
          </p:cNvSpPr>
          <p:nvPr>
            <p:ph type="title"/>
          </p:nvPr>
        </p:nvSpPr>
        <p:spPr>
          <a:xfrm>
            <a:off x="1188069" y="381935"/>
            <a:ext cx="4008583" cy="5974414"/>
          </a:xfrm>
        </p:spPr>
        <p:txBody>
          <a:bodyPr anchor="ctr">
            <a:normAutofit/>
          </a:bodyPr>
          <a:lstStyle/>
          <a:p>
            <a:r>
              <a:rPr lang="fr-FR" sz="8000">
                <a:solidFill>
                  <a:srgbClr val="FFFFFF"/>
                </a:solidFill>
              </a:rPr>
              <a:t>Types de réseaux</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ce réservé du contenu 2">
            <a:extLst>
              <a:ext uri="{FF2B5EF4-FFF2-40B4-BE49-F238E27FC236}">
                <a16:creationId xmlns:a16="http://schemas.microsoft.com/office/drawing/2014/main" id="{04B4DB7F-102F-FCC1-9E2B-A38C1707EE16}"/>
              </a:ext>
            </a:extLst>
          </p:cNvPr>
          <p:cNvSpPr>
            <a:spLocks noGrp="1"/>
          </p:cNvSpPr>
          <p:nvPr>
            <p:ph idx="1"/>
          </p:nvPr>
        </p:nvSpPr>
        <p:spPr>
          <a:xfrm>
            <a:off x="6297233" y="518400"/>
            <a:ext cx="4771607" cy="5837949"/>
          </a:xfrm>
        </p:spPr>
        <p:txBody>
          <a:bodyPr anchor="ctr">
            <a:normAutofit/>
          </a:bodyPr>
          <a:lstStyle/>
          <a:p>
            <a:r>
              <a:rPr lang="fr-FR" sz="1700">
                <a:solidFill>
                  <a:schemeClr val="tx1">
                    <a:alpha val="80000"/>
                  </a:schemeClr>
                </a:solidFill>
              </a:rPr>
              <a:t>Réseaux Locaux (LAN)</a:t>
            </a:r>
          </a:p>
          <a:p>
            <a:pPr lvl="1"/>
            <a:r>
              <a:rPr lang="fr-FR" sz="1700">
                <a:solidFill>
                  <a:schemeClr val="tx1">
                    <a:alpha val="80000"/>
                  </a:schemeClr>
                </a:solidFill>
              </a:rPr>
              <a:t>Couvrent une zone restreinte comme un bureau, une école ou un bâtiment</a:t>
            </a:r>
          </a:p>
          <a:p>
            <a:pPr lvl="1"/>
            <a:r>
              <a:rPr lang="fr-FR" sz="1700">
                <a:solidFill>
                  <a:schemeClr val="tx1">
                    <a:alpha val="80000"/>
                  </a:schemeClr>
                </a:solidFill>
              </a:rPr>
              <a:t>Utilisés pour relier des ordinateurs et des périphériques</a:t>
            </a:r>
          </a:p>
          <a:p>
            <a:pPr lvl="1"/>
            <a:r>
              <a:rPr lang="fr-FR" sz="1700">
                <a:solidFill>
                  <a:schemeClr val="tx1">
                    <a:alpha val="80000"/>
                  </a:schemeClr>
                </a:solidFill>
              </a:rPr>
              <a:t>Permettent un partage de ressources et une communication rapide</a:t>
            </a:r>
          </a:p>
          <a:p>
            <a:r>
              <a:rPr lang="fr-FR" sz="1700">
                <a:solidFill>
                  <a:schemeClr val="tx1">
                    <a:alpha val="80000"/>
                  </a:schemeClr>
                </a:solidFill>
              </a:rPr>
              <a:t>Réseaux Métropolitains (MAN)</a:t>
            </a:r>
          </a:p>
          <a:p>
            <a:pPr lvl="1"/>
            <a:r>
              <a:rPr lang="fr-FR" sz="1700">
                <a:solidFill>
                  <a:schemeClr val="tx1">
                    <a:alpha val="80000"/>
                  </a:schemeClr>
                </a:solidFill>
              </a:rPr>
              <a:t>S'étendent sur une ville ou une grande zone urbaine</a:t>
            </a:r>
          </a:p>
          <a:p>
            <a:pPr lvl="1"/>
            <a:r>
              <a:rPr lang="fr-FR" sz="1700">
                <a:solidFill>
                  <a:schemeClr val="tx1">
                    <a:alpha val="80000"/>
                  </a:schemeClr>
                </a:solidFill>
              </a:rPr>
              <a:t>Offrent une connectivité entre plusieurs LANs dispersés géographiquement</a:t>
            </a:r>
          </a:p>
          <a:p>
            <a:r>
              <a:rPr lang="fr-FR" sz="1700">
                <a:solidFill>
                  <a:schemeClr val="tx1">
                    <a:alpha val="80000"/>
                  </a:schemeClr>
                </a:solidFill>
              </a:rPr>
              <a:t>Réseaux Étendus (WAN)</a:t>
            </a:r>
          </a:p>
          <a:p>
            <a:pPr lvl="1"/>
            <a:r>
              <a:rPr lang="fr-FR" sz="1700">
                <a:solidFill>
                  <a:schemeClr val="tx1">
                    <a:alpha val="80000"/>
                  </a:schemeClr>
                </a:solidFill>
              </a:rPr>
              <a:t>Couvrent de vastes zones géographiques, parfois intercontinentales</a:t>
            </a:r>
          </a:p>
          <a:p>
            <a:pPr lvl="1"/>
            <a:r>
              <a:rPr lang="fr-FR" sz="1700">
                <a:solidFill>
                  <a:schemeClr val="tx1">
                    <a:alpha val="80000"/>
                  </a:schemeClr>
                </a:solidFill>
              </a:rPr>
              <a:t>Relient plusieurs MANs et LANs</a:t>
            </a:r>
          </a:p>
          <a:p>
            <a:pPr lvl="1"/>
            <a:r>
              <a:rPr lang="fr-FR" sz="1700">
                <a:solidFill>
                  <a:schemeClr val="tx1">
                    <a:alpha val="80000"/>
                  </a:schemeClr>
                </a:solidFill>
              </a:rPr>
              <a:t>Utilisent des technologies comme les liaisons satellites et les câbles sous-marins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21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5DBDE67-9409-5936-99BE-B0AC196004B8}"/>
              </a:ext>
            </a:extLst>
          </p:cNvPr>
          <p:cNvSpPr>
            <a:spLocks noGrp="1"/>
          </p:cNvSpPr>
          <p:nvPr>
            <p:ph type="title"/>
          </p:nvPr>
        </p:nvSpPr>
        <p:spPr>
          <a:xfrm>
            <a:off x="1188069" y="381935"/>
            <a:ext cx="4008583" cy="5974414"/>
          </a:xfrm>
        </p:spPr>
        <p:txBody>
          <a:bodyPr anchor="ctr">
            <a:normAutofit/>
          </a:bodyPr>
          <a:lstStyle/>
          <a:p>
            <a:r>
              <a:rPr lang="fr-FR" sz="5000">
                <a:solidFill>
                  <a:srgbClr val="FFFFFF"/>
                </a:solidFill>
              </a:rPr>
              <a:t>Interconnexion et gestion des réseaux</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Espace réservé du contenu 2">
            <a:extLst>
              <a:ext uri="{FF2B5EF4-FFF2-40B4-BE49-F238E27FC236}">
                <a16:creationId xmlns:a16="http://schemas.microsoft.com/office/drawing/2014/main" id="{E4A0E50D-E51E-C1DB-BD86-ACBFA10B1F87}"/>
              </a:ext>
            </a:extLst>
          </p:cNvPr>
          <p:cNvSpPr>
            <a:spLocks noGrp="1"/>
          </p:cNvSpPr>
          <p:nvPr>
            <p:ph idx="1"/>
          </p:nvPr>
        </p:nvSpPr>
        <p:spPr>
          <a:xfrm>
            <a:off x="6297233" y="518400"/>
            <a:ext cx="4771607" cy="5837949"/>
          </a:xfrm>
        </p:spPr>
        <p:txBody>
          <a:bodyPr anchor="ctr">
            <a:normAutofit/>
          </a:bodyPr>
          <a:lstStyle/>
          <a:p>
            <a:r>
              <a:rPr lang="fr-FR" sz="2000">
                <a:solidFill>
                  <a:schemeClr val="tx1">
                    <a:alpha val="80000"/>
                  </a:schemeClr>
                </a:solidFill>
              </a:rPr>
              <a:t>Switches</a:t>
            </a:r>
          </a:p>
          <a:p>
            <a:pPr lvl="1"/>
            <a:r>
              <a:rPr lang="fr-FR" sz="2000">
                <a:solidFill>
                  <a:schemeClr val="tx1">
                    <a:alpha val="80000"/>
                  </a:schemeClr>
                </a:solidFill>
              </a:rPr>
              <a:t>Relient plusieurs dispositifs au sein d'un même réseau local</a:t>
            </a:r>
          </a:p>
          <a:p>
            <a:pPr lvl="1"/>
            <a:r>
              <a:rPr lang="fr-FR" sz="2000">
                <a:solidFill>
                  <a:schemeClr val="tx1">
                    <a:alpha val="80000"/>
                  </a:schemeClr>
                </a:solidFill>
              </a:rPr>
              <a:t>Facilitent le transfert de données</a:t>
            </a:r>
          </a:p>
          <a:p>
            <a:r>
              <a:rPr lang="fr-FR" sz="2000">
                <a:solidFill>
                  <a:schemeClr val="tx1">
                    <a:alpha val="80000"/>
                  </a:schemeClr>
                </a:solidFill>
              </a:rPr>
              <a:t>Routeurs</a:t>
            </a:r>
          </a:p>
          <a:p>
            <a:pPr lvl="1"/>
            <a:r>
              <a:rPr lang="fr-FR" sz="2000">
                <a:solidFill>
                  <a:schemeClr val="tx1">
                    <a:alpha val="80000"/>
                  </a:schemeClr>
                </a:solidFill>
              </a:rPr>
              <a:t>Dirigent les paquets de données entre différents réseaux</a:t>
            </a:r>
          </a:p>
          <a:p>
            <a:pPr lvl="1"/>
            <a:r>
              <a:rPr lang="fr-FR" sz="2000">
                <a:solidFill>
                  <a:schemeClr val="tx1">
                    <a:alpha val="80000"/>
                  </a:schemeClr>
                </a:solidFill>
              </a:rPr>
              <a:t>Essentiels dans les MANs et les WANs</a:t>
            </a:r>
          </a:p>
          <a:p>
            <a:r>
              <a:rPr lang="fr-FR" sz="2000">
                <a:solidFill>
                  <a:schemeClr val="tx1">
                    <a:alpha val="80000"/>
                  </a:schemeClr>
                </a:solidFill>
              </a:rPr>
              <a:t>Hubs</a:t>
            </a:r>
          </a:p>
          <a:p>
            <a:pPr lvl="1"/>
            <a:r>
              <a:rPr lang="fr-FR" sz="2000">
                <a:solidFill>
                  <a:schemeClr val="tx1">
                    <a:alpha val="80000"/>
                  </a:schemeClr>
                </a:solidFill>
              </a:rPr>
              <a:t>Connectent plusieurs dispositifs</a:t>
            </a:r>
          </a:p>
          <a:p>
            <a:pPr lvl="1"/>
            <a:r>
              <a:rPr lang="fr-FR" sz="2000">
                <a:solidFill>
                  <a:schemeClr val="tx1">
                    <a:alpha val="80000"/>
                  </a:schemeClr>
                </a:solidFill>
              </a:rPr>
              <a:t>Moins de contrôle et d'efficacité comparé aux switches</a:t>
            </a:r>
          </a:p>
          <a:p>
            <a:r>
              <a:rPr lang="fr-FR" sz="2000">
                <a:solidFill>
                  <a:schemeClr val="tx1">
                    <a:alpha val="80000"/>
                  </a:schemeClr>
                </a:solidFill>
              </a:rPr>
              <a:t>Firewalls</a:t>
            </a:r>
          </a:p>
          <a:p>
            <a:pPr lvl="1"/>
            <a:r>
              <a:rPr lang="fr-FR" sz="2000">
                <a:solidFill>
                  <a:schemeClr val="tx1">
                    <a:alpha val="80000"/>
                  </a:schemeClr>
                </a:solidFill>
              </a:rPr>
              <a:t>Assurent la sécurité des réseaux</a:t>
            </a:r>
          </a:p>
          <a:p>
            <a:r>
              <a:rPr lang="fr-FR" sz="2000">
                <a:solidFill>
                  <a:schemeClr val="tx1">
                    <a:alpha val="80000"/>
                  </a:schemeClr>
                </a:solidFill>
              </a:rPr>
              <a:t>Proxies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11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3F48A3-8912-8675-2E91-C2E4521B344C}"/>
              </a:ext>
            </a:extLst>
          </p:cNvPr>
          <p:cNvSpPr>
            <a:spLocks noGrp="1"/>
          </p:cNvSpPr>
          <p:nvPr>
            <p:ph type="title"/>
          </p:nvPr>
        </p:nvSpPr>
        <p:spPr>
          <a:xfrm>
            <a:off x="686834" y="1153572"/>
            <a:ext cx="3200400" cy="4461163"/>
          </a:xfrm>
        </p:spPr>
        <p:txBody>
          <a:bodyPr>
            <a:normAutofit/>
          </a:bodyPr>
          <a:lstStyle/>
          <a:p>
            <a:r>
              <a:rPr lang="fr-FR">
                <a:solidFill>
                  <a:srgbClr val="FFFFFF"/>
                </a:solidFill>
              </a:rPr>
              <a:t>Tolérance aux pannes et sécurité des réseaux</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665BD42A-589D-B430-6CAE-64C05E86C537}"/>
              </a:ext>
            </a:extLst>
          </p:cNvPr>
          <p:cNvSpPr>
            <a:spLocks noGrp="1"/>
          </p:cNvSpPr>
          <p:nvPr>
            <p:ph idx="1"/>
          </p:nvPr>
        </p:nvSpPr>
        <p:spPr>
          <a:xfrm>
            <a:off x="4447308" y="591344"/>
            <a:ext cx="6906491" cy="5585619"/>
          </a:xfrm>
        </p:spPr>
        <p:txBody>
          <a:bodyPr anchor="ctr">
            <a:normAutofit/>
          </a:bodyPr>
          <a:lstStyle/>
          <a:p>
            <a:r>
              <a:rPr lang="fr-FR"/>
              <a:t>Importance de la tolérance aux pannes</a:t>
            </a:r>
          </a:p>
          <a:p>
            <a:pPr lvl="1"/>
            <a:r>
              <a:rPr lang="fr-FR"/>
              <a:t>Assure la continuité du service en cas de défaillance</a:t>
            </a:r>
          </a:p>
          <a:p>
            <a:r>
              <a:rPr lang="fr-FR"/>
              <a:t>Techniques de tolérance aux pannes</a:t>
            </a:r>
          </a:p>
          <a:p>
            <a:pPr lvl="1"/>
            <a:r>
              <a:rPr lang="fr-FR"/>
              <a:t>Redondance des équipements</a:t>
            </a:r>
          </a:p>
          <a:p>
            <a:pPr lvl="1"/>
            <a:r>
              <a:rPr lang="fr-FR"/>
              <a:t>Routage alternatif</a:t>
            </a:r>
          </a:p>
          <a:p>
            <a:pPr lvl="1"/>
            <a:r>
              <a:rPr lang="fr-FR"/>
              <a:t>Protocoles de reprise après sinistre</a:t>
            </a:r>
          </a:p>
          <a:p>
            <a:r>
              <a:rPr lang="fr-FR"/>
              <a:t>Création de zones démilitarisées (DMZ)</a:t>
            </a:r>
          </a:p>
          <a:p>
            <a:pPr lvl="1"/>
            <a:r>
              <a:rPr lang="fr-FR"/>
              <a:t>Ajoute une couche de sécurité supplémentaire</a:t>
            </a:r>
          </a:p>
          <a:p>
            <a:pPr lvl="1"/>
            <a:r>
              <a:rPr lang="fr-FR"/>
              <a:t>Isolent certains serveurs du reste du réseau</a:t>
            </a:r>
          </a:p>
          <a:p>
            <a:pPr lvl="1"/>
            <a:r>
              <a:rPr lang="fr-FR"/>
              <a:t>Réduisent les risques d'attaques directes</a:t>
            </a:r>
          </a:p>
        </p:txBody>
      </p:sp>
    </p:spTree>
    <p:extLst>
      <p:ext uri="{BB962C8B-B14F-4D97-AF65-F5344CB8AC3E}">
        <p14:creationId xmlns:p14="http://schemas.microsoft.com/office/powerpoint/2010/main" val="29505246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691</TotalTime>
  <Words>4639</Words>
  <Application>Microsoft Office PowerPoint</Application>
  <PresentationFormat>Grand écran</PresentationFormat>
  <Paragraphs>302</Paragraphs>
  <Slides>31</Slides>
  <Notes>30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Aptos</vt:lpstr>
      <vt:lpstr>Aptos Display</vt:lpstr>
      <vt:lpstr>Arial</vt:lpstr>
      <vt:lpstr>Calibri</vt:lpstr>
      <vt:lpstr>Thème Office</vt:lpstr>
      <vt:lpstr>Infrastructures réseaux</vt:lpstr>
      <vt:lpstr>Sommaire</vt:lpstr>
      <vt:lpstr>Introduction</vt:lpstr>
      <vt:lpstr>Présentation du modèle TCP/IP</vt:lpstr>
      <vt:lpstr>Protocoles associés au modèle TCP/IP</vt:lpstr>
      <vt:lpstr>Importance du modèle TCP/IP</vt:lpstr>
      <vt:lpstr>Types de réseaux</vt:lpstr>
      <vt:lpstr>Interconnexion et gestion des réseaux</vt:lpstr>
      <vt:lpstr>Tolérance aux pannes et sécurité des réseaux</vt:lpstr>
      <vt:lpstr>Schématisation et pratiques</vt:lpstr>
      <vt:lpstr>Focus sur IP (IPv4 &amp; IPv6)</vt:lpstr>
      <vt:lpstr>IPv4</vt:lpstr>
      <vt:lpstr>IPv6</vt:lpstr>
      <vt:lpstr>Notation</vt:lpstr>
      <vt:lpstr>Capacité</vt:lpstr>
      <vt:lpstr>Sécurité</vt:lpstr>
      <vt:lpstr>Configuration automatique</vt:lpstr>
      <vt:lpstr>Format d'adresse</vt:lpstr>
      <vt:lpstr>Transition de IPv4 à IPv6</vt:lpstr>
      <vt:lpstr>Switch</vt:lpstr>
      <vt:lpstr>Routeur</vt:lpstr>
      <vt:lpstr>Hub</vt:lpstr>
      <vt:lpstr>Firewall</vt:lpstr>
      <vt:lpstr>Proxy</vt:lpstr>
      <vt:lpstr>Stratégies de tolérance aux pannes</vt:lpstr>
      <vt:lpstr>Rôle des DMZ</vt:lpstr>
      <vt:lpstr>Définition et rôle de la DMZ</vt:lpstr>
      <vt:lpstr>Fonctionnement de la DMZ</vt:lpstr>
      <vt:lpstr>Exemple 1 : Serveur Web dans une DMZ</vt:lpstr>
      <vt:lpstr>Exemple 2 : Serveur de messagerie dans une DMZ</vt:lpstr>
      <vt:lpstr>Illustration schématique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BOULANGER, Thierry</dc:creator>
  <cp:lastModifiedBy>Thierry Boulanger</cp:lastModifiedBy>
  <cp:revision>1</cp:revision>
  <dcterms:created xsi:type="dcterms:W3CDTF">2025-01-01T16:53:16Z</dcterms:created>
  <dcterms:modified xsi:type="dcterms:W3CDTF">2025-01-27T07:32:00Z</dcterms:modified>
</cp:coreProperties>
</file>