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1" d="100"/>
          <a:sy n="51" d="100"/>
        </p:scale>
        <p:origin x="36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523B65-408D-4357-9C1C-D8090C66EB6D}" type="doc">
      <dgm:prSet loTypeId="urn:microsoft.com/office/officeart/2024/3/layout/verticalVisualTextBlock1" loCatId="Picture" qsTypeId="urn:microsoft.com/office/officeart/2005/8/quickstyle/simple4" qsCatId="simple" csTypeId="urn:microsoft.com/office/officeart/2005/8/colors/accent0_2" csCatId="mainScheme" phldr="1"/>
      <dgm:spPr/>
      <dgm:t>
        <a:bodyPr/>
        <a:lstStyle/>
        <a:p>
          <a:endParaRPr lang="fr-FR"/>
        </a:p>
      </dgm:t>
    </dgm:pt>
    <dgm:pt modelId="{245EAAFD-B6C6-4BFD-9314-C11BFE16FC96}">
      <dgm:prSet/>
      <dgm:spPr/>
      <dgm:t>
        <a:bodyPr/>
        <a:lstStyle/>
        <a:p>
          <a:pPr>
            <a:lnSpc>
              <a:spcPct val="100000"/>
            </a:lnSpc>
            <a:defRPr b="1"/>
          </a:pPr>
          <a:r>
            <a:rPr lang="fr-FR"/>
            <a:t>Importance des réseaux</a:t>
          </a:r>
        </a:p>
      </dgm:t>
    </dgm:pt>
    <dgm:pt modelId="{2268A762-DE9B-47E6-820B-F0BEA94A6778}" type="parTrans" cxnId="{FAC3B1F1-D78C-4FA3-989C-C3A8D6E9F5C9}">
      <dgm:prSet/>
      <dgm:spPr/>
      <dgm:t>
        <a:bodyPr/>
        <a:lstStyle/>
        <a:p>
          <a:endParaRPr lang="fr-FR"/>
        </a:p>
      </dgm:t>
    </dgm:pt>
    <dgm:pt modelId="{223F08F5-F688-4A1B-82FE-00063F3E237C}" type="sibTrans" cxnId="{FAC3B1F1-D78C-4FA3-989C-C3A8D6E9F5C9}">
      <dgm:prSet/>
      <dgm:spPr/>
      <dgm:t>
        <a:bodyPr/>
        <a:lstStyle/>
        <a:p>
          <a:pPr>
            <a:lnSpc>
              <a:spcPct val="100000"/>
            </a:lnSpc>
            <a:defRPr b="1"/>
          </a:pPr>
          <a:endParaRPr lang="fr-FR"/>
        </a:p>
      </dgm:t>
    </dgm:pt>
    <dgm:pt modelId="{39B184A8-0138-4FA2-9AAC-0772C2351C97}">
      <dgm:prSet/>
      <dgm:spPr/>
      <dgm:t>
        <a:bodyPr/>
        <a:lstStyle/>
        <a:p>
          <a:pPr>
            <a:lnSpc>
              <a:spcPct val="100000"/>
            </a:lnSpc>
          </a:pPr>
          <a:r>
            <a:rPr lang="fr-FR"/>
            <a:t>Les réseaux informatiques sont essentiels pour le fonctionnement efficace des entreprises modernes, permettant une communication fluide.</a:t>
          </a:r>
        </a:p>
      </dgm:t>
    </dgm:pt>
    <dgm:pt modelId="{1D179998-9138-46D5-BDDF-F40C26C57ABD}" type="parTrans" cxnId="{EA871128-AA6E-48EB-9D50-239445AAE74B}">
      <dgm:prSet/>
      <dgm:spPr/>
      <dgm:t>
        <a:bodyPr/>
        <a:lstStyle/>
        <a:p>
          <a:endParaRPr lang="fr-FR"/>
        </a:p>
      </dgm:t>
    </dgm:pt>
    <dgm:pt modelId="{4D4882EF-EE5C-4703-AA53-6D6E47E66814}" type="sibTrans" cxnId="{EA871128-AA6E-48EB-9D50-239445AAE74B}">
      <dgm:prSet/>
      <dgm:spPr/>
      <dgm:t>
        <a:bodyPr/>
        <a:lstStyle/>
        <a:p>
          <a:endParaRPr lang="fr-FR"/>
        </a:p>
      </dgm:t>
    </dgm:pt>
    <dgm:pt modelId="{25F4941E-3A00-428F-9C99-B7CEF4FBAF09}">
      <dgm:prSet/>
      <dgm:spPr/>
      <dgm:t>
        <a:bodyPr/>
        <a:lstStyle/>
        <a:p>
          <a:pPr>
            <a:lnSpc>
              <a:spcPct val="100000"/>
            </a:lnSpc>
            <a:defRPr b="1"/>
          </a:pPr>
          <a:r>
            <a:rPr lang="fr-FR"/>
            <a:t>Structures de réseaux</a:t>
          </a:r>
        </a:p>
      </dgm:t>
    </dgm:pt>
    <dgm:pt modelId="{0DD6C74D-B5D7-40CC-B4DB-E28EFF806CEF}" type="parTrans" cxnId="{01456927-31F1-4016-805A-E1411B1D6E3C}">
      <dgm:prSet/>
      <dgm:spPr/>
      <dgm:t>
        <a:bodyPr/>
        <a:lstStyle/>
        <a:p>
          <a:endParaRPr lang="fr-FR"/>
        </a:p>
      </dgm:t>
    </dgm:pt>
    <dgm:pt modelId="{4EAD5F47-D2AF-4284-8F96-51C10D64AB01}" type="sibTrans" cxnId="{01456927-31F1-4016-805A-E1411B1D6E3C}">
      <dgm:prSet/>
      <dgm:spPr/>
      <dgm:t>
        <a:bodyPr/>
        <a:lstStyle/>
        <a:p>
          <a:pPr>
            <a:lnSpc>
              <a:spcPct val="100000"/>
            </a:lnSpc>
            <a:defRPr b="1"/>
          </a:pPr>
          <a:endParaRPr lang="fr-FR"/>
        </a:p>
      </dgm:t>
    </dgm:pt>
    <dgm:pt modelId="{532B259C-E204-404B-9AA6-C980044EB4D4}">
      <dgm:prSet/>
      <dgm:spPr/>
      <dgm:t>
        <a:bodyPr/>
        <a:lstStyle/>
        <a:p>
          <a:pPr>
            <a:lnSpc>
              <a:spcPct val="100000"/>
            </a:lnSpc>
          </a:pPr>
          <a:r>
            <a:rPr lang="fr-FR"/>
            <a:t>Comprendre les différentes structures de réseaux aide à optimiser les performances et la sécurité des systèmes informatiques.</a:t>
          </a:r>
        </a:p>
      </dgm:t>
    </dgm:pt>
    <dgm:pt modelId="{A073A2B7-46B9-4852-8E62-B87BEC8E24DA}" type="parTrans" cxnId="{AF814E93-63CF-41CE-A076-3EAEF84E5847}">
      <dgm:prSet/>
      <dgm:spPr/>
      <dgm:t>
        <a:bodyPr/>
        <a:lstStyle/>
        <a:p>
          <a:endParaRPr lang="fr-FR"/>
        </a:p>
      </dgm:t>
    </dgm:pt>
    <dgm:pt modelId="{75C35195-73A3-4F3D-9A4B-75E0C3D85486}" type="sibTrans" cxnId="{AF814E93-63CF-41CE-A076-3EAEF84E5847}">
      <dgm:prSet/>
      <dgm:spPr/>
      <dgm:t>
        <a:bodyPr/>
        <a:lstStyle/>
        <a:p>
          <a:endParaRPr lang="fr-FR"/>
        </a:p>
      </dgm:t>
    </dgm:pt>
    <dgm:pt modelId="{E04974A6-6A60-43A8-9D46-454590B28E60}">
      <dgm:prSet/>
      <dgm:spPr/>
      <dgm:t>
        <a:bodyPr/>
        <a:lstStyle/>
        <a:p>
          <a:pPr>
            <a:lnSpc>
              <a:spcPct val="100000"/>
            </a:lnSpc>
            <a:defRPr b="1"/>
          </a:pPr>
          <a:r>
            <a:rPr lang="fr-FR"/>
            <a:t>Réplication et résilience</a:t>
          </a:r>
        </a:p>
      </dgm:t>
    </dgm:pt>
    <dgm:pt modelId="{79B2844C-8F3E-4F8B-8447-81B2C256E28D}" type="parTrans" cxnId="{9484AD23-1F63-4848-AECE-34B59880B157}">
      <dgm:prSet/>
      <dgm:spPr/>
      <dgm:t>
        <a:bodyPr/>
        <a:lstStyle/>
        <a:p>
          <a:endParaRPr lang="fr-FR"/>
        </a:p>
      </dgm:t>
    </dgm:pt>
    <dgm:pt modelId="{0169466F-A1C1-49FA-8803-3FF6D41AD994}" type="sibTrans" cxnId="{9484AD23-1F63-4848-AECE-34B59880B157}">
      <dgm:prSet/>
      <dgm:spPr/>
      <dgm:t>
        <a:bodyPr/>
        <a:lstStyle/>
        <a:p>
          <a:endParaRPr lang="fr-FR"/>
        </a:p>
      </dgm:t>
    </dgm:pt>
    <dgm:pt modelId="{39FC8972-B77F-4C70-80EC-847C0A4C46AB}">
      <dgm:prSet/>
      <dgm:spPr/>
      <dgm:t>
        <a:bodyPr/>
        <a:lstStyle/>
        <a:p>
          <a:pPr>
            <a:lnSpc>
              <a:spcPct val="100000"/>
            </a:lnSpc>
          </a:pPr>
          <a:r>
            <a:rPr lang="fr-FR"/>
            <a:t>Les concepts de réplication et de résilience sont cruciaux pour assurer une continuité des opérations et une sécurité renforcée.</a:t>
          </a:r>
        </a:p>
      </dgm:t>
    </dgm:pt>
    <dgm:pt modelId="{BAE3A0D4-6F85-41E2-8BD8-A428F8CAFD3B}" type="parTrans" cxnId="{55FAC2A4-D1DA-4BB8-9888-DD95F389CB6E}">
      <dgm:prSet/>
      <dgm:spPr/>
      <dgm:t>
        <a:bodyPr/>
        <a:lstStyle/>
        <a:p>
          <a:endParaRPr lang="fr-FR"/>
        </a:p>
      </dgm:t>
    </dgm:pt>
    <dgm:pt modelId="{089E4664-42A6-42BB-90D4-740D23580616}" type="sibTrans" cxnId="{55FAC2A4-D1DA-4BB8-9888-DD95F389CB6E}">
      <dgm:prSet/>
      <dgm:spPr/>
      <dgm:t>
        <a:bodyPr/>
        <a:lstStyle/>
        <a:p>
          <a:endParaRPr lang="fr-FR"/>
        </a:p>
      </dgm:t>
    </dgm:pt>
    <dgm:pt modelId="{7A994C32-0D06-4ECD-8F48-B26816BDAFCD}" type="pres">
      <dgm:prSet presAssocID="{8E523B65-408D-4357-9C1C-D8090C66EB6D}" presName="Root" presStyleCnt="0">
        <dgm:presLayoutVars>
          <dgm:dir/>
          <dgm:resizeHandles val="exact"/>
        </dgm:presLayoutVars>
      </dgm:prSet>
      <dgm:spPr/>
    </dgm:pt>
    <dgm:pt modelId="{40293347-9547-452E-BE23-E629139C4B52}" type="pres">
      <dgm:prSet presAssocID="{245EAAFD-B6C6-4BFD-9314-C11BFE16FC96}" presName="Composite" presStyleCnt="0"/>
      <dgm:spPr/>
    </dgm:pt>
    <dgm:pt modelId="{E345091D-0E7A-43A3-9B23-69A7BA8A3ADF}" type="pres">
      <dgm:prSet presAssocID="{245EAAFD-B6C6-4BFD-9314-C11BFE16FC96}"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1491" r="31755" b="-7"/>
          <a:stretch/>
        </a:blipFill>
      </dgm:spPr>
      <dgm:extLst>
        <a:ext uri="{E40237B7-FDA0-4F09-8148-C483321AD2D9}">
          <dgm14:cNvPr xmlns:dgm14="http://schemas.microsoft.com/office/drawing/2010/diagram" id="0" name="" descr="Épingles épinglées sur une surface blanche et reliant un fil noir"/>
        </a:ext>
      </dgm:extLst>
    </dgm:pt>
    <dgm:pt modelId="{8718DF11-292C-4A94-9860-FF80B0954008}" type="pres">
      <dgm:prSet presAssocID="{245EAAFD-B6C6-4BFD-9314-C11BFE16FC96}" presName="Subtitle" presStyleLbl="revTx" presStyleIdx="0" presStyleCnt="6">
        <dgm:presLayoutVars>
          <dgm:chMax val="0"/>
          <dgm:bulletEnabled/>
        </dgm:presLayoutVars>
      </dgm:prSet>
      <dgm:spPr/>
    </dgm:pt>
    <dgm:pt modelId="{514E310F-1EA9-4400-9376-9BAFB4CC0489}" type="pres">
      <dgm:prSet presAssocID="{245EAAFD-B6C6-4BFD-9314-C11BFE16FC96}" presName="Description" presStyleLbl="revTx" presStyleIdx="1" presStyleCnt="6">
        <dgm:presLayoutVars>
          <dgm:bulletEnabled/>
        </dgm:presLayoutVars>
      </dgm:prSet>
      <dgm:spPr/>
    </dgm:pt>
    <dgm:pt modelId="{912BEF6D-F0B8-406A-AA18-92CC1FE55FB9}" type="pres">
      <dgm:prSet presAssocID="{223F08F5-F688-4A1B-82FE-00063F3E237C}" presName="sibTrans" presStyleLbl="sibTrans2D1" presStyleIdx="0" presStyleCnt="0"/>
      <dgm:spPr/>
    </dgm:pt>
    <dgm:pt modelId="{63ACC947-F058-4825-B1A7-9D98A8CB7C02}" type="pres">
      <dgm:prSet presAssocID="{25F4941E-3A00-428F-9C99-B7CEF4FBAF09}" presName="Composite" presStyleCnt="0"/>
      <dgm:spPr/>
    </dgm:pt>
    <dgm:pt modelId="{D06E174E-EEAE-491F-9B9A-C9A050CBB25C}" type="pres">
      <dgm:prSet presAssocID="{25F4941E-3A00-428F-9C99-B7CEF4FBAF09}"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11252" r="28001" b="5"/>
          <a:stretch/>
        </a:blipFill>
      </dgm:spPr>
      <dgm:extLst>
        <a:ext uri="{E40237B7-FDA0-4F09-8148-C483321AD2D9}">
          <dgm14:cNvPr xmlns:dgm14="http://schemas.microsoft.com/office/drawing/2010/diagram" id="0" name="" descr="L’illustration des cercles liés représente les personnes dans le réseau social."/>
        </a:ext>
      </dgm:extLst>
    </dgm:pt>
    <dgm:pt modelId="{B3649A7B-E62C-4B47-99A4-41DC86BED4D7}" type="pres">
      <dgm:prSet presAssocID="{25F4941E-3A00-428F-9C99-B7CEF4FBAF09}" presName="Subtitle" presStyleLbl="revTx" presStyleIdx="2" presStyleCnt="6">
        <dgm:presLayoutVars>
          <dgm:chMax val="0"/>
          <dgm:bulletEnabled/>
        </dgm:presLayoutVars>
      </dgm:prSet>
      <dgm:spPr/>
    </dgm:pt>
    <dgm:pt modelId="{AAD53D20-1A13-4551-A8C3-A13324631912}" type="pres">
      <dgm:prSet presAssocID="{25F4941E-3A00-428F-9C99-B7CEF4FBAF09}" presName="Description" presStyleLbl="revTx" presStyleIdx="3" presStyleCnt="6">
        <dgm:presLayoutVars>
          <dgm:bulletEnabled/>
        </dgm:presLayoutVars>
      </dgm:prSet>
      <dgm:spPr/>
    </dgm:pt>
    <dgm:pt modelId="{F095952F-E1A9-40DE-A4B2-45024BF5161D}" type="pres">
      <dgm:prSet presAssocID="{4EAD5F47-D2AF-4284-8F96-51C10D64AB01}" presName="sibTrans" presStyleLbl="sibTrans2D1" presStyleIdx="0" presStyleCnt="0"/>
      <dgm:spPr/>
    </dgm:pt>
    <dgm:pt modelId="{BE2397C2-4296-4437-B5A2-7039DE3ED4C5}" type="pres">
      <dgm:prSet presAssocID="{E04974A6-6A60-43A8-9D46-454590B28E60}" presName="Composite" presStyleCnt="0"/>
      <dgm:spPr/>
    </dgm:pt>
    <dgm:pt modelId="{E00CF2E9-BF16-4E05-B31C-2A0DBFC9FAE9}" type="pres">
      <dgm:prSet presAssocID="{E04974A6-6A60-43A8-9D46-454590B28E60}"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20613" r="12632" b="-7"/>
          <a:stretch/>
        </a:blipFill>
      </dgm:spPr>
      <dgm:extLst>
        <a:ext uri="{E40237B7-FDA0-4F09-8148-C483321AD2D9}">
          <dgm14:cNvPr xmlns:dgm14="http://schemas.microsoft.com/office/drawing/2010/diagram" id="0" name="" descr="Communication et collaboration mondiales impliquant de manière complexe des cordes et des clés électroniques par le biais de réseaux sociaux de téléphones intelligents équipés d’IA."/>
        </a:ext>
      </dgm:extLst>
    </dgm:pt>
    <dgm:pt modelId="{9F451C7F-CF82-44CA-A31B-60EEB8D837C0}" type="pres">
      <dgm:prSet presAssocID="{E04974A6-6A60-43A8-9D46-454590B28E60}" presName="Subtitle" presStyleLbl="revTx" presStyleIdx="4" presStyleCnt="6">
        <dgm:presLayoutVars>
          <dgm:chMax val="0"/>
          <dgm:bulletEnabled/>
        </dgm:presLayoutVars>
      </dgm:prSet>
      <dgm:spPr/>
    </dgm:pt>
    <dgm:pt modelId="{5A30689F-96ED-4479-8F0D-C92B3E0D3B3B}" type="pres">
      <dgm:prSet presAssocID="{E04974A6-6A60-43A8-9D46-454590B28E60}" presName="Description" presStyleLbl="revTx" presStyleIdx="5" presStyleCnt="6">
        <dgm:presLayoutVars>
          <dgm:bulletEnabled/>
        </dgm:presLayoutVars>
      </dgm:prSet>
      <dgm:spPr/>
    </dgm:pt>
  </dgm:ptLst>
  <dgm:cxnLst>
    <dgm:cxn modelId="{8176DE00-FDE7-49BD-8C93-51C6AF2B2266}" type="presOf" srcId="{8E523B65-408D-4357-9C1C-D8090C66EB6D}" destId="{7A994C32-0D06-4ECD-8F48-B26816BDAFCD}" srcOrd="0" destOrd="0" presId="urn:microsoft.com/office/officeart/2024/3/layout/verticalVisualTextBlock1"/>
    <dgm:cxn modelId="{9484AD23-1F63-4848-AECE-34B59880B157}" srcId="{8E523B65-408D-4357-9C1C-D8090C66EB6D}" destId="{E04974A6-6A60-43A8-9D46-454590B28E60}" srcOrd="2" destOrd="0" parTransId="{79B2844C-8F3E-4F8B-8447-81B2C256E28D}" sibTransId="{0169466F-A1C1-49FA-8803-3FF6D41AD994}"/>
    <dgm:cxn modelId="{522EF324-64E8-494A-B714-2345386C71A1}" type="presOf" srcId="{4EAD5F47-D2AF-4284-8F96-51C10D64AB01}" destId="{F095952F-E1A9-40DE-A4B2-45024BF5161D}" srcOrd="0" destOrd="0" presId="urn:microsoft.com/office/officeart/2024/3/layout/verticalVisualTextBlock1"/>
    <dgm:cxn modelId="{01456927-31F1-4016-805A-E1411B1D6E3C}" srcId="{8E523B65-408D-4357-9C1C-D8090C66EB6D}" destId="{25F4941E-3A00-428F-9C99-B7CEF4FBAF09}" srcOrd="1" destOrd="0" parTransId="{0DD6C74D-B5D7-40CC-B4DB-E28EFF806CEF}" sibTransId="{4EAD5F47-D2AF-4284-8F96-51C10D64AB01}"/>
    <dgm:cxn modelId="{EA871128-AA6E-48EB-9D50-239445AAE74B}" srcId="{245EAAFD-B6C6-4BFD-9314-C11BFE16FC96}" destId="{39B184A8-0138-4FA2-9AAC-0772C2351C97}" srcOrd="0" destOrd="0" parTransId="{1D179998-9138-46D5-BDDF-F40C26C57ABD}" sibTransId="{4D4882EF-EE5C-4703-AA53-6D6E47E66814}"/>
    <dgm:cxn modelId="{0ABAF35F-F997-458A-B6ED-D39A836BAD3C}" type="presOf" srcId="{25F4941E-3A00-428F-9C99-B7CEF4FBAF09}" destId="{B3649A7B-E62C-4B47-99A4-41DC86BED4D7}" srcOrd="0" destOrd="0" presId="urn:microsoft.com/office/officeart/2024/3/layout/verticalVisualTextBlock1"/>
    <dgm:cxn modelId="{AF814E93-63CF-41CE-A076-3EAEF84E5847}" srcId="{25F4941E-3A00-428F-9C99-B7CEF4FBAF09}" destId="{532B259C-E204-404B-9AA6-C980044EB4D4}" srcOrd="0" destOrd="0" parTransId="{A073A2B7-46B9-4852-8E62-B87BEC8E24DA}" sibTransId="{75C35195-73A3-4F3D-9A4B-75E0C3D85486}"/>
    <dgm:cxn modelId="{55FAC2A4-D1DA-4BB8-9888-DD95F389CB6E}" srcId="{E04974A6-6A60-43A8-9D46-454590B28E60}" destId="{39FC8972-B77F-4C70-80EC-847C0A4C46AB}" srcOrd="0" destOrd="0" parTransId="{BAE3A0D4-6F85-41E2-8BD8-A428F8CAFD3B}" sibTransId="{089E4664-42A6-42BB-90D4-740D23580616}"/>
    <dgm:cxn modelId="{CF9D06B2-20C1-476A-8262-58D962CB5718}" type="presOf" srcId="{39FC8972-B77F-4C70-80EC-847C0A4C46AB}" destId="{5A30689F-96ED-4479-8F0D-C92B3E0D3B3B}" srcOrd="0" destOrd="0" presId="urn:microsoft.com/office/officeart/2024/3/layout/verticalVisualTextBlock1"/>
    <dgm:cxn modelId="{D672AFBE-CE99-4B44-9E5C-DEDD1BFB0BBF}" type="presOf" srcId="{245EAAFD-B6C6-4BFD-9314-C11BFE16FC96}" destId="{8718DF11-292C-4A94-9860-FF80B0954008}" srcOrd="0" destOrd="0" presId="urn:microsoft.com/office/officeart/2024/3/layout/verticalVisualTextBlock1"/>
    <dgm:cxn modelId="{695565CF-D575-413C-AC2A-5DE477628F49}" type="presOf" srcId="{39B184A8-0138-4FA2-9AAC-0772C2351C97}" destId="{514E310F-1EA9-4400-9376-9BAFB4CC0489}" srcOrd="0" destOrd="0" presId="urn:microsoft.com/office/officeart/2024/3/layout/verticalVisualTextBlock1"/>
    <dgm:cxn modelId="{55F289DC-F5F7-49EB-BA33-DD752579DCCA}" type="presOf" srcId="{223F08F5-F688-4A1B-82FE-00063F3E237C}" destId="{912BEF6D-F0B8-406A-AA18-92CC1FE55FB9}" srcOrd="0" destOrd="0" presId="urn:microsoft.com/office/officeart/2024/3/layout/verticalVisualTextBlock1"/>
    <dgm:cxn modelId="{7ABBBFE4-37F7-4AFC-9687-D5D931C68296}" type="presOf" srcId="{E04974A6-6A60-43A8-9D46-454590B28E60}" destId="{9F451C7F-CF82-44CA-A31B-60EEB8D837C0}" srcOrd="0" destOrd="0" presId="urn:microsoft.com/office/officeart/2024/3/layout/verticalVisualTextBlock1"/>
    <dgm:cxn modelId="{2F3B83EB-45DA-43C5-8645-D7B7A2B97800}" type="presOf" srcId="{532B259C-E204-404B-9AA6-C980044EB4D4}" destId="{AAD53D20-1A13-4551-A8C3-A13324631912}" srcOrd="0" destOrd="0" presId="urn:microsoft.com/office/officeart/2024/3/layout/verticalVisualTextBlock1"/>
    <dgm:cxn modelId="{FAC3B1F1-D78C-4FA3-989C-C3A8D6E9F5C9}" srcId="{8E523B65-408D-4357-9C1C-D8090C66EB6D}" destId="{245EAAFD-B6C6-4BFD-9314-C11BFE16FC96}" srcOrd="0" destOrd="0" parTransId="{2268A762-DE9B-47E6-820B-F0BEA94A6778}" sibTransId="{223F08F5-F688-4A1B-82FE-00063F3E237C}"/>
    <dgm:cxn modelId="{EF4CF2AD-80D2-44E7-B2BA-06A7CC980B7A}" type="presParOf" srcId="{7A994C32-0D06-4ECD-8F48-B26816BDAFCD}" destId="{40293347-9547-452E-BE23-E629139C4B52}" srcOrd="0" destOrd="0" presId="urn:microsoft.com/office/officeart/2024/3/layout/verticalVisualTextBlock1"/>
    <dgm:cxn modelId="{12F8E41A-ADC7-475A-BF91-CF44AAFE29E5}" type="presParOf" srcId="{40293347-9547-452E-BE23-E629139C4B52}" destId="{E345091D-0E7A-43A3-9B23-69A7BA8A3ADF}" srcOrd="0" destOrd="0" presId="urn:microsoft.com/office/officeart/2024/3/layout/verticalVisualTextBlock1"/>
    <dgm:cxn modelId="{99966CE6-19C2-40D3-8393-F966D6E8B9A4}" type="presParOf" srcId="{40293347-9547-452E-BE23-E629139C4B52}" destId="{8718DF11-292C-4A94-9860-FF80B0954008}" srcOrd="1" destOrd="0" presId="urn:microsoft.com/office/officeart/2024/3/layout/verticalVisualTextBlock1"/>
    <dgm:cxn modelId="{89159B1B-CBFD-4DAD-9B4E-FA7A7A0F817D}" type="presParOf" srcId="{40293347-9547-452E-BE23-E629139C4B52}" destId="{514E310F-1EA9-4400-9376-9BAFB4CC0489}" srcOrd="2" destOrd="0" presId="urn:microsoft.com/office/officeart/2024/3/layout/verticalVisualTextBlock1"/>
    <dgm:cxn modelId="{B067D793-666D-478A-AE88-A992B9260A16}" type="presParOf" srcId="{7A994C32-0D06-4ECD-8F48-B26816BDAFCD}" destId="{912BEF6D-F0B8-406A-AA18-92CC1FE55FB9}" srcOrd="1" destOrd="0" presId="urn:microsoft.com/office/officeart/2024/3/layout/verticalVisualTextBlock1"/>
    <dgm:cxn modelId="{5B571C1A-E548-4B55-9F49-931133A24E64}" type="presParOf" srcId="{7A994C32-0D06-4ECD-8F48-B26816BDAFCD}" destId="{63ACC947-F058-4825-B1A7-9D98A8CB7C02}" srcOrd="2" destOrd="0" presId="urn:microsoft.com/office/officeart/2024/3/layout/verticalVisualTextBlock1"/>
    <dgm:cxn modelId="{98634E61-21E6-4F20-87A1-34980C9FC431}" type="presParOf" srcId="{63ACC947-F058-4825-B1A7-9D98A8CB7C02}" destId="{D06E174E-EEAE-491F-9B9A-C9A050CBB25C}" srcOrd="0" destOrd="0" presId="urn:microsoft.com/office/officeart/2024/3/layout/verticalVisualTextBlock1"/>
    <dgm:cxn modelId="{333CDE05-1D73-44E5-83DA-7248F74EC1D4}" type="presParOf" srcId="{63ACC947-F058-4825-B1A7-9D98A8CB7C02}" destId="{B3649A7B-E62C-4B47-99A4-41DC86BED4D7}" srcOrd="1" destOrd="0" presId="urn:microsoft.com/office/officeart/2024/3/layout/verticalVisualTextBlock1"/>
    <dgm:cxn modelId="{CEFA14F3-7C85-40BE-B2AB-F6208A4C12E6}" type="presParOf" srcId="{63ACC947-F058-4825-B1A7-9D98A8CB7C02}" destId="{AAD53D20-1A13-4551-A8C3-A13324631912}" srcOrd="2" destOrd="0" presId="urn:microsoft.com/office/officeart/2024/3/layout/verticalVisualTextBlock1"/>
    <dgm:cxn modelId="{95B3ABF2-DC2B-4190-B4AE-0D380314182D}" type="presParOf" srcId="{7A994C32-0D06-4ECD-8F48-B26816BDAFCD}" destId="{F095952F-E1A9-40DE-A4B2-45024BF5161D}" srcOrd="3" destOrd="0" presId="urn:microsoft.com/office/officeart/2024/3/layout/verticalVisualTextBlock1"/>
    <dgm:cxn modelId="{7290602A-23C6-4029-B49D-A67F6CE9285F}" type="presParOf" srcId="{7A994C32-0D06-4ECD-8F48-B26816BDAFCD}" destId="{BE2397C2-4296-4437-B5A2-7039DE3ED4C5}" srcOrd="4" destOrd="0" presId="urn:microsoft.com/office/officeart/2024/3/layout/verticalVisualTextBlock1"/>
    <dgm:cxn modelId="{7F0B6A2F-FAFE-444D-9FE7-3A567AC419F4}" type="presParOf" srcId="{BE2397C2-4296-4437-B5A2-7039DE3ED4C5}" destId="{E00CF2E9-BF16-4E05-B31C-2A0DBFC9FAE9}" srcOrd="0" destOrd="0" presId="urn:microsoft.com/office/officeart/2024/3/layout/verticalVisualTextBlock1"/>
    <dgm:cxn modelId="{4A67BA31-0927-49F5-8710-AF953AEB53ED}" type="presParOf" srcId="{BE2397C2-4296-4437-B5A2-7039DE3ED4C5}" destId="{9F451C7F-CF82-44CA-A31B-60EEB8D837C0}" srcOrd="1" destOrd="0" presId="urn:microsoft.com/office/officeart/2024/3/layout/verticalVisualTextBlock1"/>
    <dgm:cxn modelId="{A78BC565-E563-48CD-A6D4-EF49A3130919}" type="presParOf" srcId="{BE2397C2-4296-4437-B5A2-7039DE3ED4C5}" destId="{5A30689F-96ED-4479-8F0D-C92B3E0D3B3B}"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5091D-0E7A-43A3-9B23-69A7BA8A3ADF}">
      <dsp:nvSpPr>
        <dsp:cNvPr id="0" name=""/>
        <dsp:cNvSpPr/>
      </dsp:nvSpPr>
      <dsp:spPr>
        <a:xfrm>
          <a:off x="0" y="0"/>
          <a:ext cx="1252848" cy="125284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1491" r="31755" b="-7"/>
          <a:stretch/>
        </a:blipFill>
        <a:ln>
          <a:noFill/>
        </a:ln>
        <a:effectLst/>
      </dsp:spPr>
      <dsp:style>
        <a:lnRef idx="0">
          <a:scrgbClr r="0" g="0" b="0"/>
        </a:lnRef>
        <a:fillRef idx="3">
          <a:scrgbClr r="0" g="0" b="0"/>
        </a:fillRef>
        <a:effectRef idx="2">
          <a:scrgbClr r="0" g="0" b="0"/>
        </a:effectRef>
        <a:fontRef idx="minor">
          <a:schemeClr val="lt1"/>
        </a:fontRef>
      </dsp:style>
    </dsp:sp>
    <dsp:sp modelId="{8718DF11-292C-4A94-9860-FF80B0954008}">
      <dsp:nvSpPr>
        <dsp:cNvPr id="0" name=""/>
        <dsp:cNvSpPr/>
      </dsp:nvSpPr>
      <dsp:spPr>
        <a:xfrm>
          <a:off x="1432848" y="0"/>
          <a:ext cx="8448044" cy="328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fr-FR" sz="1800" kern="1200"/>
            <a:t>Importance des réseaux</a:t>
          </a:r>
        </a:p>
      </dsp:txBody>
      <dsp:txXfrm>
        <a:off x="1432848" y="0"/>
        <a:ext cx="8448044" cy="328655"/>
      </dsp:txXfrm>
    </dsp:sp>
    <dsp:sp modelId="{514E310F-1EA9-4400-9376-9BAFB4CC0489}">
      <dsp:nvSpPr>
        <dsp:cNvPr id="0" name=""/>
        <dsp:cNvSpPr/>
      </dsp:nvSpPr>
      <dsp:spPr>
        <a:xfrm>
          <a:off x="1432848" y="328655"/>
          <a:ext cx="8448044" cy="924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fr-FR" sz="1400" kern="1200"/>
            <a:t>Les réseaux informatiques sont essentiels pour le fonctionnement efficace des entreprises modernes, permettant une communication fluide.</a:t>
          </a:r>
        </a:p>
      </dsp:txBody>
      <dsp:txXfrm>
        <a:off x="1432848" y="328655"/>
        <a:ext cx="8448044" cy="924192"/>
      </dsp:txXfrm>
    </dsp:sp>
    <dsp:sp modelId="{D06E174E-EEAE-491F-9B9A-C9A050CBB25C}">
      <dsp:nvSpPr>
        <dsp:cNvPr id="0" name=""/>
        <dsp:cNvSpPr/>
      </dsp:nvSpPr>
      <dsp:spPr>
        <a:xfrm>
          <a:off x="0" y="1353076"/>
          <a:ext cx="1252848" cy="125284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11252" r="28001" b="5"/>
          <a:stretch/>
        </a:blipFill>
        <a:ln>
          <a:noFill/>
        </a:ln>
        <a:effectLst/>
      </dsp:spPr>
      <dsp:style>
        <a:lnRef idx="0">
          <a:scrgbClr r="0" g="0" b="0"/>
        </a:lnRef>
        <a:fillRef idx="3">
          <a:scrgbClr r="0" g="0" b="0"/>
        </a:fillRef>
        <a:effectRef idx="2">
          <a:scrgbClr r="0" g="0" b="0"/>
        </a:effectRef>
        <a:fontRef idx="minor">
          <a:schemeClr val="lt1"/>
        </a:fontRef>
      </dsp:style>
    </dsp:sp>
    <dsp:sp modelId="{B3649A7B-E62C-4B47-99A4-41DC86BED4D7}">
      <dsp:nvSpPr>
        <dsp:cNvPr id="0" name=""/>
        <dsp:cNvSpPr/>
      </dsp:nvSpPr>
      <dsp:spPr>
        <a:xfrm>
          <a:off x="1432848" y="1353076"/>
          <a:ext cx="8448044" cy="328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fr-FR" sz="1800" kern="1200"/>
            <a:t>Structures de réseaux</a:t>
          </a:r>
        </a:p>
      </dsp:txBody>
      <dsp:txXfrm>
        <a:off x="1432848" y="1353076"/>
        <a:ext cx="8448044" cy="328655"/>
      </dsp:txXfrm>
    </dsp:sp>
    <dsp:sp modelId="{AAD53D20-1A13-4551-A8C3-A13324631912}">
      <dsp:nvSpPr>
        <dsp:cNvPr id="0" name=""/>
        <dsp:cNvSpPr/>
      </dsp:nvSpPr>
      <dsp:spPr>
        <a:xfrm>
          <a:off x="1432848" y="1681731"/>
          <a:ext cx="8448044" cy="924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fr-FR" sz="1400" kern="1200"/>
            <a:t>Comprendre les différentes structures de réseaux aide à optimiser les performances et la sécurité des systèmes informatiques.</a:t>
          </a:r>
        </a:p>
      </dsp:txBody>
      <dsp:txXfrm>
        <a:off x="1432848" y="1681731"/>
        <a:ext cx="8448044" cy="924192"/>
      </dsp:txXfrm>
    </dsp:sp>
    <dsp:sp modelId="{E00CF2E9-BF16-4E05-B31C-2A0DBFC9FAE9}">
      <dsp:nvSpPr>
        <dsp:cNvPr id="0" name=""/>
        <dsp:cNvSpPr/>
      </dsp:nvSpPr>
      <dsp:spPr>
        <a:xfrm>
          <a:off x="0" y="2706152"/>
          <a:ext cx="1252848" cy="125284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20613" r="12632" b="-7"/>
          <a:stretch/>
        </a:blipFill>
        <a:ln>
          <a:noFill/>
        </a:ln>
        <a:effectLst/>
      </dsp:spPr>
      <dsp:style>
        <a:lnRef idx="0">
          <a:scrgbClr r="0" g="0" b="0"/>
        </a:lnRef>
        <a:fillRef idx="3">
          <a:scrgbClr r="0" g="0" b="0"/>
        </a:fillRef>
        <a:effectRef idx="2">
          <a:scrgbClr r="0" g="0" b="0"/>
        </a:effectRef>
        <a:fontRef idx="minor">
          <a:schemeClr val="lt1"/>
        </a:fontRef>
      </dsp:style>
    </dsp:sp>
    <dsp:sp modelId="{9F451C7F-CF82-44CA-A31B-60EEB8D837C0}">
      <dsp:nvSpPr>
        <dsp:cNvPr id="0" name=""/>
        <dsp:cNvSpPr/>
      </dsp:nvSpPr>
      <dsp:spPr>
        <a:xfrm>
          <a:off x="1432848" y="2706152"/>
          <a:ext cx="8448044" cy="328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fr-FR" sz="1800" kern="1200"/>
            <a:t>Réplication et résilience</a:t>
          </a:r>
        </a:p>
      </dsp:txBody>
      <dsp:txXfrm>
        <a:off x="1432848" y="2706152"/>
        <a:ext cx="8448044" cy="328655"/>
      </dsp:txXfrm>
    </dsp:sp>
    <dsp:sp modelId="{5A30689F-96ED-4479-8F0D-C92B3E0D3B3B}">
      <dsp:nvSpPr>
        <dsp:cNvPr id="0" name=""/>
        <dsp:cNvSpPr/>
      </dsp:nvSpPr>
      <dsp:spPr>
        <a:xfrm>
          <a:off x="1432848" y="3034807"/>
          <a:ext cx="8448044" cy="924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fr-FR" sz="1400" kern="1200"/>
            <a:t>Les concepts de réplication et de résilience sont cruciaux pour assurer une continuité des opérations et une sécurité renforcée.</a:t>
          </a:r>
        </a:p>
      </dsp:txBody>
      <dsp:txXfrm>
        <a:off x="1432848" y="3034807"/>
        <a:ext cx="8448044" cy="924192"/>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BAFFD-252C-4DC7-8564-444ACEDA6400}" type="datetimeFigureOut">
              <a:rPr lang="fr-FR" smtClean="0"/>
              <a:t>26/01/2025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49C85-1A37-4F13-B17A-7F18D71D8775}" type="slidenum">
              <a:rPr lang="fr-FR" smtClean="0"/>
              <a:t>‹N°›</a:t>
            </a:fld>
            <a:endParaRPr lang="fr-FR"/>
          </a:p>
        </p:txBody>
      </p:sp>
    </p:spTree>
    <p:extLst>
      <p:ext uri="{BB962C8B-B14F-4D97-AF65-F5344CB8AC3E}">
        <p14:creationId xmlns:p14="http://schemas.microsoft.com/office/powerpoint/2010/main" val="718766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contenu généré par l’IA peut être incorrect.
---
Les réseaux informatiques sont essentiels pour la communication et l'échange de données entre les appareils. Dans cette présentation, nous explorerons les différents types de structures de réseaux, leurs caractéristiques, ainsi que des concepts de réplication et de résilience.
</a:t>
            </a:r>
          </a:p>
        </p:txBody>
      </p:sp>
      <p:sp>
        <p:nvSpPr>
          <p:cNvPr id="4" name="Espace réservé du numéro de diapositive 3"/>
          <p:cNvSpPr>
            <a:spLocks noGrp="1"/>
          </p:cNvSpPr>
          <p:nvPr>
            <p:ph type="sldNum" sz="quarter" idx="5"/>
          </p:nvPr>
        </p:nvSpPr>
        <p:spPr/>
        <p:txBody>
          <a:bodyPr/>
          <a:lstStyle/>
          <a:p>
            <a:fld id="{81A302BA-1E51-4BBD-A206-79FB728373E6}" type="slidenum">
              <a:rPr lang="fr-FR" smtClean="0"/>
              <a:t>1</a:t>
            </a:fld>
            <a:endParaRPr lang="fr-FR"/>
          </a:p>
        </p:txBody>
      </p:sp>
    </p:spTree>
    <p:extLst>
      <p:ext uri="{BB962C8B-B14F-4D97-AF65-F5344CB8AC3E}">
        <p14:creationId xmlns:p14="http://schemas.microsoft.com/office/powerpoint/2010/main" val="2597361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Ces concepts sont cruciaux pour garantir la disponibilité et la sécurité des données. La réplication consiste à copier des données d'un site à un autre, la résilience assure la continuité des services, et la duplication à distance protège les données contre les pertes.</a:t>
            </a:r>
          </a:p>
        </p:txBody>
      </p:sp>
      <p:sp>
        <p:nvSpPr>
          <p:cNvPr id="4" name="Espace réservé du numéro de diapositive 3"/>
          <p:cNvSpPr>
            <a:spLocks noGrp="1"/>
          </p:cNvSpPr>
          <p:nvPr>
            <p:ph type="sldNum" sz="quarter" idx="5"/>
          </p:nvPr>
        </p:nvSpPr>
        <p:spPr/>
        <p:txBody>
          <a:bodyPr/>
          <a:lstStyle/>
          <a:p>
            <a:fld id="{81A302BA-1E51-4BBD-A206-79FB728373E6}" type="slidenum">
              <a:rPr lang="fr-FR" smtClean="0"/>
              <a:t>10</a:t>
            </a:fld>
            <a:endParaRPr lang="fr-FR"/>
          </a:p>
        </p:txBody>
      </p:sp>
    </p:spTree>
    <p:extLst>
      <p:ext uri="{BB962C8B-B14F-4D97-AF65-F5344CB8AC3E}">
        <p14:creationId xmlns:p14="http://schemas.microsoft.com/office/powerpoint/2010/main" val="55936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applications de réseau incluent des solutions comme CRM (Gestion de la Relation Client), ERP (Planification des Ressources de l'Entreprise), la messagerie, et SGBD (Systèmes de Gestion de Bases de Données), qui s'appuient sur des infrastructures réseau robustes.</a:t>
            </a:r>
          </a:p>
        </p:txBody>
      </p:sp>
      <p:sp>
        <p:nvSpPr>
          <p:cNvPr id="4" name="Espace réservé du numéro de diapositive 3"/>
          <p:cNvSpPr>
            <a:spLocks noGrp="1"/>
          </p:cNvSpPr>
          <p:nvPr>
            <p:ph type="sldNum" sz="quarter" idx="5"/>
          </p:nvPr>
        </p:nvSpPr>
        <p:spPr/>
        <p:txBody>
          <a:bodyPr/>
          <a:lstStyle/>
          <a:p>
            <a:fld id="{81A302BA-1E51-4BBD-A206-79FB728373E6}" type="slidenum">
              <a:rPr lang="fr-FR" smtClean="0"/>
              <a:t>11</a:t>
            </a:fld>
            <a:endParaRPr lang="fr-FR"/>
          </a:p>
        </p:txBody>
      </p:sp>
    </p:spTree>
    <p:extLst>
      <p:ext uri="{BB962C8B-B14F-4D97-AF65-F5344CB8AC3E}">
        <p14:creationId xmlns:p14="http://schemas.microsoft.com/office/powerpoint/2010/main" val="1502525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réseaux informatiques sont essentiels pour le fonctionnement des entreprises modernes. Comprendre les différentes structures de réseaux, ainsi que des concepts comme la réplication et la résilience, est crucial pour garantir une communication efficace et sécurisée.</a:t>
            </a:r>
          </a:p>
        </p:txBody>
      </p:sp>
      <p:sp>
        <p:nvSpPr>
          <p:cNvPr id="4" name="Espace réservé du numéro de diapositive 3"/>
          <p:cNvSpPr>
            <a:spLocks noGrp="1"/>
          </p:cNvSpPr>
          <p:nvPr>
            <p:ph type="sldNum" sz="quarter" idx="5"/>
          </p:nvPr>
        </p:nvSpPr>
        <p:spPr/>
        <p:txBody>
          <a:bodyPr/>
          <a:lstStyle/>
          <a:p>
            <a:fld id="{81A302BA-1E51-4BBD-A206-79FB728373E6}" type="slidenum">
              <a:rPr lang="fr-FR" smtClean="0"/>
              <a:t>12</a:t>
            </a:fld>
            <a:endParaRPr lang="fr-FR"/>
          </a:p>
        </p:txBody>
      </p:sp>
    </p:spTree>
    <p:extLst>
      <p:ext uri="{BB962C8B-B14F-4D97-AF65-F5344CB8AC3E}">
        <p14:creationId xmlns:p14="http://schemas.microsoft.com/office/powerpoint/2010/main" val="285892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Nous débuterons par une introduction aux types de réseaux informatiques, suivie d'une analyse approfondie des concepts de réplication, de résilience et de duplication à distance. Enfin, nous examinerons des exemples de structures de réseaux sur site et dans le cloud.</a:t>
            </a:r>
          </a:p>
        </p:txBody>
      </p:sp>
      <p:sp>
        <p:nvSpPr>
          <p:cNvPr id="4" name="Espace réservé du numéro de diapositive 3"/>
          <p:cNvSpPr>
            <a:spLocks noGrp="1"/>
          </p:cNvSpPr>
          <p:nvPr>
            <p:ph type="sldNum" sz="quarter" idx="5"/>
          </p:nvPr>
        </p:nvSpPr>
        <p:spPr/>
        <p:txBody>
          <a:bodyPr/>
          <a:lstStyle/>
          <a:p>
            <a:fld id="{81A302BA-1E51-4BBD-A206-79FB728373E6}" type="slidenum">
              <a:rPr lang="fr-FR" smtClean="0"/>
              <a:t>2</a:t>
            </a:fld>
            <a:endParaRPr lang="fr-FR"/>
          </a:p>
        </p:txBody>
      </p:sp>
    </p:spTree>
    <p:extLst>
      <p:ext uri="{BB962C8B-B14F-4D97-AF65-F5344CB8AC3E}">
        <p14:creationId xmlns:p14="http://schemas.microsoft.com/office/powerpoint/2010/main" val="1100678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réseaux informatiques peuvent être classés en plusieurs types, chacun ayant ses propres caractéristiques et usages. Nous allons explorer les réseaux locaux (LAN), les réseaux étendus (WAN), les réseaux métropolitains (MAN), les réseaux personnels (PAN) et les VPN.</a:t>
            </a:r>
          </a:p>
        </p:txBody>
      </p:sp>
      <p:sp>
        <p:nvSpPr>
          <p:cNvPr id="4" name="Espace réservé du numéro de diapositive 3"/>
          <p:cNvSpPr>
            <a:spLocks noGrp="1"/>
          </p:cNvSpPr>
          <p:nvPr>
            <p:ph type="sldNum" sz="quarter" idx="5"/>
          </p:nvPr>
        </p:nvSpPr>
        <p:spPr/>
        <p:txBody>
          <a:bodyPr/>
          <a:lstStyle/>
          <a:p>
            <a:fld id="{81A302BA-1E51-4BBD-A206-79FB728373E6}" type="slidenum">
              <a:rPr lang="fr-FR" smtClean="0"/>
              <a:t>3</a:t>
            </a:fld>
            <a:endParaRPr lang="fr-FR"/>
          </a:p>
        </p:txBody>
      </p:sp>
    </p:spTree>
    <p:extLst>
      <p:ext uri="{BB962C8B-B14F-4D97-AF65-F5344CB8AC3E}">
        <p14:creationId xmlns:p14="http://schemas.microsoft.com/office/powerpoint/2010/main" val="201385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 réseau local (LAN) est une connexion de plusieurs ordinateurs et appareils dans une zone géographique limitée, comme un bureau ou un bâtiment. Les LANs permettent le partage de ressources et la communication rapide entre les appareils.</a:t>
            </a:r>
          </a:p>
        </p:txBody>
      </p:sp>
      <p:sp>
        <p:nvSpPr>
          <p:cNvPr id="4" name="Espace réservé du numéro de diapositive 3"/>
          <p:cNvSpPr>
            <a:spLocks noGrp="1"/>
          </p:cNvSpPr>
          <p:nvPr>
            <p:ph type="sldNum" sz="quarter" idx="5"/>
          </p:nvPr>
        </p:nvSpPr>
        <p:spPr/>
        <p:txBody>
          <a:bodyPr/>
          <a:lstStyle/>
          <a:p>
            <a:fld id="{81A302BA-1E51-4BBD-A206-79FB728373E6}" type="slidenum">
              <a:rPr lang="fr-FR" smtClean="0"/>
              <a:t>4</a:t>
            </a:fld>
            <a:endParaRPr lang="fr-FR"/>
          </a:p>
        </p:txBody>
      </p:sp>
    </p:spTree>
    <p:extLst>
      <p:ext uri="{BB962C8B-B14F-4D97-AF65-F5344CB8AC3E}">
        <p14:creationId xmlns:p14="http://schemas.microsoft.com/office/powerpoint/2010/main" val="517333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 réseau étendu (WAN) connecte plusieurs réseaux locaux sur de grandes distances géographiques. Les WANs sont souvent utilisés par les entreprises pour relier des bureaux situés dans différentes villes ou pays.</a:t>
            </a:r>
          </a:p>
        </p:txBody>
      </p:sp>
      <p:sp>
        <p:nvSpPr>
          <p:cNvPr id="4" name="Espace réservé du numéro de diapositive 3"/>
          <p:cNvSpPr>
            <a:spLocks noGrp="1"/>
          </p:cNvSpPr>
          <p:nvPr>
            <p:ph type="sldNum" sz="quarter" idx="5"/>
          </p:nvPr>
        </p:nvSpPr>
        <p:spPr/>
        <p:txBody>
          <a:bodyPr/>
          <a:lstStyle/>
          <a:p>
            <a:fld id="{81A302BA-1E51-4BBD-A206-79FB728373E6}" type="slidenum">
              <a:rPr lang="fr-FR" smtClean="0"/>
              <a:t>5</a:t>
            </a:fld>
            <a:endParaRPr lang="fr-FR"/>
          </a:p>
        </p:txBody>
      </p:sp>
    </p:spTree>
    <p:extLst>
      <p:ext uri="{BB962C8B-B14F-4D97-AF65-F5344CB8AC3E}">
        <p14:creationId xmlns:p14="http://schemas.microsoft.com/office/powerpoint/2010/main" val="3197214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 réseau métropolitain (MAN) est plus grand qu'un LAN, mais plus petit qu'un WAN. Il couvre généralement une ville ou une région métropolitaine, permettant la connexion rapide entre divers réseaux locaux.</a:t>
            </a:r>
          </a:p>
        </p:txBody>
      </p:sp>
      <p:sp>
        <p:nvSpPr>
          <p:cNvPr id="4" name="Espace réservé du numéro de diapositive 3"/>
          <p:cNvSpPr>
            <a:spLocks noGrp="1"/>
          </p:cNvSpPr>
          <p:nvPr>
            <p:ph type="sldNum" sz="quarter" idx="5"/>
          </p:nvPr>
        </p:nvSpPr>
        <p:spPr/>
        <p:txBody>
          <a:bodyPr/>
          <a:lstStyle/>
          <a:p>
            <a:fld id="{81A302BA-1E51-4BBD-A206-79FB728373E6}" type="slidenum">
              <a:rPr lang="fr-FR" smtClean="0"/>
              <a:t>6</a:t>
            </a:fld>
            <a:endParaRPr lang="fr-FR"/>
          </a:p>
        </p:txBody>
      </p:sp>
    </p:spTree>
    <p:extLst>
      <p:ext uri="{BB962C8B-B14F-4D97-AF65-F5344CB8AC3E}">
        <p14:creationId xmlns:p14="http://schemas.microsoft.com/office/powerpoint/2010/main" val="1078791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 réseau personnel (PAN) est un réseau à très courte portée, généralement utilisé pour connecter des appareils personnels comme des smartphone, des ordinateurs portables et des tablettes. Les PANs utilisent souvent des technologies comme Bluetooth.</a:t>
            </a:r>
          </a:p>
        </p:txBody>
      </p:sp>
      <p:sp>
        <p:nvSpPr>
          <p:cNvPr id="4" name="Espace réservé du numéro de diapositive 3"/>
          <p:cNvSpPr>
            <a:spLocks noGrp="1"/>
          </p:cNvSpPr>
          <p:nvPr>
            <p:ph type="sldNum" sz="quarter" idx="5"/>
          </p:nvPr>
        </p:nvSpPr>
        <p:spPr/>
        <p:txBody>
          <a:bodyPr/>
          <a:lstStyle/>
          <a:p>
            <a:fld id="{81A302BA-1E51-4BBD-A206-79FB728373E6}" type="slidenum">
              <a:rPr lang="fr-FR" smtClean="0"/>
              <a:t>7</a:t>
            </a:fld>
            <a:endParaRPr lang="fr-FR"/>
          </a:p>
        </p:txBody>
      </p:sp>
    </p:spTree>
    <p:extLst>
      <p:ext uri="{BB962C8B-B14F-4D97-AF65-F5344CB8AC3E}">
        <p14:creationId xmlns:p14="http://schemas.microsoft.com/office/powerpoint/2010/main" val="1844587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Un réseau privé virtuel (VPN) crée une connexion sécurisée sur Internet, permettant aux utilisateurs d'accéder à des réseaux privés à distance tout en garantissant la confidentialité des données.</a:t>
            </a:r>
          </a:p>
        </p:txBody>
      </p:sp>
      <p:sp>
        <p:nvSpPr>
          <p:cNvPr id="4" name="Espace réservé du numéro de diapositive 3"/>
          <p:cNvSpPr>
            <a:spLocks noGrp="1"/>
          </p:cNvSpPr>
          <p:nvPr>
            <p:ph type="sldNum" sz="quarter" idx="5"/>
          </p:nvPr>
        </p:nvSpPr>
        <p:spPr/>
        <p:txBody>
          <a:bodyPr/>
          <a:lstStyle/>
          <a:p>
            <a:fld id="{81A302BA-1E51-4BBD-A206-79FB728373E6}" type="slidenum">
              <a:rPr lang="fr-FR" smtClean="0"/>
              <a:t>8</a:t>
            </a:fld>
            <a:endParaRPr lang="fr-FR"/>
          </a:p>
        </p:txBody>
      </p:sp>
    </p:spTree>
    <p:extLst>
      <p:ext uri="{BB962C8B-B14F-4D97-AF65-F5344CB8AC3E}">
        <p14:creationId xmlns:p14="http://schemas.microsoft.com/office/powerpoint/2010/main" val="1552980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SD-WAN est une approche moderne de la gestion des réseaux étendus qui permet une gestion dynamique du trafic et une optimisation des performances. Il utilise des logiciels pour contrôler la connectivité entre les sites distants.</a:t>
            </a:r>
          </a:p>
        </p:txBody>
      </p:sp>
      <p:sp>
        <p:nvSpPr>
          <p:cNvPr id="4" name="Espace réservé du numéro de diapositive 3"/>
          <p:cNvSpPr>
            <a:spLocks noGrp="1"/>
          </p:cNvSpPr>
          <p:nvPr>
            <p:ph type="sldNum" sz="quarter" idx="5"/>
          </p:nvPr>
        </p:nvSpPr>
        <p:spPr/>
        <p:txBody>
          <a:bodyPr/>
          <a:lstStyle/>
          <a:p>
            <a:fld id="{81A302BA-1E51-4BBD-A206-79FB728373E6}" type="slidenum">
              <a:rPr lang="fr-FR" smtClean="0"/>
              <a:t>9</a:t>
            </a:fld>
            <a:endParaRPr lang="fr-FR"/>
          </a:p>
        </p:txBody>
      </p:sp>
    </p:spTree>
    <p:extLst>
      <p:ext uri="{BB962C8B-B14F-4D97-AF65-F5344CB8AC3E}">
        <p14:creationId xmlns:p14="http://schemas.microsoft.com/office/powerpoint/2010/main" val="333581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3EA8BE-320A-D4B4-8CB0-13DA8EE05AC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358C919-A448-8B46-9E7E-D45AE3F1E0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66E285B-8C0B-5B5E-25D0-CE7AB45F66AF}"/>
              </a:ext>
            </a:extLst>
          </p:cNvPr>
          <p:cNvSpPr>
            <a:spLocks noGrp="1"/>
          </p:cNvSpPr>
          <p:nvPr>
            <p:ph type="dt" sz="half" idx="10"/>
          </p:nvPr>
        </p:nvSpPr>
        <p:spPr/>
        <p:txBody>
          <a:bodyPr/>
          <a:lstStyle/>
          <a:p>
            <a:fld id="{C6CEADBB-9EAC-47FA-BA3E-3B2AB4CFEBD7}" type="datetimeFigureOut">
              <a:rPr lang="fr-FR" smtClean="0"/>
              <a:t>26/01/2025</a:t>
            </a:fld>
            <a:endParaRPr lang="fr-FR"/>
          </a:p>
        </p:txBody>
      </p:sp>
      <p:sp>
        <p:nvSpPr>
          <p:cNvPr id="5" name="Espace réservé du pied de page 4">
            <a:extLst>
              <a:ext uri="{FF2B5EF4-FFF2-40B4-BE49-F238E27FC236}">
                <a16:creationId xmlns:a16="http://schemas.microsoft.com/office/drawing/2014/main" id="{26006533-25C6-11A6-F914-E4688CE794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4B521C-7048-7F8A-EAF6-40B7C2C02656}"/>
              </a:ext>
            </a:extLst>
          </p:cNvPr>
          <p:cNvSpPr>
            <a:spLocks noGrp="1"/>
          </p:cNvSpPr>
          <p:nvPr>
            <p:ph type="sldNum" sz="quarter" idx="12"/>
          </p:nvPr>
        </p:nvSpPr>
        <p:spPr/>
        <p:txBody>
          <a:bodyPr/>
          <a:lstStyle/>
          <a:p>
            <a:fld id="{507BB3D6-4B4B-4C88-ACD7-197CE0482F08}" type="slidenum">
              <a:rPr lang="fr-FR" smtClean="0"/>
              <a:t>‹N°›</a:t>
            </a:fld>
            <a:endParaRPr lang="fr-FR"/>
          </a:p>
        </p:txBody>
      </p:sp>
    </p:spTree>
    <p:extLst>
      <p:ext uri="{BB962C8B-B14F-4D97-AF65-F5344CB8AC3E}">
        <p14:creationId xmlns:p14="http://schemas.microsoft.com/office/powerpoint/2010/main" val="4200724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4ABFE-E6E1-C966-84FE-6CABCCA557F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C6C7E3A-DBE7-4EA0-89CC-069E313E80C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641AB59-D439-8C57-4B4A-F03E6F771498}"/>
              </a:ext>
            </a:extLst>
          </p:cNvPr>
          <p:cNvSpPr>
            <a:spLocks noGrp="1"/>
          </p:cNvSpPr>
          <p:nvPr>
            <p:ph type="dt" sz="half" idx="10"/>
          </p:nvPr>
        </p:nvSpPr>
        <p:spPr/>
        <p:txBody>
          <a:bodyPr/>
          <a:lstStyle/>
          <a:p>
            <a:fld id="{C6CEADBB-9EAC-47FA-BA3E-3B2AB4CFEBD7}" type="datetimeFigureOut">
              <a:rPr lang="fr-FR" smtClean="0"/>
              <a:t>26/01/2025</a:t>
            </a:fld>
            <a:endParaRPr lang="fr-FR"/>
          </a:p>
        </p:txBody>
      </p:sp>
      <p:sp>
        <p:nvSpPr>
          <p:cNvPr id="5" name="Espace réservé du pied de page 4">
            <a:extLst>
              <a:ext uri="{FF2B5EF4-FFF2-40B4-BE49-F238E27FC236}">
                <a16:creationId xmlns:a16="http://schemas.microsoft.com/office/drawing/2014/main" id="{9299C01B-9AE7-EDD0-74A9-470AE452B00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D6F6F0-7A1F-1FDC-AAD4-8C716CB8ADF6}"/>
              </a:ext>
            </a:extLst>
          </p:cNvPr>
          <p:cNvSpPr>
            <a:spLocks noGrp="1"/>
          </p:cNvSpPr>
          <p:nvPr>
            <p:ph type="sldNum" sz="quarter" idx="12"/>
          </p:nvPr>
        </p:nvSpPr>
        <p:spPr/>
        <p:txBody>
          <a:bodyPr/>
          <a:lstStyle/>
          <a:p>
            <a:fld id="{507BB3D6-4B4B-4C88-ACD7-197CE0482F08}" type="slidenum">
              <a:rPr lang="fr-FR" smtClean="0"/>
              <a:t>‹N°›</a:t>
            </a:fld>
            <a:endParaRPr lang="fr-FR"/>
          </a:p>
        </p:txBody>
      </p:sp>
    </p:spTree>
    <p:extLst>
      <p:ext uri="{BB962C8B-B14F-4D97-AF65-F5344CB8AC3E}">
        <p14:creationId xmlns:p14="http://schemas.microsoft.com/office/powerpoint/2010/main" val="319130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E4C7534-466E-A23A-D2D6-24E86027A9F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EE63E31-A47F-AB81-02DF-E007F940E65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1552A3E-EF8D-BDB7-191C-CD1BC69CA3C5}"/>
              </a:ext>
            </a:extLst>
          </p:cNvPr>
          <p:cNvSpPr>
            <a:spLocks noGrp="1"/>
          </p:cNvSpPr>
          <p:nvPr>
            <p:ph type="dt" sz="half" idx="10"/>
          </p:nvPr>
        </p:nvSpPr>
        <p:spPr/>
        <p:txBody>
          <a:bodyPr/>
          <a:lstStyle/>
          <a:p>
            <a:fld id="{C6CEADBB-9EAC-47FA-BA3E-3B2AB4CFEBD7}" type="datetimeFigureOut">
              <a:rPr lang="fr-FR" smtClean="0"/>
              <a:t>26/01/2025</a:t>
            </a:fld>
            <a:endParaRPr lang="fr-FR"/>
          </a:p>
        </p:txBody>
      </p:sp>
      <p:sp>
        <p:nvSpPr>
          <p:cNvPr id="5" name="Espace réservé du pied de page 4">
            <a:extLst>
              <a:ext uri="{FF2B5EF4-FFF2-40B4-BE49-F238E27FC236}">
                <a16:creationId xmlns:a16="http://schemas.microsoft.com/office/drawing/2014/main" id="{6F7A2B3B-D57D-DAE6-1344-1ECE9660E3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040C110-64B0-427D-6A51-0EE827FB82E9}"/>
              </a:ext>
            </a:extLst>
          </p:cNvPr>
          <p:cNvSpPr>
            <a:spLocks noGrp="1"/>
          </p:cNvSpPr>
          <p:nvPr>
            <p:ph type="sldNum" sz="quarter" idx="12"/>
          </p:nvPr>
        </p:nvSpPr>
        <p:spPr/>
        <p:txBody>
          <a:bodyPr/>
          <a:lstStyle/>
          <a:p>
            <a:fld id="{507BB3D6-4B4B-4C88-ACD7-197CE0482F08}" type="slidenum">
              <a:rPr lang="fr-FR" smtClean="0"/>
              <a:t>‹N°›</a:t>
            </a:fld>
            <a:endParaRPr lang="fr-FR"/>
          </a:p>
        </p:txBody>
      </p:sp>
    </p:spTree>
    <p:extLst>
      <p:ext uri="{BB962C8B-B14F-4D97-AF65-F5344CB8AC3E}">
        <p14:creationId xmlns:p14="http://schemas.microsoft.com/office/powerpoint/2010/main" val="154804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6B2500-3FC5-E2F0-80F2-A27F65CB60E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5B2FE87-D014-2BCF-EBBD-7E5B4FFD758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9D57B5-F379-4675-40E9-075BC6B25F48}"/>
              </a:ext>
            </a:extLst>
          </p:cNvPr>
          <p:cNvSpPr>
            <a:spLocks noGrp="1"/>
          </p:cNvSpPr>
          <p:nvPr>
            <p:ph type="dt" sz="half" idx="10"/>
          </p:nvPr>
        </p:nvSpPr>
        <p:spPr/>
        <p:txBody>
          <a:bodyPr/>
          <a:lstStyle/>
          <a:p>
            <a:fld id="{C6CEADBB-9EAC-47FA-BA3E-3B2AB4CFEBD7}" type="datetimeFigureOut">
              <a:rPr lang="fr-FR" smtClean="0"/>
              <a:t>26/01/2025</a:t>
            </a:fld>
            <a:endParaRPr lang="fr-FR"/>
          </a:p>
        </p:txBody>
      </p:sp>
      <p:sp>
        <p:nvSpPr>
          <p:cNvPr id="5" name="Espace réservé du pied de page 4">
            <a:extLst>
              <a:ext uri="{FF2B5EF4-FFF2-40B4-BE49-F238E27FC236}">
                <a16:creationId xmlns:a16="http://schemas.microsoft.com/office/drawing/2014/main" id="{E16E1961-C5DF-7473-07EE-281444F9595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879955C-1C35-3899-FDF1-C5F1E237EB4F}"/>
              </a:ext>
            </a:extLst>
          </p:cNvPr>
          <p:cNvSpPr>
            <a:spLocks noGrp="1"/>
          </p:cNvSpPr>
          <p:nvPr>
            <p:ph type="sldNum" sz="quarter" idx="12"/>
          </p:nvPr>
        </p:nvSpPr>
        <p:spPr/>
        <p:txBody>
          <a:bodyPr/>
          <a:lstStyle/>
          <a:p>
            <a:fld id="{507BB3D6-4B4B-4C88-ACD7-197CE0482F08}" type="slidenum">
              <a:rPr lang="fr-FR" smtClean="0"/>
              <a:t>‹N°›</a:t>
            </a:fld>
            <a:endParaRPr lang="fr-FR"/>
          </a:p>
        </p:txBody>
      </p:sp>
    </p:spTree>
    <p:extLst>
      <p:ext uri="{BB962C8B-B14F-4D97-AF65-F5344CB8AC3E}">
        <p14:creationId xmlns:p14="http://schemas.microsoft.com/office/powerpoint/2010/main" val="8499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2FDE1A-DDF2-87CF-09FB-B9899C5DF9F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6435D84-23E8-4BCB-7948-2D85DFCD86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D1E2CC0-8BE5-2937-62DE-41C81CE35198}"/>
              </a:ext>
            </a:extLst>
          </p:cNvPr>
          <p:cNvSpPr>
            <a:spLocks noGrp="1"/>
          </p:cNvSpPr>
          <p:nvPr>
            <p:ph type="dt" sz="half" idx="10"/>
          </p:nvPr>
        </p:nvSpPr>
        <p:spPr/>
        <p:txBody>
          <a:bodyPr/>
          <a:lstStyle/>
          <a:p>
            <a:fld id="{C6CEADBB-9EAC-47FA-BA3E-3B2AB4CFEBD7}" type="datetimeFigureOut">
              <a:rPr lang="fr-FR" smtClean="0"/>
              <a:t>26/01/2025</a:t>
            </a:fld>
            <a:endParaRPr lang="fr-FR"/>
          </a:p>
        </p:txBody>
      </p:sp>
      <p:sp>
        <p:nvSpPr>
          <p:cNvPr id="5" name="Espace réservé du pied de page 4">
            <a:extLst>
              <a:ext uri="{FF2B5EF4-FFF2-40B4-BE49-F238E27FC236}">
                <a16:creationId xmlns:a16="http://schemas.microsoft.com/office/drawing/2014/main" id="{428A0D3E-DE42-19C3-2515-262BC00288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4FC2DA1-B7B5-A8A7-85C1-B66B2F78F4F6}"/>
              </a:ext>
            </a:extLst>
          </p:cNvPr>
          <p:cNvSpPr>
            <a:spLocks noGrp="1"/>
          </p:cNvSpPr>
          <p:nvPr>
            <p:ph type="sldNum" sz="quarter" idx="12"/>
          </p:nvPr>
        </p:nvSpPr>
        <p:spPr/>
        <p:txBody>
          <a:bodyPr/>
          <a:lstStyle/>
          <a:p>
            <a:fld id="{507BB3D6-4B4B-4C88-ACD7-197CE0482F08}" type="slidenum">
              <a:rPr lang="fr-FR" smtClean="0"/>
              <a:t>‹N°›</a:t>
            </a:fld>
            <a:endParaRPr lang="fr-FR"/>
          </a:p>
        </p:txBody>
      </p:sp>
    </p:spTree>
    <p:extLst>
      <p:ext uri="{BB962C8B-B14F-4D97-AF65-F5344CB8AC3E}">
        <p14:creationId xmlns:p14="http://schemas.microsoft.com/office/powerpoint/2010/main" val="386037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5D2E56-8E5A-ABFB-CEDB-441194FBB1F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D1F397A-342B-958F-6D89-56483F1F7D8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A5424E9-CCCF-AEE5-BC8C-2E0B72E62EA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22420CA-2162-DFE7-C156-1AA2D1DF7F69}"/>
              </a:ext>
            </a:extLst>
          </p:cNvPr>
          <p:cNvSpPr>
            <a:spLocks noGrp="1"/>
          </p:cNvSpPr>
          <p:nvPr>
            <p:ph type="dt" sz="half" idx="10"/>
          </p:nvPr>
        </p:nvSpPr>
        <p:spPr/>
        <p:txBody>
          <a:bodyPr/>
          <a:lstStyle/>
          <a:p>
            <a:fld id="{C6CEADBB-9EAC-47FA-BA3E-3B2AB4CFEBD7}" type="datetimeFigureOut">
              <a:rPr lang="fr-FR" smtClean="0"/>
              <a:t>26/01/2025</a:t>
            </a:fld>
            <a:endParaRPr lang="fr-FR"/>
          </a:p>
        </p:txBody>
      </p:sp>
      <p:sp>
        <p:nvSpPr>
          <p:cNvPr id="6" name="Espace réservé du pied de page 5">
            <a:extLst>
              <a:ext uri="{FF2B5EF4-FFF2-40B4-BE49-F238E27FC236}">
                <a16:creationId xmlns:a16="http://schemas.microsoft.com/office/drawing/2014/main" id="{87609332-6F93-3D3A-BC1B-D3875CAEB45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BC05F94-098F-B0D7-69BE-4E7289607528}"/>
              </a:ext>
            </a:extLst>
          </p:cNvPr>
          <p:cNvSpPr>
            <a:spLocks noGrp="1"/>
          </p:cNvSpPr>
          <p:nvPr>
            <p:ph type="sldNum" sz="quarter" idx="12"/>
          </p:nvPr>
        </p:nvSpPr>
        <p:spPr/>
        <p:txBody>
          <a:bodyPr/>
          <a:lstStyle/>
          <a:p>
            <a:fld id="{507BB3D6-4B4B-4C88-ACD7-197CE0482F08}" type="slidenum">
              <a:rPr lang="fr-FR" smtClean="0"/>
              <a:t>‹N°›</a:t>
            </a:fld>
            <a:endParaRPr lang="fr-FR"/>
          </a:p>
        </p:txBody>
      </p:sp>
    </p:spTree>
    <p:extLst>
      <p:ext uri="{BB962C8B-B14F-4D97-AF65-F5344CB8AC3E}">
        <p14:creationId xmlns:p14="http://schemas.microsoft.com/office/powerpoint/2010/main" val="355977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7F81EA-0869-6F16-6D4E-E74DE88064F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A5C9556-8FFF-CF6A-8925-A73C519F4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649C817-E8FB-3F7B-BCF0-F998EA6C85B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9845E83-2AAE-0068-8F96-B20AED4BD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D6A79A5-2BD8-599E-51D8-B840D924692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4CA0AC3-0120-DFBF-FAA1-F0F2F31B54CD}"/>
              </a:ext>
            </a:extLst>
          </p:cNvPr>
          <p:cNvSpPr>
            <a:spLocks noGrp="1"/>
          </p:cNvSpPr>
          <p:nvPr>
            <p:ph type="dt" sz="half" idx="10"/>
          </p:nvPr>
        </p:nvSpPr>
        <p:spPr/>
        <p:txBody>
          <a:bodyPr/>
          <a:lstStyle/>
          <a:p>
            <a:fld id="{C6CEADBB-9EAC-47FA-BA3E-3B2AB4CFEBD7}" type="datetimeFigureOut">
              <a:rPr lang="fr-FR" smtClean="0"/>
              <a:t>26/01/2025</a:t>
            </a:fld>
            <a:endParaRPr lang="fr-FR"/>
          </a:p>
        </p:txBody>
      </p:sp>
      <p:sp>
        <p:nvSpPr>
          <p:cNvPr id="8" name="Espace réservé du pied de page 7">
            <a:extLst>
              <a:ext uri="{FF2B5EF4-FFF2-40B4-BE49-F238E27FC236}">
                <a16:creationId xmlns:a16="http://schemas.microsoft.com/office/drawing/2014/main" id="{80BD3546-18C0-A97A-B7F5-A61DDE9A628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847D805-2DB5-2449-D67B-9FFD5AE748E1}"/>
              </a:ext>
            </a:extLst>
          </p:cNvPr>
          <p:cNvSpPr>
            <a:spLocks noGrp="1"/>
          </p:cNvSpPr>
          <p:nvPr>
            <p:ph type="sldNum" sz="quarter" idx="12"/>
          </p:nvPr>
        </p:nvSpPr>
        <p:spPr/>
        <p:txBody>
          <a:bodyPr/>
          <a:lstStyle/>
          <a:p>
            <a:fld id="{507BB3D6-4B4B-4C88-ACD7-197CE0482F08}" type="slidenum">
              <a:rPr lang="fr-FR" smtClean="0"/>
              <a:t>‹N°›</a:t>
            </a:fld>
            <a:endParaRPr lang="fr-FR"/>
          </a:p>
        </p:txBody>
      </p:sp>
    </p:spTree>
    <p:extLst>
      <p:ext uri="{BB962C8B-B14F-4D97-AF65-F5344CB8AC3E}">
        <p14:creationId xmlns:p14="http://schemas.microsoft.com/office/powerpoint/2010/main" val="414016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61A865-1504-06A1-61DC-435A6B570C8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1075F9F-B3D5-66B5-31D6-BACB3CC7F68A}"/>
              </a:ext>
            </a:extLst>
          </p:cNvPr>
          <p:cNvSpPr>
            <a:spLocks noGrp="1"/>
          </p:cNvSpPr>
          <p:nvPr>
            <p:ph type="dt" sz="half" idx="10"/>
          </p:nvPr>
        </p:nvSpPr>
        <p:spPr/>
        <p:txBody>
          <a:bodyPr/>
          <a:lstStyle/>
          <a:p>
            <a:fld id="{C6CEADBB-9EAC-47FA-BA3E-3B2AB4CFEBD7}" type="datetimeFigureOut">
              <a:rPr lang="fr-FR" smtClean="0"/>
              <a:t>26/01/2025</a:t>
            </a:fld>
            <a:endParaRPr lang="fr-FR"/>
          </a:p>
        </p:txBody>
      </p:sp>
      <p:sp>
        <p:nvSpPr>
          <p:cNvPr id="4" name="Espace réservé du pied de page 3">
            <a:extLst>
              <a:ext uri="{FF2B5EF4-FFF2-40B4-BE49-F238E27FC236}">
                <a16:creationId xmlns:a16="http://schemas.microsoft.com/office/drawing/2014/main" id="{E0915C8A-5657-E29C-48CC-63411CA3127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4FBFA78-C45B-14C3-587F-D8F07074FD72}"/>
              </a:ext>
            </a:extLst>
          </p:cNvPr>
          <p:cNvSpPr>
            <a:spLocks noGrp="1"/>
          </p:cNvSpPr>
          <p:nvPr>
            <p:ph type="sldNum" sz="quarter" idx="12"/>
          </p:nvPr>
        </p:nvSpPr>
        <p:spPr/>
        <p:txBody>
          <a:bodyPr/>
          <a:lstStyle/>
          <a:p>
            <a:fld id="{507BB3D6-4B4B-4C88-ACD7-197CE0482F08}" type="slidenum">
              <a:rPr lang="fr-FR" smtClean="0"/>
              <a:t>‹N°›</a:t>
            </a:fld>
            <a:endParaRPr lang="fr-FR"/>
          </a:p>
        </p:txBody>
      </p:sp>
    </p:spTree>
    <p:extLst>
      <p:ext uri="{BB962C8B-B14F-4D97-AF65-F5344CB8AC3E}">
        <p14:creationId xmlns:p14="http://schemas.microsoft.com/office/powerpoint/2010/main" val="374301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F206835-29F6-03F1-C42E-D97B8A306646}"/>
              </a:ext>
            </a:extLst>
          </p:cNvPr>
          <p:cNvSpPr>
            <a:spLocks noGrp="1"/>
          </p:cNvSpPr>
          <p:nvPr>
            <p:ph type="dt" sz="half" idx="10"/>
          </p:nvPr>
        </p:nvSpPr>
        <p:spPr/>
        <p:txBody>
          <a:bodyPr/>
          <a:lstStyle/>
          <a:p>
            <a:fld id="{C6CEADBB-9EAC-47FA-BA3E-3B2AB4CFEBD7}" type="datetimeFigureOut">
              <a:rPr lang="fr-FR" smtClean="0"/>
              <a:t>26/01/2025</a:t>
            </a:fld>
            <a:endParaRPr lang="fr-FR"/>
          </a:p>
        </p:txBody>
      </p:sp>
      <p:sp>
        <p:nvSpPr>
          <p:cNvPr id="3" name="Espace réservé du pied de page 2">
            <a:extLst>
              <a:ext uri="{FF2B5EF4-FFF2-40B4-BE49-F238E27FC236}">
                <a16:creationId xmlns:a16="http://schemas.microsoft.com/office/drawing/2014/main" id="{73B12287-1549-96C1-CF3D-37754A81A0A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47EA04-021E-5B20-2B92-796D8329200B}"/>
              </a:ext>
            </a:extLst>
          </p:cNvPr>
          <p:cNvSpPr>
            <a:spLocks noGrp="1"/>
          </p:cNvSpPr>
          <p:nvPr>
            <p:ph type="sldNum" sz="quarter" idx="12"/>
          </p:nvPr>
        </p:nvSpPr>
        <p:spPr/>
        <p:txBody>
          <a:bodyPr/>
          <a:lstStyle/>
          <a:p>
            <a:fld id="{507BB3D6-4B4B-4C88-ACD7-197CE0482F08}" type="slidenum">
              <a:rPr lang="fr-FR" smtClean="0"/>
              <a:t>‹N°›</a:t>
            </a:fld>
            <a:endParaRPr lang="fr-FR"/>
          </a:p>
        </p:txBody>
      </p:sp>
    </p:spTree>
    <p:extLst>
      <p:ext uri="{BB962C8B-B14F-4D97-AF65-F5344CB8AC3E}">
        <p14:creationId xmlns:p14="http://schemas.microsoft.com/office/powerpoint/2010/main" val="199273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9FE2B6-428C-814A-3CE6-DF6CAF81C8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21CABFB-8691-DF63-C468-25C222326D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18D59D7-D2BD-22CF-DF84-B8CFF6B13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DF0647F-8A93-089F-F1C8-ED9FE00E2354}"/>
              </a:ext>
            </a:extLst>
          </p:cNvPr>
          <p:cNvSpPr>
            <a:spLocks noGrp="1"/>
          </p:cNvSpPr>
          <p:nvPr>
            <p:ph type="dt" sz="half" idx="10"/>
          </p:nvPr>
        </p:nvSpPr>
        <p:spPr/>
        <p:txBody>
          <a:bodyPr/>
          <a:lstStyle/>
          <a:p>
            <a:fld id="{C6CEADBB-9EAC-47FA-BA3E-3B2AB4CFEBD7}" type="datetimeFigureOut">
              <a:rPr lang="fr-FR" smtClean="0"/>
              <a:t>26/01/2025</a:t>
            </a:fld>
            <a:endParaRPr lang="fr-FR"/>
          </a:p>
        </p:txBody>
      </p:sp>
      <p:sp>
        <p:nvSpPr>
          <p:cNvPr id="6" name="Espace réservé du pied de page 5">
            <a:extLst>
              <a:ext uri="{FF2B5EF4-FFF2-40B4-BE49-F238E27FC236}">
                <a16:creationId xmlns:a16="http://schemas.microsoft.com/office/drawing/2014/main" id="{B7D0705F-ABAB-19F6-F4BE-9101B83FF11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882059-6633-7CC2-8300-7B6A4C5F2DA8}"/>
              </a:ext>
            </a:extLst>
          </p:cNvPr>
          <p:cNvSpPr>
            <a:spLocks noGrp="1"/>
          </p:cNvSpPr>
          <p:nvPr>
            <p:ph type="sldNum" sz="quarter" idx="12"/>
          </p:nvPr>
        </p:nvSpPr>
        <p:spPr/>
        <p:txBody>
          <a:bodyPr/>
          <a:lstStyle/>
          <a:p>
            <a:fld id="{507BB3D6-4B4B-4C88-ACD7-197CE0482F08}" type="slidenum">
              <a:rPr lang="fr-FR" smtClean="0"/>
              <a:t>‹N°›</a:t>
            </a:fld>
            <a:endParaRPr lang="fr-FR"/>
          </a:p>
        </p:txBody>
      </p:sp>
    </p:spTree>
    <p:extLst>
      <p:ext uri="{BB962C8B-B14F-4D97-AF65-F5344CB8AC3E}">
        <p14:creationId xmlns:p14="http://schemas.microsoft.com/office/powerpoint/2010/main" val="168273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77A2E-A33D-B96B-5E5A-812EC7045EE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FA9E7B2-1863-F45A-7E23-AD47C6ECE0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F1651CB-8039-9428-C165-83142CB9D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09EB987-761A-9CF3-A9A9-3DBC843AB394}"/>
              </a:ext>
            </a:extLst>
          </p:cNvPr>
          <p:cNvSpPr>
            <a:spLocks noGrp="1"/>
          </p:cNvSpPr>
          <p:nvPr>
            <p:ph type="dt" sz="half" idx="10"/>
          </p:nvPr>
        </p:nvSpPr>
        <p:spPr/>
        <p:txBody>
          <a:bodyPr/>
          <a:lstStyle/>
          <a:p>
            <a:fld id="{C6CEADBB-9EAC-47FA-BA3E-3B2AB4CFEBD7}" type="datetimeFigureOut">
              <a:rPr lang="fr-FR" smtClean="0"/>
              <a:t>26/01/2025</a:t>
            </a:fld>
            <a:endParaRPr lang="fr-FR"/>
          </a:p>
        </p:txBody>
      </p:sp>
      <p:sp>
        <p:nvSpPr>
          <p:cNvPr id="6" name="Espace réservé du pied de page 5">
            <a:extLst>
              <a:ext uri="{FF2B5EF4-FFF2-40B4-BE49-F238E27FC236}">
                <a16:creationId xmlns:a16="http://schemas.microsoft.com/office/drawing/2014/main" id="{AE6E44F3-72DE-72C8-71E9-3494050FF66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54A35F5-4618-1F4C-9E11-D12D218D3CB3}"/>
              </a:ext>
            </a:extLst>
          </p:cNvPr>
          <p:cNvSpPr>
            <a:spLocks noGrp="1"/>
          </p:cNvSpPr>
          <p:nvPr>
            <p:ph type="sldNum" sz="quarter" idx="12"/>
          </p:nvPr>
        </p:nvSpPr>
        <p:spPr/>
        <p:txBody>
          <a:bodyPr/>
          <a:lstStyle/>
          <a:p>
            <a:fld id="{507BB3D6-4B4B-4C88-ACD7-197CE0482F08}" type="slidenum">
              <a:rPr lang="fr-FR" smtClean="0"/>
              <a:t>‹N°›</a:t>
            </a:fld>
            <a:endParaRPr lang="fr-FR"/>
          </a:p>
        </p:txBody>
      </p:sp>
    </p:spTree>
    <p:extLst>
      <p:ext uri="{BB962C8B-B14F-4D97-AF65-F5344CB8AC3E}">
        <p14:creationId xmlns:p14="http://schemas.microsoft.com/office/powerpoint/2010/main" val="1325131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5DC7961-A32E-B4A6-B9CA-930AF9496D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D5B0DF4-4F3E-F368-5FED-2043DDBE35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AB9A9AF-5941-025B-B7C6-F88188E26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CEADBB-9EAC-47FA-BA3E-3B2AB4CFEBD7}" type="datetimeFigureOut">
              <a:rPr lang="fr-FR" smtClean="0"/>
              <a:t>26/01/2025</a:t>
            </a:fld>
            <a:endParaRPr lang="fr-FR"/>
          </a:p>
        </p:txBody>
      </p:sp>
      <p:sp>
        <p:nvSpPr>
          <p:cNvPr id="5" name="Espace réservé du pied de page 4">
            <a:extLst>
              <a:ext uri="{FF2B5EF4-FFF2-40B4-BE49-F238E27FC236}">
                <a16:creationId xmlns:a16="http://schemas.microsoft.com/office/drawing/2014/main" id="{3C2D8531-5468-DCC3-2F94-FFC2922A4C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18D0495-5D07-5EE5-DB8E-7B0937518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7BB3D6-4B4B-4C88-ACD7-197CE0482F08}" type="slidenum">
              <a:rPr lang="fr-FR" smtClean="0"/>
              <a:t>‹N°›</a:t>
            </a:fld>
            <a:endParaRPr lang="fr-FR"/>
          </a:p>
        </p:txBody>
      </p:sp>
    </p:spTree>
    <p:extLst>
      <p:ext uri="{BB962C8B-B14F-4D97-AF65-F5344CB8AC3E}">
        <p14:creationId xmlns:p14="http://schemas.microsoft.com/office/powerpoint/2010/main" val="3908430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Câbles réseau colorés">
            <a:extLst>
              <a:ext uri="{FF2B5EF4-FFF2-40B4-BE49-F238E27FC236}">
                <a16:creationId xmlns:a16="http://schemas.microsoft.com/office/drawing/2014/main" id="{AFF6AB4A-4CEA-453A-9D12-7E4CDB4346B8}"/>
              </a:ext>
            </a:extLst>
          </p:cNvPr>
          <p:cNvPicPr>
            <a:picLocks noChangeAspect="1"/>
          </p:cNvPicPr>
          <p:nvPr/>
        </p:nvPicPr>
        <p:blipFill>
          <a:blip r:embed="rId3"/>
          <a:srcRect r="5882"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4AF59F5C-945B-409B-F4A1-860157DC93AE}"/>
              </a:ext>
            </a:extLst>
          </p:cNvPr>
          <p:cNvSpPr>
            <a:spLocks noGrp="1"/>
          </p:cNvSpPr>
          <p:nvPr>
            <p:ph type="ctrTitle"/>
          </p:nvPr>
        </p:nvSpPr>
        <p:spPr>
          <a:xfrm>
            <a:off x="7935402" y="743447"/>
            <a:ext cx="3445765" cy="3692028"/>
          </a:xfrm>
          <a:noFill/>
        </p:spPr>
        <p:txBody>
          <a:bodyPr>
            <a:normAutofit/>
          </a:bodyPr>
          <a:lstStyle/>
          <a:p>
            <a:pPr algn="l"/>
            <a:r>
              <a:rPr lang="fr-FR" sz="4400"/>
              <a:t>Introduction aux réseaux informatiques</a:t>
            </a:r>
          </a:p>
        </p:txBody>
      </p:sp>
      <p:sp>
        <p:nvSpPr>
          <p:cNvPr id="3" name="Sous-titre 2">
            <a:extLst>
              <a:ext uri="{FF2B5EF4-FFF2-40B4-BE49-F238E27FC236}">
                <a16:creationId xmlns:a16="http://schemas.microsoft.com/office/drawing/2014/main" id="{C332BEBA-B27F-2D9B-E3F7-77B2B82DD80A}"/>
              </a:ext>
            </a:extLst>
          </p:cNvPr>
          <p:cNvSpPr>
            <a:spLocks noGrp="1"/>
          </p:cNvSpPr>
          <p:nvPr>
            <p:ph type="subTitle" idx="1"/>
          </p:nvPr>
        </p:nvSpPr>
        <p:spPr>
          <a:xfrm>
            <a:off x="7935403" y="4629234"/>
            <a:ext cx="3445766" cy="1485319"/>
          </a:xfrm>
          <a:noFill/>
        </p:spPr>
        <p:txBody>
          <a:bodyPr>
            <a:normAutofit/>
          </a:bodyPr>
          <a:lstStyle/>
          <a:p>
            <a:pPr algn="l"/>
            <a:r>
              <a:rPr lang="fr-FR"/>
              <a:t>Comprendre les bases des réseaux et leur fonctionnement</a:t>
            </a:r>
          </a:p>
        </p:txBody>
      </p:sp>
    </p:spTree>
    <p:extLst>
      <p:ext uri="{BB962C8B-B14F-4D97-AF65-F5344CB8AC3E}">
        <p14:creationId xmlns:p14="http://schemas.microsoft.com/office/powerpoint/2010/main" val="258528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DBBFB78-5451-BDFB-A114-C111E709648F}"/>
              </a:ext>
            </a:extLst>
          </p:cNvPr>
          <p:cNvSpPr>
            <a:spLocks noGrp="1"/>
          </p:cNvSpPr>
          <p:nvPr>
            <p:ph type="title"/>
          </p:nvPr>
        </p:nvSpPr>
        <p:spPr>
          <a:xfrm>
            <a:off x="1137033" y="670559"/>
            <a:ext cx="4683321" cy="2148841"/>
          </a:xfrm>
        </p:spPr>
        <p:txBody>
          <a:bodyPr vert="horz" lIns="91440" tIns="45720" rIns="91440" bIns="45720" rtlCol="0" anchor="t">
            <a:normAutofit/>
          </a:bodyPr>
          <a:lstStyle/>
          <a:p>
            <a:r>
              <a:rPr lang="en-US" sz="3700"/>
              <a:t>Réplication, résilience et duplication à distance</a:t>
            </a:r>
          </a:p>
        </p:txBody>
      </p:sp>
      <p:pic>
        <p:nvPicPr>
          <p:cNvPr id="5" name="Espace réservé du contenu 4" descr="Cloud Computing">
            <a:extLst>
              <a:ext uri="{FF2B5EF4-FFF2-40B4-BE49-F238E27FC236}">
                <a16:creationId xmlns:a16="http://schemas.microsoft.com/office/drawing/2014/main" id="{A2D0FC89-F756-4C56-930F-1BB49FC601FD}"/>
              </a:ext>
            </a:extLst>
          </p:cNvPr>
          <p:cNvPicPr>
            <a:picLocks noGrp="1" noChangeAspect="1"/>
          </p:cNvPicPr>
          <p:nvPr>
            <p:ph sz="half" idx="1"/>
          </p:nvPr>
        </p:nvPicPr>
        <p:blipFill>
          <a:blip r:embed="rId3"/>
          <a:srcRect t="3003"/>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4" name="Espace réservé du contenu 3">
            <a:extLst>
              <a:ext uri="{FF2B5EF4-FFF2-40B4-BE49-F238E27FC236}">
                <a16:creationId xmlns:a16="http://schemas.microsoft.com/office/drawing/2014/main" id="{8179846B-4AA5-AFBB-0D81-A8F6ED66D11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97004" y="670559"/>
            <a:ext cx="4555782" cy="5445076"/>
          </a:xfrm>
        </p:spPr>
        <p:txBody>
          <a:bodyPr>
            <a:normAutofit/>
          </a:bodyPr>
          <a:lstStyle/>
          <a:p>
            <a:pPr marL="0" indent="0">
              <a:spcBef>
                <a:spcPts val="2500"/>
              </a:spcBef>
              <a:buNone/>
            </a:pPr>
            <a:r>
              <a:rPr lang="fr-FR" sz="1400" b="1"/>
              <a:t>Réplication de données</a:t>
            </a:r>
          </a:p>
          <a:p>
            <a:pPr marL="0" lvl="1" indent="0">
              <a:buNone/>
            </a:pPr>
            <a:r>
              <a:rPr lang="fr-FR" sz="1400"/>
              <a:t>La réplication consiste à copier des données d'un site à un autre pour assurer leur disponibilité en cas de défaillance.</a:t>
            </a:r>
          </a:p>
          <a:p>
            <a:pPr marL="0" indent="0">
              <a:spcBef>
                <a:spcPts val="2500"/>
              </a:spcBef>
              <a:buNone/>
            </a:pPr>
            <a:r>
              <a:rPr lang="fr-FR" sz="1400" b="1"/>
              <a:t>Résilience des services</a:t>
            </a:r>
          </a:p>
          <a:p>
            <a:pPr marL="0" lvl="1" indent="0">
              <a:buNone/>
            </a:pPr>
            <a:r>
              <a:rPr lang="fr-FR" sz="1400"/>
              <a:t>La résilience assure la continuité des services même en cas de défaillance, garantissant un accès constant aux données.</a:t>
            </a:r>
          </a:p>
          <a:p>
            <a:pPr marL="0" indent="0">
              <a:spcBef>
                <a:spcPts val="2500"/>
              </a:spcBef>
              <a:buNone/>
            </a:pPr>
            <a:r>
              <a:rPr lang="fr-FR" sz="1400" b="1"/>
              <a:t>Duplication à distance</a:t>
            </a:r>
          </a:p>
          <a:p>
            <a:pPr marL="0" lvl="1" indent="0">
              <a:buNone/>
            </a:pPr>
            <a:r>
              <a:rPr lang="fr-FR" sz="1400"/>
              <a:t>La duplication à distance protège les données contre les pertes en créant des copies sur différents sites, augmentant ainsi la sécurité.</a:t>
            </a:r>
          </a:p>
        </p:txBody>
      </p:sp>
    </p:spTree>
    <p:extLst>
      <p:ext uri="{BB962C8B-B14F-4D97-AF65-F5344CB8AC3E}">
        <p14:creationId xmlns:p14="http://schemas.microsoft.com/office/powerpoint/2010/main" val="15430299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Réseau Internet d’appareils et d’applications connectés.">
            <a:extLst>
              <a:ext uri="{FF2B5EF4-FFF2-40B4-BE49-F238E27FC236}">
                <a16:creationId xmlns:a16="http://schemas.microsoft.com/office/drawing/2014/main" id="{CFF3216A-C0C8-408A-9DB6-0DAA4F4E4967}"/>
              </a:ext>
            </a:extLst>
          </p:cNvPr>
          <p:cNvPicPr>
            <a:picLocks noGrp="1" noChangeAspect="1"/>
          </p:cNvPicPr>
          <p:nvPr>
            <p:ph sz="half" idx="1"/>
          </p:nvPr>
        </p:nvPicPr>
        <p:blipFill>
          <a:blip r:embed="rId3">
            <a:alphaModFix amt="40000"/>
          </a:blip>
          <a:srcRect t="7408" b="8322"/>
          <a:stretch/>
        </p:blipFill>
        <p:spPr>
          <a:xfrm>
            <a:off x="20" y="10"/>
            <a:ext cx="12191979" cy="6857990"/>
          </a:xfrm>
          <a:prstGeom prst="rect">
            <a:avLst/>
          </a:prstGeom>
        </p:spPr>
      </p:pic>
      <p:sp>
        <p:nvSpPr>
          <p:cNvPr id="2" name="Titre 1">
            <a:extLst>
              <a:ext uri="{FF2B5EF4-FFF2-40B4-BE49-F238E27FC236}">
                <a16:creationId xmlns:a16="http://schemas.microsoft.com/office/drawing/2014/main" id="{F57F03C5-412A-0B40-CEF9-D77807C2B9A0}"/>
              </a:ext>
            </a:extLst>
          </p:cNvPr>
          <p:cNvSpPr>
            <a:spLocks noGrp="1"/>
          </p:cNvSpPr>
          <p:nvPr>
            <p:ph type="title"/>
          </p:nvPr>
        </p:nvSpPr>
        <p:spPr>
          <a:xfrm>
            <a:off x="640080" y="853673"/>
            <a:ext cx="4023360" cy="5004794"/>
          </a:xfrm>
        </p:spPr>
        <p:txBody>
          <a:bodyPr vert="horz" lIns="91440" tIns="45720" rIns="91440" bIns="45720" rtlCol="0" anchor="ctr">
            <a:normAutofit/>
          </a:bodyPr>
          <a:lstStyle/>
          <a:p>
            <a:r>
              <a:rPr lang="en-US" sz="5000">
                <a:solidFill>
                  <a:schemeClr val="bg1"/>
                </a:solidFill>
              </a:rPr>
              <a:t>Exemples d'applications réseau</a:t>
            </a:r>
          </a:p>
        </p:txBody>
      </p:sp>
      <p:sp>
        <p:nvSpPr>
          <p:cNvPr id="4" name="Espace réservé du contenu 3">
            <a:extLst>
              <a:ext uri="{FF2B5EF4-FFF2-40B4-BE49-F238E27FC236}">
                <a16:creationId xmlns:a16="http://schemas.microsoft.com/office/drawing/2014/main" id="{CB302936-9511-7AE9-08E2-162E8808D87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99083" y="853673"/>
            <a:ext cx="5715000" cy="5004794"/>
          </a:xfrm>
        </p:spPr>
        <p:txBody>
          <a:bodyPr>
            <a:normAutofit/>
          </a:bodyPr>
          <a:lstStyle/>
          <a:p>
            <a:pPr marL="0" indent="0">
              <a:spcBef>
                <a:spcPts val="2500"/>
              </a:spcBef>
              <a:buNone/>
            </a:pPr>
            <a:r>
              <a:rPr lang="fr-FR" sz="1400" b="1">
                <a:solidFill>
                  <a:schemeClr val="bg1"/>
                </a:solidFill>
              </a:rPr>
              <a:t>Gestion de la Relation Client (CRM)</a:t>
            </a:r>
          </a:p>
          <a:p>
            <a:pPr marL="0" lvl="1" indent="0">
              <a:buNone/>
            </a:pPr>
            <a:r>
              <a:rPr lang="fr-FR" sz="1400">
                <a:solidFill>
                  <a:schemeClr val="bg1"/>
                </a:solidFill>
              </a:rPr>
              <a:t>Les systèmes CRM aident les entreprises à gérer les interactions avec leurs clients, améliorant ainsi la satisfaction client et les ventes.</a:t>
            </a:r>
          </a:p>
          <a:p>
            <a:pPr marL="0" indent="0">
              <a:spcBef>
                <a:spcPts val="2500"/>
              </a:spcBef>
              <a:buNone/>
            </a:pPr>
            <a:r>
              <a:rPr lang="fr-FR" sz="1400" b="1">
                <a:solidFill>
                  <a:schemeClr val="bg1"/>
                </a:solidFill>
              </a:rPr>
              <a:t>Planification des Ressources de l'Entreprise (ERP)</a:t>
            </a:r>
          </a:p>
          <a:p>
            <a:pPr marL="0" lvl="1" indent="0">
              <a:buNone/>
            </a:pPr>
            <a:r>
              <a:rPr lang="fr-FR" sz="1400">
                <a:solidFill>
                  <a:schemeClr val="bg1"/>
                </a:solidFill>
              </a:rPr>
              <a:t>Les systèmes ERP intègrent les processus d'affaires pour améliorer l'efficacité et la productivité au sein d'une entreprise.</a:t>
            </a:r>
          </a:p>
          <a:p>
            <a:pPr marL="0" indent="0">
              <a:spcBef>
                <a:spcPts val="2500"/>
              </a:spcBef>
              <a:buNone/>
            </a:pPr>
            <a:r>
              <a:rPr lang="fr-FR" sz="1400" b="1">
                <a:solidFill>
                  <a:schemeClr val="bg1"/>
                </a:solidFill>
              </a:rPr>
              <a:t>Messagerie</a:t>
            </a:r>
          </a:p>
          <a:p>
            <a:pPr marL="0" lvl="1" indent="0">
              <a:buNone/>
            </a:pPr>
            <a:r>
              <a:rPr lang="fr-FR" sz="1400">
                <a:solidFill>
                  <a:schemeClr val="bg1"/>
                </a:solidFill>
              </a:rPr>
              <a:t>Les applications de messagerie permettent une communication rapide et efficace au sein des organisations, renforçant ainsi la collaboration.</a:t>
            </a:r>
          </a:p>
          <a:p>
            <a:pPr marL="0" indent="0">
              <a:spcBef>
                <a:spcPts val="2500"/>
              </a:spcBef>
              <a:buNone/>
            </a:pPr>
            <a:r>
              <a:rPr lang="fr-FR" sz="1400" b="1">
                <a:solidFill>
                  <a:schemeClr val="bg1"/>
                </a:solidFill>
              </a:rPr>
              <a:t>Systèmes de Gestion de Bases de Données</a:t>
            </a:r>
          </a:p>
          <a:p>
            <a:pPr marL="0" lvl="1" indent="0">
              <a:buNone/>
            </a:pPr>
            <a:r>
              <a:rPr lang="fr-FR" sz="1400">
                <a:solidFill>
                  <a:schemeClr val="bg1"/>
                </a:solidFill>
              </a:rPr>
              <a:t>Les SGBD permettent de stocker, gérer et récupérer des données de manière efficace, facilitant ainsi l'analyse et la prise de décision.</a:t>
            </a:r>
          </a:p>
        </p:txBody>
      </p:sp>
      <p:sp>
        <p:nvSpPr>
          <p:cNvPr id="12"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0569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84703C6-CC4E-0B21-4EE1-4922D252834B}"/>
              </a:ext>
            </a:extLst>
          </p:cNvPr>
          <p:cNvSpPr>
            <a:spLocks noGrp="1"/>
          </p:cNvSpPr>
          <p:nvPr>
            <p:ph type="title"/>
          </p:nvPr>
        </p:nvSpPr>
        <p:spPr>
          <a:xfrm>
            <a:off x="1156851" y="637762"/>
            <a:ext cx="9888496" cy="900131"/>
          </a:xfrm>
        </p:spPr>
        <p:txBody>
          <a:bodyPr anchor="t">
            <a:normAutofit/>
          </a:bodyPr>
          <a:lstStyle/>
          <a:p>
            <a:r>
              <a:rPr lang="fr-FR" sz="4000">
                <a:solidFill>
                  <a:schemeClr val="bg1"/>
                </a:solidFill>
              </a:rPr>
              <a:t>Conclusion</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Espace réservé du contenu 4">
            <a:extLst>
              <a:ext uri="{FF2B5EF4-FFF2-40B4-BE49-F238E27FC236}">
                <a16:creationId xmlns:a16="http://schemas.microsoft.com/office/drawing/2014/main" id="{34B17AAE-BE0D-4693-ABC8-71652A5B924E}"/>
              </a:ext>
            </a:extLst>
          </p:cNvPr>
          <p:cNvGraphicFramePr>
            <a:graphicFrameLocks noGrp="1"/>
          </p:cNvGraphicFramePr>
          <p:nvPr>
            <p:ph idx="1"/>
            <p:extLst>
              <p:ext uri="{D42A27DB-BD31-4B8C-83A1-F6EECF244321}">
                <p14:modId xmlns:p14="http://schemas.microsoft.com/office/powerpoint/2010/main" val="775902209"/>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1155548" y="2217343"/>
          <a:ext cx="9880893" cy="3959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76289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Cloud Computing Concept">
            <a:extLst>
              <a:ext uri="{FF2B5EF4-FFF2-40B4-BE49-F238E27FC236}">
                <a16:creationId xmlns:a16="http://schemas.microsoft.com/office/drawing/2014/main" id="{B617F5FC-8B00-468A-BA26-DF07FECA778E}"/>
              </a:ext>
            </a:extLst>
          </p:cNvPr>
          <p:cNvPicPr>
            <a:picLocks noGrp="1" noChangeAspect="1"/>
          </p:cNvPicPr>
          <p:nvPr>
            <p:ph sz="half" idx="1"/>
          </p:nvPr>
        </p:nvPicPr>
        <p:blipFill>
          <a:blip r:embed="rId3">
            <a:alphaModFix amt="40000"/>
          </a:blip>
          <a:srcRect t="19744" b="5256"/>
          <a:stretch/>
        </p:blipFill>
        <p:spPr>
          <a:xfrm>
            <a:off x="20" y="10"/>
            <a:ext cx="12191979" cy="6857990"/>
          </a:xfrm>
          <a:prstGeom prst="rect">
            <a:avLst/>
          </a:prstGeom>
        </p:spPr>
      </p:pic>
      <p:sp>
        <p:nvSpPr>
          <p:cNvPr id="2" name="Titre 1">
            <a:extLst>
              <a:ext uri="{FF2B5EF4-FFF2-40B4-BE49-F238E27FC236}">
                <a16:creationId xmlns:a16="http://schemas.microsoft.com/office/drawing/2014/main" id="{C0C14385-7191-1F68-E910-A3AACCAD5374}"/>
              </a:ext>
            </a:extLst>
          </p:cNvPr>
          <p:cNvSpPr>
            <a:spLocks noGrp="1"/>
          </p:cNvSpPr>
          <p:nvPr>
            <p:ph type="title"/>
          </p:nvPr>
        </p:nvSpPr>
        <p:spPr>
          <a:xfrm>
            <a:off x="640080" y="853673"/>
            <a:ext cx="4023360" cy="5004794"/>
          </a:xfrm>
        </p:spPr>
        <p:txBody>
          <a:bodyPr vert="horz" lIns="91440" tIns="45720" rIns="91440" bIns="45720" rtlCol="0" anchor="ctr">
            <a:normAutofit/>
          </a:bodyPr>
          <a:lstStyle/>
          <a:p>
            <a:r>
              <a:rPr lang="en-US" sz="5400">
                <a:solidFill>
                  <a:schemeClr val="bg1"/>
                </a:solidFill>
              </a:rPr>
              <a:t>Vue d'ensemble de la présentation</a:t>
            </a:r>
          </a:p>
        </p:txBody>
      </p:sp>
      <p:sp>
        <p:nvSpPr>
          <p:cNvPr id="4" name="Espace réservé du contenu 3">
            <a:extLst>
              <a:ext uri="{FF2B5EF4-FFF2-40B4-BE49-F238E27FC236}">
                <a16:creationId xmlns:a16="http://schemas.microsoft.com/office/drawing/2014/main" id="{85CA6215-46FD-F803-6210-9D31EC1EA4F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99083" y="853673"/>
            <a:ext cx="5715000" cy="5004794"/>
          </a:xfrm>
        </p:spPr>
        <p:txBody>
          <a:bodyPr>
            <a:normAutofit/>
          </a:bodyPr>
          <a:lstStyle/>
          <a:p>
            <a:pPr marL="0" indent="0">
              <a:spcBef>
                <a:spcPts val="2500"/>
              </a:spcBef>
              <a:buNone/>
            </a:pPr>
            <a:r>
              <a:rPr lang="fr-FR" sz="1400" b="1">
                <a:solidFill>
                  <a:schemeClr val="bg1"/>
                </a:solidFill>
              </a:rPr>
              <a:t>Introduction aux réseaux informatiques</a:t>
            </a:r>
          </a:p>
          <a:p>
            <a:pPr marL="0" lvl="1" indent="0">
              <a:buNone/>
            </a:pPr>
            <a:r>
              <a:rPr lang="fr-FR" sz="1400">
                <a:solidFill>
                  <a:schemeClr val="bg1"/>
                </a:solidFill>
              </a:rPr>
              <a:t>Nous commencerons par une introduction aux différents types de réseaux informatiques, y compris LAN, WAN et MAN.</a:t>
            </a:r>
          </a:p>
          <a:p>
            <a:pPr marL="0" indent="0">
              <a:spcBef>
                <a:spcPts val="2500"/>
              </a:spcBef>
              <a:buNone/>
            </a:pPr>
            <a:r>
              <a:rPr lang="fr-FR" sz="1400" b="1">
                <a:solidFill>
                  <a:schemeClr val="bg1"/>
                </a:solidFill>
              </a:rPr>
              <a:t>Réplication et résilience</a:t>
            </a:r>
          </a:p>
          <a:p>
            <a:pPr marL="0" lvl="1" indent="0">
              <a:buNone/>
            </a:pPr>
            <a:r>
              <a:rPr lang="fr-FR" sz="1400">
                <a:solidFill>
                  <a:schemeClr val="bg1"/>
                </a:solidFill>
              </a:rPr>
              <a:t>Nous analyserons les concepts de réplication et de résilience, essentiels pour garantir la disponibilité des données et la continuité des opérations.</a:t>
            </a:r>
          </a:p>
          <a:p>
            <a:pPr marL="0" indent="0">
              <a:spcBef>
                <a:spcPts val="2500"/>
              </a:spcBef>
              <a:buNone/>
            </a:pPr>
            <a:r>
              <a:rPr lang="fr-FR" sz="1400" b="1">
                <a:solidFill>
                  <a:schemeClr val="bg1"/>
                </a:solidFill>
              </a:rPr>
              <a:t>Duplication à distance</a:t>
            </a:r>
          </a:p>
          <a:p>
            <a:pPr marL="0" lvl="1" indent="0">
              <a:buNone/>
            </a:pPr>
            <a:r>
              <a:rPr lang="fr-FR" sz="1400">
                <a:solidFill>
                  <a:schemeClr val="bg1"/>
                </a:solidFill>
              </a:rPr>
              <a:t>Nous examinerons le concept de duplication à distance, qui permet une récupération rapide des données en cas de défaillance.</a:t>
            </a:r>
          </a:p>
          <a:p>
            <a:pPr marL="0" indent="0">
              <a:spcBef>
                <a:spcPts val="2500"/>
              </a:spcBef>
              <a:buNone/>
            </a:pPr>
            <a:r>
              <a:rPr lang="fr-FR" sz="1400" b="1">
                <a:solidFill>
                  <a:schemeClr val="bg1"/>
                </a:solidFill>
              </a:rPr>
              <a:t>Structures de réseaux sur site et cloud</a:t>
            </a:r>
          </a:p>
          <a:p>
            <a:pPr marL="0" lvl="1" indent="0">
              <a:buNone/>
            </a:pPr>
            <a:r>
              <a:rPr lang="fr-FR" sz="1400">
                <a:solidFill>
                  <a:schemeClr val="bg1"/>
                </a:solidFill>
              </a:rPr>
              <a:t>Nous finirons par explorer des exemples de structures de réseaux, tant sur site qu'en cloud, pour comprendre leurs différences et avantages.</a:t>
            </a:r>
          </a:p>
        </p:txBody>
      </p:sp>
      <p:sp>
        <p:nvSpPr>
          <p:cNvPr id="12"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6655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Communication mondiale">
            <a:extLst>
              <a:ext uri="{FF2B5EF4-FFF2-40B4-BE49-F238E27FC236}">
                <a16:creationId xmlns:a16="http://schemas.microsoft.com/office/drawing/2014/main" id="{45042FD3-06CD-42C5-AC7B-5DD9C1D837DA}"/>
              </a:ext>
            </a:extLst>
          </p:cNvPr>
          <p:cNvPicPr>
            <a:picLocks noGrp="1" noChangeAspect="1"/>
          </p:cNvPicPr>
          <p:nvPr>
            <p:ph sz="half" idx="1"/>
          </p:nvPr>
        </p:nvPicPr>
        <p:blipFill>
          <a:blip r:embed="rId3">
            <a:alphaModFix amt="40000"/>
          </a:blip>
          <a:srcRect b="18182"/>
          <a:stretch/>
        </p:blipFill>
        <p:spPr>
          <a:xfrm>
            <a:off x="20" y="10"/>
            <a:ext cx="12191979" cy="6857990"/>
          </a:xfrm>
          <a:prstGeom prst="rect">
            <a:avLst/>
          </a:prstGeom>
        </p:spPr>
      </p:pic>
      <p:sp>
        <p:nvSpPr>
          <p:cNvPr id="2" name="Titre 1">
            <a:extLst>
              <a:ext uri="{FF2B5EF4-FFF2-40B4-BE49-F238E27FC236}">
                <a16:creationId xmlns:a16="http://schemas.microsoft.com/office/drawing/2014/main" id="{9D8D5C99-F299-B48A-4B41-0DEC7321A816}"/>
              </a:ext>
            </a:extLst>
          </p:cNvPr>
          <p:cNvSpPr>
            <a:spLocks noGrp="1"/>
          </p:cNvSpPr>
          <p:nvPr>
            <p:ph type="title"/>
          </p:nvPr>
        </p:nvSpPr>
        <p:spPr>
          <a:xfrm>
            <a:off x="640080" y="853673"/>
            <a:ext cx="4023360" cy="5004794"/>
          </a:xfrm>
        </p:spPr>
        <p:txBody>
          <a:bodyPr vert="horz" lIns="91440" tIns="45720" rIns="91440" bIns="45720" rtlCol="0" anchor="ctr">
            <a:normAutofit/>
          </a:bodyPr>
          <a:lstStyle/>
          <a:p>
            <a:r>
              <a:rPr lang="en-US" sz="5400">
                <a:solidFill>
                  <a:schemeClr val="bg1"/>
                </a:solidFill>
              </a:rPr>
              <a:t>Types de structures de réseaux informatiques</a:t>
            </a:r>
          </a:p>
        </p:txBody>
      </p:sp>
      <p:sp>
        <p:nvSpPr>
          <p:cNvPr id="4" name="Espace réservé du contenu 3">
            <a:extLst>
              <a:ext uri="{FF2B5EF4-FFF2-40B4-BE49-F238E27FC236}">
                <a16:creationId xmlns:a16="http://schemas.microsoft.com/office/drawing/2014/main" id="{25C88DD7-C99B-7E71-4019-7E90B7606E3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99083" y="853673"/>
            <a:ext cx="5715000" cy="5004794"/>
          </a:xfrm>
        </p:spPr>
        <p:txBody>
          <a:bodyPr>
            <a:normAutofit/>
          </a:bodyPr>
          <a:lstStyle/>
          <a:p>
            <a:pPr marL="0" indent="0">
              <a:spcBef>
                <a:spcPts val="2500"/>
              </a:spcBef>
              <a:buNone/>
            </a:pPr>
            <a:r>
              <a:rPr lang="fr-FR" sz="1400" b="1">
                <a:solidFill>
                  <a:schemeClr val="bg1"/>
                </a:solidFill>
              </a:rPr>
              <a:t>Réseaux Locaux (LAN)</a:t>
            </a:r>
          </a:p>
          <a:p>
            <a:pPr marL="0" lvl="1" indent="0">
              <a:buNone/>
            </a:pPr>
            <a:r>
              <a:rPr lang="fr-FR" sz="1400">
                <a:solidFill>
                  <a:schemeClr val="bg1"/>
                </a:solidFill>
              </a:rPr>
              <a:t>Les réseaux locaux (LAN) connectent des ordinateurs sur une zone géographique limitée, comme un bureau ou une maison. Ils permettent un partage rapide de ressources et de fichiers.</a:t>
            </a:r>
          </a:p>
          <a:p>
            <a:pPr marL="0" indent="0">
              <a:spcBef>
                <a:spcPts val="2500"/>
              </a:spcBef>
              <a:buNone/>
            </a:pPr>
            <a:r>
              <a:rPr lang="fr-FR" sz="1400" b="1">
                <a:solidFill>
                  <a:schemeClr val="bg1"/>
                </a:solidFill>
              </a:rPr>
              <a:t>Réseaux Élargis (WAN)</a:t>
            </a:r>
          </a:p>
          <a:p>
            <a:pPr marL="0" lvl="1" indent="0">
              <a:buNone/>
            </a:pPr>
            <a:r>
              <a:rPr lang="fr-FR" sz="1400">
                <a:solidFill>
                  <a:schemeClr val="bg1"/>
                </a:solidFill>
              </a:rPr>
              <a:t>Les réseaux étendus (WAN) relient des ordinateurs sur de grandes distances, souvent entre différentes villes ou pays. Ils sont essentiels pour les communications inter-entreprises.</a:t>
            </a:r>
          </a:p>
          <a:p>
            <a:pPr marL="0" indent="0">
              <a:spcBef>
                <a:spcPts val="2500"/>
              </a:spcBef>
              <a:buNone/>
            </a:pPr>
            <a:r>
              <a:rPr lang="fr-FR" sz="1400" b="1">
                <a:solidFill>
                  <a:schemeClr val="bg1"/>
                </a:solidFill>
              </a:rPr>
              <a:t>Réseaux Métropolitains (MAN)</a:t>
            </a:r>
          </a:p>
          <a:p>
            <a:pPr marL="0" lvl="1" indent="0">
              <a:buNone/>
            </a:pPr>
            <a:r>
              <a:rPr lang="fr-FR" sz="1400">
                <a:solidFill>
                  <a:schemeClr val="bg1"/>
                </a:solidFill>
              </a:rPr>
              <a:t>Les réseaux métropolitains (MAN) couvrent des zones géographiques plus grandes qu'un LAN, typiquement une ville. Ils sont utilisés pour interconnecter plusieurs LAN.</a:t>
            </a:r>
          </a:p>
          <a:p>
            <a:pPr marL="0" indent="0">
              <a:spcBef>
                <a:spcPts val="2500"/>
              </a:spcBef>
              <a:buNone/>
            </a:pPr>
            <a:r>
              <a:rPr lang="fr-FR" sz="1400" b="1">
                <a:solidFill>
                  <a:schemeClr val="bg1"/>
                </a:solidFill>
              </a:rPr>
              <a:t>Réseaux Personnels (PAN)</a:t>
            </a:r>
          </a:p>
          <a:p>
            <a:pPr marL="0" lvl="1" indent="0">
              <a:buNone/>
            </a:pPr>
            <a:r>
              <a:rPr lang="fr-FR" sz="1400">
                <a:solidFill>
                  <a:schemeClr val="bg1"/>
                </a:solidFill>
              </a:rPr>
              <a:t>Les réseaux personnels (PAN) connectent des appareils personnels à proximité, comme des smartphones et des ordinateurs portables. Ils facilitent l'échange de données à courte portée.</a:t>
            </a:r>
          </a:p>
        </p:txBody>
      </p:sp>
      <p:sp>
        <p:nvSpPr>
          <p:cNvPr id="12"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25050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DBF13C8-18F5-F4C3-26D9-745EDA83C759}"/>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Réseau local (LAN)</a:t>
            </a:r>
          </a:p>
        </p:txBody>
      </p:sp>
      <p:sp>
        <p:nvSpPr>
          <p:cNvPr id="4" name="Espace réservé du contenu 3">
            <a:extLst>
              <a:ext uri="{FF2B5EF4-FFF2-40B4-BE49-F238E27FC236}">
                <a16:creationId xmlns:a16="http://schemas.microsoft.com/office/drawing/2014/main" id="{6DC5E6FD-2ACA-758C-CF2C-6856A864C14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1800" y="2470244"/>
            <a:ext cx="5334197" cy="3769835"/>
          </a:xfrm>
        </p:spPr>
        <p:txBody>
          <a:bodyPr>
            <a:normAutofit/>
          </a:bodyPr>
          <a:lstStyle/>
          <a:p>
            <a:pPr marL="0" indent="0">
              <a:spcBef>
                <a:spcPts val="2500"/>
              </a:spcBef>
              <a:buNone/>
            </a:pPr>
            <a:r>
              <a:rPr lang="fr-FR" sz="1400" b="1"/>
              <a:t>Définition d'un LAN</a:t>
            </a:r>
          </a:p>
          <a:p>
            <a:pPr marL="0" lvl="1" indent="0">
              <a:buNone/>
            </a:pPr>
            <a:r>
              <a:rPr lang="fr-FR" sz="1400"/>
              <a:t>Un réseau local (LAN) connecte plusieurs ordinateurs dans une zone géographique restreinte, facilitant la communication et le partage.</a:t>
            </a:r>
          </a:p>
          <a:p>
            <a:pPr marL="0" indent="0">
              <a:spcBef>
                <a:spcPts val="2500"/>
              </a:spcBef>
              <a:buNone/>
            </a:pPr>
            <a:r>
              <a:rPr lang="fr-FR" sz="1400" b="1"/>
              <a:t>Avantages des LANs</a:t>
            </a:r>
          </a:p>
          <a:p>
            <a:pPr marL="0" lvl="1" indent="0">
              <a:buNone/>
            </a:pPr>
            <a:r>
              <a:rPr lang="fr-FR" sz="1400"/>
              <a:t>Les réseaux locaux permettent le partage de ressources telles que des imprimantes et des fichiers, optimisant l'efficacité au sein d'un bureau.</a:t>
            </a:r>
          </a:p>
          <a:p>
            <a:pPr marL="0" indent="0">
              <a:spcBef>
                <a:spcPts val="2500"/>
              </a:spcBef>
              <a:buNone/>
            </a:pPr>
            <a:r>
              <a:rPr lang="fr-FR" sz="1400" b="1"/>
              <a:t>Communication rapide</a:t>
            </a:r>
          </a:p>
          <a:p>
            <a:pPr marL="0" lvl="1" indent="0">
              <a:buNone/>
            </a:pPr>
            <a:r>
              <a:rPr lang="fr-FR" sz="1400"/>
              <a:t>Les LANs offrent une communication rapide entre les appareils, ce qui facilite le travail collaboratif et l'échange d'informations.</a:t>
            </a:r>
          </a:p>
        </p:txBody>
      </p:sp>
      <p:pic>
        <p:nvPicPr>
          <p:cNvPr id="5" name="Espace réservé du contenu 4" descr="Articles liés à l’école flottant dans le cercle">
            <a:extLst>
              <a:ext uri="{FF2B5EF4-FFF2-40B4-BE49-F238E27FC236}">
                <a16:creationId xmlns:a16="http://schemas.microsoft.com/office/drawing/2014/main" id="{4ED9F6C9-0123-4E15-8CCA-1A22D1A36C22}"/>
              </a:ext>
            </a:extLst>
          </p:cNvPr>
          <p:cNvPicPr>
            <a:picLocks noGrp="1" noChangeAspect="1"/>
          </p:cNvPicPr>
          <p:nvPr>
            <p:ph sz="half" idx="1"/>
          </p:nvPr>
        </p:nvPicPr>
        <p:blipFill>
          <a:blip r:embed="rId3"/>
          <a:srcRect r="4125"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509669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C20863-A8B5-43E6-D95A-9079DA7F1259}"/>
              </a:ext>
            </a:extLst>
          </p:cNvPr>
          <p:cNvSpPr>
            <a:spLocks noGrp="1"/>
          </p:cNvSpPr>
          <p:nvPr>
            <p:ph type="title"/>
          </p:nvPr>
        </p:nvSpPr>
        <p:spPr>
          <a:xfrm>
            <a:off x="481013" y="327026"/>
            <a:ext cx="3290887" cy="2287588"/>
          </a:xfrm>
        </p:spPr>
        <p:txBody>
          <a:bodyPr vert="horz" lIns="91440" tIns="45720" rIns="91440" bIns="45720" rtlCol="0" anchor="ctr">
            <a:normAutofit/>
          </a:bodyPr>
          <a:lstStyle/>
          <a:p>
            <a:r>
              <a:rPr lang="en-US" sz="3600"/>
              <a:t>Réseau étendu (WAN)</a:t>
            </a:r>
          </a:p>
        </p:txBody>
      </p:sp>
      <p:sp>
        <p:nvSpPr>
          <p:cNvPr id="4" name="Espace réservé du contenu 3">
            <a:extLst>
              <a:ext uri="{FF2B5EF4-FFF2-40B4-BE49-F238E27FC236}">
                <a16:creationId xmlns:a16="http://schemas.microsoft.com/office/drawing/2014/main" id="{C94F5ACE-2C70-E4EC-6700-EB8BC30117A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223982" y="327026"/>
            <a:ext cx="7485413" cy="2287587"/>
          </a:xfrm>
        </p:spPr>
        <p:txBody>
          <a:bodyPr>
            <a:normAutofit/>
          </a:bodyPr>
          <a:lstStyle/>
          <a:p>
            <a:pPr marL="0" indent="0">
              <a:spcBef>
                <a:spcPts val="2500"/>
              </a:spcBef>
              <a:buNone/>
            </a:pPr>
            <a:r>
              <a:rPr lang="fr-FR" sz="1400" b="1"/>
              <a:t>Définition de WAN</a:t>
            </a:r>
          </a:p>
          <a:p>
            <a:pPr marL="0" lvl="1" indent="0">
              <a:buNone/>
            </a:pPr>
            <a:r>
              <a:rPr lang="fr-FR" sz="1400"/>
              <a:t>Un réseau étendu (WAN) permet de connecter plusieurs réseaux locaux sur de longues distances, facilitant la communication entre différentes régions.</a:t>
            </a:r>
          </a:p>
          <a:p>
            <a:pPr marL="0" indent="0">
              <a:spcBef>
                <a:spcPts val="2500"/>
              </a:spcBef>
              <a:buNone/>
            </a:pPr>
            <a:r>
              <a:rPr lang="fr-FR" sz="1400" b="1"/>
              <a:t>Utilisation par les entreprises</a:t>
            </a:r>
          </a:p>
          <a:p>
            <a:pPr marL="0" lvl="1" indent="0">
              <a:buNone/>
            </a:pPr>
            <a:r>
              <a:rPr lang="fr-FR" sz="1400"/>
              <a:t>Les entreprises utilisent des WAN pour relier leurs bureaux situés dans différentes villes ou pays, améliorant ainsi la collaboration et l'efficacité.</a:t>
            </a:r>
          </a:p>
        </p:txBody>
      </p:sp>
      <p:pic>
        <p:nvPicPr>
          <p:cNvPr id="5" name="Espace réservé du contenu 4" descr="Villes intelligentes">
            <a:extLst>
              <a:ext uri="{FF2B5EF4-FFF2-40B4-BE49-F238E27FC236}">
                <a16:creationId xmlns:a16="http://schemas.microsoft.com/office/drawing/2014/main" id="{135063E5-C9C7-45A9-8B09-F0C7EC96A16D}"/>
              </a:ext>
            </a:extLst>
          </p:cNvPr>
          <p:cNvPicPr>
            <a:picLocks noGrp="1" noChangeAspect="1"/>
          </p:cNvPicPr>
          <p:nvPr>
            <p:ph sz="half" idx="1"/>
          </p:nvPr>
        </p:nvPicPr>
        <p:blipFill>
          <a:blip r:embed="rId3"/>
          <a:srcRect t="8087"/>
          <a:stretch/>
        </p:blipFill>
        <p:spPr>
          <a:xfrm>
            <a:off x="-9168" y="2763151"/>
            <a:ext cx="12201168" cy="4093262"/>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41553736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9FECF97-C6F6-4649-7632-78F90C4D14DB}"/>
              </a:ext>
            </a:extLst>
          </p:cNvPr>
          <p:cNvSpPr>
            <a:spLocks noGrp="1"/>
          </p:cNvSpPr>
          <p:nvPr>
            <p:ph type="title"/>
          </p:nvPr>
        </p:nvSpPr>
        <p:spPr>
          <a:xfrm>
            <a:off x="1137033" y="670559"/>
            <a:ext cx="4683321" cy="2148841"/>
          </a:xfrm>
        </p:spPr>
        <p:txBody>
          <a:bodyPr vert="horz" lIns="91440" tIns="45720" rIns="91440" bIns="45720" rtlCol="0" anchor="t">
            <a:normAutofit/>
          </a:bodyPr>
          <a:lstStyle/>
          <a:p>
            <a:r>
              <a:rPr lang="en-US"/>
              <a:t>Réseau métropolitain (MAN)</a:t>
            </a:r>
          </a:p>
        </p:txBody>
      </p:sp>
      <p:pic>
        <p:nvPicPr>
          <p:cNvPr id="5" name="Espace réservé du contenu 4" descr="Vue aérienne d’une ligne d’horizon de la ville">
            <a:extLst>
              <a:ext uri="{FF2B5EF4-FFF2-40B4-BE49-F238E27FC236}">
                <a16:creationId xmlns:a16="http://schemas.microsoft.com/office/drawing/2014/main" id="{063F33CF-2A7B-4F55-AA10-F492CEA071AD}"/>
              </a:ext>
            </a:extLst>
          </p:cNvPr>
          <p:cNvPicPr>
            <a:picLocks noGrp="1" noChangeAspect="1"/>
          </p:cNvPicPr>
          <p:nvPr>
            <p:ph sz="half" idx="1"/>
          </p:nvPr>
        </p:nvPicPr>
        <p:blipFill>
          <a:blip r:embed="rId3"/>
          <a:srcRect t="12812"/>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4" name="Espace réservé du contenu 3">
            <a:extLst>
              <a:ext uri="{FF2B5EF4-FFF2-40B4-BE49-F238E27FC236}">
                <a16:creationId xmlns:a16="http://schemas.microsoft.com/office/drawing/2014/main" id="{AE8969A4-6753-4BD0-072F-CF7BC161DA8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97004" y="670559"/>
            <a:ext cx="4555782" cy="5445076"/>
          </a:xfrm>
        </p:spPr>
        <p:txBody>
          <a:bodyPr>
            <a:normAutofit/>
          </a:bodyPr>
          <a:lstStyle/>
          <a:p>
            <a:pPr marL="0" indent="0">
              <a:spcBef>
                <a:spcPts val="2500"/>
              </a:spcBef>
              <a:buNone/>
            </a:pPr>
            <a:r>
              <a:rPr lang="fr-FR" sz="1400" b="1"/>
              <a:t>Définition d'un MAN</a:t>
            </a:r>
          </a:p>
          <a:p>
            <a:pPr marL="0" lvl="1" indent="0">
              <a:buNone/>
            </a:pPr>
            <a:r>
              <a:rPr lang="fr-FR" sz="1400"/>
              <a:t>Un réseau métropolitain (MAN) est conçu pour relier plusieurs réseaux locaux dans une zone urbaine spécifique.</a:t>
            </a:r>
          </a:p>
          <a:p>
            <a:pPr marL="0" indent="0">
              <a:spcBef>
                <a:spcPts val="2500"/>
              </a:spcBef>
              <a:buNone/>
            </a:pPr>
            <a:r>
              <a:rPr lang="fr-FR" sz="1400" b="1"/>
              <a:t>Comparaison avec LAN et WAN</a:t>
            </a:r>
          </a:p>
          <a:p>
            <a:pPr marL="0" lvl="1" indent="0">
              <a:buNone/>
            </a:pPr>
            <a:r>
              <a:rPr lang="fr-FR" sz="1400"/>
              <a:t>Le MAN se situe entre un réseau local (LAN) et un réseau étendu (WAN) en termes de portée et de capacité.</a:t>
            </a:r>
          </a:p>
          <a:p>
            <a:pPr marL="0" indent="0">
              <a:spcBef>
                <a:spcPts val="2500"/>
              </a:spcBef>
              <a:buNone/>
            </a:pPr>
            <a:r>
              <a:rPr lang="fr-FR" sz="1400" b="1"/>
              <a:t>Avantages d'un MAN</a:t>
            </a:r>
          </a:p>
          <a:p>
            <a:pPr marL="0" lvl="1" indent="0">
              <a:buNone/>
            </a:pPr>
            <a:r>
              <a:rPr lang="fr-FR" sz="1400"/>
              <a:t>Les réseaux métropolitains offrent une connexion rapide et efficace entre divers réseaux locaux tout en réduisant les coûts d'infrastructure.</a:t>
            </a:r>
          </a:p>
        </p:txBody>
      </p:sp>
    </p:spTree>
    <p:extLst>
      <p:ext uri="{BB962C8B-B14F-4D97-AF65-F5344CB8AC3E}">
        <p14:creationId xmlns:p14="http://schemas.microsoft.com/office/powerpoint/2010/main" val="5576283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98B6FE5-A7B2-4ADF-D3D3-21B1BB9B86D9}"/>
              </a:ext>
            </a:extLst>
          </p:cNvPr>
          <p:cNvSpPr>
            <a:spLocks noGrp="1"/>
          </p:cNvSpPr>
          <p:nvPr>
            <p:ph type="title"/>
          </p:nvPr>
        </p:nvSpPr>
        <p:spPr>
          <a:xfrm>
            <a:off x="1137033" y="670559"/>
            <a:ext cx="4683321" cy="2148841"/>
          </a:xfrm>
        </p:spPr>
        <p:txBody>
          <a:bodyPr vert="horz" lIns="91440" tIns="45720" rIns="91440" bIns="45720" rtlCol="0" anchor="t">
            <a:normAutofit/>
          </a:bodyPr>
          <a:lstStyle/>
          <a:p>
            <a:r>
              <a:rPr lang="en-US"/>
              <a:t>Réseau personnel (PAN)</a:t>
            </a:r>
          </a:p>
        </p:txBody>
      </p:sp>
      <p:pic>
        <p:nvPicPr>
          <p:cNvPr id="5" name="Espace réservé du contenu 4" descr="Appareil mobile avec applications">
            <a:extLst>
              <a:ext uri="{FF2B5EF4-FFF2-40B4-BE49-F238E27FC236}">
                <a16:creationId xmlns:a16="http://schemas.microsoft.com/office/drawing/2014/main" id="{1EFBB7FD-ADE9-4DFD-A91D-52269240D74E}"/>
              </a:ext>
            </a:extLst>
          </p:cNvPr>
          <p:cNvPicPr>
            <a:picLocks noGrp="1" noChangeAspect="1"/>
          </p:cNvPicPr>
          <p:nvPr>
            <p:ph sz="half" idx="1"/>
          </p:nvPr>
        </p:nvPicPr>
        <p:blipFill>
          <a:blip r:embed="rId3"/>
          <a:srcRect l="3347" r="-2" b="-2"/>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4" name="Espace réservé du contenu 3">
            <a:extLst>
              <a:ext uri="{FF2B5EF4-FFF2-40B4-BE49-F238E27FC236}">
                <a16:creationId xmlns:a16="http://schemas.microsoft.com/office/drawing/2014/main" id="{8B1A7A58-E067-7C4B-EEAF-1A759AD54CC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97004" y="670559"/>
            <a:ext cx="4555782" cy="5445076"/>
          </a:xfrm>
        </p:spPr>
        <p:txBody>
          <a:bodyPr>
            <a:normAutofit/>
          </a:bodyPr>
          <a:lstStyle/>
          <a:p>
            <a:pPr marL="0" indent="0">
              <a:spcBef>
                <a:spcPts val="2500"/>
              </a:spcBef>
              <a:buNone/>
            </a:pPr>
            <a:r>
              <a:rPr lang="fr-FR" sz="1400" b="1"/>
              <a:t>Définition d'un PAN</a:t>
            </a:r>
          </a:p>
          <a:p>
            <a:pPr marL="0" lvl="1" indent="0">
              <a:buNone/>
            </a:pPr>
            <a:r>
              <a:rPr lang="fr-FR" sz="1400"/>
              <a:t>Un réseau personnel (PAN) est un réseau à très courte portée conçu pour connecter des appareils personnels.</a:t>
            </a:r>
          </a:p>
          <a:p>
            <a:pPr marL="0" indent="0">
              <a:spcBef>
                <a:spcPts val="2500"/>
              </a:spcBef>
              <a:buNone/>
            </a:pPr>
            <a:r>
              <a:rPr lang="fr-FR" sz="1400" b="1"/>
              <a:t>Appareils connectés</a:t>
            </a:r>
          </a:p>
          <a:p>
            <a:pPr marL="0" lvl="1" indent="0">
              <a:buNone/>
            </a:pPr>
            <a:r>
              <a:rPr lang="fr-FR" sz="1400"/>
              <a:t>Les PANs permettent de connecter des smartphones, des ordinateurs portables et des tablettes pour un usage personnel.</a:t>
            </a:r>
          </a:p>
          <a:p>
            <a:pPr marL="0" indent="0">
              <a:spcBef>
                <a:spcPts val="2500"/>
              </a:spcBef>
              <a:buNone/>
            </a:pPr>
            <a:r>
              <a:rPr lang="fr-FR" sz="1400" b="1"/>
              <a:t>Technologies utilisées</a:t>
            </a:r>
          </a:p>
          <a:p>
            <a:pPr marL="0" lvl="1" indent="0">
              <a:buNone/>
            </a:pPr>
            <a:r>
              <a:rPr lang="fr-FR" sz="1400"/>
              <a:t>Les PANs utilisent fréquemment des technologies comme Bluetooth pour la connectivité sans fil.</a:t>
            </a:r>
          </a:p>
        </p:txBody>
      </p:sp>
    </p:spTree>
    <p:extLst>
      <p:ext uri="{BB962C8B-B14F-4D97-AF65-F5344CB8AC3E}">
        <p14:creationId xmlns:p14="http://schemas.microsoft.com/office/powerpoint/2010/main" val="14896473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Espace réservé du contenu 4" descr="Cadenas transparent">
            <a:extLst>
              <a:ext uri="{FF2B5EF4-FFF2-40B4-BE49-F238E27FC236}">
                <a16:creationId xmlns:a16="http://schemas.microsoft.com/office/drawing/2014/main" id="{7BB3F43D-EA9F-4F2F-9B03-3D3039AA72E2}"/>
              </a:ext>
            </a:extLst>
          </p:cNvPr>
          <p:cNvPicPr>
            <a:picLocks noGrp="1" noChangeAspect="1"/>
          </p:cNvPicPr>
          <p:nvPr>
            <p:ph sz="half" idx="1"/>
          </p:nvPr>
        </p:nvPicPr>
        <p:blipFill>
          <a:blip r:embed="rId3"/>
          <a:srcRect r="26004" b="1"/>
          <a:stretch/>
        </p:blipFill>
        <p:spPr>
          <a:xfrm>
            <a:off x="2511713" y="3104705"/>
            <a:ext cx="3634674" cy="3217333"/>
          </a:xfrm>
          <a:prstGeom prst="rect">
            <a:avLst/>
          </a:prstGeom>
        </p:spPr>
      </p:pic>
      <p:grpSp>
        <p:nvGrpSpPr>
          <p:cNvPr id="12" name="Group 11">
            <a:extLst>
              <a:ext uri="{FF2B5EF4-FFF2-40B4-BE49-F238E27FC236}">
                <a16:creationId xmlns:a16="http://schemas.microsoft.com/office/drawing/2014/main" id="{89C6B508-0B2C-4D80-99F6-BC8C9C6934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3" name="Rectangle 12">
              <a:extLst>
                <a:ext uri="{FF2B5EF4-FFF2-40B4-BE49-F238E27FC236}">
                  <a16:creationId xmlns:a16="http://schemas.microsoft.com/office/drawing/2014/main" id="{EA54034F-F9B1-4048-9AEF-C7AB99053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83F029-E06B-49B5-9779-2E8CEFD77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841DA12-DF70-B205-35E6-7E43F5F249FD}"/>
              </a:ext>
            </a:extLst>
          </p:cNvPr>
          <p:cNvSpPr>
            <a:spLocks noGrp="1"/>
          </p:cNvSpPr>
          <p:nvPr>
            <p:ph type="title"/>
          </p:nvPr>
        </p:nvSpPr>
        <p:spPr>
          <a:xfrm>
            <a:off x="740584" y="859808"/>
            <a:ext cx="3543197" cy="2878986"/>
          </a:xfrm>
        </p:spPr>
        <p:txBody>
          <a:bodyPr vert="horz" lIns="91440" tIns="45720" rIns="91440" bIns="45720" rtlCol="0" anchor="ctr">
            <a:normAutofit/>
          </a:bodyPr>
          <a:lstStyle/>
          <a:p>
            <a:pPr algn="ctr"/>
            <a:r>
              <a:rPr lang="en-US">
                <a:solidFill>
                  <a:schemeClr val="bg1"/>
                </a:solidFill>
              </a:rPr>
              <a:t>Réseau privé virtuel (VPN)</a:t>
            </a:r>
          </a:p>
        </p:txBody>
      </p:sp>
      <p:grpSp>
        <p:nvGrpSpPr>
          <p:cNvPr id="18"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17004"/>
            <a:ext cx="1370098" cy="508993"/>
            <a:chOff x="2267504" y="2540250"/>
            <a:chExt cx="1990951" cy="739640"/>
          </a:xfrm>
          <a:solidFill>
            <a:schemeClr val="bg1"/>
          </a:solidFill>
        </p:grpSpPr>
        <p:sp>
          <p:nvSpPr>
            <p:cNvPr id="19" name="Freeform: Shape 18">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2"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445529"/>
            <a:ext cx="849365" cy="849366"/>
            <a:chOff x="5829300" y="3162300"/>
            <a:chExt cx="532256" cy="532257"/>
          </a:xfrm>
          <a:solidFill>
            <a:srgbClr val="FFFFFF"/>
          </a:solidFill>
        </p:grpSpPr>
        <p:sp>
          <p:nvSpPr>
            <p:cNvPr id="23" name="Freeform: Shape 22">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37" name="Graphic 4">
            <a:extLst>
              <a:ext uri="{FF2B5EF4-FFF2-40B4-BE49-F238E27FC236}">
                <a16:creationId xmlns:a16="http://schemas.microsoft.com/office/drawing/2014/main" id="{DDFA5A3F-B050-4826-ACB4-F634DD12C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445529"/>
            <a:ext cx="849365" cy="849366"/>
            <a:chOff x="5829300" y="3162300"/>
            <a:chExt cx="532256" cy="532257"/>
          </a:xfrm>
          <a:solidFill>
            <a:schemeClr val="bg1"/>
          </a:solidFill>
        </p:grpSpPr>
        <p:sp>
          <p:nvSpPr>
            <p:cNvPr id="38" name="Freeform: Shape 37">
              <a:extLst>
                <a:ext uri="{FF2B5EF4-FFF2-40B4-BE49-F238E27FC236}">
                  <a16:creationId xmlns:a16="http://schemas.microsoft.com/office/drawing/2014/main" id="{C45D7489-248E-4EB2-A887-30A9C396E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B6BF832-C29A-4992-8772-6B33118C5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E06C84D-D026-40FC-A1FB-0482450B6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2D9620B-AA48-430C-BACC-01BF1B128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C7842E4-3E00-4846-B285-345F6B324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120E203-7898-4AE9-A9E5-F5C364415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6A5C8C3-E77D-410A-8D95-0B15B8E61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E9CE1FB-B266-47D2-A0AC-79D1DDBAA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8862FCB-5370-44C9-803F-017FF893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1EC218E-7E2A-4304-96EA-1A7AA046E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6904051-0B1B-4340-8A1F-FC345A500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D8B68CD-1F5B-4E19-A474-4290A7386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219F1BA-F2AD-4C0B-B881-AF7702BFA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4" name="Espace réservé du contenu 3">
            <a:extLst>
              <a:ext uri="{FF2B5EF4-FFF2-40B4-BE49-F238E27FC236}">
                <a16:creationId xmlns:a16="http://schemas.microsoft.com/office/drawing/2014/main" id="{785FEE70-BB41-B0DD-D067-1108A4782CD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572070" y="1130846"/>
            <a:ext cx="4879971" cy="4351338"/>
          </a:xfrm>
        </p:spPr>
        <p:txBody>
          <a:bodyPr>
            <a:normAutofit/>
          </a:bodyPr>
          <a:lstStyle/>
          <a:p>
            <a:pPr marL="0" indent="0">
              <a:spcBef>
                <a:spcPts val="2500"/>
              </a:spcBef>
              <a:buNone/>
            </a:pPr>
            <a:r>
              <a:rPr lang="fr-FR" sz="1400" b="1">
                <a:solidFill>
                  <a:schemeClr val="bg1"/>
                </a:solidFill>
              </a:rPr>
              <a:t>Connexion sécurisée</a:t>
            </a:r>
          </a:p>
          <a:p>
            <a:pPr marL="0" lvl="1" indent="0">
              <a:buNone/>
            </a:pPr>
            <a:r>
              <a:rPr lang="fr-FR" sz="1400">
                <a:solidFill>
                  <a:schemeClr val="bg1"/>
                </a:solidFill>
              </a:rPr>
              <a:t>Un VPN crée une connexion sécurisée sur Internet, protégeant les données des utilisateurs contre les menaces externes.</a:t>
            </a:r>
          </a:p>
          <a:p>
            <a:pPr marL="0" indent="0">
              <a:spcBef>
                <a:spcPts val="2500"/>
              </a:spcBef>
              <a:buNone/>
            </a:pPr>
            <a:r>
              <a:rPr lang="fr-FR" sz="1400" b="1">
                <a:solidFill>
                  <a:schemeClr val="bg1"/>
                </a:solidFill>
              </a:rPr>
              <a:t>Accès à des réseaux privés</a:t>
            </a:r>
          </a:p>
          <a:p>
            <a:pPr marL="0" lvl="1" indent="0">
              <a:buNone/>
            </a:pPr>
            <a:r>
              <a:rPr lang="fr-FR" sz="1400">
                <a:solidFill>
                  <a:schemeClr val="bg1"/>
                </a:solidFill>
              </a:rPr>
              <a:t>Les utilisateurs peuvent accéder à des réseaux privés à distance grâce à un VPN, facilitant le travail à distance et l'accès à des ressources internes.</a:t>
            </a:r>
          </a:p>
          <a:p>
            <a:pPr marL="0" indent="0">
              <a:spcBef>
                <a:spcPts val="2500"/>
              </a:spcBef>
              <a:buNone/>
            </a:pPr>
            <a:r>
              <a:rPr lang="fr-FR" sz="1400" b="1">
                <a:solidFill>
                  <a:schemeClr val="bg1"/>
                </a:solidFill>
              </a:rPr>
              <a:t>Confidentialité des données</a:t>
            </a:r>
          </a:p>
          <a:p>
            <a:pPr marL="0" lvl="1" indent="0">
              <a:buNone/>
            </a:pPr>
            <a:r>
              <a:rPr lang="fr-FR" sz="1400">
                <a:solidFill>
                  <a:schemeClr val="bg1"/>
                </a:solidFill>
              </a:rPr>
              <a:t>Le VPN garantit la confidentialité des données des utilisateurs, les protégeant des interceptions et des surveillances.</a:t>
            </a:r>
          </a:p>
        </p:txBody>
      </p:sp>
    </p:spTree>
    <p:extLst>
      <p:ext uri="{BB962C8B-B14F-4D97-AF65-F5344CB8AC3E}">
        <p14:creationId xmlns:p14="http://schemas.microsoft.com/office/powerpoint/2010/main" val="40134351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39EFD12-2117-4251-9C2B-25CD0B21A6B9}"/>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Réseau étendu défini par logiciel (SD-WAN)</a:t>
            </a:r>
          </a:p>
        </p:txBody>
      </p:sp>
      <p:sp>
        <p:nvSpPr>
          <p:cNvPr id="4" name="Espace réservé du contenu 3">
            <a:extLst>
              <a:ext uri="{FF2B5EF4-FFF2-40B4-BE49-F238E27FC236}">
                <a16:creationId xmlns:a16="http://schemas.microsoft.com/office/drawing/2014/main" id="{D3DABB58-4388-1B50-653C-4F9CBF558B2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1800" y="2470244"/>
            <a:ext cx="5334197" cy="3769835"/>
          </a:xfrm>
        </p:spPr>
        <p:txBody>
          <a:bodyPr>
            <a:normAutofit/>
          </a:bodyPr>
          <a:lstStyle/>
          <a:p>
            <a:pPr marL="0" indent="0">
              <a:spcBef>
                <a:spcPts val="2500"/>
              </a:spcBef>
              <a:buNone/>
            </a:pPr>
            <a:r>
              <a:rPr lang="fr-FR" sz="1400" b="1"/>
              <a:t>Gestion dynamique du trafic</a:t>
            </a:r>
          </a:p>
          <a:p>
            <a:pPr marL="0" lvl="1" indent="0">
              <a:buNone/>
            </a:pPr>
            <a:r>
              <a:rPr lang="fr-FR" sz="1400"/>
              <a:t>Le SD-WAN permet une gestion dynamique du trafic, améliorant ainsi l'efficacité et les performances des réseaux étendus.</a:t>
            </a:r>
          </a:p>
          <a:p>
            <a:pPr marL="0" indent="0">
              <a:spcBef>
                <a:spcPts val="2500"/>
              </a:spcBef>
              <a:buNone/>
            </a:pPr>
            <a:r>
              <a:rPr lang="fr-FR" sz="1400" b="1"/>
              <a:t>Optimisation des performances</a:t>
            </a:r>
          </a:p>
          <a:p>
            <a:pPr marL="0" lvl="1" indent="0">
              <a:buNone/>
            </a:pPr>
            <a:r>
              <a:rPr lang="fr-FR" sz="1400"/>
              <a:t>Cette approche optimise les performances des applications en garantissant une connectivité fiable et rapide entre les différents sites.</a:t>
            </a:r>
          </a:p>
          <a:p>
            <a:pPr marL="0" indent="0">
              <a:spcBef>
                <a:spcPts val="2500"/>
              </a:spcBef>
              <a:buNone/>
            </a:pPr>
            <a:r>
              <a:rPr lang="fr-FR" sz="1400" b="1"/>
              <a:t>Connectivité entre sites distants</a:t>
            </a:r>
          </a:p>
          <a:p>
            <a:pPr marL="0" lvl="1" indent="0">
              <a:buNone/>
            </a:pPr>
            <a:r>
              <a:rPr lang="fr-FR" sz="1400"/>
              <a:t>Le SD-WAN utilise des logiciels pour contrôler la connectivité entre les sites distants, simplifiant ainsi la gestion du réseau.</a:t>
            </a:r>
          </a:p>
        </p:txBody>
      </p:sp>
      <p:pic>
        <p:nvPicPr>
          <p:cNvPr id="5" name="Espace réservé du contenu 4" descr="Des icônes de réseautage et de médias sociaux numériques sur une carte du monde émergent d’un écran d’ordinateur portable.">
            <a:extLst>
              <a:ext uri="{FF2B5EF4-FFF2-40B4-BE49-F238E27FC236}">
                <a16:creationId xmlns:a16="http://schemas.microsoft.com/office/drawing/2014/main" id="{A15C61D4-B9F4-4826-8184-330C4683D9D7}"/>
              </a:ext>
            </a:extLst>
          </p:cNvPr>
          <p:cNvPicPr>
            <a:picLocks noGrp="1" noChangeAspect="1"/>
          </p:cNvPicPr>
          <p:nvPr>
            <p:ph sz="half" idx="1"/>
          </p:nvPr>
        </p:nvPicPr>
        <p:blipFill>
          <a:blip r:embed="rId3"/>
          <a:srcRect l="18066" r="1767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3231981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1489</Words>
  <Application>Microsoft Office PowerPoint</Application>
  <PresentationFormat>Grand écran</PresentationFormat>
  <Paragraphs>107</Paragraphs>
  <Slides>12</Slides>
  <Notes>12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Aptos</vt:lpstr>
      <vt:lpstr>Aptos Display</vt:lpstr>
      <vt:lpstr>Arial</vt:lpstr>
      <vt:lpstr>Thème Office</vt:lpstr>
      <vt:lpstr>Introduction aux réseaux informatiques</vt:lpstr>
      <vt:lpstr>Vue d'ensemble de la présentation</vt:lpstr>
      <vt:lpstr>Types de structures de réseaux informatiques</vt:lpstr>
      <vt:lpstr>Réseau local (LAN)</vt:lpstr>
      <vt:lpstr>Réseau étendu (WAN)</vt:lpstr>
      <vt:lpstr>Réseau métropolitain (MAN)</vt:lpstr>
      <vt:lpstr>Réseau personnel (PAN)</vt:lpstr>
      <vt:lpstr>Réseau privé virtuel (VPN)</vt:lpstr>
      <vt:lpstr>Réseau étendu défini par logiciel (SD-WAN)</vt:lpstr>
      <vt:lpstr>Réplication, résilience et duplication à distance</vt:lpstr>
      <vt:lpstr>Exemples d'applications réseau</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BOULANGER, Thierry</dc:creator>
  <cp:lastModifiedBy>BOULANGER, Thierry</cp:lastModifiedBy>
  <cp:revision>1</cp:revision>
  <dcterms:created xsi:type="dcterms:W3CDTF">2025-01-26T22:42:23Z</dcterms:created>
  <dcterms:modified xsi:type="dcterms:W3CDTF">2025-01-26T22:49:58Z</dcterms:modified>
</cp:coreProperties>
</file>