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1F6B-AA34-4053-A7AD-594DDA26E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56EFB-7CFF-4D67-8D4A-910867BF2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0219-6E9F-4E9C-B14F-5BD1069B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74D-D9CC-4FBE-BB8D-12CB6EE94E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A513-5516-449A-BCC3-7CC82A9D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357E-40BF-491A-AEC1-C23EC949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9DAD-C454-4433-8C4B-91E5C087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C223-AAEC-44C6-9671-9EAB7D65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7E6C3-FDD7-427B-88BC-C551E5111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A0E5-2884-4423-AB8B-642779AA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74D-D9CC-4FBE-BB8D-12CB6EE94E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074EA-09C6-4B60-AE7D-0A6E5339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CAEE-B5ED-46C3-A516-AADA8E17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9DAD-C454-4433-8C4B-91E5C087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9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CC027-8A89-4407-819E-38CCC9E27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F15C-8D71-4386-8E48-E8B26830C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E8FB-91BA-4171-A371-6EC92B42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74D-D9CC-4FBE-BB8D-12CB6EE94E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76F4-DCBE-41E4-9FD3-D2F88D9C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D149-ADE6-4944-BFA3-EDE102E9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9DAD-C454-4433-8C4B-91E5C087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4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508E-2EDE-4D1A-B885-81D32C42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4765-F28D-4728-8693-8987CDDF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37B0-83EF-4115-A81F-8FAE82D4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74D-D9CC-4FBE-BB8D-12CB6EE94E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DBB7-BC51-4FFC-AB90-69D1EF80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CCF2-702E-440D-9679-C5C878D3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9DAD-C454-4433-8C4B-91E5C087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8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2B3F-3156-452B-88CD-3C3D1154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817B0-33E1-4170-BDA3-BD1BB88B9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677C6-D522-4BA8-B70E-BA23714B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74D-D9CC-4FBE-BB8D-12CB6EE94E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3202-03D3-4C4B-AA05-A1EB48D6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FE7E-B9DC-4941-AB58-0034375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9DAD-C454-4433-8C4B-91E5C087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0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BFB0-C615-4BE9-9520-B391FA09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9167-2970-45C2-B96B-13A2AF712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6F702-211D-4280-A6D2-43C534538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F609B-DA75-4B3A-8E01-5569B532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74D-D9CC-4FBE-BB8D-12CB6EE94E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E1CE0-753C-4C1F-8344-A2A6CAFB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E5036-EB47-4E56-93E2-E0A30154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9DAD-C454-4433-8C4B-91E5C087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8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C283-37DA-4059-B391-0723384D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62091-E180-4D6D-BCCE-8F361ADF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35389-B604-460A-BBAD-C457AB6DA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CB465-8E65-41E6-8821-91978BF5F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F5537-9883-4EF0-8CF9-34A4A9AE9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8A6E6-005E-4B02-860C-0BC435F4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74D-D9CC-4FBE-BB8D-12CB6EE94E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06C21-4A91-49F4-913D-CCC78A10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34031-5C5F-4ADD-9A1B-585F62BD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9DAD-C454-4433-8C4B-91E5C087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387D-4FB1-4A59-876A-AED54CF4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B2652-AC78-44B2-BD94-61E407A2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74D-D9CC-4FBE-BB8D-12CB6EE94E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D421D-EE25-4A4B-9B25-A5F49C13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AA0ED-1B5D-414B-A339-C5196DF7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9DAD-C454-4433-8C4B-91E5C087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0938-C284-4742-859E-789C08DB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74D-D9CC-4FBE-BB8D-12CB6EE94E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44616-F835-4F1F-B1E8-B2EDA71A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A28D-8CAC-4933-8F52-65129563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9DAD-C454-4433-8C4B-91E5C087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44C0-1580-4EDF-AD54-E23BCC79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1236-CFE6-484E-81E1-42DB3AE7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4EE12-BBB6-4656-A967-58E54E4B9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EBF02-7A75-4498-9E19-5F71D4A7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74D-D9CC-4FBE-BB8D-12CB6EE94E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10517-6B64-47D2-812C-4EA3F07D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6675F-2FA8-4EA3-A893-6FB4FD13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9DAD-C454-4433-8C4B-91E5C087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2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F565-A7AB-4967-B167-9B5B7512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07B31-DCC4-4F11-A085-273D54CA7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7B0A4-BBD4-445D-AB5D-FB390366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0836E-F52A-4957-9515-7DEEDA9D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074D-D9CC-4FBE-BB8D-12CB6EE94E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E48E3-E514-4677-BD70-6E111E34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FC37-54BF-4450-B687-8A01907D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9DAD-C454-4433-8C4B-91E5C087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8E594-BDD6-452E-ABAA-817A93F6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F60EA-D3E8-4EF4-A571-FA8F731D0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EE718-4D8C-4319-9006-C44F562B9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074D-D9CC-4FBE-BB8D-12CB6EE94E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68537-5A04-4EDC-BA28-7E6FDEFCF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43FC-755D-4188-9430-E037AD4FC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9DAD-C454-4433-8C4B-91E5C087F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6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02C45-4F75-464D-900C-B20D7080F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+mn-lt"/>
              </a:rPr>
              <a:t>BIG O NOTATIONS</a:t>
            </a:r>
            <a:endParaRPr lang="en-US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A22CA-66BD-4D20-869A-E57D91A00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				</a:t>
            </a:r>
            <a:endParaRPr lang="en-US"/>
          </a:p>
          <a:p>
            <a:pPr algn="r"/>
            <a:r>
              <a:rPr lang="en-US" dirty="0"/>
              <a:t>							FrancisArulRaj  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5FF6D-00A0-437B-83ED-21A8143B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FFE1-BBDF-413E-9DCE-75FC82DD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>
                <a:effectLst/>
                <a:latin typeface="Lato" panose="020B0604020202020204" pitchFamily="34" charset="0"/>
              </a:rPr>
              <a:t>Big O notation describes the </a:t>
            </a:r>
            <a:r>
              <a:rPr lang="en-US" b="1" i="0">
                <a:effectLst/>
                <a:latin typeface="Lato" panose="020B0604020202020204" pitchFamily="34" charset="0"/>
              </a:rPr>
              <a:t>complexity</a:t>
            </a:r>
            <a:r>
              <a:rPr lang="en-US" b="0" i="0">
                <a:effectLst/>
                <a:latin typeface="Lato" panose="020B0604020202020204" pitchFamily="34" charset="0"/>
              </a:rPr>
              <a:t> of your code using algebraic terms.</a:t>
            </a:r>
          </a:p>
          <a:p>
            <a:r>
              <a:rPr lang="en-US" i="0">
                <a:effectLst/>
                <a:latin typeface="Lato" panose="020F0502020204030203" pitchFamily="34" charset="0"/>
              </a:rPr>
              <a:t>Big O Notation is a way to represent how long an algorithm will take to execute.</a:t>
            </a:r>
            <a:endParaRPr lang="en-US" i="0">
              <a:effectLst/>
              <a:latin typeface="Lato" panose="020B0604020202020204" pitchFamily="34" charset="0"/>
            </a:endParaRPr>
          </a:p>
          <a:p>
            <a:r>
              <a:rPr lang="en-US" b="0" i="0">
                <a:effectLst/>
                <a:latin typeface="Lato" panose="020F0502020204030203" pitchFamily="34" charset="0"/>
              </a:rPr>
              <a:t>It enables a software Engineer to determine how efficient different approaches to solving a problem are.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E0130-C1D3-40D6-AF2B-38B4AAB7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Big O notation Types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61BE-A68D-44A8-B7E5-E4BEFC9B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herit"/>
              </a:rPr>
              <a:t>O(1) - Constant time complexity [example- int array=[1,2,3,4,5];]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herit"/>
              </a:rPr>
              <a:t>O(n) - Linear time complexity [</a:t>
            </a:r>
            <a:r>
              <a:rPr lang="en-US" b="1" i="0">
                <a:effectLst/>
                <a:latin typeface="inherit"/>
              </a:rPr>
              <a:t>Time </a:t>
            </a:r>
            <a:r>
              <a:rPr lang="en-US" i="0">
                <a:effectLst/>
                <a:latin typeface="inherit"/>
              </a:rPr>
              <a:t>directly</a:t>
            </a:r>
            <a:r>
              <a:rPr lang="en-US" b="0" i="0">
                <a:effectLst/>
                <a:latin typeface="inherit"/>
              </a:rPr>
              <a:t> proportional to </a:t>
            </a:r>
            <a:r>
              <a:rPr lang="en-US" b="1" i="0">
                <a:effectLst/>
                <a:latin typeface="inherit"/>
              </a:rPr>
              <a:t>size input n</a:t>
            </a:r>
            <a:r>
              <a:rPr lang="en-US" b="0" i="0">
                <a:effectLst/>
                <a:latin typeface="inherit"/>
              </a:rPr>
              <a:t>] [example-Reading Book]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herit"/>
              </a:rPr>
              <a:t>O(log n) - Logarithmic time complexity [</a:t>
            </a:r>
            <a:r>
              <a:rPr lang="en-US" b="1" i="0">
                <a:effectLst/>
                <a:latin typeface="inherit"/>
              </a:rPr>
              <a:t>Time </a:t>
            </a:r>
            <a:r>
              <a:rPr lang="en-US" b="0" i="0">
                <a:effectLst/>
                <a:latin typeface="Lato" panose="020F0502020204030203" pitchFamily="34" charset="0"/>
              </a:rPr>
              <a:t>proportional to the logarithm of the input size </a:t>
            </a:r>
            <a:r>
              <a:rPr lang="en-US" i="1">
                <a:latin typeface="Lato" panose="020F0502020204030203" pitchFamily="34" charset="0"/>
              </a:rPr>
              <a:t>n</a:t>
            </a:r>
            <a:r>
              <a:rPr lang="en-US" b="0" i="0">
                <a:effectLst/>
                <a:latin typeface="inherit"/>
              </a:rPr>
              <a:t>] [example-Binary Search]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inherit"/>
              </a:rPr>
              <a:t>O(n^2) - Quadratic time complexity [ </a:t>
            </a:r>
            <a:r>
              <a:rPr lang="en-US" b="1" i="0">
                <a:effectLst/>
                <a:latin typeface="inherit"/>
              </a:rPr>
              <a:t>Time</a:t>
            </a:r>
            <a:r>
              <a:rPr lang="en-US" b="0" i="0">
                <a:effectLst/>
                <a:latin typeface="inherit"/>
              </a:rPr>
              <a:t> </a:t>
            </a:r>
            <a:r>
              <a:rPr lang="en-US" b="0" i="0">
                <a:effectLst/>
                <a:latin typeface="Lato" panose="020F0502020204030203" pitchFamily="34" charset="0"/>
              </a:rPr>
              <a:t>proportional to the square of the input size</a:t>
            </a:r>
            <a:r>
              <a:rPr lang="en-US" b="0" i="0">
                <a:effectLst/>
                <a:latin typeface="inherit"/>
              </a:rPr>
              <a:t>] [check d</a:t>
            </a:r>
            <a:r>
              <a:rPr lang="en-US" b="0" i="0">
                <a:effectLst/>
                <a:latin typeface="Lato" panose="020F0502020204030203" pitchFamily="34" charset="0"/>
              </a:rPr>
              <a:t>uplicates in a deck of cards</a:t>
            </a:r>
            <a:r>
              <a:rPr lang="en-US" b="0" i="0">
                <a:effectLst/>
                <a:latin typeface="inherit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4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4D73A-FAF9-4E3F-BF56-07B8CC1A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Linear and Binary Search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C818B0-2AC0-4D5E-A353-E5FC7EB58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9554"/>
              </p:ext>
            </p:extLst>
          </p:nvPr>
        </p:nvGraphicFramePr>
        <p:xfrm>
          <a:off x="838200" y="2114872"/>
          <a:ext cx="10515600" cy="37728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09850">
                  <a:extLst>
                    <a:ext uri="{9D8B030D-6E8A-4147-A177-3AD203B41FA5}">
                      <a16:colId xmlns:a16="http://schemas.microsoft.com/office/drawing/2014/main" val="3522074470"/>
                    </a:ext>
                  </a:extLst>
                </a:gridCol>
                <a:gridCol w="5205750">
                  <a:extLst>
                    <a:ext uri="{9D8B030D-6E8A-4147-A177-3AD203B41FA5}">
                      <a16:colId xmlns:a16="http://schemas.microsoft.com/office/drawing/2014/main" val="2432225883"/>
                    </a:ext>
                  </a:extLst>
                </a:gridCol>
              </a:tblGrid>
              <a:tr h="606350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Linear Search</a:t>
                      </a:r>
                    </a:p>
                  </a:txBody>
                  <a:tcPr marL="112287" marR="112287" marT="56143" marB="561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b="0"/>
                        <a:t>Binary Search</a:t>
                      </a:r>
                    </a:p>
                  </a:txBody>
                  <a:tcPr marL="112287" marR="112287" marT="56143" marB="56143"/>
                </a:tc>
                <a:extLst>
                  <a:ext uri="{0D108BD9-81ED-4DB2-BD59-A6C34878D82A}">
                    <a16:rowId xmlns:a16="http://schemas.microsoft.com/office/drawing/2014/main" val="1077306242"/>
                  </a:ext>
                </a:extLst>
              </a:tr>
              <a:tr h="1167785"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 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Best-case --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Complexity is O(1) where the element is found at the first index.</a:t>
                      </a:r>
                      <a:endParaRPr lang="en-US" sz="2200" b="0" dirty="0"/>
                    </a:p>
                  </a:txBody>
                  <a:tcPr marL="112287" marR="112287" marT="56143" marB="56143"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Best-case --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Complexity would be O(1) when the central index would directly match the desired value.</a:t>
                      </a:r>
                      <a:endParaRPr lang="en-US" sz="2200" b="0" dirty="0"/>
                    </a:p>
                  </a:txBody>
                  <a:tcPr marL="112287" marR="112287" marT="56143" marB="56143"/>
                </a:tc>
                <a:extLst>
                  <a:ext uri="{0D108BD9-81ED-4DB2-BD59-A6C34878D82A}">
                    <a16:rowId xmlns:a16="http://schemas.microsoft.com/office/drawing/2014/main" val="4063457555"/>
                  </a:ext>
                </a:extLst>
              </a:tr>
              <a:tr h="1167785">
                <a:tc>
                  <a:txBody>
                    <a:bodyPr/>
                    <a:lstStyle/>
                    <a:p>
                      <a:r>
                        <a:rPr lang="en-US" sz="2200" b="1" kern="1200">
                          <a:solidFill>
                            <a:schemeClr val="dk1"/>
                          </a:solidFill>
                          <a:effectLst/>
                        </a:rPr>
                        <a:t>Worst-case --</a:t>
                      </a:r>
                      <a:r>
                        <a:rPr lang="en-US" sz="2200" b="0" kern="1200">
                          <a:solidFill>
                            <a:schemeClr val="dk1"/>
                          </a:solidFill>
                          <a:effectLst/>
                        </a:rPr>
                        <a:t>Complexity is O(n) where the element is found at the last index or element is not present in the array.</a:t>
                      </a:r>
                      <a:endParaRPr lang="en-US" sz="2200" b="0"/>
                    </a:p>
                  </a:txBody>
                  <a:tcPr marL="112287" marR="112287" marT="56143" marB="56143"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Worst-case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 Scenario could be the values at either extremity of the list or values not in the list.</a:t>
                      </a:r>
                      <a:endParaRPr lang="en-US" sz="2200" dirty="0"/>
                    </a:p>
                  </a:txBody>
                  <a:tcPr marL="112287" marR="112287" marT="56143" marB="56143"/>
                </a:tc>
                <a:extLst>
                  <a:ext uri="{0D108BD9-81ED-4DB2-BD59-A6C34878D82A}">
                    <a16:rowId xmlns:a16="http://schemas.microsoft.com/office/drawing/2014/main" val="3912073737"/>
                  </a:ext>
                </a:extLst>
              </a:tr>
              <a:tr h="830924">
                <a:tc>
                  <a:txBody>
                    <a:bodyPr/>
                    <a:lstStyle/>
                    <a:p>
                      <a:r>
                        <a:rPr lang="en-US" sz="2200"/>
                        <a:t>Time Complexity= O(n)</a:t>
                      </a:r>
                    </a:p>
                  </a:txBody>
                  <a:tcPr marL="112287" marR="112287" marT="56143" marB="561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Time Complexity= O(log n)</a:t>
                      </a:r>
                    </a:p>
                    <a:p>
                      <a:endParaRPr lang="en-US" sz="2200" dirty="0"/>
                    </a:p>
                  </a:txBody>
                  <a:tcPr marL="112287" marR="112287" marT="56143" marB="56143"/>
                </a:tc>
                <a:extLst>
                  <a:ext uri="{0D108BD9-81ED-4DB2-BD59-A6C34878D82A}">
                    <a16:rowId xmlns:a16="http://schemas.microsoft.com/office/drawing/2014/main" val="259611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18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Lato</vt:lpstr>
      <vt:lpstr>Office Theme</vt:lpstr>
      <vt:lpstr>BIG O NOTATIONS</vt:lpstr>
      <vt:lpstr>Introduction</vt:lpstr>
      <vt:lpstr>Big O notation Types</vt:lpstr>
      <vt:lpstr>Comparing Linear and 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 NOTATIONS</dc:title>
  <dc:creator>Francisarulraj Alexander</dc:creator>
  <cp:lastModifiedBy>Francisarulraj Alexander</cp:lastModifiedBy>
  <cp:revision>2</cp:revision>
  <dcterms:created xsi:type="dcterms:W3CDTF">2022-10-04T08:28:09Z</dcterms:created>
  <dcterms:modified xsi:type="dcterms:W3CDTF">2022-10-04T09:33:48Z</dcterms:modified>
</cp:coreProperties>
</file>