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y="5143500" cx="9144000"/>
  <p:notesSz cx="6858000" cy="9144000"/>
  <p:embeddedFontLst>
    <p:embeddedFont>
      <p:font typeface="Roboto Mono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font" Target="fonts/RobotoMono-regular.fntdata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font" Target="fonts/RobotoMono-italic.fntdata"/><Relationship Id="rId21" Type="http://schemas.openxmlformats.org/officeDocument/2006/relationships/slide" Target="slides/slide16.xml"/><Relationship Id="rId43" Type="http://schemas.openxmlformats.org/officeDocument/2006/relationships/font" Target="fonts/RobotoMono-bold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schemas.openxmlformats.org/officeDocument/2006/relationships/font" Target="fonts/RobotoMon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bc972def8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bc972def8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f2af62f8cc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f2af62f8cc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bc38240196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bc3824019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bc38240196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bc3824019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b93cf13bbd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b93cf13bb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f2af62f8cc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f2af62f8cc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f2af62f8cc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f2af62f8cc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f2af62f8cc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f2af62f8cc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f2af62f8cc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f2af62f8cc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f2af62f8cc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f2af62f8cc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59fcf4013f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59fcf4013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f2af62f8cc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f2af62f8c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f2af62f8c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f2af62f8c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bc38240196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bc38240196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bc38240196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bc38240196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bc972def8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bc972def8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bc972def8e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bc972def8e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bc972def8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bc972def8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f2af62f8c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f2af62f8c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bc972def8e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bc972def8e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bc972def8e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bc972def8e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5a3e604094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5a3e604094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bc972def8e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bc972def8e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bc972def8e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bc972def8e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f2af62f8cc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f2af62f8cc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5af5b6bee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25af5b6bee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e52399b6e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e52399b6e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e52399b6e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e52399b6e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5a9c59707d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25a9c59707d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5a3e60409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5a3e60409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bc3824019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bc3824019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f2af62f8c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f2af62f8c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bc3824019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bc3824019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f2af62f8cc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f2af62f8c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bc3824019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bc3824019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utlo_WebAcademy_V1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 amt="16000"/>
          </a:blip>
          <a:stretch>
            <a:fillRect/>
          </a:stretch>
        </p:blipFill>
        <p:spPr>
          <a:xfrm>
            <a:off x="2232390" y="0"/>
            <a:ext cx="467922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402883" y="15833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02875" y="36359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14" name="Google Shape;14;p2"/>
          <p:cNvCxnSpPr/>
          <p:nvPr/>
        </p:nvCxnSpPr>
        <p:spPr>
          <a:xfrm flipH="1" rot="10800000">
            <a:off x="1093775" y="3592075"/>
            <a:ext cx="7092900" cy="900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_Simples_WA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2" name="Google Shape;22;p4"/>
          <p:cNvPicPr preferRelativeResize="0"/>
          <p:nvPr/>
        </p:nvPicPr>
        <p:blipFill>
          <a:blip r:embed="rId2">
            <a:alphaModFix amt="16000"/>
          </a:blip>
          <a:stretch>
            <a:fillRect/>
          </a:stretch>
        </p:blipFill>
        <p:spPr>
          <a:xfrm>
            <a:off x="6575790" y="-1905000"/>
            <a:ext cx="4679220" cy="5143500"/>
          </a:xfrm>
          <a:prstGeom prst="rect">
            <a:avLst/>
          </a:prstGeom>
          <a:noFill/>
          <a:ln>
            <a:noFill/>
          </a:ln>
          <a:effectLst>
            <a:reflection blurRad="0" dir="5400000" dist="485775" endA="0" endPos="30000" fadeDir="5400012" kx="0" rotWithShape="0" algn="bl" stPos="0" sy="-100000" ky="0"/>
          </a:effectLst>
        </p:spPr>
      </p:pic>
      <p:cxnSp>
        <p:nvCxnSpPr>
          <p:cNvPr id="23" name="Google Shape;23;p4"/>
          <p:cNvCxnSpPr/>
          <p:nvPr/>
        </p:nvCxnSpPr>
        <p:spPr>
          <a:xfrm flipH="1" rot="10800000">
            <a:off x="-304800" y="1017725"/>
            <a:ext cx="7092900" cy="900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9" name="Google Shape;29;p5"/>
          <p:cNvPicPr preferRelativeResize="0"/>
          <p:nvPr/>
        </p:nvPicPr>
        <p:blipFill>
          <a:blip r:embed="rId2">
            <a:alphaModFix amt="16000"/>
          </a:blip>
          <a:stretch>
            <a:fillRect/>
          </a:stretch>
        </p:blipFill>
        <p:spPr>
          <a:xfrm>
            <a:off x="6575790" y="-1905000"/>
            <a:ext cx="4679220" cy="5143500"/>
          </a:xfrm>
          <a:prstGeom prst="rect">
            <a:avLst/>
          </a:prstGeom>
          <a:noFill/>
          <a:ln>
            <a:noFill/>
          </a:ln>
          <a:effectLst>
            <a:reflection blurRad="0" dir="5400000" dist="485775" endA="0" endPos="30000" fadeDir="5400012" kx="0" rotWithShape="0" algn="bl" stPos="0" sy="-100000" ky="0"/>
          </a:effectLst>
        </p:spPr>
      </p:pic>
      <p:cxnSp>
        <p:nvCxnSpPr>
          <p:cNvPr id="30" name="Google Shape;30;p5"/>
          <p:cNvCxnSpPr/>
          <p:nvPr/>
        </p:nvCxnSpPr>
        <p:spPr>
          <a:xfrm flipH="1" rot="10800000">
            <a:off x="-304800" y="1017725"/>
            <a:ext cx="7092900" cy="900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34" name="Google Shape;34;p6"/>
          <p:cNvPicPr preferRelativeResize="0"/>
          <p:nvPr/>
        </p:nvPicPr>
        <p:blipFill>
          <a:blip r:embed="rId2">
            <a:alphaModFix amt="16000"/>
          </a:blip>
          <a:stretch>
            <a:fillRect/>
          </a:stretch>
        </p:blipFill>
        <p:spPr>
          <a:xfrm>
            <a:off x="6575790" y="-1905000"/>
            <a:ext cx="4679220" cy="5143500"/>
          </a:xfrm>
          <a:prstGeom prst="rect">
            <a:avLst/>
          </a:prstGeom>
          <a:noFill/>
          <a:ln>
            <a:noFill/>
          </a:ln>
          <a:effectLst>
            <a:reflection blurRad="0" dir="5400000" dist="485775" endA="0" endPos="30000" fadeDir="5400012" kx="0" rotWithShape="0" algn="bl" stPos="0" sy="-100000" ky="0"/>
          </a:effectLst>
        </p:spPr>
      </p:pic>
      <p:cxnSp>
        <p:nvCxnSpPr>
          <p:cNvPr id="35" name="Google Shape;35;p6"/>
          <p:cNvCxnSpPr/>
          <p:nvPr/>
        </p:nvCxnSpPr>
        <p:spPr>
          <a:xfrm flipH="1" rot="10800000">
            <a:off x="-304800" y="1017725"/>
            <a:ext cx="7092900" cy="900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40" name="Google Shape;40;p7"/>
          <p:cNvPicPr preferRelativeResize="0"/>
          <p:nvPr/>
        </p:nvPicPr>
        <p:blipFill>
          <a:blip r:embed="rId2">
            <a:alphaModFix amt="16000"/>
          </a:blip>
          <a:stretch>
            <a:fillRect/>
          </a:stretch>
        </p:blipFill>
        <p:spPr>
          <a:xfrm>
            <a:off x="6575790" y="-1905000"/>
            <a:ext cx="4679220" cy="5143500"/>
          </a:xfrm>
          <a:prstGeom prst="rect">
            <a:avLst/>
          </a:prstGeom>
          <a:noFill/>
          <a:ln>
            <a:noFill/>
          </a:ln>
          <a:effectLst>
            <a:reflection blurRad="0" dir="5400000" dist="485775" endA="0" endPos="30000" fadeDir="5400012" kx="0" rotWithShape="0" algn="bl" stPos="0" sy="-100000" ky="0"/>
          </a:effectLst>
        </p:spPr>
      </p:pic>
      <p:cxnSp>
        <p:nvCxnSpPr>
          <p:cNvPr id="41" name="Google Shape;41;p7"/>
          <p:cNvCxnSpPr/>
          <p:nvPr/>
        </p:nvCxnSpPr>
        <p:spPr>
          <a:xfrm flipH="1" rot="10800000">
            <a:off x="-304800" y="1017725"/>
            <a:ext cx="7092900" cy="900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45" name="Google Shape;45;p8"/>
          <p:cNvPicPr preferRelativeResize="0"/>
          <p:nvPr/>
        </p:nvPicPr>
        <p:blipFill>
          <a:blip r:embed="rId2">
            <a:alphaModFix amt="16000"/>
          </a:blip>
          <a:stretch>
            <a:fillRect/>
          </a:stretch>
        </p:blipFill>
        <p:spPr>
          <a:xfrm>
            <a:off x="5737590" y="0"/>
            <a:ext cx="4679220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6" name="Google Shape;46;p8"/>
          <p:cNvCxnSpPr/>
          <p:nvPr/>
        </p:nvCxnSpPr>
        <p:spPr>
          <a:xfrm flipH="1" rot="10800000">
            <a:off x="-304800" y="3837125"/>
            <a:ext cx="7092900" cy="900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0" name="Google Shape;50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1" name="Google Shape;51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learngitbranching.js.org/?locale=pt_BR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www.linkedin.com/pulse/gitflow-x-github-flow-luiz-henrique-oliveira-amorim/?originalSubdomain=pt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402883" y="15833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Web Academy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Git/GitHub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402875" y="36359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Aula 02 - </a:t>
            </a:r>
            <a:r>
              <a:rPr lang="pt-BR"/>
              <a:t>Módulo - Controle de Versão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Rebase</a:t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11700" y="1152475"/>
            <a:ext cx="6495900" cy="38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Regra de ouro: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Não faça rebase se outras pessoas já estiverem trabalhando com commits que vocês já executou!</a:t>
            </a:r>
            <a:endParaRPr/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O rebase “muda o passado”!</a:t>
            </a:r>
            <a:endParaRPr/>
          </a:p>
          <a:p>
            <a: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Vai dar muito trabalho para consertar toda a bagunça que isso tem o potencial de criar!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Por isso, só faça rebase em código que só você sabe que ninguém está usando os commits que você já executou!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Resolvendo Conflitos</a:t>
            </a:r>
            <a:endParaRPr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311700" y="1152475"/>
            <a:ext cx="6403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Durante o desenvolvimento colaborativo em projetos Git, conflitos de merge podem surgir quando duas ou mais ramificações têm alterações conflitantes no mesmo trecho de código. 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Isso ocorre quando o Git não consegue determinar automaticamente como mesclar as alterações devido a diferenças entre as versões. 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Conflitos de merge exigem intervenção manual para resolver as discrepâncias e garantir uma mesclagem bem-sucedida.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Resolvendo Conflitos</a:t>
            </a:r>
            <a:endParaRPr/>
          </a:p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311700" y="1152475"/>
            <a:ext cx="6403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chemeClr val="dk1"/>
                </a:solidFill>
              </a:rPr>
              <a:t>Exemplo: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</a:rPr>
              <a:t>Suponha que você e outro colaborador estejam trabalhando em um projeto Git. Ambos modificam o mesmo arquivo, </a:t>
            </a: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exemplo.txt</a:t>
            </a:r>
            <a:r>
              <a:rPr lang="pt-BR" sz="1100">
                <a:solidFill>
                  <a:schemeClr val="dk1"/>
                </a:solidFill>
              </a:rPr>
              <a:t>, em ramos diferentes.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chemeClr val="dk1"/>
                </a:solidFill>
              </a:rPr>
              <a:t>Colaborador A</a:t>
            </a:r>
            <a:r>
              <a:rPr lang="pt-BR" sz="1100">
                <a:solidFill>
                  <a:schemeClr val="dk1"/>
                </a:solidFill>
              </a:rPr>
              <a:t>: Modifica </a:t>
            </a: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exemplo.txt</a:t>
            </a:r>
            <a:r>
              <a:rPr lang="pt-BR" sz="1100">
                <a:solidFill>
                  <a:schemeClr val="dk1"/>
                </a:solidFill>
              </a:rPr>
              <a:t> adicionando uma linha no topo do arquivo.</a:t>
            </a:r>
            <a:br>
              <a:rPr lang="pt-BR" sz="1100">
                <a:solidFill>
                  <a:schemeClr val="dk1"/>
                </a:solidFill>
              </a:rPr>
            </a:b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exemplo.txt: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Linha adicionada por A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Conteúdo existente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chemeClr val="dk1"/>
                </a:solidFill>
              </a:rPr>
              <a:t>Colaborador B</a:t>
            </a:r>
            <a:r>
              <a:rPr lang="pt-BR" sz="1100">
                <a:solidFill>
                  <a:schemeClr val="dk1"/>
                </a:solidFill>
              </a:rPr>
              <a:t>: Modifica </a:t>
            </a: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exemplo.txt</a:t>
            </a:r>
            <a:r>
              <a:rPr lang="pt-BR" sz="1100">
                <a:solidFill>
                  <a:schemeClr val="dk1"/>
                </a:solidFill>
              </a:rPr>
              <a:t> adicionando uma linha no final do arquivo.</a:t>
            </a:r>
            <a:br>
              <a:rPr lang="pt-BR" sz="1100">
                <a:solidFill>
                  <a:schemeClr val="dk1"/>
                </a:solidFill>
              </a:rPr>
            </a:b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exemplo.txt: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Conteúdo existente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Linha adicionada por B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100">
                <a:solidFill>
                  <a:schemeClr val="dk1"/>
                </a:solidFill>
              </a:rPr>
              <a:t>Quando você tenta mesclar essas alterações, o Git não consegue determinar automaticamente como deve ser feita a mesclagem, pois ambas as alterações ocorreram na mesma área do arquivo. Isso resulta em um conflito de merge.</a:t>
            </a:r>
            <a:endParaRPr sz="1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Resolvendo Conflitos</a:t>
            </a:r>
            <a:endParaRPr/>
          </a:p>
        </p:txBody>
      </p:sp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311700" y="1152475"/>
            <a:ext cx="6403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</a:rPr>
              <a:t>Para resolver o conflito, você deve: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</a:rPr>
              <a:t>Abrir o arquivo </a:t>
            </a: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exemplo.txt</a:t>
            </a:r>
            <a:r>
              <a:rPr lang="pt-BR" sz="1100">
                <a:solidFill>
                  <a:schemeClr val="dk1"/>
                </a:solidFill>
              </a:rPr>
              <a:t> em um editor de texto.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-287972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pt-BR" sz="1100">
                <a:solidFill>
                  <a:schemeClr val="dk1"/>
                </a:solidFill>
              </a:rPr>
              <a:t>Identificar as áreas em conflito, que serão marcadas pelo Git com algo semelhante a: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&lt;&lt;&lt;&lt;&lt;&lt;&lt; HEAD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Linha adicionada por A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=======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Linha adicionada por B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&gt;&gt;&gt;&gt;&gt;&gt;&gt; branch-B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-28797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 startAt="2"/>
            </a:pPr>
            <a:r>
              <a:rPr lang="pt-BR" sz="1100">
                <a:solidFill>
                  <a:schemeClr val="dk1"/>
                </a:solidFill>
              </a:rPr>
              <a:t>Decidir como mesclar as alterações manualmente. Você pode optar por manter uma, ambas ou criar uma versão combinada.</a:t>
            </a:r>
            <a:endParaRPr sz="1100">
              <a:solidFill>
                <a:schemeClr val="dk1"/>
              </a:solidFill>
            </a:endParaRPr>
          </a:p>
          <a:p>
            <a:pPr indent="-287972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 startAt="2"/>
            </a:pPr>
            <a:r>
              <a:rPr lang="pt-BR" sz="1100">
                <a:solidFill>
                  <a:schemeClr val="dk1"/>
                </a:solidFill>
              </a:rPr>
              <a:t>Após editar o arquivo, remova as marcações de conflito (</a:t>
            </a: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&lt;&lt;&lt;&lt;&lt;&lt;&lt;</a:t>
            </a:r>
            <a:r>
              <a:rPr lang="pt-BR" sz="1100">
                <a:solidFill>
                  <a:schemeClr val="dk1"/>
                </a:solidFill>
              </a:rPr>
              <a:t>, </a:t>
            </a: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=======</a:t>
            </a:r>
            <a:r>
              <a:rPr lang="pt-BR" sz="1100">
                <a:solidFill>
                  <a:schemeClr val="dk1"/>
                </a:solidFill>
              </a:rPr>
              <a:t>, </a:t>
            </a: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&gt;&gt;&gt;&gt;&gt;&gt;&gt;</a:t>
            </a:r>
            <a:r>
              <a:rPr lang="pt-BR" sz="1100">
                <a:solidFill>
                  <a:schemeClr val="dk1"/>
                </a:solidFill>
              </a:rPr>
              <a:t>) e salve as alterações.</a:t>
            </a:r>
            <a:endParaRPr sz="1100">
              <a:solidFill>
                <a:schemeClr val="dk1"/>
              </a:solidFill>
            </a:endParaRPr>
          </a:p>
          <a:p>
            <a:pPr indent="-287972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 startAt="2"/>
            </a:pPr>
            <a:r>
              <a:rPr lang="pt-BR" sz="1100">
                <a:solidFill>
                  <a:schemeClr val="dk1"/>
                </a:solidFill>
              </a:rPr>
              <a:t>Adicione o arquivo modificado ao índice com </a:t>
            </a: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git add exemplo.txt</a:t>
            </a:r>
            <a:r>
              <a:rPr lang="pt-BR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-287972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 startAt="2"/>
            </a:pPr>
            <a:r>
              <a:rPr lang="pt-BR" sz="1100">
                <a:solidFill>
                  <a:schemeClr val="dk1"/>
                </a:solidFill>
              </a:rPr>
              <a:t>Finalize o merge com </a:t>
            </a: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git merge --continue</a:t>
            </a:r>
            <a:r>
              <a:rPr lang="pt-BR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-28797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 startAt="2"/>
            </a:pPr>
            <a:r>
              <a:rPr lang="pt-BR" sz="1100">
                <a:solidFill>
                  <a:schemeClr val="dk1"/>
                </a:solidFill>
              </a:rPr>
              <a:t>Resolva quaisquer outros conflitos pendentes, se houver, e finalize o processo de merge.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</a:rPr>
              <a:t>Ao lidar com conflitos de merge, é importante comunicar-se com outros colaboradores para garantir que as alterações sejam mescladas corretamente e que o código resultante seja funcional e </a:t>
            </a:r>
            <a:r>
              <a:rPr lang="pt-BR" sz="1100">
                <a:solidFill>
                  <a:schemeClr val="dk1"/>
                </a:solidFill>
              </a:rPr>
              <a:t>semanticamente</a:t>
            </a:r>
            <a:r>
              <a:rPr lang="pt-BR" sz="1100">
                <a:solidFill>
                  <a:schemeClr val="dk1"/>
                </a:solidFill>
              </a:rPr>
              <a:t> consistente.</a:t>
            </a:r>
            <a:endParaRPr b="1"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Git Flow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Git Flow</a:t>
            </a:r>
            <a:endParaRPr/>
          </a:p>
        </p:txBody>
      </p:sp>
      <p:sp>
        <p:nvSpPr>
          <p:cNvPr id="150" name="Google Shape;150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Git Flow é uma estratégia de ramificação muito utilizada.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Git Flow é particularmente útil quando o ciclo de desenvolvimento está centrado em torno de releases ou tem várias versões ao mesmo tempo em produção.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Se você trabalha usando Scrum e espera fazer um único lançamento no final do sprint, então você vai querer usar o Git Flow.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Além disso, se você depende de QA para testar manualmente seu código antes de ir para produção, então esta pode ser outra razão pela qual você pode querer usar o Git Flow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Git Flow</a:t>
            </a:r>
            <a:endParaRPr/>
          </a:p>
        </p:txBody>
      </p:sp>
      <p:sp>
        <p:nvSpPr>
          <p:cNvPr id="156" name="Google Shape;156;p28"/>
          <p:cNvSpPr txBox="1"/>
          <p:nvPr>
            <p:ph idx="1" type="body"/>
          </p:nvPr>
        </p:nvSpPr>
        <p:spPr>
          <a:xfrm>
            <a:off x="311700" y="1152475"/>
            <a:ext cx="8520600" cy="39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O Git Flow trabalha com várias ramificações que precisam ser configuradas.</a:t>
            </a:r>
            <a:endParaRPr/>
          </a:p>
          <a:p>
            <a:pPr indent="-287972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Char char="●"/>
            </a:pPr>
            <a:r>
              <a:rPr b="1" lang="pt-BR"/>
              <a:t>main (ou master) </a:t>
            </a:r>
            <a:r>
              <a:rPr lang="pt-BR"/>
              <a:t>- armazena a versão atualmente lançada do código e deve corresponder ao código que está em produção.</a:t>
            </a:r>
            <a:endParaRPr/>
          </a:p>
          <a:p>
            <a:pPr indent="-28797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Char char="●"/>
            </a:pPr>
            <a:r>
              <a:rPr b="1" lang="pt-BR"/>
              <a:t>develop</a:t>
            </a:r>
            <a:r>
              <a:rPr lang="pt-BR"/>
              <a:t> - armazena uma cópia da ramificação principal com todas as alterações adicionais que foram adicionadas desde o último lançamento.</a:t>
            </a:r>
            <a:endParaRPr/>
          </a:p>
          <a:p>
            <a:pPr indent="-28797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Char char="●"/>
            </a:pPr>
            <a:r>
              <a:rPr b="1" lang="pt-BR"/>
              <a:t>feature</a:t>
            </a:r>
            <a:r>
              <a:rPr lang="pt-BR"/>
              <a:t> - os desenvolvedores se ramificam a partir de develop e criam ramificações de funcionalidades para quaisquer novas funcionalidades em que estão trabalhando. Não há uma única ramificação chamada feature, ao contrário de main e develop. </a:t>
            </a:r>
            <a:endParaRPr/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Char char="○"/>
            </a:pPr>
            <a:r>
              <a:rPr lang="pt-BR"/>
              <a:t>Os nomes das ramificações geralmente serão nomeados com base na mudança que está sendo feita, como bug/CorreçãoNoServicoStackOverflow. </a:t>
            </a:r>
            <a:endParaRPr/>
          </a:p>
          <a:p>
            <a:pPr indent="-28797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Char char="●"/>
            </a:pPr>
            <a:r>
              <a:rPr b="1" lang="pt-BR"/>
              <a:t>release</a:t>
            </a:r>
            <a:r>
              <a:rPr lang="pt-BR"/>
              <a:t> - uma vez que os desenvolvedores terminam as alterações, uma nova ramificação é mesclada de develop para criar o lançamento. </a:t>
            </a:r>
            <a:endParaRPr/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Char char="○"/>
            </a:pPr>
            <a:r>
              <a:rPr lang="pt-BR"/>
              <a:t>A ramificação geralmente será nomeada após o número do lançamento release/1.2.3.</a:t>
            </a:r>
            <a:endParaRPr/>
          </a:p>
          <a:p>
            <a:pPr indent="-28797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Char char="●"/>
            </a:pPr>
            <a:r>
              <a:rPr b="1" lang="pt-BR"/>
              <a:t>hotfix</a:t>
            </a:r>
            <a:r>
              <a:rPr lang="pt-BR"/>
              <a:t> - se houver um problema urgente de produção que requer uma correção de código, então uma ramificação de hotfix é criada. </a:t>
            </a:r>
            <a:endParaRPr/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Char char="○"/>
            </a:pPr>
            <a:r>
              <a:rPr lang="pt-BR"/>
              <a:t>Isso é ramificado diretamente de main e geralmente será nomeado após o incidente hotfix/INC1234-PaginaInvalida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Git Flow</a:t>
            </a:r>
            <a:endParaRPr/>
          </a:p>
        </p:txBody>
      </p:sp>
      <p:pic>
        <p:nvPicPr>
          <p:cNvPr id="162" name="Google Shape;16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250" y="1152475"/>
            <a:ext cx="6554650" cy="3672574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9"/>
          <p:cNvSpPr txBox="1"/>
          <p:nvPr/>
        </p:nvSpPr>
        <p:spPr>
          <a:xfrm>
            <a:off x="2711750" y="4735000"/>
            <a:ext cx="2688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https://www.alexhyett.com/git-flow-github-flow/</a:t>
            </a:r>
            <a:endParaRPr sz="9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Git Flow</a:t>
            </a:r>
            <a:endParaRPr/>
          </a:p>
        </p:txBody>
      </p:sp>
      <p:sp>
        <p:nvSpPr>
          <p:cNvPr id="169" name="Google Shape;169;p30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Ao usar o GitFlow, este é o fluxo geral de como as ramificações são usadas:</a:t>
            </a:r>
            <a:endParaRPr/>
          </a:p>
          <a:p>
            <a:pPr indent="-282733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Char char="●"/>
            </a:pPr>
            <a:r>
              <a:rPr lang="pt-BR"/>
              <a:t>Para novos projetos, uma ramificação main é criada primeiro e deixada vazia, talvez exceto por um arquivo README.md.</a:t>
            </a:r>
            <a:endParaRPr/>
          </a:p>
          <a:p>
            <a:pPr indent="-282733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Char char="●"/>
            </a:pPr>
            <a:r>
              <a:rPr lang="pt-BR"/>
              <a:t>Uma ramificação develop é imediatamente ramificada a partir de main. </a:t>
            </a:r>
            <a:endParaRPr/>
          </a:p>
          <a:p>
            <a:pPr indent="-282733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Char char="○"/>
            </a:pPr>
            <a:r>
              <a:rPr lang="pt-BR"/>
              <a:t>Nenhuma alteração é feita diretamente em main ou develop, a menos que você seja um "cowboy".</a:t>
            </a:r>
            <a:endParaRPr/>
          </a:p>
          <a:p>
            <a:pPr indent="-282733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Char char="●"/>
            </a:pPr>
            <a:r>
              <a:rPr lang="pt-BR"/>
              <a:t>Os desenvolvedores se ramificarão de develop para uma ramificação de feature para fazer suas alterações. </a:t>
            </a:r>
            <a:endParaRPr/>
          </a:p>
          <a:p>
            <a:pPr indent="-282733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Char char="○"/>
            </a:pPr>
            <a:r>
              <a:rPr lang="pt-BR"/>
              <a:t>As alterações de develop ocasionalmente precisarão ser mescladas na ramificação de feature, dependendo de quanto tempo leva para desenvolver a funcionalidade.</a:t>
            </a:r>
            <a:endParaRPr/>
          </a:p>
          <a:p>
            <a:pPr indent="-282733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Char char="●"/>
            </a:pPr>
            <a:r>
              <a:rPr lang="pt-BR"/>
              <a:t>Uma vez que uma alteração é feita, uma pull request (PR) é criada para que a equipe possa revisar a alteração antes que seja mesclada em develop. </a:t>
            </a:r>
            <a:endParaRPr/>
          </a:p>
          <a:p>
            <a:pPr indent="-282733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Char char="○"/>
            </a:pPr>
            <a:r>
              <a:rPr lang="pt-BR"/>
              <a:t>Quaisquer alterações conflitantes que tenham ocorrido em develop precisarão ser resolvidas antes que a funcionalidade possa ser mesclada.</a:t>
            </a:r>
            <a:endParaRPr/>
          </a:p>
          <a:p>
            <a:pPr indent="-282733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Char char="●"/>
            </a:pPr>
            <a:r>
              <a:rPr lang="pt-BR"/>
              <a:t>Uma vez que todo o trabalho para o lançamento tenha sido concluído, uma ramificação de lançamento é ramificada de develop. </a:t>
            </a:r>
            <a:endParaRPr/>
          </a:p>
          <a:p>
            <a:pPr indent="-282733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Char char="○"/>
            </a:pPr>
            <a:r>
              <a:rPr lang="pt-BR"/>
              <a:t>Normalmente, uma equipe de QA executará seus testes neste lançamento antes que ele esteja pronto para produção. </a:t>
            </a:r>
            <a:endParaRPr/>
          </a:p>
          <a:p>
            <a:pPr indent="-282733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Char char="○"/>
            </a:pPr>
            <a:r>
              <a:rPr lang="pt-BR"/>
              <a:t>Enquanto isso, os desenvolvedores podem continuar trabalhando na ramificação develop em funcionalidades para o próximo lançamento.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Git Flow</a:t>
            </a:r>
            <a:endParaRPr/>
          </a:p>
        </p:txBody>
      </p:sp>
      <p:sp>
        <p:nvSpPr>
          <p:cNvPr id="175" name="Google Shape;175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-287972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Char char="●"/>
            </a:pPr>
            <a:r>
              <a:rPr lang="pt-BR"/>
              <a:t>Se um problema for encontrado com na release, então uma ramificação geralmente é criada a partir da ramificação da release para trabalhar na correção. </a:t>
            </a:r>
            <a:endParaRPr/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Char char="○"/>
            </a:pPr>
            <a:r>
              <a:rPr lang="pt-BR"/>
              <a:t>Então feito o merge assim que for revisado.</a:t>
            </a:r>
            <a:endParaRPr/>
          </a:p>
          <a:p>
            <a:pPr indent="-28797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Char char="●"/>
            </a:pPr>
            <a:r>
              <a:rPr lang="pt-BR"/>
              <a:t>Quando se trata de lançar, os lançamentos geralmente são criados a partir da ramificação de lançamento ou da ramificação principal após o lançamento ser mesclado. </a:t>
            </a:r>
            <a:endParaRPr/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Char char="○"/>
            </a:pPr>
            <a:r>
              <a:rPr lang="pt-BR"/>
              <a:t>Se você lançar a partir de main, há um risco de que o que você está lançando seja diferente do que foi testado pelo QA. No entanto, isso não deve acontecer se você seguir o processo corretamente. </a:t>
            </a:r>
            <a:endParaRPr/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Char char="○"/>
            </a:pPr>
            <a:r>
              <a:rPr lang="pt-BR"/>
              <a:t>De qualquer forma, o lançamento deve ser marcado com o número do lançamento para que você saiba exatamente o que foi lançado e quando.</a:t>
            </a:r>
            <a:endParaRPr/>
          </a:p>
          <a:p>
            <a:pPr indent="-28797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Char char="●"/>
            </a:pPr>
            <a:r>
              <a:rPr lang="pt-BR"/>
              <a:t>Após o lançamento, a ramificação main será mesclada em develop para que quaisquer alterações feitas durante os testes sejam contabilizadas.</a:t>
            </a:r>
            <a:endParaRPr/>
          </a:p>
          <a:p>
            <a:pPr indent="-28797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Char char="●"/>
            </a:pPr>
            <a:r>
              <a:rPr lang="pt-BR"/>
              <a:t>Se houver um problema de produção após um lançamento, então geralmente será criada uma ramificação de hotfix a partir da ramificação main para aplicar a correção.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Sumário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Fundamentos das Estratégias de Integração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Pull Request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Merge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Rebase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Conflitos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Estratégias de Branching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Git Flow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Github Flow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Trunk Based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Considerações Finais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Laboratório 02</a:t>
            </a:r>
            <a:endParaRPr/>
          </a:p>
        </p:txBody>
      </p:sp>
      <p:sp>
        <p:nvSpPr>
          <p:cNvPr id="74" name="Google Shape;74;p14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Git Flow</a:t>
            </a:r>
            <a:endParaRPr/>
          </a:p>
        </p:txBody>
      </p:sp>
      <p:sp>
        <p:nvSpPr>
          <p:cNvPr id="181" name="Google Shape;181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Prós do Git Flow</a:t>
            </a:r>
            <a:endParaRPr/>
          </a:p>
          <a:p>
            <a:pPr indent="-287972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Char char="●"/>
            </a:pPr>
            <a:r>
              <a:rPr lang="pt-BR"/>
              <a:t>Permite trabalhar em múltiplas versões em paralelo.</a:t>
            </a:r>
            <a:endParaRPr/>
          </a:p>
          <a:p>
            <a:pPr indent="-28797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Char char="●"/>
            </a:pPr>
            <a:r>
              <a:rPr lang="pt-BR"/>
              <a:t>Fornece controle de versão claro, já que cada release é marcada e testada individualmente e é fácil de rastrear.</a:t>
            </a:r>
            <a:endParaRPr/>
          </a:p>
          <a:p>
            <a:pPr indent="-28797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Char char="●"/>
            </a:pPr>
            <a:r>
              <a:rPr lang="pt-BR"/>
              <a:t>Permite que vários desenvolvedores trabalhem na mesma funcionalidade. </a:t>
            </a:r>
            <a:endParaRPr/>
          </a:p>
          <a:p>
            <a:pPr indent="-28797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Char char="●"/>
            </a:pPr>
            <a:r>
              <a:rPr lang="pt-BR"/>
              <a:t>Permite alternar entre o trabalho de versões atuais e futuras, já que eles vivem em caminhos separados.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Contras do Git Flow</a:t>
            </a:r>
            <a:endParaRPr/>
          </a:p>
          <a:p>
            <a:pPr indent="-287972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Char char="●"/>
            </a:pPr>
            <a:r>
              <a:rPr lang="pt-BR"/>
              <a:t>Não é adequado para entrega ou implantação contínua.</a:t>
            </a:r>
            <a:endParaRPr/>
          </a:p>
          <a:p>
            <a:pPr indent="-28797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Char char="●"/>
            </a:pPr>
            <a:r>
              <a:rPr lang="pt-BR"/>
              <a:t>Muitas ramificações para manter. Você precisa se lembrar de mesclar as ramificações de volta para outras para manter a consistência.</a:t>
            </a:r>
            <a:endParaRPr/>
          </a:p>
          <a:p>
            <a:pPr indent="-28797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Char char="●"/>
            </a:pPr>
            <a:r>
              <a:rPr lang="pt-BR"/>
              <a:t>Devido ao overhead necessário para lançar, pode levar ao acúmulo de débitos técnicos.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GitHub Flow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GitHub Flow</a:t>
            </a:r>
            <a:endParaRPr/>
          </a:p>
        </p:txBody>
      </p:sp>
      <p:sp>
        <p:nvSpPr>
          <p:cNvPr id="192" name="Google Shape;192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/>
              <a:t>O Fluxo GitHub, como o próprio nome sugere, é a estratégia de branch usada pelo GitHub.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pt-BR"/>
              <a:t>No entanto, você não precisa estar usando o GitHub para utilizar essa estratégia de branch.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/>
              <a:t>Com o Fluxo GitHub, você só tem duas branches: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pt-BR"/>
              <a:t>main (ou master) </a:t>
            </a:r>
            <a:r>
              <a:rPr lang="pt-BR"/>
              <a:t>- similar ao GitFlow, a branch principal contém todo o código implantável do projeto.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pt-BR"/>
              <a:t>feature</a:t>
            </a:r>
            <a:r>
              <a:rPr lang="pt-BR"/>
              <a:t> - os desenvolvedores criam branches diretamente da branch principal para trabalhar em novos recursos.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GitHub Flow</a:t>
            </a:r>
            <a:endParaRPr/>
          </a:p>
        </p:txBody>
      </p:sp>
      <p:pic>
        <p:nvPicPr>
          <p:cNvPr id="198" name="Google Shape;19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175" y="1707925"/>
            <a:ext cx="7313050" cy="2321049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5"/>
          <p:cNvSpPr txBox="1"/>
          <p:nvPr/>
        </p:nvSpPr>
        <p:spPr>
          <a:xfrm>
            <a:off x="3205150" y="3980475"/>
            <a:ext cx="2464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https://www.alexhyett.com/git-flow-github-flow/</a:t>
            </a:r>
            <a:endParaRPr sz="9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GitHub Flow</a:t>
            </a:r>
            <a:endParaRPr/>
          </a:p>
        </p:txBody>
      </p:sp>
      <p:sp>
        <p:nvSpPr>
          <p:cNvPr id="205" name="Google Shape;205;p36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Para o Fluxo GitHub, o processo geral é o seguinte: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/>
              <a:t>U</a:t>
            </a:r>
            <a:r>
              <a:rPr lang="pt-BR"/>
              <a:t>ma branch principal vazia é criada no início de um novo projeto.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/>
              <a:t>Cada alteração trabalhada é ramificada diretamente da branch principal para uma branch de feature.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/>
              <a:t>Uma vez que um recurso está pronto, </a:t>
            </a:r>
            <a:r>
              <a:rPr b="1" lang="pt-BR"/>
              <a:t>ele é testado na branch de feature</a:t>
            </a:r>
            <a:r>
              <a:rPr lang="pt-BR"/>
              <a:t> e o código é revisado antes de ser mesclado à branch principal.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/>
              <a:t>Uma vez que o recurso tenha sido mesclado à branch principal, ele deve ser </a:t>
            </a:r>
            <a:r>
              <a:rPr b="1" lang="pt-BR"/>
              <a:t>liberado para produção imediatamente</a:t>
            </a:r>
            <a:r>
              <a:rPr lang="pt-BR"/>
              <a:t>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GitHub Flow</a:t>
            </a:r>
            <a:endParaRPr/>
          </a:p>
        </p:txBody>
      </p:sp>
      <p:sp>
        <p:nvSpPr>
          <p:cNvPr id="211" name="Google Shape;211;p37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/>
              <a:t>Ao contrário do Git Flow, </a:t>
            </a:r>
            <a:r>
              <a:rPr b="1" lang="pt-BR"/>
              <a:t>não há conceito de branch de release</a:t>
            </a:r>
            <a:r>
              <a:rPr lang="pt-BR"/>
              <a:t>. Cada recurso compõe sua própria versão e, portanto, tudo que for mesclado deve estar em um </a:t>
            </a:r>
            <a:r>
              <a:rPr b="1" lang="pt-BR"/>
              <a:t>estado implantável</a:t>
            </a:r>
            <a:r>
              <a:rPr lang="pt-BR"/>
              <a:t>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/>
              <a:t>Da mesma forma, com o Fluxo GitHub, </a:t>
            </a:r>
            <a:r>
              <a:rPr b="1" lang="pt-BR"/>
              <a:t>os hotfixes são tratados da mesma forma que as branches de feature</a:t>
            </a:r>
            <a:r>
              <a:rPr lang="pt-BR"/>
              <a:t>, pois eles já se ramificam da branch principal.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/>
              <a:t>Geralmente, as equipes que usam o Fluxo Git Flow possuem um grande número de testes automatizados que são executados em cada recurso antes de sua mesclagem.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/>
              <a:t>Lidar com recursos e lançamentos dessa maneira permite que as equipes liberem </a:t>
            </a:r>
            <a:r>
              <a:rPr b="1" lang="pt-BR"/>
              <a:t>várias vezes ao dia</a:t>
            </a:r>
            <a:r>
              <a:rPr lang="pt-BR"/>
              <a:t>, em vez de no final de um sprint.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/>
              <a:t>Para poder liberar rapidamente, você precisa ter um conjunto de testes automatizados sólido e implementações automatizadas sem intervenção manual.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GitHub Flow</a:t>
            </a:r>
            <a:endParaRPr/>
          </a:p>
        </p:txBody>
      </p:sp>
      <p:sp>
        <p:nvSpPr>
          <p:cNvPr id="217" name="Google Shape;217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pt-BR"/>
              <a:t>Prós do GitHub Flow</a:t>
            </a:r>
            <a:endParaRPr b="1"/>
          </a:p>
          <a:p>
            <a:pPr indent="-317182" lvl="0" marL="9144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Permite entrega e implantações contínuas.</a:t>
            </a:r>
            <a:endParaRPr/>
          </a:p>
          <a:p>
            <a:pPr indent="-317182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Quase nenhum gerenciamento de branch é necessário além de limpar branches de feature após o lançamento.</a:t>
            </a:r>
            <a:endParaRPr/>
          </a:p>
          <a:p>
            <a:pPr indent="-317182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Incentiva as equipes a lançar rapidamente e obter feedback sobre o trabalho realizado.</a:t>
            </a:r>
            <a:endParaRPr/>
          </a:p>
          <a:p>
            <a:pPr indent="-317182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Menos chance de dívida técnica se acumular, pois ela pode ser resolvida sem tanta sobrecarga.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pt-BR"/>
              <a:t>Contras do </a:t>
            </a:r>
            <a:r>
              <a:rPr b="1" lang="pt-BR"/>
              <a:t>GitHub Flow</a:t>
            </a:r>
            <a:endParaRPr b="1"/>
          </a:p>
          <a:p>
            <a:pPr indent="-317182" lvl="0" marL="9144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Requer uma estrutura de teste automatizada sólida e um processo de lançamento automatizado.</a:t>
            </a:r>
            <a:endParaRPr/>
          </a:p>
          <a:p>
            <a:pPr indent="-317182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Não se adapta bem a recursos grandes em que vários desenvolvedores precisam trabalhar em paralelo.</a:t>
            </a:r>
            <a:endParaRPr/>
          </a:p>
          <a:p>
            <a:pPr indent="-317182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É necessária diligência extra, pois qualquer bug mesclado no main irá direto para a produção.</a:t>
            </a:r>
            <a:r>
              <a:rPr lang="pt-BR"/>
              <a:t> 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TrunkBased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TrunkBased</a:t>
            </a:r>
            <a:endParaRPr/>
          </a:p>
        </p:txBody>
      </p:sp>
      <p:sp>
        <p:nvSpPr>
          <p:cNvPr id="228" name="Google Shape;228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A estratégia Trunk-Based Development (TBD) é um método de desenvolvimento de software que se baseia na ideia de ter um único ramo principal (trunk) onde todo o desenvolvimento acontece.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Nesse modelo, as equipes trabalham diretamente no tronco principal do repositório de código, o que facilita a integração contínua e o rápido feedback.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O desenvolvimento é muito mais simplificado porque se concentra na branch principal como a fonte de correções e lançamentos. Presume-se que a branch principal esteja sempre estável, sem problemas e pronta para implantação.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TrunkBased</a:t>
            </a:r>
            <a:endParaRPr/>
          </a:p>
        </p:txBody>
      </p:sp>
      <p:pic>
        <p:nvPicPr>
          <p:cNvPr id="234" name="Google Shape;23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3075" y="1284375"/>
            <a:ext cx="5537975" cy="310835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41"/>
          <p:cNvSpPr txBox="1"/>
          <p:nvPr/>
        </p:nvSpPr>
        <p:spPr>
          <a:xfrm>
            <a:off x="2388200" y="4236575"/>
            <a:ext cx="3662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/>
              <a:t>https://www.optimizely.com/optimization-glossary/trunk-based-development/</a:t>
            </a:r>
            <a:endParaRPr sz="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Fundamentos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TrunkBased</a:t>
            </a:r>
            <a:endParaRPr/>
          </a:p>
        </p:txBody>
      </p:sp>
      <p:sp>
        <p:nvSpPr>
          <p:cNvPr id="241" name="Google Shape;241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O uso de </a:t>
            </a:r>
            <a:r>
              <a:rPr b="1" lang="pt-BR"/>
              <a:t>feature flags (ou toggles)</a:t>
            </a:r>
            <a:r>
              <a:rPr lang="pt-BR"/>
              <a:t> é uma prática comum no Trunk-Based Development.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As feature flags são mecanismos que permitem </a:t>
            </a:r>
            <a:r>
              <a:rPr b="1" lang="pt-BR"/>
              <a:t>ativar ou desativar</a:t>
            </a:r>
            <a:r>
              <a:rPr lang="pt-BR"/>
              <a:t> determinadas funcionalidades do software de forma dinâmica, sem a necessidade de fazer deploy de novas versões.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Isso permite que as equipes controlem o lançamento de novas funcionalidades, testem novas ideias com um público selecionado e até mesmo revertam rapidamente alterações caso ocorram problemas.</a:t>
            </a:r>
            <a:endParaRPr/>
          </a:p>
        </p:txBody>
      </p:sp>
      <p:sp>
        <p:nvSpPr>
          <p:cNvPr id="242" name="Google Shape;242;p42"/>
          <p:cNvSpPr txBox="1"/>
          <p:nvPr/>
        </p:nvSpPr>
        <p:spPr>
          <a:xfrm>
            <a:off x="2838300" y="4506625"/>
            <a:ext cx="2672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https://trunkbaseddevelopment.com/feature-flags/</a:t>
            </a:r>
            <a:endParaRPr sz="9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TrunkBased</a:t>
            </a:r>
            <a:endParaRPr/>
          </a:p>
        </p:txBody>
      </p:sp>
      <p:sp>
        <p:nvSpPr>
          <p:cNvPr id="248" name="Google Shape;248;p43"/>
          <p:cNvSpPr txBox="1"/>
          <p:nvPr>
            <p:ph idx="1" type="body"/>
          </p:nvPr>
        </p:nvSpPr>
        <p:spPr>
          <a:xfrm>
            <a:off x="311700" y="1152475"/>
            <a:ext cx="8520600" cy="390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/>
              <a:t>Prós:</a:t>
            </a:r>
            <a:endParaRPr b="1"/>
          </a:p>
          <a:p>
            <a:pPr indent="-325755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Entrega Contínua: Permite entregas contínuas de pequenas alterações.</a:t>
            </a:r>
            <a:endParaRPr/>
          </a:p>
          <a:p>
            <a:pPr indent="-32575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Redução de Riscos: As funcionalidades podem ser lançadas gradativamente, reduzindo o risco de problemas em larga escala.</a:t>
            </a:r>
            <a:endParaRPr/>
          </a:p>
          <a:p>
            <a:pPr indent="-32575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Feedback Rápido: Facilita a obtenção de feedback rápido dos usuários.</a:t>
            </a:r>
            <a:endParaRPr/>
          </a:p>
          <a:p>
            <a:pPr indent="-32575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Colaboração Eficiente: Todos os desenvolvedores trabalham no mesmo ramo, facilitando a colaboração e a integração contínua.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/>
              <a:t>Contras:</a:t>
            </a:r>
            <a:endParaRPr b="1"/>
          </a:p>
          <a:p>
            <a:pPr indent="-325755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Complexidade de Gestão: Gerenciar várias flags de recursos pode se tornar complexo.</a:t>
            </a:r>
            <a:endParaRPr/>
          </a:p>
          <a:p>
            <a:pPr indent="-32575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Potencial de Acúmulo de Dívidas Técnicas: Se não forem gerenciadas adequadamente, as flags de recursos podem levar a </a:t>
            </a:r>
            <a:r>
              <a:rPr lang="pt-BR"/>
              <a:t>dívidas</a:t>
            </a:r>
            <a:r>
              <a:rPr lang="pt-BR"/>
              <a:t> técnicas.</a:t>
            </a:r>
            <a:endParaRPr/>
          </a:p>
          <a:p>
            <a:pPr indent="-32575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Dependência de Infraestrutura: A funcionalidade de feature flag depende de uma infraestrutura robusta e confiável.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Considerações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Finais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Considerações Finais</a:t>
            </a:r>
            <a:endParaRPr/>
          </a:p>
        </p:txBody>
      </p:sp>
      <p:sp>
        <p:nvSpPr>
          <p:cNvPr id="259" name="Google Shape;259;p45"/>
          <p:cNvSpPr txBox="1"/>
          <p:nvPr>
            <p:ph idx="1" type="body"/>
          </p:nvPr>
        </p:nvSpPr>
        <p:spPr>
          <a:xfrm>
            <a:off x="311700" y="1152475"/>
            <a:ext cx="6458700" cy="38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Controle de Versão não é opcional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Mesmo em projetos de um dev só!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Gerenciamento de Risco mais básico de todos!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Git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Uma das ferramentas mais recentes e mais adotadas no mundo para controle de versão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/>
              <a:t>Estratégia distribuída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Só é efetiva se os desenvolvedores souberem usá-la!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Estratégias de Administração dos Branches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Não existe uma melhor que a outra!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pt-BR"/>
              <a:t>Todas tem prós e contras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Existe a estratégia mais adequada para um determinado ambiente de desenvolvimento, time ou produto  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Laboratório de Prática (LP) 02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Laboratório 02</a:t>
            </a:r>
            <a:endParaRPr/>
          </a:p>
        </p:txBody>
      </p:sp>
      <p:sp>
        <p:nvSpPr>
          <p:cNvPr id="270" name="Google Shape;270;p47"/>
          <p:cNvSpPr txBox="1"/>
          <p:nvPr>
            <p:ph idx="1" type="body"/>
          </p:nvPr>
        </p:nvSpPr>
        <p:spPr>
          <a:xfrm>
            <a:off x="311700" y="1152475"/>
            <a:ext cx="8520600" cy="38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Ir no site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https://learngitbranching.js.org/?locale=pt_BR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Realizar as atividades descritas nas abas:</a:t>
            </a:r>
            <a:endParaRPr/>
          </a:p>
          <a:p>
            <a:pPr indent="-308610" lvl="0" marL="13716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Main</a:t>
            </a:r>
            <a:endParaRPr/>
          </a:p>
          <a:p>
            <a:pPr indent="-290830" lvl="1" marL="18288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pt-BR"/>
              <a:t>Sequência Introdutória</a:t>
            </a:r>
            <a:endParaRPr/>
          </a:p>
          <a:p>
            <a:pPr indent="-290830" lvl="1" marL="18288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pt-BR"/>
              <a:t>Movendo Trabalhos Por aí</a:t>
            </a:r>
            <a:endParaRPr/>
          </a:p>
          <a:p>
            <a:pPr indent="-290830" lvl="1" marL="18288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pt-BR"/>
              <a:t>Temas Avançados</a:t>
            </a:r>
            <a:endParaRPr/>
          </a:p>
          <a:p>
            <a:pPr indent="-308610" lvl="0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Remote</a:t>
            </a:r>
            <a:endParaRPr/>
          </a:p>
          <a:p>
            <a:pPr indent="-290830" lvl="1" marL="18288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pt-BR"/>
              <a:t>Push &amp; Pull -- repositórios remotos no Git!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Entregável da Atividade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	Documento (Google Presentation - obrigatório) </a:t>
            </a:r>
            <a:endParaRPr/>
          </a:p>
          <a:p>
            <a:pPr indent="-308610" lvl="0" marL="18288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Print da Tela de Execução de cada etapa das atividades</a:t>
            </a:r>
            <a:endParaRPr/>
          </a:p>
          <a:p>
            <a:pPr indent="-290829" lvl="1" marL="22860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pt-BR"/>
              <a:t>Para cada print, um slide!!</a:t>
            </a:r>
            <a:endParaRPr/>
          </a:p>
          <a:p>
            <a:pPr indent="0" lvl="0" marL="22860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										</a:t>
            </a:r>
            <a:r>
              <a:rPr b="1" lang="pt-BR"/>
              <a:t>Boa Diversão!</a:t>
            </a:r>
            <a:endParaRPr b="1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Referências</a:t>
            </a:r>
            <a:endParaRPr/>
          </a:p>
        </p:txBody>
      </p:sp>
      <p:sp>
        <p:nvSpPr>
          <p:cNvPr id="276" name="Google Shape;276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Material do professor David Fernandes!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https://www.linkedin.com/pulse/gitflow-x-github-flow-luiz-henrique-oliveira-amorim/?originalSubdomain=pt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Pull Request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pt-BR" sz="1100">
                <a:solidFill>
                  <a:schemeClr val="dk1"/>
                </a:solidFill>
              </a:rPr>
              <a:t>Um pull request no Git é uma solicitação feita por um colaborador de um repositório para que as alterações que ele fez em sua cópia local sejam incorporadas ao repositório principal. É uma prática comum em projetos colaborativos, onde várias pessoas trabalham juntas no mesmo código-fonte.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pt-BR" sz="1100">
                <a:solidFill>
                  <a:schemeClr val="dk1"/>
                </a:solidFill>
              </a:rPr>
              <a:t>O processo geral de um pull request envolve os seguintes passos:</a:t>
            </a:r>
            <a:endParaRPr sz="1100">
              <a:solidFill>
                <a:schemeClr val="dk1"/>
              </a:solidFill>
            </a:endParaRPr>
          </a:p>
          <a:p>
            <a:pPr indent="-287972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b="1" lang="pt-BR" sz="1100">
                <a:solidFill>
                  <a:schemeClr val="dk1"/>
                </a:solidFill>
              </a:rPr>
              <a:t>Clone do Repositório</a:t>
            </a:r>
            <a:r>
              <a:rPr lang="pt-BR" sz="1100">
                <a:solidFill>
                  <a:schemeClr val="dk1"/>
                </a:solidFill>
              </a:rPr>
              <a:t>: O colaborador faz um clone do repositório principal para sua própria conta no GitHub, criando assim uma cópia do projeto onde ele pode fazer suas modificações.</a:t>
            </a:r>
            <a:endParaRPr sz="1100">
              <a:solidFill>
                <a:schemeClr val="dk1"/>
              </a:solidFill>
            </a:endParaRPr>
          </a:p>
          <a:p>
            <a:pPr indent="-28797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b="1" lang="pt-BR" sz="1100">
                <a:solidFill>
                  <a:schemeClr val="dk1"/>
                </a:solidFill>
              </a:rPr>
              <a:t>Criação de uma Branch</a:t>
            </a:r>
            <a:r>
              <a:rPr lang="pt-BR" sz="1100">
                <a:solidFill>
                  <a:schemeClr val="dk1"/>
                </a:solidFill>
              </a:rPr>
              <a:t>: O colaborador cria uma nova branch em sua cópia local do repositório para implementar as alterações. Esta branch geralmente é baseada na branch principal do projeto.</a:t>
            </a:r>
            <a:endParaRPr sz="1100">
              <a:solidFill>
                <a:schemeClr val="dk1"/>
              </a:solidFill>
            </a:endParaRPr>
          </a:p>
          <a:p>
            <a:pPr indent="-28797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b="1" lang="pt-BR" sz="1100">
                <a:solidFill>
                  <a:schemeClr val="dk1"/>
                </a:solidFill>
              </a:rPr>
              <a:t>Implementação das Alterações</a:t>
            </a:r>
            <a:r>
              <a:rPr lang="pt-BR" sz="1100">
                <a:solidFill>
                  <a:schemeClr val="dk1"/>
                </a:solidFill>
              </a:rPr>
              <a:t>: O colaborador faz as modificações desejadas em sua branch local, realizando commits conforme avança no trabalho.</a:t>
            </a:r>
            <a:endParaRPr sz="1100">
              <a:solidFill>
                <a:schemeClr val="dk1"/>
              </a:solidFill>
            </a:endParaRPr>
          </a:p>
          <a:p>
            <a:pPr indent="-28797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b="1" lang="pt-BR" sz="1100">
                <a:solidFill>
                  <a:schemeClr val="dk1"/>
                </a:solidFill>
              </a:rPr>
              <a:t>Push das Alterações</a:t>
            </a:r>
            <a:r>
              <a:rPr lang="pt-BR" sz="1100">
                <a:solidFill>
                  <a:schemeClr val="dk1"/>
                </a:solidFill>
              </a:rPr>
              <a:t>: Depois de completar as modificações e realizar commits, o colaborador faz push da sua branch para o seu fork no GitHub.</a:t>
            </a:r>
            <a:endParaRPr sz="1100">
              <a:solidFill>
                <a:schemeClr val="dk1"/>
              </a:solidFill>
            </a:endParaRPr>
          </a:p>
          <a:p>
            <a:pPr indent="-28797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b="1" lang="pt-BR" sz="1100">
                <a:solidFill>
                  <a:schemeClr val="dk1"/>
                </a:solidFill>
              </a:rPr>
              <a:t>Abertura do Pull Request</a:t>
            </a:r>
            <a:r>
              <a:rPr lang="pt-BR" sz="1100">
                <a:solidFill>
                  <a:schemeClr val="dk1"/>
                </a:solidFill>
              </a:rPr>
              <a:t>: No GitHub, o colaborador abre um pull request, indicando a branch e o repositório de onde deseja enviar suas alterações. Neste momento, ele pode descrever as mudanças feitas e iniciar uma discussão sobre o código.</a:t>
            </a:r>
            <a:endParaRPr sz="1100">
              <a:solidFill>
                <a:schemeClr val="dk1"/>
              </a:solidFill>
            </a:endParaRPr>
          </a:p>
          <a:p>
            <a:pPr indent="-28797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b="1" lang="pt-BR" sz="1100">
                <a:solidFill>
                  <a:schemeClr val="dk1"/>
                </a:solidFill>
              </a:rPr>
              <a:t>Revisão e Discussão</a:t>
            </a:r>
            <a:r>
              <a:rPr lang="pt-BR" sz="1100">
                <a:solidFill>
                  <a:schemeClr val="dk1"/>
                </a:solidFill>
              </a:rPr>
              <a:t>: Outros colaboradores ou mantenedores do projeto podem revisar o código, fazer comentários, sugerir alterações e discutir as implementações propostas.</a:t>
            </a:r>
            <a:endParaRPr sz="1100">
              <a:solidFill>
                <a:schemeClr val="dk1"/>
              </a:solidFill>
            </a:endParaRPr>
          </a:p>
          <a:p>
            <a:pPr indent="-28797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b="1" lang="pt-BR" sz="1100">
                <a:solidFill>
                  <a:schemeClr val="dk1"/>
                </a:solidFill>
              </a:rPr>
              <a:t>Atualizações e Mais Discussão</a:t>
            </a:r>
            <a:r>
              <a:rPr lang="pt-BR" sz="1100">
                <a:solidFill>
                  <a:schemeClr val="dk1"/>
                </a:solidFill>
              </a:rPr>
              <a:t>: Com base nos comentários recebidos, o colaborador pode fazer ajustes em sua branch local, realizar novos commits e push para o pull request, continuando o processo de revisão e discussão.</a:t>
            </a:r>
            <a:endParaRPr sz="1100">
              <a:solidFill>
                <a:schemeClr val="dk1"/>
              </a:solidFill>
            </a:endParaRPr>
          </a:p>
          <a:p>
            <a:pPr indent="-28797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b="1" lang="pt-BR" sz="1100">
                <a:solidFill>
                  <a:schemeClr val="dk1"/>
                </a:solidFill>
              </a:rPr>
              <a:t>Merge</a:t>
            </a:r>
            <a:r>
              <a:rPr lang="pt-BR" sz="1100">
                <a:solidFill>
                  <a:schemeClr val="dk1"/>
                </a:solidFill>
              </a:rPr>
              <a:t>: Uma vez que o pull request tenha sido revisado e aprovado, um mantenedor do projeto pode realizar o merge das alterações na branch principal do repositório.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Pull Request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</a:rPr>
              <a:t>Um exemplo prático seria: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pt-BR" sz="1100">
                <a:solidFill>
                  <a:schemeClr val="dk1"/>
                </a:solidFill>
              </a:rPr>
              <a:t>Colaborador "WebDev" faz um clone de um projeto chamado "ProjetoWA" no GitHub para sua própria conta.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pt-BR" sz="1100">
                <a:solidFill>
                  <a:schemeClr val="dk1"/>
                </a:solidFill>
              </a:rPr>
              <a:t>Ela cria uma nova branch chamada "feature-nova" em sua cópia local do repositório.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pt-BR" sz="1100">
                <a:solidFill>
                  <a:schemeClr val="dk1"/>
                </a:solidFill>
              </a:rPr>
              <a:t>WebDev</a:t>
            </a:r>
            <a:r>
              <a:rPr lang="pt-BR" sz="1100">
                <a:solidFill>
                  <a:schemeClr val="dk1"/>
                </a:solidFill>
              </a:rPr>
              <a:t> implementa uma nova funcionalidade nessa branch, fazendo commits conforme avança.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pt-BR" sz="1100">
                <a:solidFill>
                  <a:schemeClr val="dk1"/>
                </a:solidFill>
              </a:rPr>
              <a:t>Depois de terminar, ela faz push da branch "feature-nova" para o seu fork no GitHub.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pt-BR" sz="1100">
                <a:solidFill>
                  <a:schemeClr val="dk1"/>
                </a:solidFill>
              </a:rPr>
              <a:t>No GitHub, </a:t>
            </a:r>
            <a:r>
              <a:rPr lang="pt-BR" sz="1100">
                <a:solidFill>
                  <a:schemeClr val="dk1"/>
                </a:solidFill>
              </a:rPr>
              <a:t>WebDev</a:t>
            </a:r>
            <a:r>
              <a:rPr lang="pt-BR" sz="1100">
                <a:solidFill>
                  <a:schemeClr val="dk1"/>
                </a:solidFill>
              </a:rPr>
              <a:t> abre um pull request, solicitando que as alterações da sua branch sejam incorporadas à branch principal do projeto "</a:t>
            </a:r>
            <a:r>
              <a:rPr lang="pt-BR" sz="1100">
                <a:solidFill>
                  <a:schemeClr val="dk1"/>
                </a:solidFill>
              </a:rPr>
              <a:t>ProjetoWA</a:t>
            </a:r>
            <a:r>
              <a:rPr lang="pt-BR" sz="1100">
                <a:solidFill>
                  <a:schemeClr val="dk1"/>
                </a:solidFill>
              </a:rPr>
              <a:t>".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pt-BR" sz="1100">
                <a:solidFill>
                  <a:schemeClr val="dk1"/>
                </a:solidFill>
              </a:rPr>
              <a:t>Outros colaboradores revisam o código, fazem comentários e sugerem alterações.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pt-BR" sz="1100">
                <a:solidFill>
                  <a:schemeClr val="dk1"/>
                </a:solidFill>
              </a:rPr>
              <a:t>WebDev</a:t>
            </a:r>
            <a:r>
              <a:rPr lang="pt-BR" sz="1100">
                <a:solidFill>
                  <a:schemeClr val="dk1"/>
                </a:solidFill>
              </a:rPr>
              <a:t> faz ajustes com base nos comentários recebidos, faz novos commits e push para o pull request.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pt-BR" sz="1100">
                <a:solidFill>
                  <a:schemeClr val="dk1"/>
                </a:solidFill>
              </a:rPr>
              <a:t>Um mantenedor do projeto revisa as alterações e, uma vez aprovadas, realiza o merge da branch "feature-nova" na branch principal do repositório "</a:t>
            </a:r>
            <a:r>
              <a:rPr lang="pt-BR" sz="1100">
                <a:solidFill>
                  <a:schemeClr val="dk1"/>
                </a:solidFill>
              </a:rPr>
              <a:t>ProjetoWA</a:t>
            </a:r>
            <a:r>
              <a:rPr lang="pt-BR" sz="1100">
                <a:solidFill>
                  <a:schemeClr val="dk1"/>
                </a:solidFill>
              </a:rPr>
              <a:t>".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Merge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</a:rPr>
              <a:t>O comando </a:t>
            </a: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git merge</a:t>
            </a:r>
            <a:r>
              <a:rPr lang="pt-BR" sz="1100">
                <a:solidFill>
                  <a:schemeClr val="dk1"/>
                </a:solidFill>
              </a:rPr>
              <a:t> é utilizado no Git para integrar as alterações de uma branch para outra. Essa operação combina as alterações feitas em uma branch específica com outra branch, geralmente a branch atual (onde você está trabalhando). Aqui está um resumo do comando </a:t>
            </a: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git merge</a:t>
            </a:r>
            <a:r>
              <a:rPr lang="pt-BR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chemeClr val="dk1"/>
                </a:solidFill>
              </a:rPr>
              <a:t>Sintaxe básica:</a:t>
            </a:r>
            <a:endParaRPr sz="11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git merge &lt;nome_da_branch&gt;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chemeClr val="dk1"/>
                </a:solidFill>
              </a:rPr>
              <a:t>Funcionamento: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pt-BR" sz="1100">
                <a:solidFill>
                  <a:schemeClr val="dk1"/>
                </a:solidFill>
              </a:rPr>
              <a:t>O Git tenta aplicar as alterações da branch especificada (</a:t>
            </a: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&lt;nome_da_branch&gt;</a:t>
            </a:r>
            <a:r>
              <a:rPr lang="pt-BR" sz="1100">
                <a:solidFill>
                  <a:schemeClr val="dk1"/>
                </a:solidFill>
              </a:rPr>
              <a:t>) na branch atual.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pt-BR" sz="1100">
                <a:solidFill>
                  <a:schemeClr val="dk1"/>
                </a:solidFill>
              </a:rPr>
              <a:t>Se as alterações forem aplicadas com sucesso, o Git cria um novo commit de merge para registrar a integração das alterações.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pt-BR" sz="1100">
                <a:solidFill>
                  <a:schemeClr val="dk1"/>
                </a:solidFill>
              </a:rPr>
              <a:t>Se houver conflitos entre as alterações das duas branches, o Git irá sinalizar esses conflitos e você precisará resolvê-los manualmente antes de continuar com o merge.</a:t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Merge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6511800" cy="39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chemeClr val="dk1"/>
                </a:solidFill>
              </a:rPr>
              <a:t>Exemplo: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</a:rPr>
              <a:t>Suponha que você tenha uma branch chamada </a:t>
            </a: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feature</a:t>
            </a:r>
            <a:r>
              <a:rPr lang="pt-BR" sz="1100">
                <a:solidFill>
                  <a:schemeClr val="dk1"/>
                </a:solidFill>
              </a:rPr>
              <a:t> onde desenvolveu uma nova funcionalidade e deseja mesclar essas alterações na branch </a:t>
            </a: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main</a:t>
            </a:r>
            <a:r>
              <a:rPr lang="pt-BR" sz="1100">
                <a:solidFill>
                  <a:schemeClr val="dk1"/>
                </a:solidFill>
              </a:rPr>
              <a:t>. Aqui está como você faria isso: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</a:rPr>
              <a:t>Primeiro, você precisa mudar para a branch </a:t>
            </a: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main</a:t>
            </a:r>
            <a:r>
              <a:rPr lang="pt-BR" sz="1100">
                <a:solidFill>
                  <a:schemeClr val="dk1"/>
                </a:solidFill>
              </a:rPr>
              <a:t>:</a:t>
            </a:r>
            <a:br>
              <a:rPr lang="pt-BR" sz="1100">
                <a:solidFill>
                  <a:schemeClr val="dk1"/>
                </a:solidFill>
              </a:rPr>
            </a:b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git checkout main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286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</a:rPr>
              <a:t>Em seguida, você mescla as alterações da branch </a:t>
            </a: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feature</a:t>
            </a:r>
            <a:r>
              <a:rPr lang="pt-BR" sz="1100">
                <a:solidFill>
                  <a:schemeClr val="dk1"/>
                </a:solidFill>
              </a:rPr>
              <a:t> na branch </a:t>
            </a: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main</a:t>
            </a:r>
            <a:r>
              <a:rPr lang="pt-BR" sz="1100">
                <a:solidFill>
                  <a:schemeClr val="dk1"/>
                </a:solidFill>
              </a:rPr>
              <a:t> usando o comando </a:t>
            </a: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git merge</a:t>
            </a:r>
            <a:r>
              <a:rPr lang="pt-BR" sz="1100">
                <a:solidFill>
                  <a:schemeClr val="dk1"/>
                </a:solidFill>
              </a:rPr>
              <a:t>:</a:t>
            </a:r>
            <a:br>
              <a:rPr lang="pt-BR" sz="1100">
                <a:solidFill>
                  <a:schemeClr val="dk1"/>
                </a:solidFill>
              </a:rPr>
            </a:b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git merge feature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286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</a:rPr>
              <a:t>Se não houver conflitos, o Git irá criar automaticamente um novo commit de merge. Se houver conflitos, você precisará resolvê-los manualmente.</a:t>
            </a:r>
            <a:endParaRPr sz="1100">
              <a:solidFill>
                <a:schemeClr val="dk1"/>
              </a:solidFill>
            </a:endParaRPr>
          </a:p>
          <a:p>
            <a:pPr indent="-2286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</a:rPr>
              <a:t>Após resolver quaisquer conflitos e fazer as alterações necessárias, você pode finalizar o merge:</a:t>
            </a:r>
            <a:br>
              <a:rPr lang="pt-BR" sz="1100">
                <a:solidFill>
                  <a:schemeClr val="dk1"/>
                </a:solidFill>
              </a:rPr>
            </a:b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git merge --continue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</a:rPr>
              <a:t>Isso completará o merge e as alterações da branch </a:t>
            </a: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feature</a:t>
            </a:r>
            <a:r>
              <a:rPr lang="pt-BR" sz="1100">
                <a:solidFill>
                  <a:schemeClr val="dk1"/>
                </a:solidFill>
              </a:rPr>
              <a:t> estarão integradas na branch </a:t>
            </a: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main</a:t>
            </a:r>
            <a:r>
              <a:rPr lang="pt-BR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100">
                <a:solidFill>
                  <a:schemeClr val="dk1"/>
                </a:solidFill>
              </a:rPr>
              <a:t>Lembre-se de que é importante entender os impactos do merge antes de realizar a operação, especialmente em projetos colaborativos, para evitar introduzir problemas no código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Rebase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152475"/>
            <a:ext cx="6495900" cy="38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</a:rPr>
              <a:t>O comando </a:t>
            </a: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git rebase</a:t>
            </a:r>
            <a:r>
              <a:rPr lang="pt-BR" sz="1100">
                <a:solidFill>
                  <a:schemeClr val="dk1"/>
                </a:solidFill>
              </a:rPr>
              <a:t> é uma ferramenta poderosa no Git usada para modificar o histórico de commits de uma ramificação.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</a:rPr>
              <a:t>Em vez de mesclar alterações de uma ramificação para outra (como no caso do </a:t>
            </a: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git merge</a:t>
            </a:r>
            <a:r>
              <a:rPr lang="pt-BR" sz="1100">
                <a:solidFill>
                  <a:schemeClr val="dk1"/>
                </a:solidFill>
              </a:rPr>
              <a:t>), o </a:t>
            </a: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git rebase</a:t>
            </a:r>
            <a:r>
              <a:rPr lang="pt-BR" sz="1100">
                <a:solidFill>
                  <a:schemeClr val="dk1"/>
                </a:solidFill>
              </a:rPr>
              <a:t> reaplica os commits de uma ramificação em cima de outra. Isso pode ser útil para manter um histórico de commits mais linear e limpo.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</a:rPr>
              <a:t>Aqui está um resumo do processo de rebase: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pt-BR" sz="1100">
                <a:solidFill>
                  <a:schemeClr val="dk1"/>
                </a:solidFill>
              </a:rPr>
              <a:t>Escolha a base</a:t>
            </a:r>
            <a:r>
              <a:rPr lang="pt-BR" sz="1100">
                <a:solidFill>
                  <a:schemeClr val="dk1"/>
                </a:solidFill>
              </a:rPr>
              <a:t>: Você especifica a ramificação para a qual deseja aplicar seus commits.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pt-BR" sz="1100">
                <a:solidFill>
                  <a:schemeClr val="dk1"/>
                </a:solidFill>
              </a:rPr>
              <a:t>Escolha os commits</a:t>
            </a:r>
            <a:r>
              <a:rPr lang="pt-BR" sz="1100">
                <a:solidFill>
                  <a:schemeClr val="dk1"/>
                </a:solidFill>
              </a:rPr>
              <a:t>: O Git identifica os commits que estão na sua ramificação atual, mas não na base escolhida.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pt-BR" sz="1100">
                <a:solidFill>
                  <a:schemeClr val="dk1"/>
                </a:solidFill>
              </a:rPr>
              <a:t>Reaplique os commits</a:t>
            </a:r>
            <a:r>
              <a:rPr lang="pt-BR" sz="1100">
                <a:solidFill>
                  <a:schemeClr val="dk1"/>
                </a:solidFill>
              </a:rPr>
              <a:t>: O Git aplica os commits selecionados um por um, na ordem em que foram feitos, diretamente na ponta da base escolhida.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pt-BR" sz="1100">
                <a:solidFill>
                  <a:schemeClr val="dk1"/>
                </a:solidFill>
              </a:rPr>
              <a:t>Resolução de conflitos</a:t>
            </a:r>
            <a:r>
              <a:rPr lang="pt-BR" sz="1100">
                <a:solidFill>
                  <a:schemeClr val="dk1"/>
                </a:solidFill>
              </a:rPr>
              <a:t>: Se houver conflitos entre os commits selecionados e a base, você precisará resolvê-los conforme o Git os aplica.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pt-BR" sz="1100">
                <a:solidFill>
                  <a:schemeClr val="dk1"/>
                </a:solidFill>
              </a:rPr>
              <a:t>Conclusão do rebase</a:t>
            </a:r>
            <a:r>
              <a:rPr lang="pt-BR" sz="1100">
                <a:solidFill>
                  <a:schemeClr val="dk1"/>
                </a:solidFill>
              </a:rPr>
              <a:t>: Uma vez que todos os commits foram aplicados com sucesso, o rebase está completo.</a:t>
            </a:r>
            <a:endParaRPr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Rebase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152475"/>
            <a:ext cx="6495900" cy="38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</a:rPr>
              <a:t>Exemplo: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</a:rPr>
              <a:t>Suponha que você tenha uma ramificação </a:t>
            </a: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feature</a:t>
            </a:r>
            <a:r>
              <a:rPr lang="pt-BR" sz="1100">
                <a:solidFill>
                  <a:schemeClr val="dk1"/>
                </a:solidFill>
              </a:rPr>
              <a:t> onde trabalhou em algumas funcionalidades e gostaria de rebaseá-la na ramificação </a:t>
            </a: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main</a:t>
            </a:r>
            <a:r>
              <a:rPr lang="pt-BR" sz="1100">
                <a:solidFill>
                  <a:schemeClr val="dk1"/>
                </a:solidFill>
              </a:rPr>
              <a:t>. Aqui está como você faria isso: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</a:rPr>
              <a:t>Primeiro, verifique se está na ramificação </a:t>
            </a: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feature</a:t>
            </a:r>
            <a:r>
              <a:rPr lang="pt-BR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git checkout feature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</a:rPr>
              <a:t>Em seguida,</a:t>
            </a:r>
            <a:r>
              <a:rPr lang="pt-BR" sz="1100">
                <a:solidFill>
                  <a:schemeClr val="dk1"/>
                </a:solidFill>
              </a:rPr>
              <a:t> </a:t>
            </a:r>
            <a:r>
              <a:rPr lang="pt-BR" sz="1100">
                <a:solidFill>
                  <a:schemeClr val="dk1"/>
                </a:solidFill>
              </a:rPr>
              <a:t>execute o rebase na </a:t>
            </a: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main</a:t>
            </a:r>
            <a:r>
              <a:rPr lang="pt-BR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git rebase </a:t>
            </a: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main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</a:rPr>
              <a:t>Se houver conflitos, o Git irá pausar o processo de rebase e indicar os arquivos com conflitos. Você precisará editá-los para resolver os conflitos, adicionar as mudanças e continuar o rebase usando:</a:t>
            </a:r>
            <a:br>
              <a:rPr lang="pt-BR" sz="1100">
                <a:solidFill>
                  <a:schemeClr val="dk1"/>
                </a:solidFill>
              </a:rPr>
            </a:b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git rebase --continue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</a:rPr>
              <a:t>Uma vez resolvidos todos os conflitos e o rebase for concluído, você pode atualizar a ramificação </a:t>
            </a: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main</a:t>
            </a:r>
            <a:r>
              <a:rPr lang="pt-BR" sz="1100">
                <a:solidFill>
                  <a:schemeClr val="dk1"/>
                </a:solidFill>
              </a:rPr>
              <a:t> com as mudanças rebaseadas:</a:t>
            </a:r>
            <a:br>
              <a:rPr lang="pt-BR" sz="1100">
                <a:solidFill>
                  <a:schemeClr val="dk1"/>
                </a:solidFill>
              </a:rPr>
            </a:b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git checkout </a:t>
            </a: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main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git merge </a:t>
            </a: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main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</a:rPr>
              <a:t>É importante lembrar que o rebase reescreve o histórico de commits, portanto, deve ser usado com cuidado, especialmente em colaboração com outros desenvolvedores.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