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0" r:id="rId1"/>
  </p:sldMasterIdLst>
  <p:sldIdLst>
    <p:sldId id="268" r:id="rId2"/>
    <p:sldId id="256" r:id="rId3"/>
    <p:sldId id="257" r:id="rId4"/>
    <p:sldId id="258" r:id="rId5"/>
    <p:sldId id="265" r:id="rId6"/>
    <p:sldId id="264" r:id="rId7"/>
    <p:sldId id="259" r:id="rId8"/>
    <p:sldId id="260" r:id="rId9"/>
    <p:sldId id="261" r:id="rId10"/>
    <p:sldId id="262" r:id="rId11"/>
    <p:sldId id="266" r:id="rId12"/>
    <p:sldId id="263"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7" d="100"/>
          <a:sy n="57" d="100"/>
        </p:scale>
        <p:origin x="100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A38B8067-2507-4D51-B3E4-3075824564BF}" type="datetimeFigureOut">
              <a:rPr lang="en-US" smtClean="0"/>
              <a:t>9/9/2024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B9C368E-87AE-4D7F-8683-F6614C0BECD7}" type="slidenum">
              <a:rPr lang="en-US" smtClean="0"/>
              <a:t>‹#›</a:t>
            </a:fld>
            <a:endParaRPr lang="en-US"/>
          </a:p>
        </p:txBody>
      </p:sp>
    </p:spTree>
    <p:extLst>
      <p:ext uri="{BB962C8B-B14F-4D97-AF65-F5344CB8AC3E}">
        <p14:creationId xmlns:p14="http://schemas.microsoft.com/office/powerpoint/2010/main" val="2071842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8B8067-2507-4D51-B3E4-3075824564BF}"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C368E-87AE-4D7F-8683-F6614C0BECD7}" type="slidenum">
              <a:rPr lang="en-US" smtClean="0"/>
              <a:t>‹#›</a:t>
            </a:fld>
            <a:endParaRPr lang="en-US"/>
          </a:p>
        </p:txBody>
      </p:sp>
    </p:spTree>
    <p:extLst>
      <p:ext uri="{BB962C8B-B14F-4D97-AF65-F5344CB8AC3E}">
        <p14:creationId xmlns:p14="http://schemas.microsoft.com/office/powerpoint/2010/main" val="283324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8B8067-2507-4D51-B3E4-3075824564BF}"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C368E-87AE-4D7F-8683-F6614C0BECD7}" type="slidenum">
              <a:rPr lang="en-US" smtClean="0"/>
              <a:t>‹#›</a:t>
            </a:fld>
            <a:endParaRPr lang="en-US"/>
          </a:p>
        </p:txBody>
      </p:sp>
    </p:spTree>
    <p:extLst>
      <p:ext uri="{BB962C8B-B14F-4D97-AF65-F5344CB8AC3E}">
        <p14:creationId xmlns:p14="http://schemas.microsoft.com/office/powerpoint/2010/main" val="4060467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8B8067-2507-4D51-B3E4-3075824564BF}"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C368E-87AE-4D7F-8683-F6614C0BECD7}" type="slidenum">
              <a:rPr lang="en-US" smtClean="0"/>
              <a:t>‹#›</a:t>
            </a:fld>
            <a:endParaRPr lang="en-US"/>
          </a:p>
        </p:txBody>
      </p:sp>
    </p:spTree>
    <p:extLst>
      <p:ext uri="{BB962C8B-B14F-4D97-AF65-F5344CB8AC3E}">
        <p14:creationId xmlns:p14="http://schemas.microsoft.com/office/powerpoint/2010/main" val="2804402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8B8067-2507-4D51-B3E4-3075824564BF}"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C368E-87AE-4D7F-8683-F6614C0BECD7}" type="slidenum">
              <a:rPr lang="en-US" smtClean="0"/>
              <a:t>‹#›</a:t>
            </a:fld>
            <a:endParaRPr lang="en-US"/>
          </a:p>
        </p:txBody>
      </p:sp>
    </p:spTree>
    <p:extLst>
      <p:ext uri="{BB962C8B-B14F-4D97-AF65-F5344CB8AC3E}">
        <p14:creationId xmlns:p14="http://schemas.microsoft.com/office/powerpoint/2010/main" val="1040692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8B8067-2507-4D51-B3E4-3075824564BF}"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C368E-87AE-4D7F-8683-F6614C0BECD7}" type="slidenum">
              <a:rPr lang="en-US" smtClean="0"/>
              <a:t>‹#›</a:t>
            </a:fld>
            <a:endParaRPr lang="en-US"/>
          </a:p>
        </p:txBody>
      </p:sp>
    </p:spTree>
    <p:extLst>
      <p:ext uri="{BB962C8B-B14F-4D97-AF65-F5344CB8AC3E}">
        <p14:creationId xmlns:p14="http://schemas.microsoft.com/office/powerpoint/2010/main" val="213443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8B8067-2507-4D51-B3E4-3075824564BF}"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9C368E-87AE-4D7F-8683-F6614C0BECD7}" type="slidenum">
              <a:rPr lang="en-US" smtClean="0"/>
              <a:t>‹#›</a:t>
            </a:fld>
            <a:endParaRPr lang="en-US"/>
          </a:p>
        </p:txBody>
      </p:sp>
    </p:spTree>
    <p:extLst>
      <p:ext uri="{BB962C8B-B14F-4D97-AF65-F5344CB8AC3E}">
        <p14:creationId xmlns:p14="http://schemas.microsoft.com/office/powerpoint/2010/main" val="3335083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8B8067-2507-4D51-B3E4-3075824564BF}"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9C368E-87AE-4D7F-8683-F6614C0BECD7}" type="slidenum">
              <a:rPr lang="en-US" smtClean="0"/>
              <a:t>‹#›</a:t>
            </a:fld>
            <a:endParaRPr lang="en-US"/>
          </a:p>
        </p:txBody>
      </p:sp>
    </p:spTree>
    <p:extLst>
      <p:ext uri="{BB962C8B-B14F-4D97-AF65-F5344CB8AC3E}">
        <p14:creationId xmlns:p14="http://schemas.microsoft.com/office/powerpoint/2010/main" val="4019538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B8067-2507-4D51-B3E4-3075824564BF}" type="datetimeFigureOut">
              <a:rPr lang="en-US" smtClean="0"/>
              <a:t>9/9/2024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9C368E-87AE-4D7F-8683-F6614C0BECD7}" type="slidenum">
              <a:rPr lang="en-US" smtClean="0"/>
              <a:t>‹#›</a:t>
            </a:fld>
            <a:endParaRPr lang="en-US"/>
          </a:p>
        </p:txBody>
      </p:sp>
    </p:spTree>
    <p:extLst>
      <p:ext uri="{BB962C8B-B14F-4D97-AF65-F5344CB8AC3E}">
        <p14:creationId xmlns:p14="http://schemas.microsoft.com/office/powerpoint/2010/main" val="3895243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38B8067-2507-4D51-B3E4-3075824564BF}"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B9C368E-87AE-4D7F-8683-F6614C0BECD7}" type="slidenum">
              <a:rPr lang="en-US" smtClean="0"/>
              <a:t>‹#›</a:t>
            </a:fld>
            <a:endParaRPr lang="en-US"/>
          </a:p>
        </p:txBody>
      </p:sp>
    </p:spTree>
    <p:extLst>
      <p:ext uri="{BB962C8B-B14F-4D97-AF65-F5344CB8AC3E}">
        <p14:creationId xmlns:p14="http://schemas.microsoft.com/office/powerpoint/2010/main" val="1817189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A38B8067-2507-4D51-B3E4-3075824564BF}" type="datetimeFigureOut">
              <a:rPr lang="en-US" smtClean="0"/>
              <a:t>9/9/2024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B9C368E-87AE-4D7F-8683-F6614C0BECD7}" type="slidenum">
              <a:rPr lang="en-US" smtClean="0"/>
              <a:t>‹#›</a:t>
            </a:fld>
            <a:endParaRPr lang="en-US"/>
          </a:p>
        </p:txBody>
      </p:sp>
    </p:spTree>
    <p:extLst>
      <p:ext uri="{BB962C8B-B14F-4D97-AF65-F5344CB8AC3E}">
        <p14:creationId xmlns:p14="http://schemas.microsoft.com/office/powerpoint/2010/main" val="318353182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A38B8067-2507-4D51-B3E4-3075824564BF}" type="datetimeFigureOut">
              <a:rPr lang="en-US" smtClean="0"/>
              <a:t>9/9/2024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B9C368E-87AE-4D7F-8683-F6614C0BECD7}" type="slidenum">
              <a:rPr lang="en-US" smtClean="0"/>
              <a:t>‹#›</a:t>
            </a:fld>
            <a:endParaRPr lang="en-US"/>
          </a:p>
        </p:txBody>
      </p:sp>
    </p:spTree>
    <p:extLst>
      <p:ext uri="{BB962C8B-B14F-4D97-AF65-F5344CB8AC3E}">
        <p14:creationId xmlns:p14="http://schemas.microsoft.com/office/powerpoint/2010/main" val="4199954811"/>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2440-FD6F-A6E4-1697-149A61924BA9}"/>
              </a:ext>
            </a:extLst>
          </p:cNvPr>
          <p:cNvSpPr>
            <a:spLocks noGrp="1"/>
          </p:cNvSpPr>
          <p:nvPr>
            <p:ph type="title"/>
          </p:nvPr>
        </p:nvSpPr>
        <p:spPr>
          <a:xfrm>
            <a:off x="838200" y="365125"/>
            <a:ext cx="10515600" cy="1732616"/>
          </a:xfrm>
        </p:spPr>
        <p:txBody>
          <a:bodyPr>
            <a:normAutofit/>
          </a:bodyPr>
          <a:lstStyle/>
          <a:p>
            <a:pPr algn="ctr"/>
            <a:r>
              <a:rPr lang="en-US" sz="5400" b="1" dirty="0">
                <a:latin typeface="Times New Roman" panose="02020603050405020304" pitchFamily="18" charset="0"/>
                <a:cs typeface="Times New Roman" panose="02020603050405020304" pitchFamily="18" charset="0"/>
              </a:rPr>
              <a:t>Aviation Data Analysis</a:t>
            </a:r>
          </a:p>
        </p:txBody>
      </p:sp>
      <p:sp>
        <p:nvSpPr>
          <p:cNvPr id="3" name="Content Placeholder 2">
            <a:extLst>
              <a:ext uri="{FF2B5EF4-FFF2-40B4-BE49-F238E27FC236}">
                <a16:creationId xmlns:a16="http://schemas.microsoft.com/office/drawing/2014/main" id="{7FCDC0C3-82D3-B799-C862-B74D2C7434AD}"/>
              </a:ext>
            </a:extLst>
          </p:cNvPr>
          <p:cNvSpPr>
            <a:spLocks noGrp="1"/>
          </p:cNvSpPr>
          <p:nvPr>
            <p:ph idx="1"/>
          </p:nvPr>
        </p:nvSpPr>
        <p:spPr>
          <a:xfrm>
            <a:off x="838200" y="2205317"/>
            <a:ext cx="10515600" cy="3971645"/>
          </a:xfrm>
        </p:spPr>
        <p:txBody>
          <a:bodyPr>
            <a:normAutofit/>
          </a:bodyPr>
          <a:lstStyle/>
          <a:p>
            <a:pPr marL="0" indent="0" algn="ctr">
              <a:buNone/>
            </a:pPr>
            <a:r>
              <a:rPr lang="en-US" sz="3200" dirty="0">
                <a:latin typeface="Times New Roman" panose="02020603050405020304" pitchFamily="18" charset="0"/>
                <a:cs typeface="Times New Roman" panose="02020603050405020304" pitchFamily="18" charset="0"/>
              </a:rPr>
              <a:t>Student: Franciscar Ndanu </a:t>
            </a:r>
            <a:r>
              <a:rPr lang="en-US" sz="3200" dirty="0" err="1">
                <a:latin typeface="Times New Roman" panose="02020603050405020304" pitchFamily="18" charset="0"/>
                <a:cs typeface="Times New Roman" panose="02020603050405020304" pitchFamily="18" charset="0"/>
              </a:rPr>
              <a:t>Mutie</a:t>
            </a:r>
            <a:endParaRPr lang="en-US" sz="3200" dirty="0">
              <a:latin typeface="Times New Roman" panose="02020603050405020304" pitchFamily="18" charset="0"/>
              <a:cs typeface="Times New Roman" panose="02020603050405020304" pitchFamily="18" charset="0"/>
            </a:endParaRPr>
          </a:p>
          <a:p>
            <a:pPr marL="0" indent="0" algn="ctr">
              <a:buNone/>
            </a:pPr>
            <a:r>
              <a:rPr lang="en-US" sz="3200" dirty="0">
                <a:latin typeface="Times New Roman" panose="02020603050405020304" pitchFamily="18" charset="0"/>
                <a:cs typeface="Times New Roman" panose="02020603050405020304" pitchFamily="18" charset="0"/>
              </a:rPr>
              <a:t>Class: DSF-PT08P1</a:t>
            </a:r>
          </a:p>
        </p:txBody>
      </p:sp>
    </p:spTree>
    <p:extLst>
      <p:ext uri="{BB962C8B-B14F-4D97-AF65-F5344CB8AC3E}">
        <p14:creationId xmlns:p14="http://schemas.microsoft.com/office/powerpoint/2010/main" val="3448672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B5F4-5236-E3D4-F581-36D5149E80EF}"/>
              </a:ext>
            </a:extLst>
          </p:cNvPr>
          <p:cNvSpPr>
            <a:spLocks noGrp="1"/>
          </p:cNvSpPr>
          <p:nvPr>
            <p:ph type="title"/>
          </p:nvPr>
        </p:nvSpPr>
        <p:spPr>
          <a:xfrm>
            <a:off x="753763" y="308919"/>
            <a:ext cx="10301092" cy="780293"/>
          </a:xfrm>
        </p:spPr>
        <p:txBody>
          <a:bodyPr>
            <a:normAutofit fontScale="90000"/>
          </a:bodyPr>
          <a:lstStyle/>
          <a:p>
            <a:r>
              <a:rPr lang="en-US" b="1" dirty="0">
                <a:latin typeface="Times New Roman" panose="02020603050405020304" pitchFamily="18" charset="0"/>
                <a:cs typeface="Times New Roman" panose="02020603050405020304" pitchFamily="18" charset="0"/>
              </a:rPr>
              <a:t>Key Findings</a:t>
            </a:r>
          </a:p>
        </p:txBody>
      </p:sp>
      <p:sp>
        <p:nvSpPr>
          <p:cNvPr id="3" name="Content Placeholder 2">
            <a:extLst>
              <a:ext uri="{FF2B5EF4-FFF2-40B4-BE49-F238E27FC236}">
                <a16:creationId xmlns:a16="http://schemas.microsoft.com/office/drawing/2014/main" id="{4D547E03-25A9-F1DA-8BF9-9A285F244150}"/>
              </a:ext>
            </a:extLst>
          </p:cNvPr>
          <p:cNvSpPr>
            <a:spLocks noGrp="1"/>
          </p:cNvSpPr>
          <p:nvPr>
            <p:ph idx="1"/>
          </p:nvPr>
        </p:nvSpPr>
        <p:spPr>
          <a:xfrm>
            <a:off x="645459" y="1089212"/>
            <a:ext cx="10409396" cy="5768788"/>
          </a:xfrm>
        </p:spPr>
        <p:txBody>
          <a:bodyPr>
            <a:noAutofit/>
          </a:bodyPr>
          <a:lstStyle/>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Based on the analysis, Air, </a:t>
            </a:r>
            <a:r>
              <a:rPr lang="en-US" sz="2800" dirty="0" err="1">
                <a:latin typeface="Times New Roman" panose="02020603050405020304" pitchFamily="18" charset="0"/>
                <a:cs typeface="Times New Roman" panose="02020603050405020304" pitchFamily="18" charset="0"/>
              </a:rPr>
              <a:t>Bellanca</a:t>
            </a:r>
            <a:r>
              <a:rPr lang="en-US" sz="2800" dirty="0">
                <a:latin typeface="Times New Roman" panose="02020603050405020304" pitchFamily="18" charset="0"/>
                <a:cs typeface="Times New Roman" panose="02020603050405020304" pitchFamily="18" charset="0"/>
              </a:rPr>
              <a:t>, Robinson, Grumman and  Mooney, aircraft makes show consistently lower injury rates compared to others</a:t>
            </a:r>
          </a:p>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Common causes: </a:t>
            </a:r>
          </a:p>
          <a:p>
            <a:pPr marL="891540" lvl="4" indent="-3429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Personal flights were observed to have higher injury rates followed by instructional flights. </a:t>
            </a:r>
          </a:p>
          <a:p>
            <a:pPr marL="891540" lvl="4" indent="-3429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 majority of accidents occur under Visual Meteorological Conditions (VMC) rather than Instrument Meteorological Conditions (IMC) or Unknown conditions.</a:t>
            </a:r>
          </a:p>
          <a:p>
            <a:pPr lvl="2">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 geographical analysis of injury severity highlights states where aviation-related accidents and injuries are more frequent. Certain areas show higher injury rates, potentially due to environmental conditions, air traffic, or regulatory differences.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9107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3AED9-7D2C-DA23-1725-0DDE42B042CC}"/>
              </a:ext>
            </a:extLst>
          </p:cNvPr>
          <p:cNvSpPr>
            <a:spLocks noGrp="1"/>
          </p:cNvSpPr>
          <p:nvPr>
            <p:ph type="title"/>
          </p:nvPr>
        </p:nvSpPr>
        <p:spPr>
          <a:xfrm>
            <a:off x="838200" y="365126"/>
            <a:ext cx="10515600" cy="710640"/>
          </a:xfrm>
        </p:spPr>
        <p:txBody>
          <a:bodyPr>
            <a:normAutofit fontScale="90000"/>
          </a:bodyPr>
          <a:lstStyle/>
          <a:p>
            <a:r>
              <a:rPr lang="en-US" b="1" dirty="0">
                <a:latin typeface="Times New Roman" panose="02020603050405020304" pitchFamily="18" charset="0"/>
                <a:cs typeface="Times New Roman" panose="02020603050405020304" pitchFamily="18" charset="0"/>
              </a:rPr>
              <a:t>Conclusions</a:t>
            </a:r>
          </a:p>
        </p:txBody>
      </p:sp>
      <p:sp>
        <p:nvSpPr>
          <p:cNvPr id="3" name="Content Placeholder 2">
            <a:extLst>
              <a:ext uri="{FF2B5EF4-FFF2-40B4-BE49-F238E27FC236}">
                <a16:creationId xmlns:a16="http://schemas.microsoft.com/office/drawing/2014/main" id="{FD0BA557-C9E6-463F-CE55-D1509E5B5BE4}"/>
              </a:ext>
            </a:extLst>
          </p:cNvPr>
          <p:cNvSpPr>
            <a:spLocks noGrp="1"/>
          </p:cNvSpPr>
          <p:nvPr>
            <p:ph idx="1"/>
          </p:nvPr>
        </p:nvSpPr>
        <p:spPr>
          <a:xfrm>
            <a:off x="838200" y="1317812"/>
            <a:ext cx="10515600" cy="4859151"/>
          </a:xfrm>
        </p:spPr>
        <p:txBody>
          <a:bodyPr>
            <a:normAutofit/>
          </a:bodyPr>
          <a:lstStyle/>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Focus on Low-Injury Aircraft Makes</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Establish advanced training programs for pilots and any personnel affiliated to the aviation industry</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Operate in regions with lower accident and injury rates. Avoid high-risk states, and prioritize markets where the probability of injury is lower. This can lower maintenance costs, increase safety compliance, and provide a smoother entry into the aviation market.</a:t>
            </a:r>
          </a:p>
        </p:txBody>
      </p:sp>
    </p:spTree>
    <p:extLst>
      <p:ext uri="{BB962C8B-B14F-4D97-AF65-F5344CB8AC3E}">
        <p14:creationId xmlns:p14="http://schemas.microsoft.com/office/powerpoint/2010/main" val="3512570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28EB-4321-D3CC-410B-348EDA8B3B8A}"/>
              </a:ext>
            </a:extLst>
          </p:cNvPr>
          <p:cNvSpPr>
            <a:spLocks noGrp="1"/>
          </p:cNvSpPr>
          <p:nvPr>
            <p:ph type="title"/>
          </p:nvPr>
        </p:nvSpPr>
        <p:spPr>
          <a:xfrm>
            <a:off x="1210962" y="499533"/>
            <a:ext cx="10219037" cy="674359"/>
          </a:xfrm>
        </p:spPr>
        <p:txBody>
          <a:bodyPr>
            <a:normAutofit fontScale="90000"/>
          </a:bodyPr>
          <a:lstStyle/>
          <a:p>
            <a:r>
              <a:rPr lang="en-US" b="1" dirty="0">
                <a:latin typeface="Times New Roman" panose="02020603050405020304" pitchFamily="18" charset="0"/>
                <a:cs typeface="Times New Roman" panose="02020603050405020304" pitchFamily="18" charset="0"/>
              </a:rPr>
              <a:t>Recommendations</a:t>
            </a:r>
          </a:p>
        </p:txBody>
      </p:sp>
      <p:sp>
        <p:nvSpPr>
          <p:cNvPr id="3" name="Content Placeholder 2">
            <a:extLst>
              <a:ext uri="{FF2B5EF4-FFF2-40B4-BE49-F238E27FC236}">
                <a16:creationId xmlns:a16="http://schemas.microsoft.com/office/drawing/2014/main" id="{1FBAD9A4-B64E-9681-5A70-B2E13D72E470}"/>
              </a:ext>
            </a:extLst>
          </p:cNvPr>
          <p:cNvSpPr>
            <a:spLocks noGrp="1"/>
          </p:cNvSpPr>
          <p:nvPr>
            <p:ph idx="1"/>
          </p:nvPr>
        </p:nvSpPr>
        <p:spPr>
          <a:xfrm>
            <a:off x="838200" y="1532965"/>
            <a:ext cx="10515600" cy="4643998"/>
          </a:xfrm>
        </p:spPr>
        <p:txBody>
          <a:bodyPr>
            <a:normAutofit/>
          </a:bodyPr>
          <a:lstStyle/>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Choose safer aircraft models based on lower injury rates.</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Implement safety measures targeting common causes of injuries (e.g., weather, mechanical issues).</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Focus operations in regions with lower injury risks to minimize exposure to accidents.</a:t>
            </a:r>
          </a:p>
        </p:txBody>
      </p:sp>
    </p:spTree>
    <p:extLst>
      <p:ext uri="{BB962C8B-B14F-4D97-AF65-F5344CB8AC3E}">
        <p14:creationId xmlns:p14="http://schemas.microsoft.com/office/powerpoint/2010/main" val="426327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B1066-C7EF-B1B6-89C5-B916FE72402E}"/>
              </a:ext>
            </a:extLst>
          </p:cNvPr>
          <p:cNvSpPr>
            <a:spLocks noGrp="1"/>
          </p:cNvSpPr>
          <p:nvPr>
            <p:ph type="title"/>
          </p:nvPr>
        </p:nvSpPr>
        <p:spPr>
          <a:xfrm>
            <a:off x="630195" y="365125"/>
            <a:ext cx="10723605" cy="5776183"/>
          </a:xfrm>
        </p:spPr>
        <p:txBody>
          <a:bodyPr>
            <a:normAutofit/>
          </a:bodyPr>
          <a:lstStyle/>
          <a:p>
            <a:pPr algn="ctr"/>
            <a:r>
              <a:rPr lang="en-US"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020276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CE31C-4A02-B7D0-9237-C50B9DE8A49D}"/>
              </a:ext>
            </a:extLst>
          </p:cNvPr>
          <p:cNvSpPr>
            <a:spLocks noGrp="1"/>
          </p:cNvSpPr>
          <p:nvPr>
            <p:ph type="title"/>
          </p:nvPr>
        </p:nvSpPr>
        <p:spPr>
          <a:xfrm>
            <a:off x="1484311" y="685800"/>
            <a:ext cx="10018713" cy="1390135"/>
          </a:xfrm>
        </p:spPr>
        <p:txBody>
          <a:bodyPr>
            <a:normAutofit/>
          </a:bodyPr>
          <a:lstStyle/>
          <a:p>
            <a:pPr algn="l"/>
            <a:r>
              <a:rPr lang="en-US" sz="4400" b="1" dirty="0">
                <a:latin typeface="Times New Roman" panose="02020603050405020304" pitchFamily="18" charset="0"/>
                <a:cs typeface="Times New Roman" panose="02020603050405020304" pitchFamily="18" charset="0"/>
              </a:rPr>
              <a:t>Overview</a:t>
            </a:r>
          </a:p>
        </p:txBody>
      </p:sp>
      <p:sp>
        <p:nvSpPr>
          <p:cNvPr id="3" name="Subtitle 2">
            <a:extLst>
              <a:ext uri="{FF2B5EF4-FFF2-40B4-BE49-F238E27FC236}">
                <a16:creationId xmlns:a16="http://schemas.microsoft.com/office/drawing/2014/main" id="{1E2702EB-B3CE-39C9-8DB4-21222D4F480F}"/>
              </a:ext>
            </a:extLst>
          </p:cNvPr>
          <p:cNvSpPr>
            <a:spLocks noGrp="1"/>
          </p:cNvSpPr>
          <p:nvPr>
            <p:ph idx="1"/>
          </p:nvPr>
        </p:nvSpPr>
        <p:spPr>
          <a:xfrm>
            <a:off x="1484310" y="1804087"/>
            <a:ext cx="10018713" cy="3987114"/>
          </a:xfrm>
        </p:spPr>
        <p:txBody>
          <a:bodyPr>
            <a:normAutofit/>
          </a:bodyPr>
          <a:lstStyle/>
          <a:p>
            <a:pPr marL="457200" indent="-4572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Background</a:t>
            </a:r>
          </a:p>
          <a:p>
            <a:pPr marL="457200" indent="-4572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Problem Statement</a:t>
            </a:r>
          </a:p>
          <a:p>
            <a:pPr marL="457200" indent="-4572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Key Questions</a:t>
            </a:r>
          </a:p>
          <a:p>
            <a:pPr marL="457200" indent="-4572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Data </a:t>
            </a:r>
            <a:r>
              <a:rPr lang="en-US" sz="3300" dirty="0">
                <a:latin typeface="Times New Roman" panose="02020603050405020304" pitchFamily="18" charset="0"/>
                <a:cs typeface="Times New Roman" panose="02020603050405020304" pitchFamily="18" charset="0"/>
              </a:rPr>
              <a:t>Understanding</a:t>
            </a:r>
          </a:p>
          <a:p>
            <a:pPr marL="457200" indent="-4572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Visualizations</a:t>
            </a:r>
          </a:p>
          <a:p>
            <a:pPr marL="457200" indent="-4572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Conclusions</a:t>
            </a:r>
          </a:p>
          <a:p>
            <a:pPr marL="457200" indent="-4572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Recommendations</a:t>
            </a:r>
          </a:p>
        </p:txBody>
      </p:sp>
    </p:spTree>
    <p:extLst>
      <p:ext uri="{BB962C8B-B14F-4D97-AF65-F5344CB8AC3E}">
        <p14:creationId xmlns:p14="http://schemas.microsoft.com/office/powerpoint/2010/main" val="3881305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90AB-FD98-7E09-5039-CCA472EEBAA6}"/>
              </a:ext>
            </a:extLst>
          </p:cNvPr>
          <p:cNvSpPr>
            <a:spLocks noGrp="1"/>
          </p:cNvSpPr>
          <p:nvPr>
            <p:ph type="title"/>
          </p:nvPr>
        </p:nvSpPr>
        <p:spPr>
          <a:xfrm>
            <a:off x="1668162" y="401594"/>
            <a:ext cx="10018713" cy="1130643"/>
          </a:xfrm>
        </p:spPr>
        <p:txBody>
          <a:bodyPr>
            <a:normAutofit/>
          </a:bodyPr>
          <a:lstStyle/>
          <a:p>
            <a:pPr algn="l"/>
            <a:r>
              <a:rPr lang="en-US" sz="4400" b="1" dirty="0">
                <a:latin typeface="Times New Roman" panose="02020603050405020304" pitchFamily="18" charset="0"/>
                <a:cs typeface="Times New Roman" panose="02020603050405020304" pitchFamily="18" charset="0"/>
              </a:rPr>
              <a:t>Background</a:t>
            </a:r>
          </a:p>
        </p:txBody>
      </p:sp>
      <p:sp>
        <p:nvSpPr>
          <p:cNvPr id="3" name="Content Placeholder 2">
            <a:extLst>
              <a:ext uri="{FF2B5EF4-FFF2-40B4-BE49-F238E27FC236}">
                <a16:creationId xmlns:a16="http://schemas.microsoft.com/office/drawing/2014/main" id="{90D3E9B3-7F85-7945-58AB-2458086E59B5}"/>
              </a:ext>
            </a:extLst>
          </p:cNvPr>
          <p:cNvSpPr>
            <a:spLocks noGrp="1"/>
          </p:cNvSpPr>
          <p:nvPr>
            <p:ph idx="1"/>
          </p:nvPr>
        </p:nvSpPr>
        <p:spPr>
          <a:xfrm>
            <a:off x="1668162" y="1816443"/>
            <a:ext cx="9834862" cy="4201298"/>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Your company is expanding in to new industries to diversify its portfolio. Specifically, they are interested in purchasing and operating airplanes for commercial and private enterprises, but do not know anything about the potential risks of aircraft. You are charged with determining which aircraft are the lowest risk for the company to start this new business endeavor. You must then translate your findings into actionable insights that the head of the new aviation division can use to help decide which aircraft to purchase.</a:t>
            </a:r>
          </a:p>
        </p:txBody>
      </p:sp>
    </p:spTree>
    <p:extLst>
      <p:ext uri="{BB962C8B-B14F-4D97-AF65-F5344CB8AC3E}">
        <p14:creationId xmlns:p14="http://schemas.microsoft.com/office/powerpoint/2010/main" val="1842300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A8732-57A7-B04A-B08D-CEF35A80BEB7}"/>
              </a:ext>
            </a:extLst>
          </p:cNvPr>
          <p:cNvSpPr>
            <a:spLocks noGrp="1"/>
          </p:cNvSpPr>
          <p:nvPr>
            <p:ph type="title"/>
          </p:nvPr>
        </p:nvSpPr>
        <p:spPr>
          <a:xfrm>
            <a:off x="688977" y="499533"/>
            <a:ext cx="10741022" cy="1181349"/>
          </a:xfrm>
        </p:spPr>
        <p:txBody>
          <a:bodyPr>
            <a:normAutofit/>
          </a:bodyPr>
          <a:lstStyle/>
          <a:p>
            <a:pPr algn="l"/>
            <a:r>
              <a:rPr lang="en-US" sz="44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EB46C6F6-48EC-4712-650B-F624294E3F19}"/>
              </a:ext>
            </a:extLst>
          </p:cNvPr>
          <p:cNvSpPr>
            <a:spLocks noGrp="1"/>
          </p:cNvSpPr>
          <p:nvPr>
            <p:ph idx="1"/>
          </p:nvPr>
        </p:nvSpPr>
        <p:spPr>
          <a:xfrm>
            <a:off x="762002" y="1775013"/>
            <a:ext cx="10741022" cy="4016188"/>
          </a:xfrm>
        </p:spPr>
        <p:txBody>
          <a:bodyPr>
            <a:normAutofit/>
          </a:bodyPr>
          <a:lstStyle/>
          <a:p>
            <a:pPr>
              <a:lnSpc>
                <a:spcPct val="100000"/>
              </a:lnSpc>
            </a:pPr>
            <a:r>
              <a:rPr lang="en-US" sz="2800" dirty="0">
                <a:latin typeface="Times New Roman" panose="02020603050405020304" pitchFamily="18" charset="0"/>
                <a:cs typeface="Times New Roman" panose="02020603050405020304" pitchFamily="18" charset="0"/>
              </a:rPr>
              <a:t>A company is expanding into the aviation industry by purchasing and operating aircraft for commercial and private enterprises. However, the leadership lacks knowledge about the potential risks. To ensure success, it is crucial to identify aircraft with the lowest risk. A detailed, data-driven assessment of different aircraft models is needed to help the aviation division make informed decisions aligned with the company's business goals.</a:t>
            </a:r>
          </a:p>
        </p:txBody>
      </p:sp>
    </p:spTree>
    <p:extLst>
      <p:ext uri="{BB962C8B-B14F-4D97-AF65-F5344CB8AC3E}">
        <p14:creationId xmlns:p14="http://schemas.microsoft.com/office/powerpoint/2010/main" val="2568592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D6FC1-3803-BAD3-9072-1C54121C7AE1}"/>
              </a:ext>
            </a:extLst>
          </p:cNvPr>
          <p:cNvSpPr>
            <a:spLocks noGrp="1"/>
          </p:cNvSpPr>
          <p:nvPr>
            <p:ph type="title"/>
          </p:nvPr>
        </p:nvSpPr>
        <p:spPr/>
        <p:txBody>
          <a:bodyPr>
            <a:normAutofit/>
          </a:bodyPr>
          <a:lstStyle/>
          <a:p>
            <a:pPr algn="l"/>
            <a:r>
              <a:rPr lang="en-US" sz="4400" b="1" dirty="0">
                <a:latin typeface="Times New Roman" panose="02020603050405020304" pitchFamily="18" charset="0"/>
                <a:cs typeface="Times New Roman" panose="02020603050405020304" pitchFamily="18" charset="0"/>
              </a:rPr>
              <a:t>Key Questions</a:t>
            </a:r>
          </a:p>
        </p:txBody>
      </p:sp>
      <p:sp>
        <p:nvSpPr>
          <p:cNvPr id="3" name="Content Placeholder 2">
            <a:extLst>
              <a:ext uri="{FF2B5EF4-FFF2-40B4-BE49-F238E27FC236}">
                <a16:creationId xmlns:a16="http://schemas.microsoft.com/office/drawing/2014/main" id="{441DE90A-6276-B0B6-635E-7B906F18ADBF}"/>
              </a:ext>
            </a:extLst>
          </p:cNvPr>
          <p:cNvSpPr>
            <a:spLocks noGrp="1"/>
          </p:cNvSpPr>
          <p:nvPr>
            <p:ph idx="1"/>
          </p:nvPr>
        </p:nvSpPr>
        <p:spPr>
          <a:xfrm>
            <a:off x="1484310" y="2125363"/>
            <a:ext cx="10018713" cy="3665838"/>
          </a:xfrm>
        </p:spPr>
        <p:txBody>
          <a:bodyPr>
            <a:normAutofit/>
          </a:bodyPr>
          <a:lstStyle/>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Which aircraft makes are associated with the fewest total injuries in recorded accidents?</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 What are the most common causes of aviation accidents?</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 Which regions  are associated with higher risks?</a:t>
            </a:r>
          </a:p>
        </p:txBody>
      </p:sp>
    </p:spTree>
    <p:extLst>
      <p:ext uri="{BB962C8B-B14F-4D97-AF65-F5344CB8AC3E}">
        <p14:creationId xmlns:p14="http://schemas.microsoft.com/office/powerpoint/2010/main" val="1448520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B94A6-1E0F-777A-063F-8F2013B307DC}"/>
              </a:ext>
            </a:extLst>
          </p:cNvPr>
          <p:cNvSpPr>
            <a:spLocks noGrp="1"/>
          </p:cNvSpPr>
          <p:nvPr>
            <p:ph type="title"/>
          </p:nvPr>
        </p:nvSpPr>
        <p:spPr>
          <a:xfrm>
            <a:off x="1742303" y="1"/>
            <a:ext cx="9760722" cy="815546"/>
          </a:xfrm>
        </p:spPr>
        <p:txBody>
          <a:bodyPr>
            <a:normAutofit/>
          </a:bodyPr>
          <a:lstStyle/>
          <a:p>
            <a:pPr algn="l"/>
            <a:r>
              <a:rPr lang="en-US" sz="4400" b="1" dirty="0">
                <a:latin typeface="Times New Roman" panose="02020603050405020304" pitchFamily="18" charset="0"/>
                <a:cs typeface="Times New Roman" panose="02020603050405020304" pitchFamily="18" charset="0"/>
              </a:rPr>
              <a:t>Data Understanding</a:t>
            </a:r>
          </a:p>
        </p:txBody>
      </p:sp>
      <p:sp>
        <p:nvSpPr>
          <p:cNvPr id="3" name="Content Placeholder 2">
            <a:extLst>
              <a:ext uri="{FF2B5EF4-FFF2-40B4-BE49-F238E27FC236}">
                <a16:creationId xmlns:a16="http://schemas.microsoft.com/office/drawing/2014/main" id="{E6F709CA-056B-1460-24FB-0B63CECBA0DE}"/>
              </a:ext>
            </a:extLst>
          </p:cNvPr>
          <p:cNvSpPr>
            <a:spLocks noGrp="1"/>
          </p:cNvSpPr>
          <p:nvPr>
            <p:ph idx="1"/>
          </p:nvPr>
        </p:nvSpPr>
        <p:spPr>
          <a:xfrm>
            <a:off x="1169894" y="1000898"/>
            <a:ext cx="10333130" cy="5588162"/>
          </a:xfrm>
        </p:spPr>
        <p:txBody>
          <a:bodyPr>
            <a:noAutofit/>
          </a:bodyPr>
          <a:lstStyle/>
          <a:p>
            <a:r>
              <a:rPr lang="en-US" sz="2800" dirty="0">
                <a:latin typeface="Times New Roman" panose="02020603050405020304" pitchFamily="18" charset="0"/>
                <a:cs typeface="Times New Roman" panose="02020603050405020304" pitchFamily="18" charset="0"/>
              </a:rPr>
              <a:t>Data from National Transportation Safety Board that includes aviation accident data from 1962 to 2023 about civil aviation accidents and in the United States.</a:t>
            </a:r>
          </a:p>
          <a:p>
            <a:r>
              <a:rPr lang="en-US" sz="2800" dirty="0">
                <a:latin typeface="Times New Roman" panose="02020603050405020304" pitchFamily="18" charset="0"/>
                <a:cs typeface="Times New Roman" panose="02020603050405020304" pitchFamily="18" charset="0"/>
              </a:rPr>
              <a:t>Data cleaning using pandas </a:t>
            </a:r>
          </a:p>
          <a:p>
            <a:r>
              <a:rPr lang="en-US" sz="2800" dirty="0">
                <a:latin typeface="Times New Roman" panose="02020603050405020304" pitchFamily="18" charset="0"/>
                <a:cs typeface="Times New Roman" panose="02020603050405020304" pitchFamily="18" charset="0"/>
              </a:rPr>
              <a:t>The following fields were used for analysis</a:t>
            </a:r>
          </a:p>
          <a:p>
            <a:pPr lvl="1"/>
            <a:r>
              <a:rPr lang="en-US" sz="2800" dirty="0">
                <a:latin typeface="Times New Roman" panose="02020603050405020304" pitchFamily="18" charset="0"/>
                <a:cs typeface="Times New Roman" panose="02020603050405020304" pitchFamily="18" charset="0"/>
              </a:rPr>
              <a:t>Aircraft Make</a:t>
            </a:r>
          </a:p>
          <a:p>
            <a:pPr lvl="1"/>
            <a:r>
              <a:rPr lang="en-US" sz="2800" dirty="0">
                <a:latin typeface="Times New Roman" panose="02020603050405020304" pitchFamily="18" charset="0"/>
                <a:cs typeface="Times New Roman" panose="02020603050405020304" pitchFamily="18" charset="0"/>
              </a:rPr>
              <a:t>Aircraft category</a:t>
            </a:r>
          </a:p>
          <a:p>
            <a:pPr lvl="1"/>
            <a:r>
              <a:rPr lang="en-US" sz="2800" dirty="0">
                <a:latin typeface="Times New Roman" panose="02020603050405020304" pitchFamily="18" charset="0"/>
                <a:cs typeface="Times New Roman" panose="02020603050405020304" pitchFamily="18" charset="0"/>
              </a:rPr>
              <a:t>Number of fatalities/injuries</a:t>
            </a:r>
          </a:p>
          <a:p>
            <a:pPr lvl="1"/>
            <a:r>
              <a:rPr lang="en-US" sz="2800" dirty="0">
                <a:latin typeface="Times New Roman" panose="02020603050405020304" pitchFamily="18" charset="0"/>
                <a:cs typeface="Times New Roman" panose="02020603050405020304" pitchFamily="18" charset="0"/>
              </a:rPr>
              <a:t>Weather Condition</a:t>
            </a:r>
          </a:p>
          <a:p>
            <a:pPr lvl="1"/>
            <a:r>
              <a:rPr lang="en-US" sz="2800" dirty="0">
                <a:latin typeface="Times New Roman" panose="02020603050405020304" pitchFamily="18" charset="0"/>
                <a:cs typeface="Times New Roman" panose="02020603050405020304" pitchFamily="18" charset="0"/>
              </a:rPr>
              <a:t>Amateur Built</a:t>
            </a:r>
          </a:p>
          <a:p>
            <a:pPr lvl="1"/>
            <a:r>
              <a:rPr lang="en-US" sz="2800" dirty="0">
                <a:latin typeface="Times New Roman" panose="02020603050405020304" pitchFamily="18" charset="0"/>
                <a:cs typeface="Times New Roman" panose="02020603050405020304" pitchFamily="18" charset="0"/>
              </a:rPr>
              <a:t>Location(State)</a:t>
            </a:r>
          </a:p>
          <a:p>
            <a:pPr lvl="1"/>
            <a:r>
              <a:rPr lang="en-US" sz="2800" dirty="0">
                <a:latin typeface="Times New Roman" panose="02020603050405020304" pitchFamily="18" charset="0"/>
                <a:cs typeface="Times New Roman" panose="02020603050405020304" pitchFamily="18" charset="0"/>
              </a:rPr>
              <a:t>Purpose of flight</a:t>
            </a:r>
          </a:p>
        </p:txBody>
      </p:sp>
    </p:spTree>
    <p:extLst>
      <p:ext uri="{BB962C8B-B14F-4D97-AF65-F5344CB8AC3E}">
        <p14:creationId xmlns:p14="http://schemas.microsoft.com/office/powerpoint/2010/main" val="2610757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5098EA-D929-8673-9D42-C6B997FA5CB2}"/>
              </a:ext>
            </a:extLst>
          </p:cNvPr>
          <p:cNvSpPr>
            <a:spLocks noGrp="1"/>
          </p:cNvSpPr>
          <p:nvPr>
            <p:ph type="title"/>
          </p:nvPr>
        </p:nvSpPr>
        <p:spPr>
          <a:xfrm>
            <a:off x="1013255" y="247135"/>
            <a:ext cx="10041600" cy="1208173"/>
          </a:xfrm>
        </p:spPr>
        <p:txBody>
          <a:bodyPr>
            <a:normAutofit/>
          </a:bodyPr>
          <a:lstStyle/>
          <a:p>
            <a:r>
              <a:rPr lang="en-US" b="1" dirty="0">
                <a:latin typeface="Times New Roman" panose="02020603050405020304" pitchFamily="18" charset="0"/>
                <a:cs typeface="Times New Roman" panose="02020603050405020304" pitchFamily="18" charset="0"/>
              </a:rPr>
              <a:t>Total Injuries by Make</a:t>
            </a:r>
          </a:p>
        </p:txBody>
      </p:sp>
      <p:pic>
        <p:nvPicPr>
          <p:cNvPr id="11" name="Content Placeholder 10">
            <a:extLst>
              <a:ext uri="{FF2B5EF4-FFF2-40B4-BE49-F238E27FC236}">
                <a16:creationId xmlns:a16="http://schemas.microsoft.com/office/drawing/2014/main" id="{460A9D86-DD76-E9D5-9D41-3F049001E8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8713" y="1455308"/>
            <a:ext cx="10367220" cy="4985833"/>
          </a:xfrm>
        </p:spPr>
      </p:pic>
    </p:spTree>
    <p:extLst>
      <p:ext uri="{BB962C8B-B14F-4D97-AF65-F5344CB8AC3E}">
        <p14:creationId xmlns:p14="http://schemas.microsoft.com/office/powerpoint/2010/main" val="1502294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D6CE2-5905-FD23-88C7-05496F0C1246}"/>
              </a:ext>
            </a:extLst>
          </p:cNvPr>
          <p:cNvSpPr>
            <a:spLocks noGrp="1"/>
          </p:cNvSpPr>
          <p:nvPr>
            <p:ph type="title"/>
          </p:nvPr>
        </p:nvSpPr>
        <p:spPr>
          <a:xfrm>
            <a:off x="1581664" y="241241"/>
            <a:ext cx="9473189" cy="726947"/>
          </a:xfrm>
        </p:spPr>
        <p:txBody>
          <a:bodyPr>
            <a:noAutofit/>
          </a:bodyPr>
          <a:lstStyle/>
          <a:p>
            <a:pPr algn="l"/>
            <a:r>
              <a:rPr lang="en-US" sz="4400" b="1" dirty="0">
                <a:latin typeface="Times New Roman" panose="02020603050405020304" pitchFamily="18" charset="0"/>
                <a:cs typeface="Times New Roman" panose="02020603050405020304" pitchFamily="18" charset="0"/>
              </a:rPr>
              <a:t>Aviation Accidents</a:t>
            </a:r>
          </a:p>
        </p:txBody>
      </p:sp>
      <p:pic>
        <p:nvPicPr>
          <p:cNvPr id="5" name="Content Placeholder 4">
            <a:extLst>
              <a:ext uri="{FF2B5EF4-FFF2-40B4-BE49-F238E27FC236}">
                <a16:creationId xmlns:a16="http://schemas.microsoft.com/office/drawing/2014/main" id="{E88200E9-2BCF-E37D-9EF0-7BE62E268A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8600" y="1206142"/>
            <a:ext cx="8116785" cy="4694573"/>
          </a:xfrm>
        </p:spPr>
      </p:pic>
      <p:pic>
        <p:nvPicPr>
          <p:cNvPr id="4" name="Picture 3">
            <a:extLst>
              <a:ext uri="{FF2B5EF4-FFF2-40B4-BE49-F238E27FC236}">
                <a16:creationId xmlns:a16="http://schemas.microsoft.com/office/drawing/2014/main" id="{714C1C5A-0AF9-955F-3F05-5A4EB32BED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596" y="1206141"/>
            <a:ext cx="2299383" cy="4694573"/>
          </a:xfrm>
          <a:prstGeom prst="rect">
            <a:avLst/>
          </a:prstGeom>
        </p:spPr>
      </p:pic>
    </p:spTree>
    <p:extLst>
      <p:ext uri="{BB962C8B-B14F-4D97-AF65-F5344CB8AC3E}">
        <p14:creationId xmlns:p14="http://schemas.microsoft.com/office/powerpoint/2010/main" val="3171337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40663-7B3A-3FC4-A839-304CD6214B4A}"/>
              </a:ext>
            </a:extLst>
          </p:cNvPr>
          <p:cNvSpPr>
            <a:spLocks noGrp="1"/>
          </p:cNvSpPr>
          <p:nvPr>
            <p:ph type="title"/>
          </p:nvPr>
        </p:nvSpPr>
        <p:spPr>
          <a:xfrm>
            <a:off x="1841156" y="107576"/>
            <a:ext cx="9512643" cy="833718"/>
          </a:xfrm>
        </p:spPr>
        <p:txBody>
          <a:bodyPr>
            <a:normAutofit/>
          </a:bodyPr>
          <a:lstStyle/>
          <a:p>
            <a:pPr algn="l"/>
            <a:r>
              <a:rPr lang="en-US" sz="4400" b="1" dirty="0">
                <a:latin typeface="Times New Roman" panose="02020603050405020304" pitchFamily="18" charset="0"/>
                <a:cs typeface="Times New Roman" panose="02020603050405020304" pitchFamily="18" charset="0"/>
              </a:rPr>
              <a:t>Regions Associated with higher risks</a:t>
            </a:r>
          </a:p>
        </p:txBody>
      </p:sp>
      <p:pic>
        <p:nvPicPr>
          <p:cNvPr id="8" name="Content Placeholder 7">
            <a:extLst>
              <a:ext uri="{FF2B5EF4-FFF2-40B4-BE49-F238E27FC236}">
                <a16:creationId xmlns:a16="http://schemas.microsoft.com/office/drawing/2014/main" id="{5F764496-88A9-6961-7D04-5937FD7FD6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3894" y="1129552"/>
            <a:ext cx="11036299" cy="5311589"/>
          </a:xfrm>
        </p:spPr>
      </p:pic>
    </p:spTree>
    <p:extLst>
      <p:ext uri="{BB962C8B-B14F-4D97-AF65-F5344CB8AC3E}">
        <p14:creationId xmlns:p14="http://schemas.microsoft.com/office/powerpoint/2010/main" val="84551971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A8A2BB7-7C5E-4EB2-B1F1-CFFF0F57E773}"/>
    </a:ext>
  </a:extLst>
</a:theme>
</file>

<file path=docProps/app.xml><?xml version="1.0" encoding="utf-8"?>
<Properties xmlns="http://schemas.openxmlformats.org/officeDocument/2006/extended-properties" xmlns:vt="http://schemas.openxmlformats.org/officeDocument/2006/docPropsVTypes">
  <Template>TM03457491[[fn=Metropolitan]]</Template>
  <TotalTime>222</TotalTime>
  <Words>506</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 Light</vt:lpstr>
      <vt:lpstr>Times New Roman</vt:lpstr>
      <vt:lpstr>Wingdings</vt:lpstr>
      <vt:lpstr>Metropolitan</vt:lpstr>
      <vt:lpstr>Aviation Data Analysis</vt:lpstr>
      <vt:lpstr>Overview</vt:lpstr>
      <vt:lpstr>Background</vt:lpstr>
      <vt:lpstr>Problem Statement</vt:lpstr>
      <vt:lpstr>Key Questions</vt:lpstr>
      <vt:lpstr>Data Understanding</vt:lpstr>
      <vt:lpstr>Total Injuries by Make</vt:lpstr>
      <vt:lpstr>Aviation Accidents</vt:lpstr>
      <vt:lpstr>Regions Associated with higher risks</vt:lpstr>
      <vt:lpstr>Key Findings</vt:lpstr>
      <vt:lpstr>Conclusions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Franciscar Ndanu</dc:creator>
  <cp:lastModifiedBy>Franciscar Ndanu</cp:lastModifiedBy>
  <cp:revision>16</cp:revision>
  <dcterms:created xsi:type="dcterms:W3CDTF">2024-09-09T13:36:52Z</dcterms:created>
  <dcterms:modified xsi:type="dcterms:W3CDTF">2024-09-09T18:19:33Z</dcterms:modified>
</cp:coreProperties>
</file>