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Poppins" charset="1" panose="00000500000000000000"/>
      <p:regular r:id="rId21"/>
    </p:embeddedFont>
    <p:embeddedFont>
      <p:font typeface="Open Sans Extra Bold" charset="1" panose="020B0906030804020204"/>
      <p:regular r:id="rId22"/>
    </p:embeddedFont>
    <p:embeddedFont>
      <p:font typeface="Poppins Bold" charset="1" panose="00000800000000000000"/>
      <p:regular r:id="rId23"/>
    </p:embeddedFont>
    <p:embeddedFont>
      <p:font typeface="Montserrat Heavy" charset="1" panose="00000A00000000000000"/>
      <p:regular r:id="rId24"/>
    </p:embeddedFont>
    <p:embeddedFont>
      <p:font typeface="Montserrat Classic Bold" charset="1" panose="00000800000000000000"/>
      <p:regular r:id="rId25"/>
    </p:embeddedFont>
    <p:embeddedFont>
      <p:font typeface="Montserrat Classic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49.png" Type="http://schemas.openxmlformats.org/officeDocument/2006/relationships/image"/><Relationship Id="rId13" Target="../media/image50.svg" Type="http://schemas.openxmlformats.org/officeDocument/2006/relationships/image"/><Relationship Id="rId14" Target="../media/image51.png" Type="http://schemas.openxmlformats.org/officeDocument/2006/relationships/image"/><Relationship Id="rId15" Target="../media/image52.svg" Type="http://schemas.openxmlformats.org/officeDocument/2006/relationships/image"/><Relationship Id="rId16" Target="../media/image53.pn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5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57394" y="7522582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91331" y="6631448"/>
            <a:ext cx="7366063" cy="50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</a:rPr>
              <a:t>By: Alexander Aronowitz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8446" y="0"/>
            <a:ext cx="19786513" cy="12671667"/>
          </a:xfrm>
          <a:custGeom>
            <a:avLst/>
            <a:gdLst/>
            <a:ahLst/>
            <a:cxnLst/>
            <a:rect r="r" b="b" t="t" l="l"/>
            <a:pathLst>
              <a:path h="12671667" w="19786513">
                <a:moveTo>
                  <a:pt x="0" y="0"/>
                </a:moveTo>
                <a:lnTo>
                  <a:pt x="19786512" y="0"/>
                </a:lnTo>
                <a:lnTo>
                  <a:pt x="19786512" y="12671667"/>
                </a:lnTo>
                <a:lnTo>
                  <a:pt x="0" y="1267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736" t="0" r="-15736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958368" y="2590556"/>
            <a:ext cx="11552885" cy="5105887"/>
            <a:chOff x="0" y="0"/>
            <a:chExt cx="3042735" cy="13447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42735" cy="1344760"/>
            </a:xfrm>
            <a:custGeom>
              <a:avLst/>
              <a:gdLst/>
              <a:ahLst/>
              <a:cxnLst/>
              <a:rect r="r" b="b" t="t" l="l"/>
              <a:pathLst>
                <a:path h="1344760" w="3042735">
                  <a:moveTo>
                    <a:pt x="0" y="0"/>
                  </a:moveTo>
                  <a:lnTo>
                    <a:pt x="3042735" y="0"/>
                  </a:lnTo>
                  <a:lnTo>
                    <a:pt x="3042735" y="1344760"/>
                  </a:lnTo>
                  <a:lnTo>
                    <a:pt x="0" y="1344760"/>
                  </a:lnTo>
                  <a:close/>
                </a:path>
              </a:pathLst>
            </a:custGeom>
            <a:solidFill>
              <a:srgbClr val="0097B2">
                <a:alpha val="7294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042735" cy="1382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10796" y="673430"/>
            <a:ext cx="2433378" cy="1435069"/>
          </a:xfrm>
          <a:custGeom>
            <a:avLst/>
            <a:gdLst/>
            <a:ahLst/>
            <a:cxnLst/>
            <a:rect r="r" b="b" t="t" l="l"/>
            <a:pathLst>
              <a:path h="1435069" w="2433378">
                <a:moveTo>
                  <a:pt x="0" y="0"/>
                </a:moveTo>
                <a:lnTo>
                  <a:pt x="2433378" y="0"/>
                </a:lnTo>
                <a:lnTo>
                  <a:pt x="2433378" y="1435070"/>
                </a:lnTo>
                <a:lnTo>
                  <a:pt x="0" y="1435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6000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953016" y="2649937"/>
            <a:ext cx="8258658" cy="4806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US" sz="9156">
                <a:solidFill>
                  <a:srgbClr val="FDFDFD"/>
                </a:solidFill>
                <a:latin typeface="Open Sans Extra Bold"/>
              </a:rPr>
              <a:t>ASISTENTE DE COMPRAS INTELIGENTE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438102" y="8389571"/>
            <a:ext cx="2821198" cy="1084100"/>
            <a:chOff x="0" y="0"/>
            <a:chExt cx="743032" cy="2855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3032" cy="285524"/>
            </a:xfrm>
            <a:custGeom>
              <a:avLst/>
              <a:gdLst/>
              <a:ahLst/>
              <a:cxnLst/>
              <a:rect r="r" b="b" t="t" l="l"/>
              <a:pathLst>
                <a:path h="285524" w="743032">
                  <a:moveTo>
                    <a:pt x="0" y="0"/>
                  </a:moveTo>
                  <a:lnTo>
                    <a:pt x="743032" y="0"/>
                  </a:lnTo>
                  <a:lnTo>
                    <a:pt x="743032" y="285524"/>
                  </a:lnTo>
                  <a:lnTo>
                    <a:pt x="0" y="285524"/>
                  </a:lnTo>
                  <a:close/>
                </a:path>
              </a:pathLst>
            </a:custGeom>
            <a:solidFill>
              <a:srgbClr val="0097B2">
                <a:alpha val="7294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743032" cy="352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FFFFFF">
                      <a:alpha val="72941"/>
                    </a:srgbClr>
                  </a:solidFill>
                  <a:latin typeface="Open Sans Extra Bold"/>
                </a:rPr>
                <a:t>GRUPO 3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9494" y="1967131"/>
            <a:ext cx="16188485" cy="7767670"/>
            <a:chOff x="0" y="0"/>
            <a:chExt cx="4533136" cy="2175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3136" cy="2175120"/>
            </a:xfrm>
            <a:custGeom>
              <a:avLst/>
              <a:gdLst/>
              <a:ahLst/>
              <a:cxnLst/>
              <a:rect r="r" b="b" t="t" l="l"/>
              <a:pathLst>
                <a:path h="2175120" w="4533136">
                  <a:moveTo>
                    <a:pt x="0" y="0"/>
                  </a:moveTo>
                  <a:lnTo>
                    <a:pt x="4533136" y="0"/>
                  </a:lnTo>
                  <a:lnTo>
                    <a:pt x="4533136" y="2175120"/>
                  </a:lnTo>
                  <a:lnTo>
                    <a:pt x="0" y="2175120"/>
                  </a:lnTo>
                  <a:close/>
                </a:path>
              </a:pathLst>
            </a:custGeom>
            <a:solidFill>
              <a:srgbClr val="0097B2">
                <a:alpha val="8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33136" cy="2213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2082" y="9704510"/>
            <a:ext cx="15860103" cy="459281"/>
            <a:chOff x="0" y="0"/>
            <a:chExt cx="4441182" cy="1286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41182" cy="128609"/>
            </a:xfrm>
            <a:custGeom>
              <a:avLst/>
              <a:gdLst/>
              <a:ahLst/>
              <a:cxnLst/>
              <a:rect r="r" b="b" t="t" l="l"/>
              <a:pathLst>
                <a:path h="128609" w="4441182">
                  <a:moveTo>
                    <a:pt x="0" y="0"/>
                  </a:moveTo>
                  <a:lnTo>
                    <a:pt x="4441182" y="0"/>
                  </a:lnTo>
                  <a:lnTo>
                    <a:pt x="4441182" y="128609"/>
                  </a:lnTo>
                  <a:lnTo>
                    <a:pt x="0" y="128609"/>
                  </a:lnTo>
                  <a:close/>
                </a:path>
              </a:pathLst>
            </a:custGeom>
            <a:solidFill>
              <a:srgbClr val="145DA0">
                <a:alpha val="4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41182" cy="166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38003" y="8290589"/>
            <a:ext cx="7523780" cy="752378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98BA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724222" y="-4507687"/>
            <a:ext cx="5924489" cy="592448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98BA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700528" y="3700705"/>
            <a:ext cx="14140588" cy="1690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</a:pPr>
          </a:p>
          <a:p>
            <a:pPr algn="l">
              <a:lnSpc>
                <a:spcPts val="4488"/>
              </a:lnSpc>
              <a:spcBef>
                <a:spcPct val="0"/>
              </a:spcBef>
            </a:pPr>
            <a:r>
              <a:rPr lang="en-US" sz="3206" spc="-64">
                <a:solidFill>
                  <a:srgbClr val="FDFDFD"/>
                </a:solidFill>
                <a:latin typeface="Poppins Bold"/>
              </a:rPr>
              <a:t>Aprendizaje automático</a:t>
            </a:r>
            <a:r>
              <a:rPr lang="en-US" sz="3206" spc="-64">
                <a:solidFill>
                  <a:srgbClr val="FDFDFD"/>
                </a:solidFill>
                <a:latin typeface="Poppins"/>
              </a:rPr>
              <a:t>: Rama de la inteligencia artificial que permite a las computadoras aprender sin ser programadas explícitamente.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62093" y="558139"/>
            <a:ext cx="6017457" cy="845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27"/>
              </a:lnSpc>
              <a:spcBef>
                <a:spcPct val="0"/>
              </a:spcBef>
            </a:pPr>
            <a:r>
              <a:rPr lang="en-US" sz="4947">
                <a:solidFill>
                  <a:srgbClr val="0097B2"/>
                </a:solidFill>
                <a:latin typeface="Open Sans Extra Bold"/>
              </a:rPr>
              <a:t>TERMINOLOGÍA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5400000">
            <a:off x="1944798" y="4524255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1944798" y="5624295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700528" y="5576263"/>
            <a:ext cx="14558772" cy="1690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  <a:spcBef>
                <a:spcPct val="0"/>
              </a:spcBef>
            </a:pPr>
            <a:r>
              <a:rPr lang="en-US" sz="3206" spc="-64">
                <a:solidFill>
                  <a:srgbClr val="FDFDFD"/>
                </a:solidFill>
                <a:latin typeface="Poppins Bold"/>
              </a:rPr>
              <a:t>Redes neuronales convolucionales (CNN)</a:t>
            </a:r>
            <a:r>
              <a:rPr lang="en-US" sz="3206" spc="-64">
                <a:solidFill>
                  <a:srgbClr val="FDFDFD"/>
                </a:solidFill>
                <a:latin typeface="Poppins"/>
              </a:rPr>
              <a:t>: Tipo de red neuronal artificial que se utiliza para tareas de reconocimiento de patrones, como el procesamiento de imágenes y el procesamiento del lenguaje natural.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5400000">
            <a:off x="1944798" y="7637036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700528" y="7522513"/>
            <a:ext cx="13531657" cy="1128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  <a:spcBef>
                <a:spcPct val="0"/>
              </a:spcBef>
            </a:pPr>
            <a:r>
              <a:rPr lang="en-US" sz="3206" spc="-64">
                <a:solidFill>
                  <a:srgbClr val="FDFDFD"/>
                </a:solidFill>
                <a:latin typeface="Poppins Bold"/>
              </a:rPr>
              <a:t>Keras</a:t>
            </a:r>
            <a:r>
              <a:rPr lang="en-US" sz="3206" spc="-64">
                <a:solidFill>
                  <a:srgbClr val="FDFDFD"/>
                </a:solidFill>
                <a:latin typeface="Poppins"/>
              </a:rPr>
              <a:t>: Biblioteca de software de código abierto para el desarrollo de modelos de aprendizaje profundo.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5400000">
            <a:off x="1944798" y="8776161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5400000">
            <a:off x="1991719" y="2727443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700528" y="2415612"/>
            <a:ext cx="13942043" cy="225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</a:pPr>
            <a:r>
              <a:rPr lang="en-US" sz="3206" spc="-64">
                <a:solidFill>
                  <a:srgbClr val="FDFDFD"/>
                </a:solidFill>
                <a:latin typeface="Poppins Bold"/>
              </a:rPr>
              <a:t>Procesamiento del Lenguaje Natural (PLN)</a:t>
            </a:r>
            <a:r>
              <a:rPr lang="en-US" sz="3206" spc="-64">
                <a:solidFill>
                  <a:srgbClr val="FDFDFD"/>
                </a:solidFill>
                <a:latin typeface="Poppins"/>
              </a:rPr>
              <a:t>: Campo de la informática que se ocupa de la interacción entre las computadoras y el lenguaje humano.</a:t>
            </a:r>
          </a:p>
          <a:p>
            <a:pPr algn="l">
              <a:lnSpc>
                <a:spcPts val="4488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2700528" y="8832281"/>
            <a:ext cx="12424694" cy="1128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  <a:spcBef>
                <a:spcPct val="0"/>
              </a:spcBef>
            </a:pPr>
            <a:r>
              <a:rPr lang="en-US" sz="3206" spc="-64">
                <a:solidFill>
                  <a:srgbClr val="FDFDFD"/>
                </a:solidFill>
                <a:latin typeface="Poppins Bold"/>
              </a:rPr>
              <a:t>UI/UX</a:t>
            </a:r>
            <a:r>
              <a:rPr lang="en-US" sz="3206" spc="-64">
                <a:solidFill>
                  <a:srgbClr val="FDFDFD"/>
                </a:solidFill>
                <a:latin typeface="Poppins"/>
              </a:rPr>
              <a:t>: Interfaz de Usuario y Experiencia de Usuario.</a:t>
            </a:r>
          </a:p>
          <a:p>
            <a:pPr algn="l">
              <a:lnSpc>
                <a:spcPts val="4488"/>
              </a:lnSpc>
              <a:spcBef>
                <a:spcPct val="0"/>
              </a:spcBef>
            </a:pP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2589189" y="653389"/>
            <a:ext cx="739704" cy="750622"/>
          </a:xfrm>
          <a:custGeom>
            <a:avLst/>
            <a:gdLst/>
            <a:ahLst/>
            <a:cxnLst/>
            <a:rect r="r" b="b" t="t" l="l"/>
            <a:pathLst>
              <a:path h="750622" w="739704">
                <a:moveTo>
                  <a:pt x="0" y="0"/>
                </a:moveTo>
                <a:lnTo>
                  <a:pt x="739704" y="0"/>
                </a:lnTo>
                <a:lnTo>
                  <a:pt x="739704" y="750622"/>
                </a:lnTo>
                <a:lnTo>
                  <a:pt x="0" y="7506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396" y="1967131"/>
            <a:ext cx="6785084" cy="6862179"/>
            <a:chOff x="0" y="0"/>
            <a:chExt cx="1899974" cy="19215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9975" cy="1921563"/>
            </a:xfrm>
            <a:custGeom>
              <a:avLst/>
              <a:gdLst/>
              <a:ahLst/>
              <a:cxnLst/>
              <a:rect r="r" b="b" t="t" l="l"/>
              <a:pathLst>
                <a:path h="1921563" w="1899975">
                  <a:moveTo>
                    <a:pt x="0" y="0"/>
                  </a:moveTo>
                  <a:lnTo>
                    <a:pt x="1899975" y="0"/>
                  </a:lnTo>
                  <a:lnTo>
                    <a:pt x="1899975" y="1921563"/>
                  </a:lnTo>
                  <a:lnTo>
                    <a:pt x="0" y="1921563"/>
                  </a:lnTo>
                  <a:close/>
                </a:path>
              </a:pathLst>
            </a:custGeom>
            <a:solidFill>
              <a:srgbClr val="0097B2">
                <a:alpha val="8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99974" cy="1959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829309"/>
            <a:ext cx="7523780" cy="428991"/>
            <a:chOff x="0" y="0"/>
            <a:chExt cx="2106826" cy="1201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6826" cy="120127"/>
            </a:xfrm>
            <a:custGeom>
              <a:avLst/>
              <a:gdLst/>
              <a:ahLst/>
              <a:cxnLst/>
              <a:rect r="r" b="b" t="t" l="l"/>
              <a:pathLst>
                <a:path h="120127" w="2106826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145DA0">
                <a:alpha val="4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81480" y="1888204"/>
            <a:ext cx="6860381" cy="7020032"/>
            <a:chOff x="0" y="0"/>
            <a:chExt cx="1921059" cy="19657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21059" cy="1965765"/>
            </a:xfrm>
            <a:custGeom>
              <a:avLst/>
              <a:gdLst/>
              <a:ahLst/>
              <a:cxnLst/>
              <a:rect r="r" b="b" t="t" l="l"/>
              <a:pathLst>
                <a:path h="1965765" w="1921059">
                  <a:moveTo>
                    <a:pt x="0" y="0"/>
                  </a:moveTo>
                  <a:lnTo>
                    <a:pt x="1921059" y="0"/>
                  </a:lnTo>
                  <a:lnTo>
                    <a:pt x="1921059" y="1965765"/>
                  </a:lnTo>
                  <a:lnTo>
                    <a:pt x="0" y="1965765"/>
                  </a:lnTo>
                  <a:close/>
                </a:path>
              </a:pathLst>
            </a:custGeom>
            <a:solidFill>
              <a:srgbClr val="0097B2">
                <a:alpha val="8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921059" cy="2003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38003" y="8290589"/>
            <a:ext cx="7523780" cy="752378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98BA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3724222" y="-4507687"/>
            <a:ext cx="5924489" cy="592448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98BA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281480" y="8884028"/>
            <a:ext cx="7359625" cy="374272"/>
            <a:chOff x="0" y="0"/>
            <a:chExt cx="2060859" cy="10480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60859" cy="104805"/>
            </a:xfrm>
            <a:custGeom>
              <a:avLst/>
              <a:gdLst/>
              <a:ahLst/>
              <a:cxnLst/>
              <a:rect r="r" b="b" t="t" l="l"/>
              <a:pathLst>
                <a:path h="104805" w="2060859">
                  <a:moveTo>
                    <a:pt x="0" y="0"/>
                  </a:moveTo>
                  <a:lnTo>
                    <a:pt x="2060859" y="0"/>
                  </a:lnTo>
                  <a:lnTo>
                    <a:pt x="2060859" y="104805"/>
                  </a:lnTo>
                  <a:lnTo>
                    <a:pt x="0" y="104805"/>
                  </a:lnTo>
                  <a:close/>
                </a:path>
              </a:pathLst>
            </a:custGeom>
            <a:solidFill>
              <a:srgbClr val="145DA0">
                <a:alpha val="4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060859" cy="142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200267" y="2261159"/>
            <a:ext cx="3889492" cy="671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22"/>
              </a:lnSpc>
              <a:spcBef>
                <a:spcPct val="0"/>
              </a:spcBef>
            </a:pPr>
            <a:r>
              <a:rPr lang="en-US" sz="3944">
                <a:solidFill>
                  <a:srgbClr val="FDFDFD"/>
                </a:solidFill>
                <a:latin typeface="Open Sans Extra Bold"/>
              </a:rPr>
              <a:t>COSTES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00528" y="2918585"/>
            <a:ext cx="5174534" cy="1673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</a:pPr>
          </a:p>
          <a:p>
            <a:pPr algn="l">
              <a:lnSpc>
                <a:spcPts val="4488"/>
              </a:lnSpc>
              <a:spcBef>
                <a:spcPct val="0"/>
              </a:spcBef>
            </a:pPr>
            <a:r>
              <a:rPr lang="en-US" sz="3206" spc="-64">
                <a:solidFill>
                  <a:srgbClr val="FDFDFD"/>
                </a:solidFill>
                <a:latin typeface="Poppins"/>
              </a:rPr>
              <a:t>Desarrollo de software y hardware.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702942" y="2162608"/>
            <a:ext cx="6017457" cy="67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27"/>
              </a:lnSpc>
              <a:spcBef>
                <a:spcPct val="0"/>
              </a:spcBef>
            </a:pPr>
            <a:r>
              <a:rPr lang="en-US" sz="3947">
                <a:solidFill>
                  <a:srgbClr val="FDFDFD"/>
                </a:solidFill>
                <a:latin typeface="Open Sans Extra Bold"/>
              </a:rPr>
              <a:t>BENEFICIOS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5400000">
            <a:off x="1944798" y="3659018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5400000">
            <a:off x="1944798" y="4983682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700528" y="4905170"/>
            <a:ext cx="5174534" cy="56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  <a:spcBef>
                <a:spcPct val="0"/>
              </a:spcBef>
            </a:pPr>
            <a:r>
              <a:rPr lang="en-US" sz="3206" spc="-64">
                <a:solidFill>
                  <a:srgbClr val="FDFDFD"/>
                </a:solidFill>
                <a:latin typeface="Poppins"/>
              </a:rPr>
              <a:t>Infraestructura en la nube.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5400000">
            <a:off x="1944798" y="6063506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700528" y="5966989"/>
            <a:ext cx="5174534" cy="56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  <a:spcBef>
                <a:spcPct val="0"/>
              </a:spcBef>
            </a:pPr>
            <a:r>
              <a:rPr lang="en-US" sz="3206" spc="-64">
                <a:solidFill>
                  <a:srgbClr val="FDFDFD"/>
                </a:solidFill>
                <a:latin typeface="Poppins"/>
              </a:rPr>
              <a:t>Marketing y ventas.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318623" y="2949678"/>
            <a:ext cx="5557561" cy="111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</a:pPr>
          </a:p>
          <a:p>
            <a:pPr algn="l">
              <a:lnSpc>
                <a:spcPts val="4488"/>
              </a:lnSpc>
              <a:spcBef>
                <a:spcPct val="0"/>
              </a:spcBef>
            </a:pPr>
            <a:r>
              <a:rPr lang="en-US" sz="3206" spc="-64">
                <a:solidFill>
                  <a:srgbClr val="FDFDFD"/>
                </a:solidFill>
                <a:latin typeface="Poppins"/>
              </a:rPr>
              <a:t>Aumento de las ventas.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318623" y="4492979"/>
            <a:ext cx="5174534" cy="111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  <a:spcBef>
                <a:spcPct val="0"/>
              </a:spcBef>
            </a:pPr>
            <a:r>
              <a:rPr lang="en-US" sz="3206" spc="-64">
                <a:solidFill>
                  <a:srgbClr val="FDFDFD"/>
                </a:solidFill>
                <a:latin typeface="Poppins"/>
              </a:rPr>
              <a:t>Reducción de costos operativos.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1542" y="5779027"/>
            <a:ext cx="5631724" cy="2229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  <a:spcBef>
                <a:spcPct val="0"/>
              </a:spcBef>
            </a:pPr>
            <a:r>
              <a:rPr lang="en-US" sz="3206" spc="-64">
                <a:solidFill>
                  <a:srgbClr val="FDFDFD"/>
                </a:solidFill>
                <a:latin typeface="Poppins"/>
              </a:rPr>
              <a:t>Mayor satisfacción del cliente.</a:t>
            </a:r>
          </a:p>
          <a:p>
            <a:pPr algn="l">
              <a:lnSpc>
                <a:spcPts val="4488"/>
              </a:lnSpc>
              <a:spcBef>
                <a:spcPct val="0"/>
              </a:spcBef>
            </a:pPr>
          </a:p>
          <a:p>
            <a:pPr algn="l">
              <a:lnSpc>
                <a:spcPts val="4488"/>
              </a:lnSpc>
              <a:spcBef>
                <a:spcPct val="0"/>
              </a:spcBef>
            </a:pPr>
          </a:p>
        </p:txBody>
      </p:sp>
      <p:sp>
        <p:nvSpPr>
          <p:cNvPr name="Freeform 31" id="31"/>
          <p:cNvSpPr/>
          <p:nvPr/>
        </p:nvSpPr>
        <p:spPr>
          <a:xfrm flipH="false" flipV="false" rot="5400000">
            <a:off x="9642265" y="3625273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5400000">
            <a:off x="9642265" y="4612210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5400000">
            <a:off x="9642265" y="5875544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3798613" y="513285"/>
            <a:ext cx="12198241" cy="81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42"/>
              </a:lnSpc>
              <a:spcBef>
                <a:spcPct val="0"/>
              </a:spcBef>
            </a:pPr>
            <a:r>
              <a:rPr lang="en-US" sz="4744">
                <a:solidFill>
                  <a:srgbClr val="0097B2"/>
                </a:solidFill>
                <a:latin typeface="Open Sans Extra Bold"/>
              </a:rPr>
              <a:t>ANÁLISIS DE COSTES/BENEFICIOS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5400000">
            <a:off x="1944798" y="7143330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2700528" y="7028807"/>
            <a:ext cx="5174534" cy="56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  <a:spcBef>
                <a:spcPct val="0"/>
              </a:spcBef>
            </a:pPr>
            <a:r>
              <a:rPr lang="en-US" sz="3206" spc="-64">
                <a:solidFill>
                  <a:srgbClr val="FDFDFD"/>
                </a:solidFill>
                <a:latin typeface="Poppins"/>
              </a:rPr>
              <a:t>Soporte al cliente.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5400000">
            <a:off x="9674143" y="7138957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8" y="0"/>
                </a:lnTo>
                <a:lnTo>
                  <a:pt x="510938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0281542" y="6988087"/>
            <a:ext cx="5174534" cy="56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  <a:spcBef>
                <a:spcPct val="0"/>
              </a:spcBef>
            </a:pPr>
            <a:r>
              <a:rPr lang="en-US" sz="3206" spc="-64">
                <a:solidFill>
                  <a:srgbClr val="FDFDFD"/>
                </a:solidFill>
                <a:latin typeface="Poppins"/>
              </a:rPr>
              <a:t>Fidelización del cliente.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5400000">
            <a:off x="9674143" y="8063918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8" y="0"/>
                </a:lnTo>
                <a:lnTo>
                  <a:pt x="510938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10281542" y="7967401"/>
            <a:ext cx="5174534" cy="56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  <a:spcBef>
                <a:spcPct val="0"/>
              </a:spcBef>
            </a:pPr>
            <a:r>
              <a:rPr lang="en-US" sz="3206" spc="-64">
                <a:solidFill>
                  <a:srgbClr val="FDFDFD"/>
                </a:solidFill>
                <a:latin typeface="Poppins"/>
              </a:rPr>
              <a:t>Ventaja competitiva.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4398343" y="2238808"/>
            <a:ext cx="889451" cy="889451"/>
          </a:xfrm>
          <a:custGeom>
            <a:avLst/>
            <a:gdLst/>
            <a:ahLst/>
            <a:cxnLst/>
            <a:rect r="r" b="b" t="t" l="l"/>
            <a:pathLst>
              <a:path h="889451" w="889451">
                <a:moveTo>
                  <a:pt x="0" y="0"/>
                </a:moveTo>
                <a:lnTo>
                  <a:pt x="889452" y="0"/>
                </a:lnTo>
                <a:lnTo>
                  <a:pt x="889452" y="889452"/>
                </a:lnTo>
                <a:lnTo>
                  <a:pt x="0" y="8894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3097404" y="2114858"/>
            <a:ext cx="1023765" cy="1040796"/>
          </a:xfrm>
          <a:custGeom>
            <a:avLst/>
            <a:gdLst/>
            <a:ahLst/>
            <a:cxnLst/>
            <a:rect r="r" b="b" t="t" l="l"/>
            <a:pathLst>
              <a:path h="1040796" w="1023765">
                <a:moveTo>
                  <a:pt x="0" y="0"/>
                </a:moveTo>
                <a:lnTo>
                  <a:pt x="1023765" y="0"/>
                </a:lnTo>
                <a:lnTo>
                  <a:pt x="1023765" y="1040797"/>
                </a:lnTo>
                <a:lnTo>
                  <a:pt x="0" y="10407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745194"/>
            <a:ext cx="18288000" cy="5143500"/>
          </a:xfrm>
          <a:custGeom>
            <a:avLst/>
            <a:gdLst/>
            <a:ahLst/>
            <a:cxnLst/>
            <a:rect r="r" b="b" t="t" l="l"/>
            <a:pathLst>
              <a:path h="5143500" w="18288000">
                <a:moveTo>
                  <a:pt x="0" y="0"/>
                </a:moveTo>
                <a:lnTo>
                  <a:pt x="18288000" y="0"/>
                </a:lnTo>
                <a:lnTo>
                  <a:pt x="18288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</a:blip>
            <a:stretch>
              <a:fillRect l="0" t="-36597" r="0" b="-3659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0621" y="3036481"/>
            <a:ext cx="8583379" cy="6925897"/>
            <a:chOff x="0" y="0"/>
            <a:chExt cx="2260643" cy="18241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60643" cy="1824105"/>
            </a:xfrm>
            <a:custGeom>
              <a:avLst/>
              <a:gdLst/>
              <a:ahLst/>
              <a:cxnLst/>
              <a:rect r="r" b="b" t="t" l="l"/>
              <a:pathLst>
                <a:path h="1824105" w="2260643">
                  <a:moveTo>
                    <a:pt x="0" y="0"/>
                  </a:moveTo>
                  <a:lnTo>
                    <a:pt x="2260643" y="0"/>
                  </a:lnTo>
                  <a:lnTo>
                    <a:pt x="2260643" y="1824105"/>
                  </a:lnTo>
                  <a:lnTo>
                    <a:pt x="0" y="1824105"/>
                  </a:lnTo>
                  <a:close/>
                </a:path>
              </a:pathLst>
            </a:custGeom>
            <a:solidFill>
              <a:srgbClr val="0097B2">
                <a:alpha val="8196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260643" cy="18622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62801" y="3152066"/>
            <a:ext cx="3779019" cy="649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88"/>
              </a:lnSpc>
              <a:spcBef>
                <a:spcPct val="0"/>
              </a:spcBef>
            </a:pPr>
            <a:r>
              <a:rPr lang="en-US" sz="3848">
                <a:solidFill>
                  <a:srgbClr val="FDFDFD"/>
                </a:solidFill>
                <a:latin typeface="Open Sans Extra Bold"/>
              </a:rPr>
              <a:t>OBJETIVOS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0621" y="4008725"/>
            <a:ext cx="8558865" cy="629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36658" indent="-318329" lvl="1">
              <a:lnSpc>
                <a:spcPts val="4128"/>
              </a:lnSpc>
              <a:buFont typeface="Arial"/>
              <a:buChar char="•"/>
            </a:pPr>
            <a:r>
              <a:rPr lang="en-US" sz="2948" spc="-58">
                <a:solidFill>
                  <a:srgbClr val="FDFDFD"/>
                </a:solidFill>
                <a:latin typeface="Poppins Bold"/>
              </a:rPr>
              <a:t>Mejora de las Recomendaciones:</a:t>
            </a:r>
            <a:r>
              <a:rPr lang="en-US" sz="2948" spc="-58">
                <a:solidFill>
                  <a:srgbClr val="FDFDFD"/>
                </a:solidFill>
                <a:latin typeface="Poppins"/>
              </a:rPr>
              <a:t> Analizar patrones de compra para sugerencias precisas.</a:t>
            </a:r>
          </a:p>
          <a:p>
            <a:pPr algn="ctr">
              <a:lnSpc>
                <a:spcPts val="4128"/>
              </a:lnSpc>
            </a:pPr>
          </a:p>
          <a:p>
            <a:pPr algn="ctr" marL="636658" indent="-318329" lvl="1">
              <a:lnSpc>
                <a:spcPts val="4128"/>
              </a:lnSpc>
              <a:buFont typeface="Arial"/>
              <a:buChar char="•"/>
            </a:pPr>
            <a:r>
              <a:rPr lang="en-US" sz="2948" spc="-58">
                <a:solidFill>
                  <a:srgbClr val="FDFDFD"/>
                </a:solidFill>
                <a:latin typeface="Poppins Bold"/>
              </a:rPr>
              <a:t>Optimización de la Experiencia de Usuario: </a:t>
            </a:r>
            <a:r>
              <a:rPr lang="en-US" sz="2948" spc="-58">
                <a:solidFill>
                  <a:srgbClr val="FDFDFD"/>
                </a:solidFill>
                <a:latin typeface="Poppins"/>
              </a:rPr>
              <a:t>Identificar y solucionar puntos de fricción en la navegación y uso del asistente.</a:t>
            </a:r>
          </a:p>
          <a:p>
            <a:pPr algn="ctr">
              <a:lnSpc>
                <a:spcPts val="4128"/>
              </a:lnSpc>
            </a:pPr>
          </a:p>
          <a:p>
            <a:pPr algn="ctr" marL="636658" indent="-318329" lvl="1">
              <a:lnSpc>
                <a:spcPts val="4128"/>
              </a:lnSpc>
              <a:spcBef>
                <a:spcPct val="0"/>
              </a:spcBef>
              <a:buFont typeface="Arial"/>
              <a:buChar char="•"/>
            </a:pPr>
            <a:r>
              <a:rPr lang="en-US" sz="2948" spc="-58">
                <a:solidFill>
                  <a:srgbClr val="FDFDFD"/>
                </a:solidFill>
                <a:latin typeface="Poppins Bold"/>
              </a:rPr>
              <a:t>Predicción de Demandas: </a:t>
            </a:r>
            <a:r>
              <a:rPr lang="en-US" sz="2948" spc="-58">
                <a:solidFill>
                  <a:srgbClr val="FDFDFD"/>
                </a:solidFill>
                <a:latin typeface="Poppins"/>
              </a:rPr>
              <a:t>Anticipar necesidades de productos y ajustar el inventario.</a:t>
            </a:r>
          </a:p>
          <a:p>
            <a:pPr algn="ctr">
              <a:lnSpc>
                <a:spcPts val="4128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9396991" y="3036481"/>
            <a:ext cx="8468979" cy="6925897"/>
            <a:chOff x="0" y="0"/>
            <a:chExt cx="2230513" cy="18241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30513" cy="1824105"/>
            </a:xfrm>
            <a:custGeom>
              <a:avLst/>
              <a:gdLst/>
              <a:ahLst/>
              <a:cxnLst/>
              <a:rect r="r" b="b" t="t" l="l"/>
              <a:pathLst>
                <a:path h="1824105" w="2230513">
                  <a:moveTo>
                    <a:pt x="0" y="0"/>
                  </a:moveTo>
                  <a:lnTo>
                    <a:pt x="2230513" y="0"/>
                  </a:lnTo>
                  <a:lnTo>
                    <a:pt x="2230513" y="1824105"/>
                  </a:lnTo>
                  <a:lnTo>
                    <a:pt x="0" y="1824105"/>
                  </a:lnTo>
                  <a:close/>
                </a:path>
              </a:pathLst>
            </a:custGeom>
            <a:solidFill>
              <a:srgbClr val="0097B2">
                <a:alpha val="8196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230513" cy="18622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396991" y="4532600"/>
            <a:ext cx="8558865" cy="524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36658" indent="-318329" lvl="1">
              <a:lnSpc>
                <a:spcPts val="4128"/>
              </a:lnSpc>
              <a:buFont typeface="Arial"/>
              <a:buChar char="•"/>
            </a:pPr>
            <a:r>
              <a:rPr lang="en-US" sz="2948" spc="-58">
                <a:solidFill>
                  <a:srgbClr val="FDFDFD"/>
                </a:solidFill>
                <a:latin typeface="Poppins Bold"/>
              </a:rPr>
              <a:t>Precisión de las Recomendaciones: </a:t>
            </a:r>
            <a:r>
              <a:rPr lang="en-US" sz="2948" spc="-58">
                <a:solidFill>
                  <a:srgbClr val="FDFDFD"/>
                </a:solidFill>
                <a:latin typeface="Poppins"/>
              </a:rPr>
              <a:t>Medida por la tasa de clics en sugerencias.</a:t>
            </a:r>
          </a:p>
          <a:p>
            <a:pPr algn="ctr">
              <a:lnSpc>
                <a:spcPts val="4128"/>
              </a:lnSpc>
            </a:pPr>
          </a:p>
          <a:p>
            <a:pPr algn="ctr" marL="636658" indent="-318329" lvl="1">
              <a:lnSpc>
                <a:spcPts val="4128"/>
              </a:lnSpc>
              <a:buFont typeface="Arial"/>
              <a:buChar char="•"/>
            </a:pPr>
            <a:r>
              <a:rPr lang="en-US" sz="2948" spc="-58">
                <a:solidFill>
                  <a:srgbClr val="FDFDFD"/>
                </a:solidFill>
                <a:latin typeface="Poppins Bold"/>
              </a:rPr>
              <a:t>Reducción de Tiempos de Respuesta: </a:t>
            </a:r>
            <a:r>
              <a:rPr lang="en-US" sz="2948" spc="-58">
                <a:solidFill>
                  <a:srgbClr val="FDFDFD"/>
                </a:solidFill>
                <a:latin typeface="Poppins"/>
              </a:rPr>
              <a:t>Tiempo promedio desde la consulta del usuario hasta la respuesta.</a:t>
            </a:r>
          </a:p>
          <a:p>
            <a:pPr algn="ctr">
              <a:lnSpc>
                <a:spcPts val="4128"/>
              </a:lnSpc>
            </a:pPr>
          </a:p>
          <a:p>
            <a:pPr algn="ctr" marL="636658" indent="-318329" lvl="1">
              <a:lnSpc>
                <a:spcPts val="4128"/>
              </a:lnSpc>
              <a:buFont typeface="Arial"/>
              <a:buChar char="•"/>
            </a:pPr>
            <a:r>
              <a:rPr lang="en-US" sz="2948" spc="-58">
                <a:solidFill>
                  <a:srgbClr val="FDFDFD"/>
                </a:solidFill>
                <a:latin typeface="Poppins Bold"/>
              </a:rPr>
              <a:t>Exactitud en Predicciones de Demanda: </a:t>
            </a:r>
            <a:r>
              <a:rPr lang="en-US" sz="2948" spc="-58">
                <a:solidFill>
                  <a:srgbClr val="FDFDFD"/>
                </a:solidFill>
                <a:latin typeface="Poppins"/>
              </a:rPr>
              <a:t>Reducción de faltantes y sobrestock.</a:t>
            </a:r>
          </a:p>
          <a:p>
            <a:pPr algn="ctr">
              <a:lnSpc>
                <a:spcPts val="4128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544813" y="933450"/>
            <a:ext cx="7198375" cy="847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50"/>
              </a:lnSpc>
              <a:spcBef>
                <a:spcPct val="0"/>
              </a:spcBef>
            </a:pPr>
            <a:r>
              <a:rPr lang="en-US" sz="4964">
                <a:solidFill>
                  <a:srgbClr val="FDFDFD"/>
                </a:solidFill>
                <a:latin typeface="Open Sans Extra Bold"/>
              </a:rPr>
              <a:t>MINERIA DE DATOS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06315" y="3433427"/>
            <a:ext cx="7589298" cy="661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2"/>
              </a:lnSpc>
              <a:spcBef>
                <a:spcPct val="0"/>
              </a:spcBef>
            </a:pPr>
            <a:r>
              <a:rPr lang="en-US" sz="3858">
                <a:solidFill>
                  <a:srgbClr val="FDFDFD"/>
                </a:solidFill>
                <a:latin typeface="Open Sans Extra Bold"/>
              </a:rPr>
              <a:t>CRITERIOS DE RENDIMIENTO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21204" y="2185294"/>
            <a:ext cx="901259" cy="90125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29782" lIns="29782" bIns="29782" rIns="29782"/>
            <a:lstStyle/>
            <a:p>
              <a:pPr algn="ctr">
                <a:lnSpc>
                  <a:spcPts val="48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764129" y="2185294"/>
            <a:ext cx="901259" cy="9012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29782" lIns="29782" bIns="29782" rIns="29782"/>
            <a:lstStyle/>
            <a:p>
              <a:pPr algn="ctr">
                <a:lnSpc>
                  <a:spcPts val="48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21204" y="6930860"/>
            <a:ext cx="901259" cy="90125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29782" lIns="29782" bIns="29782" rIns="29782"/>
            <a:lstStyle/>
            <a:p>
              <a:pPr algn="ctr">
                <a:lnSpc>
                  <a:spcPts val="488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826128" y="6930860"/>
            <a:ext cx="901259" cy="90125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29782" lIns="29782" bIns="29782" rIns="29782"/>
            <a:lstStyle/>
            <a:p>
              <a:pPr algn="ctr">
                <a:lnSpc>
                  <a:spcPts val="488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619944" y="4445893"/>
            <a:ext cx="901259" cy="90125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29782" lIns="29782" bIns="29782" rIns="29782"/>
            <a:lstStyle/>
            <a:p>
              <a:pPr algn="ctr">
                <a:lnSpc>
                  <a:spcPts val="488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727387" y="4544774"/>
            <a:ext cx="901259" cy="90125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29782" lIns="29782" bIns="29782" rIns="29782"/>
            <a:lstStyle/>
            <a:p>
              <a:pPr algn="ctr">
                <a:lnSpc>
                  <a:spcPts val="488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2507690" y="9065682"/>
            <a:ext cx="584445" cy="533439"/>
          </a:xfrm>
          <a:custGeom>
            <a:avLst/>
            <a:gdLst/>
            <a:ahLst/>
            <a:cxnLst/>
            <a:rect r="r" b="b" t="t" l="l"/>
            <a:pathLst>
              <a:path h="533439" w="584445">
                <a:moveTo>
                  <a:pt x="0" y="0"/>
                </a:moveTo>
                <a:lnTo>
                  <a:pt x="584444" y="0"/>
                </a:lnTo>
                <a:lnTo>
                  <a:pt x="584444" y="533438"/>
                </a:lnTo>
                <a:lnTo>
                  <a:pt x="0" y="533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5400000">
            <a:off x="4772306" y="1635666"/>
            <a:ext cx="2412806" cy="488971"/>
            <a:chOff x="0" y="0"/>
            <a:chExt cx="1263243" cy="25600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63243" cy="256005"/>
            </a:xfrm>
            <a:custGeom>
              <a:avLst/>
              <a:gdLst/>
              <a:ahLst/>
              <a:cxnLst/>
              <a:rect r="r" b="b" t="t" l="l"/>
              <a:pathLst>
                <a:path h="256005" w="1263243">
                  <a:moveTo>
                    <a:pt x="631622" y="0"/>
                  </a:moveTo>
                  <a:lnTo>
                    <a:pt x="1263243" y="256005"/>
                  </a:lnTo>
                  <a:lnTo>
                    <a:pt x="0" y="256005"/>
                  </a:lnTo>
                  <a:lnTo>
                    <a:pt x="631622" y="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97382" y="90284"/>
              <a:ext cx="868480" cy="147434"/>
            </a:xfrm>
            <a:prstGeom prst="rect">
              <a:avLst/>
            </a:prstGeom>
          </p:spPr>
          <p:txBody>
            <a:bodyPr anchor="ctr" rtlCol="false" tIns="78591" lIns="78591" bIns="78591" rIns="78591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5400000">
            <a:off x="10922015" y="7912574"/>
            <a:ext cx="2452398" cy="488971"/>
            <a:chOff x="0" y="0"/>
            <a:chExt cx="1283972" cy="25600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83972" cy="256005"/>
            </a:xfrm>
            <a:custGeom>
              <a:avLst/>
              <a:gdLst/>
              <a:ahLst/>
              <a:cxnLst/>
              <a:rect r="r" b="b" t="t" l="l"/>
              <a:pathLst>
                <a:path h="256005" w="1283972">
                  <a:moveTo>
                    <a:pt x="641986" y="0"/>
                  </a:moveTo>
                  <a:lnTo>
                    <a:pt x="1283972" y="256005"/>
                  </a:lnTo>
                  <a:lnTo>
                    <a:pt x="0" y="256005"/>
                  </a:lnTo>
                  <a:lnTo>
                    <a:pt x="641986" y="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200621" y="90284"/>
              <a:ext cx="882731" cy="147434"/>
            </a:xfrm>
            <a:prstGeom prst="rect">
              <a:avLst/>
            </a:prstGeom>
          </p:spPr>
          <p:txBody>
            <a:bodyPr anchor="ctr" rtlCol="false" tIns="78591" lIns="78591" bIns="78591" rIns="78591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5400000">
            <a:off x="4012949" y="4843292"/>
            <a:ext cx="2452398" cy="488971"/>
            <a:chOff x="0" y="0"/>
            <a:chExt cx="1283972" cy="25600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83972" cy="256005"/>
            </a:xfrm>
            <a:custGeom>
              <a:avLst/>
              <a:gdLst/>
              <a:ahLst/>
              <a:cxnLst/>
              <a:rect r="r" b="b" t="t" l="l"/>
              <a:pathLst>
                <a:path h="256005" w="1283972">
                  <a:moveTo>
                    <a:pt x="641986" y="0"/>
                  </a:moveTo>
                  <a:lnTo>
                    <a:pt x="1283972" y="256005"/>
                  </a:lnTo>
                  <a:lnTo>
                    <a:pt x="0" y="256005"/>
                  </a:lnTo>
                  <a:lnTo>
                    <a:pt x="641986" y="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200621" y="90284"/>
              <a:ext cx="882731" cy="147434"/>
            </a:xfrm>
            <a:prstGeom prst="rect">
              <a:avLst/>
            </a:prstGeom>
          </p:spPr>
          <p:txBody>
            <a:bodyPr anchor="ctr" rtlCol="false" tIns="78591" lIns="78591" bIns="78591" rIns="78591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5400000">
            <a:off x="4752510" y="7912574"/>
            <a:ext cx="2452398" cy="488971"/>
            <a:chOff x="0" y="0"/>
            <a:chExt cx="1283972" cy="25600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83972" cy="256005"/>
            </a:xfrm>
            <a:custGeom>
              <a:avLst/>
              <a:gdLst/>
              <a:ahLst/>
              <a:cxnLst/>
              <a:rect r="r" b="b" t="t" l="l"/>
              <a:pathLst>
                <a:path h="256005" w="1283972">
                  <a:moveTo>
                    <a:pt x="641986" y="0"/>
                  </a:moveTo>
                  <a:lnTo>
                    <a:pt x="1283972" y="256005"/>
                  </a:lnTo>
                  <a:lnTo>
                    <a:pt x="0" y="256005"/>
                  </a:lnTo>
                  <a:lnTo>
                    <a:pt x="641986" y="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200621" y="90284"/>
              <a:ext cx="882731" cy="147434"/>
            </a:xfrm>
            <a:prstGeom prst="rect">
              <a:avLst/>
            </a:prstGeom>
          </p:spPr>
          <p:txBody>
            <a:bodyPr anchor="ctr" rtlCol="false" tIns="78591" lIns="78591" bIns="78591" rIns="78591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-5400000">
            <a:off x="11738402" y="4876608"/>
            <a:ext cx="2452398" cy="488971"/>
            <a:chOff x="0" y="0"/>
            <a:chExt cx="1283972" cy="25600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283972" cy="256005"/>
            </a:xfrm>
            <a:custGeom>
              <a:avLst/>
              <a:gdLst/>
              <a:ahLst/>
              <a:cxnLst/>
              <a:rect r="r" b="b" t="t" l="l"/>
              <a:pathLst>
                <a:path h="256005" w="1283972">
                  <a:moveTo>
                    <a:pt x="641986" y="0"/>
                  </a:moveTo>
                  <a:lnTo>
                    <a:pt x="1283972" y="256005"/>
                  </a:lnTo>
                  <a:lnTo>
                    <a:pt x="0" y="256005"/>
                  </a:lnTo>
                  <a:lnTo>
                    <a:pt x="641986" y="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200621" y="90284"/>
              <a:ext cx="882731" cy="147434"/>
            </a:xfrm>
            <a:prstGeom prst="rect">
              <a:avLst/>
            </a:prstGeom>
          </p:spPr>
          <p:txBody>
            <a:bodyPr anchor="ctr" rtlCol="false" tIns="78591" lIns="78591" bIns="78591" rIns="78591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-5400000">
            <a:off x="11001339" y="1614023"/>
            <a:ext cx="2369520" cy="488971"/>
            <a:chOff x="0" y="0"/>
            <a:chExt cx="1240581" cy="25600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240581" cy="256005"/>
            </a:xfrm>
            <a:custGeom>
              <a:avLst/>
              <a:gdLst/>
              <a:ahLst/>
              <a:cxnLst/>
              <a:rect r="r" b="b" t="t" l="l"/>
              <a:pathLst>
                <a:path h="256005" w="1240581">
                  <a:moveTo>
                    <a:pt x="620290" y="0"/>
                  </a:moveTo>
                  <a:lnTo>
                    <a:pt x="1240581" y="256005"/>
                  </a:lnTo>
                  <a:lnTo>
                    <a:pt x="0" y="256005"/>
                  </a:lnTo>
                  <a:lnTo>
                    <a:pt x="620290" y="0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193841" y="90284"/>
              <a:ext cx="852899" cy="147434"/>
            </a:xfrm>
            <a:prstGeom prst="rect">
              <a:avLst/>
            </a:prstGeom>
          </p:spPr>
          <p:txBody>
            <a:bodyPr anchor="ctr" rtlCol="false" tIns="78591" lIns="78591" bIns="78591" rIns="78591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7751374" y="4091188"/>
            <a:ext cx="3182944" cy="99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</a:pPr>
            <a:r>
              <a:rPr lang="en-US" sz="3646" spc="109">
                <a:solidFill>
                  <a:srgbClr val="0097B2"/>
                </a:solidFill>
                <a:latin typeface="Montserrat Heavy"/>
              </a:rPr>
              <a:t>PLAN DE PROYECTO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34857" y="3861578"/>
            <a:ext cx="4751610" cy="2452398"/>
            <a:chOff x="0" y="0"/>
            <a:chExt cx="1259169" cy="64988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259169" cy="649882"/>
            </a:xfrm>
            <a:custGeom>
              <a:avLst/>
              <a:gdLst/>
              <a:ahLst/>
              <a:cxnLst/>
              <a:rect r="r" b="b" t="t" l="l"/>
              <a:pathLst>
                <a:path h="649882" w="1259169">
                  <a:moveTo>
                    <a:pt x="0" y="0"/>
                  </a:moveTo>
                  <a:lnTo>
                    <a:pt x="1259169" y="0"/>
                  </a:lnTo>
                  <a:lnTo>
                    <a:pt x="1259169" y="649882"/>
                  </a:lnTo>
                  <a:lnTo>
                    <a:pt x="0" y="64988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19050"/>
              <a:ext cx="1259169" cy="66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220582" y="4081663"/>
            <a:ext cx="4678831" cy="2353897"/>
            <a:chOff x="0" y="0"/>
            <a:chExt cx="6238441" cy="3138529"/>
          </a:xfrm>
        </p:grpSpPr>
        <p:sp>
          <p:nvSpPr>
            <p:cNvPr name="TextBox 44" id="44"/>
            <p:cNvSpPr txBox="true"/>
            <p:nvPr/>
          </p:nvSpPr>
          <p:spPr>
            <a:xfrm rot="0">
              <a:off x="0" y="-9525"/>
              <a:ext cx="6238441" cy="36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119"/>
                </a:lnSpc>
              </a:pPr>
              <a:r>
                <a:rPr lang="en-US" sz="1766">
                  <a:solidFill>
                    <a:srgbClr val="FFFFFF"/>
                  </a:solidFill>
                  <a:latin typeface="Montserrat Classic Bold"/>
                </a:rPr>
                <a:t>DESCRIPCIÓN DEL PROYECTO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0" y="522196"/>
              <a:ext cx="6220432" cy="26163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07133" indent="-203566" lvl="1">
                <a:lnSpc>
                  <a:spcPts val="2300"/>
                </a:lnSpc>
                <a:buFont typeface="Arial"/>
                <a:buChar char="•"/>
              </a:pPr>
              <a:r>
                <a:rPr lang="en-US" sz="1885">
                  <a:solidFill>
                    <a:srgbClr val="FFFFFF"/>
                  </a:solidFill>
                  <a:latin typeface="Montserrat Classic"/>
                </a:rPr>
                <a:t>Tecnologías Usadas: CNN, Keras, NLP.</a:t>
              </a:r>
            </a:p>
            <a:p>
              <a:pPr algn="l" marL="385543" indent="-192772" lvl="1">
                <a:lnSpc>
                  <a:spcPts val="2178"/>
                </a:lnSpc>
                <a:buFont typeface="Arial"/>
                <a:buChar char="•"/>
              </a:pPr>
              <a:r>
                <a:rPr lang="en-US" sz="1785">
                  <a:solidFill>
                    <a:srgbClr val="FFFFFF"/>
                  </a:solidFill>
                  <a:latin typeface="Montserrat Classic"/>
                </a:rPr>
                <a:t>Funciones Principales: Procesamiento de lenguaje natural, búsqueda de productos, comparación de precios, seguimiento de pedidos.</a:t>
              </a:r>
            </a:p>
            <a:p>
              <a:pPr algn="l" marL="0" indent="0" lvl="0">
                <a:lnSpc>
                  <a:spcPts val="217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858788" y="6930860"/>
            <a:ext cx="4751610" cy="2452398"/>
            <a:chOff x="0" y="0"/>
            <a:chExt cx="1259169" cy="649882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259169" cy="649882"/>
            </a:xfrm>
            <a:custGeom>
              <a:avLst/>
              <a:gdLst/>
              <a:ahLst/>
              <a:cxnLst/>
              <a:rect r="r" b="b" t="t" l="l"/>
              <a:pathLst>
                <a:path h="649882" w="1259169">
                  <a:moveTo>
                    <a:pt x="0" y="0"/>
                  </a:moveTo>
                  <a:lnTo>
                    <a:pt x="1259169" y="0"/>
                  </a:lnTo>
                  <a:lnTo>
                    <a:pt x="1259169" y="649882"/>
                  </a:lnTo>
                  <a:lnTo>
                    <a:pt x="0" y="64988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19050"/>
              <a:ext cx="1259169" cy="66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068338" y="7130885"/>
            <a:ext cx="4389660" cy="2382472"/>
            <a:chOff x="0" y="0"/>
            <a:chExt cx="5852881" cy="3176629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0" y="-9525"/>
              <a:ext cx="5852881" cy="36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119"/>
                </a:lnSpc>
              </a:pPr>
              <a:r>
                <a:rPr lang="en-US" sz="1766">
                  <a:solidFill>
                    <a:srgbClr val="FFFFFF"/>
                  </a:solidFill>
                  <a:latin typeface="Montserrat Classic Bold"/>
                </a:rPr>
                <a:t>ANÁLISIS DE MERCADO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0" y="522196"/>
              <a:ext cx="5835985" cy="2654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07133" indent="-203566" lvl="1">
                <a:lnSpc>
                  <a:spcPts val="2300"/>
                </a:lnSpc>
                <a:buFont typeface="Arial"/>
                <a:buChar char="•"/>
              </a:pPr>
              <a:r>
                <a:rPr lang="en-US" sz="1885">
                  <a:solidFill>
                    <a:srgbClr val="FFFFFF"/>
                  </a:solidFill>
                  <a:latin typeface="Montserrat Classic"/>
                </a:rPr>
                <a:t>Competencia: Identificación y análisis de competidores.</a:t>
              </a:r>
            </a:p>
            <a:p>
              <a:pPr algn="l" marL="407133" indent="-203566" lvl="1">
                <a:lnSpc>
                  <a:spcPts val="2300"/>
                </a:lnSpc>
                <a:buFont typeface="Arial"/>
                <a:buChar char="•"/>
              </a:pPr>
              <a:r>
                <a:rPr lang="en-US" sz="1885">
                  <a:solidFill>
                    <a:srgbClr val="FFFFFF"/>
                  </a:solidFill>
                  <a:latin typeface="Montserrat Classic"/>
                </a:rPr>
                <a:t>Oportunidades: Crecimiento en la demanda de soluciones de compra en línea.</a:t>
              </a:r>
            </a:p>
            <a:p>
              <a:pPr algn="l" marL="385543" indent="-192772" lvl="1">
                <a:lnSpc>
                  <a:spcPts val="2178"/>
                </a:lnSpc>
                <a:buFont typeface="Arial"/>
                <a:buChar char="•"/>
              </a:pPr>
            </a:p>
            <a:p>
              <a:pPr algn="l" marL="0" indent="0" lvl="0">
                <a:lnSpc>
                  <a:spcPts val="217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2507690" y="634156"/>
            <a:ext cx="4751610" cy="2452398"/>
            <a:chOff x="0" y="0"/>
            <a:chExt cx="1259169" cy="649882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259169" cy="649882"/>
            </a:xfrm>
            <a:custGeom>
              <a:avLst/>
              <a:gdLst/>
              <a:ahLst/>
              <a:cxnLst/>
              <a:rect r="r" b="b" t="t" l="l"/>
              <a:pathLst>
                <a:path h="649882" w="1259169">
                  <a:moveTo>
                    <a:pt x="0" y="0"/>
                  </a:moveTo>
                  <a:lnTo>
                    <a:pt x="1259169" y="0"/>
                  </a:lnTo>
                  <a:lnTo>
                    <a:pt x="1259169" y="649882"/>
                  </a:lnTo>
                  <a:lnTo>
                    <a:pt x="0" y="64988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19050"/>
              <a:ext cx="1259169" cy="66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9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3313861" y="3861578"/>
            <a:ext cx="4751610" cy="2452398"/>
            <a:chOff x="0" y="0"/>
            <a:chExt cx="1259169" cy="649882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259169" cy="649882"/>
            </a:xfrm>
            <a:custGeom>
              <a:avLst/>
              <a:gdLst/>
              <a:ahLst/>
              <a:cxnLst/>
              <a:rect r="r" b="b" t="t" l="l"/>
              <a:pathLst>
                <a:path h="649882" w="1259169">
                  <a:moveTo>
                    <a:pt x="0" y="0"/>
                  </a:moveTo>
                  <a:lnTo>
                    <a:pt x="1259169" y="0"/>
                  </a:lnTo>
                  <a:lnTo>
                    <a:pt x="1259169" y="649882"/>
                  </a:lnTo>
                  <a:lnTo>
                    <a:pt x="0" y="64988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19050"/>
              <a:ext cx="1259169" cy="66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9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2478210" y="6930860"/>
            <a:ext cx="4751610" cy="2452398"/>
            <a:chOff x="0" y="0"/>
            <a:chExt cx="1259169" cy="649882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259169" cy="649882"/>
            </a:xfrm>
            <a:custGeom>
              <a:avLst/>
              <a:gdLst/>
              <a:ahLst/>
              <a:cxnLst/>
              <a:rect r="r" b="b" t="t" l="l"/>
              <a:pathLst>
                <a:path h="649882" w="1259169">
                  <a:moveTo>
                    <a:pt x="0" y="0"/>
                  </a:moveTo>
                  <a:lnTo>
                    <a:pt x="1259169" y="0"/>
                  </a:lnTo>
                  <a:lnTo>
                    <a:pt x="1259169" y="649882"/>
                  </a:lnTo>
                  <a:lnTo>
                    <a:pt x="0" y="64988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19050"/>
              <a:ext cx="1259169" cy="66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9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858788" y="673748"/>
            <a:ext cx="4751610" cy="2452398"/>
            <a:chOff x="0" y="0"/>
            <a:chExt cx="1259169" cy="649882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59169" cy="649882"/>
            </a:xfrm>
            <a:custGeom>
              <a:avLst/>
              <a:gdLst/>
              <a:ahLst/>
              <a:cxnLst/>
              <a:rect r="r" b="b" t="t" l="l"/>
              <a:pathLst>
                <a:path h="649882" w="1259169">
                  <a:moveTo>
                    <a:pt x="0" y="0"/>
                  </a:moveTo>
                  <a:lnTo>
                    <a:pt x="1259169" y="0"/>
                  </a:lnTo>
                  <a:lnTo>
                    <a:pt x="1259169" y="649882"/>
                  </a:lnTo>
                  <a:lnTo>
                    <a:pt x="0" y="649882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19050"/>
              <a:ext cx="1259169" cy="66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9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068338" y="1107826"/>
            <a:ext cx="4389660" cy="1248997"/>
            <a:chOff x="0" y="0"/>
            <a:chExt cx="5852881" cy="1665329"/>
          </a:xfrm>
        </p:grpSpPr>
        <p:sp>
          <p:nvSpPr>
            <p:cNvPr name="TextBox 65" id="65"/>
            <p:cNvSpPr txBox="true"/>
            <p:nvPr/>
          </p:nvSpPr>
          <p:spPr>
            <a:xfrm rot="0">
              <a:off x="0" y="-9525"/>
              <a:ext cx="5852881" cy="36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119"/>
                </a:lnSpc>
              </a:pPr>
              <a:r>
                <a:rPr lang="en-US" sz="1766">
                  <a:solidFill>
                    <a:srgbClr val="FFFFFF"/>
                  </a:solidFill>
                  <a:latin typeface="Montserrat Classic Bold"/>
                </a:rPr>
                <a:t>RESUMEN EJECUTIVO</a:t>
              </a:r>
            </a:p>
          </p:txBody>
        </p:sp>
        <p:sp>
          <p:nvSpPr>
            <p:cNvPr name="TextBox 66" id="66"/>
            <p:cNvSpPr txBox="true"/>
            <p:nvPr/>
          </p:nvSpPr>
          <p:spPr>
            <a:xfrm rot="0">
              <a:off x="0" y="522196"/>
              <a:ext cx="5835985" cy="1143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07133" indent="-203566" lvl="1">
                <a:lnSpc>
                  <a:spcPts val="2300"/>
                </a:lnSpc>
                <a:buFont typeface="Arial"/>
                <a:buChar char="•"/>
              </a:pPr>
              <a:r>
                <a:rPr lang="en-US" sz="1885">
                  <a:solidFill>
                    <a:srgbClr val="FFFFFF"/>
                  </a:solidFill>
                  <a:latin typeface="Montserrat Classic"/>
                </a:rPr>
                <a:t>Descripción breve del proyecto y sus objetivos.</a:t>
              </a:r>
            </a:p>
            <a:p>
              <a:pPr algn="l" marL="0" indent="0" lvl="0">
                <a:lnSpc>
                  <a:spcPts val="217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2706810" y="855198"/>
            <a:ext cx="4389660" cy="2668222"/>
            <a:chOff x="0" y="0"/>
            <a:chExt cx="5852881" cy="3557629"/>
          </a:xfrm>
        </p:grpSpPr>
        <p:sp>
          <p:nvSpPr>
            <p:cNvPr name="TextBox 68" id="68"/>
            <p:cNvSpPr txBox="true"/>
            <p:nvPr/>
          </p:nvSpPr>
          <p:spPr>
            <a:xfrm rot="0">
              <a:off x="0" y="-9525"/>
              <a:ext cx="5852881" cy="36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119"/>
                </a:lnSpc>
              </a:pPr>
              <a:r>
                <a:rPr lang="en-US" sz="1766">
                  <a:solidFill>
                    <a:srgbClr val="FFFFFF"/>
                  </a:solidFill>
                  <a:latin typeface="Montserrat Classic Bold"/>
                </a:rPr>
                <a:t>PLAN DE DESARROLLO</a:t>
              </a:r>
            </a:p>
          </p:txBody>
        </p:sp>
        <p:sp>
          <p:nvSpPr>
            <p:cNvPr name="TextBox 69" id="69"/>
            <p:cNvSpPr txBox="true"/>
            <p:nvPr/>
          </p:nvSpPr>
          <p:spPr>
            <a:xfrm rot="0">
              <a:off x="0" y="522196"/>
              <a:ext cx="5835985" cy="3035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07133" indent="-203566" lvl="1">
                <a:lnSpc>
                  <a:spcPts val="2300"/>
                </a:lnSpc>
                <a:buFont typeface="Arial"/>
                <a:buChar char="•"/>
              </a:pPr>
              <a:r>
                <a:rPr lang="en-US" sz="1885">
                  <a:solidFill>
                    <a:srgbClr val="FFFFFF"/>
                  </a:solidFill>
                  <a:latin typeface="Montserrat Classic"/>
                </a:rPr>
                <a:t>Fases: Investigación y desarrollo, pruebas, implementación, lanzamiento.</a:t>
              </a:r>
            </a:p>
            <a:p>
              <a:pPr algn="l" marL="407133" indent="-203566" lvl="1">
                <a:lnSpc>
                  <a:spcPts val="2300"/>
                </a:lnSpc>
                <a:buFont typeface="Arial"/>
                <a:buChar char="•"/>
              </a:pPr>
              <a:r>
                <a:rPr lang="en-US" sz="1885">
                  <a:solidFill>
                    <a:srgbClr val="FFFFFF"/>
                  </a:solidFill>
                  <a:latin typeface="Montserrat Classic"/>
                </a:rPr>
                <a:t>Tiempos y Recursos: Cronograma detallado y asignación de recursos.</a:t>
              </a:r>
            </a:p>
            <a:p>
              <a:pPr algn="l" marL="385543" indent="-192772" lvl="1">
                <a:lnSpc>
                  <a:spcPts val="2178"/>
                </a:lnSpc>
                <a:buFont typeface="Arial"/>
                <a:buChar char="•"/>
              </a:pPr>
            </a:p>
            <a:p>
              <a:pPr algn="l" marL="0" indent="0" lvl="0">
                <a:lnSpc>
                  <a:spcPts val="217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2773699" y="7245185"/>
            <a:ext cx="4389660" cy="1820497"/>
            <a:chOff x="0" y="0"/>
            <a:chExt cx="5852881" cy="2427329"/>
          </a:xfrm>
        </p:grpSpPr>
        <p:sp>
          <p:nvSpPr>
            <p:cNvPr name="TextBox 71" id="71"/>
            <p:cNvSpPr txBox="true"/>
            <p:nvPr/>
          </p:nvSpPr>
          <p:spPr>
            <a:xfrm rot="0">
              <a:off x="0" y="-9525"/>
              <a:ext cx="5852881" cy="36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119"/>
                </a:lnSpc>
              </a:pPr>
              <a:r>
                <a:rPr lang="en-US" sz="1766">
                  <a:solidFill>
                    <a:srgbClr val="FFFFFF"/>
                  </a:solidFill>
                  <a:latin typeface="Montserrat Classic Bold"/>
                </a:rPr>
                <a:t>EVALUACIÓN Y MEDICIÓN</a:t>
              </a:r>
            </a:p>
          </p:txBody>
        </p:sp>
        <p:sp>
          <p:nvSpPr>
            <p:cNvPr name="TextBox 72" id="72"/>
            <p:cNvSpPr txBox="true"/>
            <p:nvPr/>
          </p:nvSpPr>
          <p:spPr>
            <a:xfrm rot="0">
              <a:off x="0" y="522196"/>
              <a:ext cx="5835985" cy="1905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07133" indent="-203566" lvl="1">
                <a:lnSpc>
                  <a:spcPts val="2300"/>
                </a:lnSpc>
                <a:buFont typeface="Arial"/>
                <a:buChar char="•"/>
              </a:pPr>
              <a:r>
                <a:rPr lang="en-US" sz="1885">
                  <a:solidFill>
                    <a:srgbClr val="FFFFFF"/>
                  </a:solidFill>
                  <a:latin typeface="Montserrat Classic"/>
                </a:rPr>
                <a:t>KPIs: Definición de indicadores clave de rendimiento.</a:t>
              </a:r>
            </a:p>
            <a:p>
              <a:pPr algn="l" marL="407133" indent="-203566" lvl="1">
                <a:lnSpc>
                  <a:spcPts val="2300"/>
                </a:lnSpc>
                <a:buFont typeface="Arial"/>
                <a:buChar char="•"/>
              </a:pPr>
              <a:r>
                <a:rPr lang="en-US" sz="1885">
                  <a:solidFill>
                    <a:srgbClr val="FFFFFF"/>
                  </a:solidFill>
                  <a:latin typeface="Montserrat Classic"/>
                </a:rPr>
                <a:t>Feedback de Usuarios: Encuestas y análisis de uso.</a:t>
              </a:r>
            </a:p>
            <a:p>
              <a:pPr algn="l" marL="0" indent="0" lvl="0">
                <a:lnSpc>
                  <a:spcPts val="217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3504361" y="4043563"/>
            <a:ext cx="4389660" cy="2391997"/>
            <a:chOff x="0" y="0"/>
            <a:chExt cx="5852881" cy="3189329"/>
          </a:xfrm>
        </p:grpSpPr>
        <p:sp>
          <p:nvSpPr>
            <p:cNvPr name="TextBox 74" id="74"/>
            <p:cNvSpPr txBox="true"/>
            <p:nvPr/>
          </p:nvSpPr>
          <p:spPr>
            <a:xfrm rot="0">
              <a:off x="0" y="-9525"/>
              <a:ext cx="5852881" cy="36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119"/>
                </a:lnSpc>
              </a:pPr>
              <a:r>
                <a:rPr lang="en-US" sz="1766">
                  <a:solidFill>
                    <a:srgbClr val="FFFFFF"/>
                  </a:solidFill>
                  <a:latin typeface="Montserrat Classic Bold"/>
                </a:rPr>
                <a:t>ESTRATEGIAS DE MKT Y VENTAS</a:t>
              </a:r>
            </a:p>
          </p:txBody>
        </p:sp>
        <p:sp>
          <p:nvSpPr>
            <p:cNvPr name="TextBox 75" id="75"/>
            <p:cNvSpPr txBox="true"/>
            <p:nvPr/>
          </p:nvSpPr>
          <p:spPr>
            <a:xfrm rot="0">
              <a:off x="0" y="522196"/>
              <a:ext cx="5835985" cy="2667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07133" indent="-203566" lvl="1">
                <a:lnSpc>
                  <a:spcPts val="2300"/>
                </a:lnSpc>
                <a:buFont typeface="Arial"/>
                <a:buChar char="•"/>
              </a:pPr>
              <a:r>
                <a:rPr lang="en-US" sz="1885">
                  <a:solidFill>
                    <a:srgbClr val="FFFFFF"/>
                  </a:solidFill>
                  <a:latin typeface="Montserrat Classic"/>
                </a:rPr>
                <a:t>Lanzamiento: Campañas de marketing digital, colaboraciones con influencers.</a:t>
              </a:r>
            </a:p>
            <a:p>
              <a:pPr algn="l" marL="407133" indent="-203566" lvl="1">
                <a:lnSpc>
                  <a:spcPts val="2300"/>
                </a:lnSpc>
                <a:buFont typeface="Arial"/>
                <a:buChar char="•"/>
              </a:pPr>
              <a:r>
                <a:rPr lang="en-US" sz="1885">
                  <a:solidFill>
                    <a:srgbClr val="FFFFFF"/>
                  </a:solidFill>
                  <a:latin typeface="Montserrat Classic"/>
                </a:rPr>
                <a:t>Canales de Venta: Integración con supermercados en línea y aplicaciones móviles.</a:t>
              </a:r>
            </a:p>
            <a:p>
              <a:pPr algn="l" marL="0" indent="0" lvl="0">
                <a:lnSpc>
                  <a:spcPts val="217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6" id="76"/>
          <p:cNvSpPr/>
          <p:nvPr/>
        </p:nvSpPr>
        <p:spPr>
          <a:xfrm flipH="false" flipV="false" rot="0">
            <a:off x="11834351" y="4643655"/>
            <a:ext cx="703497" cy="703497"/>
          </a:xfrm>
          <a:custGeom>
            <a:avLst/>
            <a:gdLst/>
            <a:ahLst/>
            <a:cxnLst/>
            <a:rect r="r" b="b" t="t" l="l"/>
            <a:pathLst>
              <a:path h="703497" w="703497">
                <a:moveTo>
                  <a:pt x="0" y="0"/>
                </a:moveTo>
                <a:lnTo>
                  <a:pt x="703497" y="0"/>
                </a:lnTo>
                <a:lnTo>
                  <a:pt x="703497" y="703497"/>
                </a:lnTo>
                <a:lnTo>
                  <a:pt x="0" y="703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7" id="77"/>
          <p:cNvSpPr/>
          <p:nvPr/>
        </p:nvSpPr>
        <p:spPr>
          <a:xfrm flipH="false" flipV="false" rot="0">
            <a:off x="6704155" y="2356823"/>
            <a:ext cx="535357" cy="681588"/>
          </a:xfrm>
          <a:custGeom>
            <a:avLst/>
            <a:gdLst/>
            <a:ahLst/>
            <a:cxnLst/>
            <a:rect r="r" b="b" t="t" l="l"/>
            <a:pathLst>
              <a:path h="681588" w="535357">
                <a:moveTo>
                  <a:pt x="0" y="0"/>
                </a:moveTo>
                <a:lnTo>
                  <a:pt x="535357" y="0"/>
                </a:lnTo>
                <a:lnTo>
                  <a:pt x="535357" y="681588"/>
                </a:lnTo>
                <a:lnTo>
                  <a:pt x="0" y="6815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8" id="78"/>
          <p:cNvSpPr/>
          <p:nvPr/>
        </p:nvSpPr>
        <p:spPr>
          <a:xfrm flipH="false" flipV="false" rot="0">
            <a:off x="6638484" y="7080976"/>
            <a:ext cx="601028" cy="601028"/>
          </a:xfrm>
          <a:custGeom>
            <a:avLst/>
            <a:gdLst/>
            <a:ahLst/>
            <a:cxnLst/>
            <a:rect r="r" b="b" t="t" l="l"/>
            <a:pathLst>
              <a:path h="601028" w="601028">
                <a:moveTo>
                  <a:pt x="0" y="0"/>
                </a:moveTo>
                <a:lnTo>
                  <a:pt x="601028" y="0"/>
                </a:lnTo>
                <a:lnTo>
                  <a:pt x="601028" y="601028"/>
                </a:lnTo>
                <a:lnTo>
                  <a:pt x="0" y="6010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0">
            <a:off x="10934318" y="2420700"/>
            <a:ext cx="557050" cy="430448"/>
          </a:xfrm>
          <a:custGeom>
            <a:avLst/>
            <a:gdLst/>
            <a:ahLst/>
            <a:cxnLst/>
            <a:rect r="r" b="b" t="t" l="l"/>
            <a:pathLst>
              <a:path h="430448" w="557050">
                <a:moveTo>
                  <a:pt x="0" y="0"/>
                </a:moveTo>
                <a:lnTo>
                  <a:pt x="557050" y="0"/>
                </a:lnTo>
                <a:lnTo>
                  <a:pt x="557050" y="430448"/>
                </a:lnTo>
                <a:lnTo>
                  <a:pt x="0" y="4304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0">
            <a:off x="9342846" y="1684723"/>
            <a:ext cx="557050" cy="430448"/>
          </a:xfrm>
          <a:custGeom>
            <a:avLst/>
            <a:gdLst/>
            <a:ahLst/>
            <a:cxnLst/>
            <a:rect r="r" b="b" t="t" l="l"/>
            <a:pathLst>
              <a:path h="430448" w="557050">
                <a:moveTo>
                  <a:pt x="0" y="0"/>
                </a:moveTo>
                <a:lnTo>
                  <a:pt x="557050" y="0"/>
                </a:lnTo>
                <a:lnTo>
                  <a:pt x="557050" y="430448"/>
                </a:lnTo>
                <a:lnTo>
                  <a:pt x="0" y="4304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11043055" y="7080976"/>
            <a:ext cx="592286" cy="601028"/>
          </a:xfrm>
          <a:custGeom>
            <a:avLst/>
            <a:gdLst/>
            <a:ahLst/>
            <a:cxnLst/>
            <a:rect r="r" b="b" t="t" l="l"/>
            <a:pathLst>
              <a:path h="601028" w="592286">
                <a:moveTo>
                  <a:pt x="0" y="0"/>
                </a:moveTo>
                <a:lnTo>
                  <a:pt x="592286" y="0"/>
                </a:lnTo>
                <a:lnTo>
                  <a:pt x="592286" y="601028"/>
                </a:lnTo>
                <a:lnTo>
                  <a:pt x="0" y="6010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2" id="82"/>
          <p:cNvSpPr/>
          <p:nvPr/>
        </p:nvSpPr>
        <p:spPr>
          <a:xfrm flipH="false" flipV="false" rot="0">
            <a:off x="5806515" y="4608362"/>
            <a:ext cx="528119" cy="576320"/>
          </a:xfrm>
          <a:custGeom>
            <a:avLst/>
            <a:gdLst/>
            <a:ahLst/>
            <a:cxnLst/>
            <a:rect r="r" b="b" t="t" l="l"/>
            <a:pathLst>
              <a:path h="576320" w="528119">
                <a:moveTo>
                  <a:pt x="0" y="0"/>
                </a:moveTo>
                <a:lnTo>
                  <a:pt x="528118" y="0"/>
                </a:lnTo>
                <a:lnTo>
                  <a:pt x="528118" y="576320"/>
                </a:lnTo>
                <a:lnTo>
                  <a:pt x="0" y="5763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3" id="83"/>
          <p:cNvSpPr/>
          <p:nvPr/>
        </p:nvSpPr>
        <p:spPr>
          <a:xfrm flipH="false" flipV="false" rot="5400000">
            <a:off x="9149925" y="3718571"/>
            <a:ext cx="508029" cy="3962953"/>
          </a:xfrm>
          <a:custGeom>
            <a:avLst/>
            <a:gdLst/>
            <a:ahLst/>
            <a:cxnLst/>
            <a:rect r="r" b="b" t="t" l="l"/>
            <a:pathLst>
              <a:path h="3962953" w="508029">
                <a:moveTo>
                  <a:pt x="0" y="0"/>
                </a:moveTo>
                <a:lnTo>
                  <a:pt x="508029" y="0"/>
                </a:lnTo>
                <a:lnTo>
                  <a:pt x="508029" y="3962953"/>
                </a:lnTo>
                <a:lnTo>
                  <a:pt x="0" y="396295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49000"/>
            </a:blip>
            <a:stretch>
              <a:fillRect l="0" t="0" r="-34187" b="0"/>
            </a:stretch>
          </a:blipFill>
        </p:spPr>
      </p:sp>
      <p:sp>
        <p:nvSpPr>
          <p:cNvPr name="Freeform 84" id="84"/>
          <p:cNvSpPr/>
          <p:nvPr/>
        </p:nvSpPr>
        <p:spPr>
          <a:xfrm flipH="true" flipV="false" rot="5400000">
            <a:off x="8965118" y="1270907"/>
            <a:ext cx="650731" cy="3854294"/>
          </a:xfrm>
          <a:custGeom>
            <a:avLst/>
            <a:gdLst/>
            <a:ahLst/>
            <a:cxnLst/>
            <a:rect r="r" b="b" t="t" l="l"/>
            <a:pathLst>
              <a:path h="3854294" w="650731">
                <a:moveTo>
                  <a:pt x="650732" y="0"/>
                </a:moveTo>
                <a:lnTo>
                  <a:pt x="0" y="0"/>
                </a:lnTo>
                <a:lnTo>
                  <a:pt x="0" y="3854294"/>
                </a:lnTo>
                <a:lnTo>
                  <a:pt x="650732" y="3854294"/>
                </a:lnTo>
                <a:lnTo>
                  <a:pt x="650732" y="0"/>
                </a:lnTo>
                <a:close/>
              </a:path>
            </a:pathLst>
          </a:custGeom>
          <a:blipFill>
            <a:blip r:embed="rId16">
              <a:alphaModFix amt="49000"/>
            </a:blip>
            <a:stretch>
              <a:fillRect l="0" t="0" r="-1888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5B98BA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1843" y="1122782"/>
            <a:ext cx="17706157" cy="10556306"/>
            <a:chOff x="0" y="0"/>
            <a:chExt cx="1665762" cy="9931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65762" cy="993118"/>
            </a:xfrm>
            <a:custGeom>
              <a:avLst/>
              <a:gdLst/>
              <a:ahLst/>
              <a:cxnLst/>
              <a:rect r="r" b="b" t="t" l="l"/>
              <a:pathLst>
                <a:path h="993118" w="1665762">
                  <a:moveTo>
                    <a:pt x="555554" y="19070"/>
                  </a:moveTo>
                  <a:cubicBezTo>
                    <a:pt x="640678" y="7556"/>
                    <a:pt x="738042" y="0"/>
                    <a:pt x="833330" y="0"/>
                  </a:cubicBezTo>
                  <a:cubicBezTo>
                    <a:pt x="928621" y="0"/>
                    <a:pt x="1020315" y="6476"/>
                    <a:pt x="1104814" y="17990"/>
                  </a:cubicBezTo>
                  <a:cubicBezTo>
                    <a:pt x="1106614" y="18350"/>
                    <a:pt x="1108411" y="18350"/>
                    <a:pt x="1110208" y="18710"/>
                  </a:cubicBezTo>
                  <a:cubicBezTo>
                    <a:pt x="1427539" y="64765"/>
                    <a:pt x="1661268" y="186379"/>
                    <a:pt x="1665762" y="332507"/>
                  </a:cubicBezTo>
                  <a:lnTo>
                    <a:pt x="1665762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4495" y="185660"/>
                    <a:pt x="234627" y="64045"/>
                    <a:pt x="555554" y="19070"/>
                  </a:cubicBezTo>
                  <a:close/>
                </a:path>
              </a:pathLst>
            </a:custGeom>
            <a:solidFill>
              <a:srgbClr val="0097B2">
                <a:alpha val="7882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1665762" cy="90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594988" y="3053273"/>
            <a:ext cx="8006248" cy="8006248"/>
            <a:chOff x="0" y="0"/>
            <a:chExt cx="8916670" cy="89166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903970" cy="8903970"/>
            </a:xfrm>
            <a:custGeom>
              <a:avLst/>
              <a:gdLst/>
              <a:ahLst/>
              <a:cxnLst/>
              <a:rect r="r" b="b" t="t" l="l"/>
              <a:pathLst>
                <a:path h="8903970" w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>
                <a:alpha val="97647"/>
              </a:srgbClr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4940" y="154940"/>
              <a:ext cx="8605520" cy="8605520"/>
            </a:xfrm>
            <a:custGeom>
              <a:avLst/>
              <a:gdLst/>
              <a:ahLst/>
              <a:cxnLst/>
              <a:rect r="r" b="b" t="t" l="l"/>
              <a:pathLst>
                <a:path h="8605520" w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2">
                <a:alphaModFix amt="98000"/>
              </a:blip>
              <a:stretch>
                <a:fillRect l="-33060" t="0" r="-3306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986268" y="4529798"/>
            <a:ext cx="9210903" cy="4967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7"/>
              </a:lnSpc>
            </a:pPr>
            <a:r>
              <a:rPr lang="en-US" sz="2805" spc="-56">
                <a:solidFill>
                  <a:srgbClr val="FFFFFF"/>
                </a:solidFill>
                <a:latin typeface="Poppins Bold"/>
              </a:rPr>
              <a:t>Herramientas de Desarrollo: </a:t>
            </a:r>
            <a:r>
              <a:rPr lang="en-US" sz="2805" spc="-56">
                <a:solidFill>
                  <a:srgbClr val="FFFFFF"/>
                </a:solidFill>
                <a:latin typeface="Poppins"/>
              </a:rPr>
              <a:t>Keras para la implementación de redes neuronales CNN.</a:t>
            </a:r>
          </a:p>
          <a:p>
            <a:pPr algn="l">
              <a:lnSpc>
                <a:spcPts val="3927"/>
              </a:lnSpc>
            </a:pPr>
          </a:p>
          <a:p>
            <a:pPr algn="l">
              <a:lnSpc>
                <a:spcPts val="3927"/>
              </a:lnSpc>
            </a:pPr>
            <a:r>
              <a:rPr lang="en-US" sz="2805" spc="-56">
                <a:solidFill>
                  <a:srgbClr val="FFFFFF"/>
                </a:solidFill>
                <a:latin typeface="Poppins Bold"/>
              </a:rPr>
              <a:t>Plataformas de NLP: </a:t>
            </a:r>
            <a:r>
              <a:rPr lang="en-US" sz="2805" spc="-56">
                <a:solidFill>
                  <a:srgbClr val="FFFFFF"/>
                </a:solidFill>
                <a:latin typeface="Poppins"/>
              </a:rPr>
              <a:t>Herramientas avanzadas de procesamiento de lenguaje natural.</a:t>
            </a:r>
          </a:p>
          <a:p>
            <a:pPr algn="l">
              <a:lnSpc>
                <a:spcPts val="3927"/>
              </a:lnSpc>
            </a:pPr>
          </a:p>
          <a:p>
            <a:pPr algn="l">
              <a:lnSpc>
                <a:spcPts val="3927"/>
              </a:lnSpc>
            </a:pPr>
            <a:r>
              <a:rPr lang="en-US" sz="2805" spc="-56">
                <a:solidFill>
                  <a:srgbClr val="FFFFFF"/>
                </a:solidFill>
                <a:latin typeface="Poppins Bold"/>
              </a:rPr>
              <a:t>Medidas de Seguridad:</a:t>
            </a:r>
            <a:r>
              <a:rPr lang="en-US" sz="2805" spc="-56">
                <a:solidFill>
                  <a:srgbClr val="FFFFFF"/>
                </a:solidFill>
                <a:latin typeface="Poppins"/>
              </a:rPr>
              <a:t> Protocolo SSL, encriptación de datos, autenticación de dos factores.</a:t>
            </a:r>
          </a:p>
          <a:p>
            <a:pPr algn="l">
              <a:lnSpc>
                <a:spcPts val="392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927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177944" y="2548043"/>
            <a:ext cx="8817761" cy="505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7"/>
              </a:lnSpc>
              <a:spcBef>
                <a:spcPct val="0"/>
              </a:spcBef>
            </a:pPr>
            <a:r>
              <a:rPr lang="en-US" sz="2984">
                <a:solidFill>
                  <a:srgbClr val="FFFFFF"/>
                </a:solidFill>
                <a:latin typeface="Open Sans Extra Bold"/>
              </a:rPr>
              <a:t>EVALUACIÓN DE HERRAMIENTAS Y TÉCNICAS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5400000">
            <a:off x="1288180" y="4661361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288180" y="6174265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288180" y="7503106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56283" y="-2445901"/>
            <a:ext cx="15178802" cy="151788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007842" y="-1797460"/>
            <a:ext cx="13881919" cy="138819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905455" y="2656032"/>
            <a:ext cx="373607" cy="37360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315313" y="4180490"/>
            <a:ext cx="373607" cy="37360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944228" y="7402839"/>
            <a:ext cx="373607" cy="37360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309460" y="5760481"/>
            <a:ext cx="373607" cy="37360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-552782" y="1401966"/>
            <a:ext cx="7305712" cy="7443314"/>
          </a:xfrm>
          <a:custGeom>
            <a:avLst/>
            <a:gdLst/>
            <a:ahLst/>
            <a:cxnLst/>
            <a:rect r="r" b="b" t="t" l="l"/>
            <a:pathLst>
              <a:path h="7443314" w="7305712">
                <a:moveTo>
                  <a:pt x="0" y="0"/>
                </a:moveTo>
                <a:lnTo>
                  <a:pt x="7305712" y="0"/>
                </a:lnTo>
                <a:lnTo>
                  <a:pt x="7305712" y="7443315"/>
                </a:lnTo>
                <a:lnTo>
                  <a:pt x="0" y="7443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 l="-50530" t="0" r="-38305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06818" y="4291093"/>
            <a:ext cx="6686538" cy="664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857">
                <a:solidFill>
                  <a:srgbClr val="FDFDFD"/>
                </a:solidFill>
                <a:latin typeface="Open Sans Extra Bold"/>
              </a:rPr>
              <a:t>INTEGRANTES DEL EQUIPO: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9675043" y="2329641"/>
            <a:ext cx="332549" cy="332549"/>
          </a:xfrm>
          <a:custGeom>
            <a:avLst/>
            <a:gdLst/>
            <a:ahLst/>
            <a:cxnLst/>
            <a:rect r="r" b="b" t="t" l="l"/>
            <a:pathLst>
              <a:path h="332549" w="332549">
                <a:moveTo>
                  <a:pt x="0" y="0"/>
                </a:moveTo>
                <a:lnTo>
                  <a:pt x="332549" y="0"/>
                </a:lnTo>
                <a:lnTo>
                  <a:pt x="332549" y="332549"/>
                </a:lnTo>
                <a:lnTo>
                  <a:pt x="0" y="332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9675043" y="3521550"/>
            <a:ext cx="332549" cy="332549"/>
          </a:xfrm>
          <a:custGeom>
            <a:avLst/>
            <a:gdLst/>
            <a:ahLst/>
            <a:cxnLst/>
            <a:rect r="r" b="b" t="t" l="l"/>
            <a:pathLst>
              <a:path h="332549" w="332549">
                <a:moveTo>
                  <a:pt x="0" y="0"/>
                </a:moveTo>
                <a:lnTo>
                  <a:pt x="332549" y="0"/>
                </a:lnTo>
                <a:lnTo>
                  <a:pt x="332549" y="332549"/>
                </a:lnTo>
                <a:lnTo>
                  <a:pt x="0" y="332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9675043" y="4711349"/>
            <a:ext cx="332549" cy="332549"/>
          </a:xfrm>
          <a:custGeom>
            <a:avLst/>
            <a:gdLst/>
            <a:ahLst/>
            <a:cxnLst/>
            <a:rect r="r" b="b" t="t" l="l"/>
            <a:pathLst>
              <a:path h="332549" w="332549">
                <a:moveTo>
                  <a:pt x="0" y="0"/>
                </a:moveTo>
                <a:lnTo>
                  <a:pt x="332549" y="0"/>
                </a:lnTo>
                <a:lnTo>
                  <a:pt x="332549" y="332549"/>
                </a:lnTo>
                <a:lnTo>
                  <a:pt x="0" y="332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9675043" y="5820642"/>
            <a:ext cx="332549" cy="332549"/>
          </a:xfrm>
          <a:custGeom>
            <a:avLst/>
            <a:gdLst/>
            <a:ahLst/>
            <a:cxnLst/>
            <a:rect r="r" b="b" t="t" l="l"/>
            <a:pathLst>
              <a:path h="332549" w="332549">
                <a:moveTo>
                  <a:pt x="0" y="0"/>
                </a:moveTo>
                <a:lnTo>
                  <a:pt x="332549" y="0"/>
                </a:lnTo>
                <a:lnTo>
                  <a:pt x="332549" y="332549"/>
                </a:lnTo>
                <a:lnTo>
                  <a:pt x="0" y="332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9675043" y="6858041"/>
            <a:ext cx="332549" cy="332549"/>
          </a:xfrm>
          <a:custGeom>
            <a:avLst/>
            <a:gdLst/>
            <a:ahLst/>
            <a:cxnLst/>
            <a:rect r="r" b="b" t="t" l="l"/>
            <a:pathLst>
              <a:path h="332549" w="332549">
                <a:moveTo>
                  <a:pt x="0" y="0"/>
                </a:moveTo>
                <a:lnTo>
                  <a:pt x="332549" y="0"/>
                </a:lnTo>
                <a:lnTo>
                  <a:pt x="332549" y="332549"/>
                </a:lnTo>
                <a:lnTo>
                  <a:pt x="0" y="332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9675043" y="7897248"/>
            <a:ext cx="332549" cy="332549"/>
          </a:xfrm>
          <a:custGeom>
            <a:avLst/>
            <a:gdLst/>
            <a:ahLst/>
            <a:cxnLst/>
            <a:rect r="r" b="b" t="t" l="l"/>
            <a:pathLst>
              <a:path h="332549" w="332549">
                <a:moveTo>
                  <a:pt x="0" y="0"/>
                </a:moveTo>
                <a:lnTo>
                  <a:pt x="332549" y="0"/>
                </a:lnTo>
                <a:lnTo>
                  <a:pt x="332549" y="332549"/>
                </a:lnTo>
                <a:lnTo>
                  <a:pt x="0" y="332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8" id="28"/>
          <p:cNvSpPr txBox="true"/>
          <p:nvPr/>
        </p:nvSpPr>
        <p:spPr>
          <a:xfrm rot="0">
            <a:off x="10310523" y="2083799"/>
            <a:ext cx="4394272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0097B2"/>
                </a:solidFill>
                <a:latin typeface="Open Sans Extra Bold"/>
              </a:rPr>
              <a:t>Cortez, Gonzalo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365194" y="3275709"/>
            <a:ext cx="4339612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0097B2"/>
                </a:solidFill>
                <a:latin typeface="Open Sans Extra Bold"/>
              </a:rPr>
              <a:t>Escobar, Tomás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365238" y="4468372"/>
            <a:ext cx="496912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0097B2"/>
                </a:solidFill>
                <a:latin typeface="Open Sans Extra Bold"/>
              </a:rPr>
              <a:t>Yané, Ian Cristian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688920" y="5540318"/>
            <a:ext cx="10699893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0097B2"/>
                </a:solidFill>
                <a:latin typeface="Open Sans Extra Bold"/>
              </a:rPr>
              <a:t>Rosales Meyer A. Claudine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365203" y="6612199"/>
            <a:ext cx="4283111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0097B2"/>
                </a:solidFill>
                <a:latin typeface="Open Sans Extra Bold"/>
              </a:rPr>
              <a:t>Rafia, Agustina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365233" y="7670192"/>
            <a:ext cx="4981900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0097B2"/>
                </a:solidFill>
                <a:latin typeface="Open Sans Extra Bold"/>
              </a:rPr>
              <a:t>Burgoa, Francisco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5400000">
            <a:off x="12412823" y="7224162"/>
            <a:ext cx="508029" cy="3962953"/>
          </a:xfrm>
          <a:custGeom>
            <a:avLst/>
            <a:gdLst/>
            <a:ahLst/>
            <a:cxnLst/>
            <a:rect r="r" b="b" t="t" l="l"/>
            <a:pathLst>
              <a:path h="3962953" w="508029">
                <a:moveTo>
                  <a:pt x="0" y="0"/>
                </a:moveTo>
                <a:lnTo>
                  <a:pt x="508029" y="0"/>
                </a:lnTo>
                <a:lnTo>
                  <a:pt x="508029" y="3962953"/>
                </a:lnTo>
                <a:lnTo>
                  <a:pt x="0" y="39629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9000"/>
            </a:blip>
            <a:stretch>
              <a:fillRect l="0" t="0" r="-34187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5143500"/>
          </a:xfrm>
          <a:custGeom>
            <a:avLst/>
            <a:gdLst/>
            <a:ahLst/>
            <a:cxnLst/>
            <a:rect r="r" b="b" t="t" l="l"/>
            <a:pathLst>
              <a:path h="5143500" w="18288000">
                <a:moveTo>
                  <a:pt x="0" y="0"/>
                </a:moveTo>
                <a:lnTo>
                  <a:pt x="18288000" y="0"/>
                </a:lnTo>
                <a:lnTo>
                  <a:pt x="18288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8735" r="0" b="-6873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88217" y="9258300"/>
            <a:ext cx="18476217" cy="1028700"/>
            <a:chOff x="0" y="0"/>
            <a:chExt cx="4866164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66164" cy="270933"/>
            </a:xfrm>
            <a:custGeom>
              <a:avLst/>
              <a:gdLst/>
              <a:ahLst/>
              <a:cxnLst/>
              <a:rect r="r" b="b" t="t" l="l"/>
              <a:pathLst>
                <a:path h="270933" w="4866164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67558" y="2590556"/>
            <a:ext cx="11552885" cy="5105887"/>
            <a:chOff x="0" y="0"/>
            <a:chExt cx="3042735" cy="13447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42735" cy="1344760"/>
            </a:xfrm>
            <a:custGeom>
              <a:avLst/>
              <a:gdLst/>
              <a:ahLst/>
              <a:cxnLst/>
              <a:rect r="r" b="b" t="t" l="l"/>
              <a:pathLst>
                <a:path h="1344760" w="3042735">
                  <a:moveTo>
                    <a:pt x="0" y="0"/>
                  </a:moveTo>
                  <a:lnTo>
                    <a:pt x="3042735" y="0"/>
                  </a:lnTo>
                  <a:lnTo>
                    <a:pt x="3042735" y="1344760"/>
                  </a:lnTo>
                  <a:lnTo>
                    <a:pt x="0" y="1344760"/>
                  </a:lnTo>
                  <a:close/>
                </a:path>
              </a:pathLst>
            </a:custGeom>
            <a:solidFill>
              <a:srgbClr val="0097B2">
                <a:alpha val="8196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042735" cy="1382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2116" y="5276946"/>
            <a:ext cx="3255442" cy="3847907"/>
          </a:xfrm>
          <a:custGeom>
            <a:avLst/>
            <a:gdLst/>
            <a:ahLst/>
            <a:cxnLst/>
            <a:rect r="r" b="b" t="t" l="l"/>
            <a:pathLst>
              <a:path h="3847907" w="3255442">
                <a:moveTo>
                  <a:pt x="0" y="0"/>
                </a:moveTo>
                <a:lnTo>
                  <a:pt x="3255442" y="0"/>
                </a:lnTo>
                <a:lnTo>
                  <a:pt x="3255442" y="3847908"/>
                </a:lnTo>
                <a:lnTo>
                  <a:pt x="0" y="38479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779290" y="2991395"/>
            <a:ext cx="5090046" cy="880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57"/>
              </a:lnSpc>
              <a:spcBef>
                <a:spcPct val="0"/>
              </a:spcBef>
            </a:pPr>
            <a:r>
              <a:rPr lang="en-US" sz="5183">
                <a:solidFill>
                  <a:srgbClr val="FDFDFD"/>
                </a:solidFill>
                <a:latin typeface="Open Sans Extra Bold"/>
              </a:rPr>
              <a:t>OBJETIVO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96755" y="4256606"/>
            <a:ext cx="10494490" cy="2630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8"/>
              </a:lnSpc>
              <a:spcBef>
                <a:spcPct val="0"/>
              </a:spcBef>
            </a:pPr>
            <a:r>
              <a:rPr lang="en-US" sz="2948" spc="-58">
                <a:solidFill>
                  <a:srgbClr val="FDFDFD"/>
                </a:solidFill>
                <a:latin typeface="Poppins Bold"/>
              </a:rPr>
              <a:t>Crear un asistente de compras inteligente que mejore la experiencia de compra en línea y ahorre tiempo a los usuarios, haciéndola más eficiente, segura y centrada en el usuario.</a:t>
            </a:r>
          </a:p>
          <a:p>
            <a:pPr algn="ctr">
              <a:lnSpc>
                <a:spcPts val="4128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55192" y="8677341"/>
            <a:ext cx="2265885" cy="447512"/>
          </a:xfrm>
          <a:custGeom>
            <a:avLst/>
            <a:gdLst/>
            <a:ahLst/>
            <a:cxnLst/>
            <a:rect r="r" b="b" t="t" l="l"/>
            <a:pathLst>
              <a:path h="447512" w="2265885">
                <a:moveTo>
                  <a:pt x="0" y="0"/>
                </a:moveTo>
                <a:lnTo>
                  <a:pt x="2265886" y="0"/>
                </a:lnTo>
                <a:lnTo>
                  <a:pt x="2265886" y="447513"/>
                </a:lnTo>
                <a:lnTo>
                  <a:pt x="0" y="4475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9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2021" y="8473878"/>
            <a:ext cx="4800346" cy="1125180"/>
          </a:xfrm>
          <a:custGeom>
            <a:avLst/>
            <a:gdLst/>
            <a:ahLst/>
            <a:cxnLst/>
            <a:rect r="r" b="b" t="t" l="l"/>
            <a:pathLst>
              <a:path h="1125180" w="4800346">
                <a:moveTo>
                  <a:pt x="0" y="0"/>
                </a:moveTo>
                <a:lnTo>
                  <a:pt x="4800345" y="0"/>
                </a:lnTo>
                <a:lnTo>
                  <a:pt x="4800345" y="1125180"/>
                </a:lnTo>
                <a:lnTo>
                  <a:pt x="0" y="112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340" t="0" r="-934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44290" y="8618143"/>
            <a:ext cx="4966655" cy="980914"/>
          </a:xfrm>
          <a:custGeom>
            <a:avLst/>
            <a:gdLst/>
            <a:ahLst/>
            <a:cxnLst/>
            <a:rect r="r" b="b" t="t" l="l"/>
            <a:pathLst>
              <a:path h="980914" w="4966655">
                <a:moveTo>
                  <a:pt x="0" y="0"/>
                </a:moveTo>
                <a:lnTo>
                  <a:pt x="4966655" y="0"/>
                </a:lnTo>
                <a:lnTo>
                  <a:pt x="4966655" y="980915"/>
                </a:lnTo>
                <a:lnTo>
                  <a:pt x="0" y="98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2204" y="2378540"/>
            <a:ext cx="4414157" cy="6066763"/>
            <a:chOff x="0" y="0"/>
            <a:chExt cx="1174470" cy="16141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74470" cy="1614176"/>
            </a:xfrm>
            <a:custGeom>
              <a:avLst/>
              <a:gdLst/>
              <a:ahLst/>
              <a:cxnLst/>
              <a:rect r="r" b="b" t="t" l="l"/>
              <a:pathLst>
                <a:path h="1614176" w="1174470">
                  <a:moveTo>
                    <a:pt x="77171" y="0"/>
                  </a:moveTo>
                  <a:lnTo>
                    <a:pt x="1097299" y="0"/>
                  </a:lnTo>
                  <a:cubicBezTo>
                    <a:pt x="1139919" y="0"/>
                    <a:pt x="1174470" y="34551"/>
                    <a:pt x="1174470" y="77171"/>
                  </a:cubicBezTo>
                  <a:lnTo>
                    <a:pt x="1174470" y="1537006"/>
                  </a:lnTo>
                  <a:cubicBezTo>
                    <a:pt x="1174470" y="1579626"/>
                    <a:pt x="1139919" y="1614176"/>
                    <a:pt x="1097299" y="1614176"/>
                  </a:cubicBezTo>
                  <a:lnTo>
                    <a:pt x="77171" y="1614176"/>
                  </a:lnTo>
                  <a:cubicBezTo>
                    <a:pt x="56704" y="1614176"/>
                    <a:pt x="37075" y="1606046"/>
                    <a:pt x="22603" y="1591574"/>
                  </a:cubicBezTo>
                  <a:cubicBezTo>
                    <a:pt x="8130" y="1577101"/>
                    <a:pt x="0" y="1557473"/>
                    <a:pt x="0" y="1537006"/>
                  </a:cubicBezTo>
                  <a:lnTo>
                    <a:pt x="0" y="77171"/>
                  </a:lnTo>
                  <a:cubicBezTo>
                    <a:pt x="0" y="56704"/>
                    <a:pt x="8130" y="37075"/>
                    <a:pt x="22603" y="22603"/>
                  </a:cubicBezTo>
                  <a:cubicBezTo>
                    <a:pt x="37075" y="8130"/>
                    <a:pt x="56704" y="0"/>
                    <a:pt x="77171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174470" cy="1652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75726" y="2602166"/>
            <a:ext cx="3968564" cy="2084363"/>
            <a:chOff x="0" y="0"/>
            <a:chExt cx="14347977" cy="753582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346363" cy="7535823"/>
            </a:xfrm>
            <a:custGeom>
              <a:avLst/>
              <a:gdLst/>
              <a:ahLst/>
              <a:cxnLst/>
              <a:rect r="r" b="b" t="t" l="l"/>
              <a:pathLst>
                <a:path h="7535823" w="14346363">
                  <a:moveTo>
                    <a:pt x="0" y="6911857"/>
                  </a:moveTo>
                  <a:lnTo>
                    <a:pt x="0" y="623966"/>
                  </a:lnTo>
                  <a:cubicBezTo>
                    <a:pt x="0" y="278825"/>
                    <a:pt x="298614" y="0"/>
                    <a:pt x="668249" y="0"/>
                  </a:cubicBezTo>
                  <a:lnTo>
                    <a:pt x="13678114" y="0"/>
                  </a:lnTo>
                  <a:cubicBezTo>
                    <a:pt x="14047749" y="0"/>
                    <a:pt x="14346363" y="278825"/>
                    <a:pt x="14346363" y="623966"/>
                  </a:cubicBezTo>
                  <a:lnTo>
                    <a:pt x="14346363" y="6910350"/>
                  </a:lnTo>
                  <a:cubicBezTo>
                    <a:pt x="14346363" y="7255490"/>
                    <a:pt x="14047749" y="7534317"/>
                    <a:pt x="13678114" y="7534317"/>
                  </a:cubicBezTo>
                  <a:lnTo>
                    <a:pt x="668249" y="7534317"/>
                  </a:lnTo>
                  <a:cubicBezTo>
                    <a:pt x="300228" y="7535823"/>
                    <a:pt x="0" y="7256998"/>
                    <a:pt x="0" y="6911857"/>
                  </a:cubicBezTo>
                  <a:close/>
                </a:path>
              </a:pathLst>
            </a:custGeom>
            <a:blipFill>
              <a:blip r:embed="rId3"/>
              <a:stretch>
                <a:fillRect l="-399" t="0" r="-399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5011408" y="536362"/>
            <a:ext cx="8911146" cy="87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51"/>
              </a:lnSpc>
              <a:spcBef>
                <a:spcPct val="0"/>
              </a:spcBef>
            </a:pPr>
            <a:r>
              <a:rPr lang="en-US" sz="5108">
                <a:solidFill>
                  <a:srgbClr val="FDFDFD"/>
                </a:solidFill>
                <a:latin typeface="Open Sans Extra Bold"/>
              </a:rPr>
              <a:t>OBJETIVOS COMERCIALES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28673" y="-547178"/>
            <a:ext cx="5297877" cy="1056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45"/>
              </a:lnSpc>
              <a:spcBef>
                <a:spcPct val="0"/>
              </a:spcBef>
            </a:pPr>
            <a:r>
              <a:rPr lang="en-US" sz="1532" spc="-30" strike="noStrike" u="none">
                <a:solidFill>
                  <a:srgbClr val="051D40"/>
                </a:solidFill>
                <a:latin typeface="Poppins"/>
              </a:rPr>
              <a:t>Lorem ipsum dolor sit amet, consectetur adipiscing elit. Nullam laoreet risus fringilla, egestas elit a, consequat augue. Phasellus sollicitudin felis mi, quis egestas ex ornare sed sollicitudin.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8596" y="5034924"/>
            <a:ext cx="3282825" cy="708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23"/>
              </a:lnSpc>
              <a:spcBef>
                <a:spcPct val="0"/>
              </a:spcBef>
            </a:pPr>
            <a:r>
              <a:rPr lang="en-US" sz="2088">
                <a:solidFill>
                  <a:srgbClr val="00569E"/>
                </a:solidFill>
                <a:latin typeface="Open Sans Extra Bold"/>
              </a:rPr>
              <a:t>Mejorar la experiencia de compra en línea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31885" y="6110513"/>
            <a:ext cx="4056246" cy="1728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13"/>
              </a:lnSpc>
              <a:spcBef>
                <a:spcPct val="0"/>
              </a:spcBef>
            </a:pPr>
            <a:r>
              <a:rPr lang="en-US" sz="2438" spc="-48">
                <a:solidFill>
                  <a:srgbClr val="145DA0"/>
                </a:solidFill>
                <a:latin typeface="Poppins"/>
              </a:rPr>
              <a:t>Facilitar la búsqueda y compra de productos a través de voz y texto de forma segura.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4838226" y="2378540"/>
            <a:ext cx="4187526" cy="6066763"/>
            <a:chOff x="0" y="0"/>
            <a:chExt cx="1114170" cy="161417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14170" cy="1614176"/>
            </a:xfrm>
            <a:custGeom>
              <a:avLst/>
              <a:gdLst/>
              <a:ahLst/>
              <a:cxnLst/>
              <a:rect r="r" b="b" t="t" l="l"/>
              <a:pathLst>
                <a:path h="1614176" w="1114170">
                  <a:moveTo>
                    <a:pt x="81347" y="0"/>
                  </a:moveTo>
                  <a:lnTo>
                    <a:pt x="1032823" y="0"/>
                  </a:lnTo>
                  <a:cubicBezTo>
                    <a:pt x="1077750" y="0"/>
                    <a:pt x="1114170" y="36420"/>
                    <a:pt x="1114170" y="81347"/>
                  </a:cubicBezTo>
                  <a:lnTo>
                    <a:pt x="1114170" y="1532829"/>
                  </a:lnTo>
                  <a:cubicBezTo>
                    <a:pt x="1114170" y="1577756"/>
                    <a:pt x="1077750" y="1614176"/>
                    <a:pt x="1032823" y="1614176"/>
                  </a:cubicBezTo>
                  <a:lnTo>
                    <a:pt x="81347" y="1614176"/>
                  </a:lnTo>
                  <a:cubicBezTo>
                    <a:pt x="59773" y="1614176"/>
                    <a:pt x="39082" y="1605606"/>
                    <a:pt x="23826" y="1590350"/>
                  </a:cubicBezTo>
                  <a:cubicBezTo>
                    <a:pt x="8571" y="1575095"/>
                    <a:pt x="0" y="1554404"/>
                    <a:pt x="0" y="1532829"/>
                  </a:cubicBezTo>
                  <a:lnTo>
                    <a:pt x="0" y="81347"/>
                  </a:lnTo>
                  <a:cubicBezTo>
                    <a:pt x="0" y="36420"/>
                    <a:pt x="36420" y="0"/>
                    <a:pt x="81347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114170" cy="1652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466981" y="2346523"/>
            <a:ext cx="4100614" cy="6066763"/>
            <a:chOff x="0" y="0"/>
            <a:chExt cx="1091046" cy="161417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91046" cy="1614176"/>
            </a:xfrm>
            <a:custGeom>
              <a:avLst/>
              <a:gdLst/>
              <a:ahLst/>
              <a:cxnLst/>
              <a:rect r="r" b="b" t="t" l="l"/>
              <a:pathLst>
                <a:path h="1614176" w="1091046">
                  <a:moveTo>
                    <a:pt x="83072" y="0"/>
                  </a:moveTo>
                  <a:lnTo>
                    <a:pt x="1007974" y="0"/>
                  </a:lnTo>
                  <a:cubicBezTo>
                    <a:pt x="1053853" y="0"/>
                    <a:pt x="1091046" y="37192"/>
                    <a:pt x="1091046" y="83072"/>
                  </a:cubicBezTo>
                  <a:lnTo>
                    <a:pt x="1091046" y="1531105"/>
                  </a:lnTo>
                  <a:cubicBezTo>
                    <a:pt x="1091046" y="1576984"/>
                    <a:pt x="1053853" y="1614176"/>
                    <a:pt x="1007974" y="1614176"/>
                  </a:cubicBezTo>
                  <a:lnTo>
                    <a:pt x="83072" y="1614176"/>
                  </a:lnTo>
                  <a:cubicBezTo>
                    <a:pt x="61040" y="1614176"/>
                    <a:pt x="39910" y="1605424"/>
                    <a:pt x="24331" y="1589845"/>
                  </a:cubicBezTo>
                  <a:cubicBezTo>
                    <a:pt x="8752" y="1574266"/>
                    <a:pt x="0" y="1553137"/>
                    <a:pt x="0" y="1531105"/>
                  </a:cubicBezTo>
                  <a:lnTo>
                    <a:pt x="0" y="83072"/>
                  </a:lnTo>
                  <a:cubicBezTo>
                    <a:pt x="0" y="37192"/>
                    <a:pt x="37192" y="0"/>
                    <a:pt x="8307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091046" cy="1652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872395" y="2346523"/>
            <a:ext cx="4181919" cy="6066763"/>
            <a:chOff x="0" y="0"/>
            <a:chExt cx="1112678" cy="161417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12678" cy="1614176"/>
            </a:xfrm>
            <a:custGeom>
              <a:avLst/>
              <a:gdLst/>
              <a:ahLst/>
              <a:cxnLst/>
              <a:rect r="r" b="b" t="t" l="l"/>
              <a:pathLst>
                <a:path h="1614176" w="1112678">
                  <a:moveTo>
                    <a:pt x="81457" y="0"/>
                  </a:moveTo>
                  <a:lnTo>
                    <a:pt x="1031222" y="0"/>
                  </a:lnTo>
                  <a:cubicBezTo>
                    <a:pt x="1052825" y="0"/>
                    <a:pt x="1073544" y="8582"/>
                    <a:pt x="1088820" y="23858"/>
                  </a:cubicBezTo>
                  <a:cubicBezTo>
                    <a:pt x="1104096" y="39134"/>
                    <a:pt x="1112678" y="59853"/>
                    <a:pt x="1112678" y="81457"/>
                  </a:cubicBezTo>
                  <a:lnTo>
                    <a:pt x="1112678" y="1532720"/>
                  </a:lnTo>
                  <a:cubicBezTo>
                    <a:pt x="1112678" y="1577707"/>
                    <a:pt x="1076209" y="1614176"/>
                    <a:pt x="1031222" y="1614176"/>
                  </a:cubicBezTo>
                  <a:lnTo>
                    <a:pt x="81457" y="1614176"/>
                  </a:lnTo>
                  <a:cubicBezTo>
                    <a:pt x="59853" y="1614176"/>
                    <a:pt x="39134" y="1605594"/>
                    <a:pt x="23858" y="1590318"/>
                  </a:cubicBezTo>
                  <a:cubicBezTo>
                    <a:pt x="8582" y="1575042"/>
                    <a:pt x="0" y="1554324"/>
                    <a:pt x="0" y="1532720"/>
                  </a:cubicBezTo>
                  <a:lnTo>
                    <a:pt x="0" y="81457"/>
                  </a:lnTo>
                  <a:cubicBezTo>
                    <a:pt x="0" y="59853"/>
                    <a:pt x="8582" y="39134"/>
                    <a:pt x="23858" y="23858"/>
                  </a:cubicBezTo>
                  <a:cubicBezTo>
                    <a:pt x="39134" y="8582"/>
                    <a:pt x="59853" y="0"/>
                    <a:pt x="81457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112678" cy="1652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4947707" y="2754566"/>
            <a:ext cx="3968564" cy="2084363"/>
            <a:chOff x="0" y="0"/>
            <a:chExt cx="14347977" cy="753582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4346363" cy="7535823"/>
            </a:xfrm>
            <a:custGeom>
              <a:avLst/>
              <a:gdLst/>
              <a:ahLst/>
              <a:cxnLst/>
              <a:rect r="r" b="b" t="t" l="l"/>
              <a:pathLst>
                <a:path h="7535823" w="14346363">
                  <a:moveTo>
                    <a:pt x="0" y="6911857"/>
                  </a:moveTo>
                  <a:lnTo>
                    <a:pt x="0" y="623966"/>
                  </a:lnTo>
                  <a:cubicBezTo>
                    <a:pt x="0" y="278825"/>
                    <a:pt x="298614" y="0"/>
                    <a:pt x="668249" y="0"/>
                  </a:cubicBezTo>
                  <a:lnTo>
                    <a:pt x="13678114" y="0"/>
                  </a:lnTo>
                  <a:cubicBezTo>
                    <a:pt x="14047749" y="0"/>
                    <a:pt x="14346363" y="278825"/>
                    <a:pt x="14346363" y="623966"/>
                  </a:cubicBezTo>
                  <a:lnTo>
                    <a:pt x="14346363" y="6910350"/>
                  </a:lnTo>
                  <a:cubicBezTo>
                    <a:pt x="14346363" y="7255490"/>
                    <a:pt x="14047749" y="7534317"/>
                    <a:pt x="13678114" y="7534317"/>
                  </a:cubicBezTo>
                  <a:lnTo>
                    <a:pt x="668249" y="7534317"/>
                  </a:lnTo>
                  <a:cubicBezTo>
                    <a:pt x="300228" y="7535823"/>
                    <a:pt x="0" y="7256998"/>
                    <a:pt x="0" y="6911857"/>
                  </a:cubicBezTo>
                  <a:close/>
                </a:path>
              </a:pathLst>
            </a:custGeom>
            <a:blipFill>
              <a:blip r:embed="rId4"/>
              <a:stretch>
                <a:fillRect l="0" t="-13147" r="0" b="-13147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9519688" y="2906966"/>
            <a:ext cx="3968564" cy="2084363"/>
            <a:chOff x="0" y="0"/>
            <a:chExt cx="14347977" cy="753582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4346363" cy="7535823"/>
            </a:xfrm>
            <a:custGeom>
              <a:avLst/>
              <a:gdLst/>
              <a:ahLst/>
              <a:cxnLst/>
              <a:rect r="r" b="b" t="t" l="l"/>
              <a:pathLst>
                <a:path h="7535823" w="14346363">
                  <a:moveTo>
                    <a:pt x="0" y="6911857"/>
                  </a:moveTo>
                  <a:lnTo>
                    <a:pt x="0" y="623966"/>
                  </a:lnTo>
                  <a:cubicBezTo>
                    <a:pt x="0" y="278825"/>
                    <a:pt x="298614" y="0"/>
                    <a:pt x="668249" y="0"/>
                  </a:cubicBezTo>
                  <a:lnTo>
                    <a:pt x="13678114" y="0"/>
                  </a:lnTo>
                  <a:cubicBezTo>
                    <a:pt x="14047749" y="0"/>
                    <a:pt x="14346363" y="278825"/>
                    <a:pt x="14346363" y="623966"/>
                  </a:cubicBezTo>
                  <a:lnTo>
                    <a:pt x="14346363" y="6910350"/>
                  </a:lnTo>
                  <a:cubicBezTo>
                    <a:pt x="14346363" y="7255490"/>
                    <a:pt x="14047749" y="7534317"/>
                    <a:pt x="13678114" y="7534317"/>
                  </a:cubicBezTo>
                  <a:lnTo>
                    <a:pt x="668249" y="7534317"/>
                  </a:lnTo>
                  <a:cubicBezTo>
                    <a:pt x="300228" y="7535823"/>
                    <a:pt x="0" y="7256998"/>
                    <a:pt x="0" y="6911857"/>
                  </a:cubicBezTo>
                  <a:close/>
                </a:path>
              </a:pathLst>
            </a:custGeom>
            <a:blipFill>
              <a:blip r:embed="rId5"/>
              <a:stretch>
                <a:fillRect l="0" t="-6307" r="0" b="-6307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5745" y="2754566"/>
            <a:ext cx="3968564" cy="2084363"/>
            <a:chOff x="0" y="0"/>
            <a:chExt cx="14347977" cy="753582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4346363" cy="7535823"/>
            </a:xfrm>
            <a:custGeom>
              <a:avLst/>
              <a:gdLst/>
              <a:ahLst/>
              <a:cxnLst/>
              <a:rect r="r" b="b" t="t" l="l"/>
              <a:pathLst>
                <a:path h="7535823" w="14346363">
                  <a:moveTo>
                    <a:pt x="0" y="6911857"/>
                  </a:moveTo>
                  <a:lnTo>
                    <a:pt x="0" y="623966"/>
                  </a:lnTo>
                  <a:cubicBezTo>
                    <a:pt x="0" y="278825"/>
                    <a:pt x="298614" y="0"/>
                    <a:pt x="668249" y="0"/>
                  </a:cubicBezTo>
                  <a:lnTo>
                    <a:pt x="13678114" y="0"/>
                  </a:lnTo>
                  <a:cubicBezTo>
                    <a:pt x="14047749" y="0"/>
                    <a:pt x="14346363" y="278825"/>
                    <a:pt x="14346363" y="623966"/>
                  </a:cubicBezTo>
                  <a:lnTo>
                    <a:pt x="14346363" y="6910350"/>
                  </a:lnTo>
                  <a:cubicBezTo>
                    <a:pt x="14346363" y="7255490"/>
                    <a:pt x="14047749" y="7534317"/>
                    <a:pt x="13678114" y="7534317"/>
                  </a:cubicBezTo>
                  <a:lnTo>
                    <a:pt x="668249" y="7534317"/>
                  </a:lnTo>
                  <a:cubicBezTo>
                    <a:pt x="300228" y="7535823"/>
                    <a:pt x="0" y="7256998"/>
                    <a:pt x="0" y="6911857"/>
                  </a:cubicBezTo>
                  <a:close/>
                </a:path>
              </a:pathLst>
            </a:custGeom>
            <a:blipFill>
              <a:blip r:embed="rId6"/>
              <a:stretch>
                <a:fillRect l="0" t="-13962" r="0" b="-13962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5290576" y="5003711"/>
            <a:ext cx="3282825" cy="1070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23"/>
              </a:lnSpc>
              <a:spcBef>
                <a:spcPct val="0"/>
              </a:spcBef>
            </a:pPr>
            <a:r>
              <a:rPr lang="en-US" sz="2088">
                <a:solidFill>
                  <a:srgbClr val="00569E"/>
                </a:solidFill>
                <a:latin typeface="Open Sans Extra Bold"/>
              </a:rPr>
              <a:t>Ahorro de tiempo y esfuerzo para los usuarios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875875" y="5164704"/>
            <a:ext cx="3282825" cy="708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23"/>
              </a:lnSpc>
              <a:spcBef>
                <a:spcPct val="0"/>
              </a:spcBef>
            </a:pPr>
            <a:r>
              <a:rPr lang="en-US" sz="2088">
                <a:solidFill>
                  <a:srgbClr val="00569E"/>
                </a:solidFill>
                <a:latin typeface="Open Sans Extra Bold"/>
              </a:rPr>
              <a:t>Aumento de la satisfacción del cliente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745926" y="5067267"/>
            <a:ext cx="4488201" cy="711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4"/>
              </a:lnSpc>
              <a:spcBef>
                <a:spcPct val="0"/>
              </a:spcBef>
            </a:pPr>
            <a:r>
              <a:rPr lang="en-US" sz="2039">
                <a:solidFill>
                  <a:srgbClr val="145DA0"/>
                </a:solidFill>
                <a:latin typeface="Open Sans Extra Bold"/>
              </a:rPr>
              <a:t>Incremento de</a:t>
            </a:r>
            <a:r>
              <a:rPr lang="en-US" sz="2039">
                <a:solidFill>
                  <a:srgbClr val="00569E"/>
                </a:solidFill>
                <a:latin typeface="Open Sans Extra Bold"/>
              </a:rPr>
              <a:t> </a:t>
            </a:r>
            <a:r>
              <a:rPr lang="en-US" sz="2039">
                <a:solidFill>
                  <a:srgbClr val="145DA0"/>
                </a:solidFill>
                <a:latin typeface="Open Sans Extra Bold"/>
              </a:rPr>
              <a:t>la seguridad y privacidad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260214" y="6110513"/>
            <a:ext cx="3592913" cy="2157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13"/>
              </a:lnSpc>
              <a:spcBef>
                <a:spcPct val="0"/>
              </a:spcBef>
            </a:pPr>
            <a:r>
              <a:rPr lang="en-US" sz="2438" spc="-48">
                <a:solidFill>
                  <a:srgbClr val="145DA0"/>
                </a:solidFill>
                <a:latin typeface="Poppins"/>
              </a:rPr>
              <a:t>Automatizar la comparación de precios y poder elegir el precio más bajo y  la gestión de pedidos.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900896" y="5978442"/>
            <a:ext cx="3206147" cy="2157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13"/>
              </a:lnSpc>
              <a:spcBef>
                <a:spcPct val="0"/>
              </a:spcBef>
            </a:pPr>
            <a:r>
              <a:rPr lang="en-US" sz="2438" spc="-48">
                <a:solidFill>
                  <a:srgbClr val="145DA0"/>
                </a:solidFill>
                <a:latin typeface="Poppins"/>
              </a:rPr>
              <a:t>Ofrecer recomendaciones personalizadas y seguimiento de pedidos.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328171" y="5978442"/>
            <a:ext cx="3323713" cy="2157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13"/>
              </a:lnSpc>
              <a:spcBef>
                <a:spcPct val="0"/>
              </a:spcBef>
            </a:pPr>
            <a:r>
              <a:rPr lang="en-US" sz="2438" spc="-48">
                <a:solidFill>
                  <a:srgbClr val="145DA0"/>
                </a:solidFill>
                <a:latin typeface="Poppins"/>
              </a:rPr>
              <a:t>Implementar medidas robustas para proteger la información personal y financiera.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0">
            <a:off x="9025752" y="8584736"/>
            <a:ext cx="4672329" cy="922785"/>
          </a:xfrm>
          <a:custGeom>
            <a:avLst/>
            <a:gdLst/>
            <a:ahLst/>
            <a:cxnLst/>
            <a:rect r="r" b="b" t="t" l="l"/>
            <a:pathLst>
              <a:path h="922785" w="4672329">
                <a:moveTo>
                  <a:pt x="0" y="0"/>
                </a:moveTo>
                <a:lnTo>
                  <a:pt x="4672329" y="0"/>
                </a:lnTo>
                <a:lnTo>
                  <a:pt x="4672329" y="922785"/>
                </a:lnTo>
                <a:lnTo>
                  <a:pt x="0" y="9227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3781427" y="8624825"/>
            <a:ext cx="4506573" cy="890048"/>
          </a:xfrm>
          <a:custGeom>
            <a:avLst/>
            <a:gdLst/>
            <a:ahLst/>
            <a:cxnLst/>
            <a:rect r="r" b="b" t="t" l="l"/>
            <a:pathLst>
              <a:path h="890048" w="4506573">
                <a:moveTo>
                  <a:pt x="0" y="0"/>
                </a:moveTo>
                <a:lnTo>
                  <a:pt x="4506573" y="0"/>
                </a:lnTo>
                <a:lnTo>
                  <a:pt x="4506573" y="890048"/>
                </a:lnTo>
                <a:lnTo>
                  <a:pt x="0" y="890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56283" y="-2445901"/>
            <a:ext cx="15178802" cy="151788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007842" y="-1797460"/>
            <a:ext cx="13881919" cy="138819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618101" y="1767991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9925873" y="1279446"/>
            <a:ext cx="7096853" cy="1912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1390" indent="-290695" lvl="1">
              <a:lnSpc>
                <a:spcPts val="3770"/>
              </a:lnSpc>
              <a:buFont typeface="Arial"/>
              <a:buChar char="•"/>
            </a:pPr>
            <a:r>
              <a:rPr lang="en-US" sz="2692" spc="-53">
                <a:solidFill>
                  <a:srgbClr val="145DA0"/>
                </a:solidFill>
                <a:latin typeface="Poppins Bold"/>
              </a:rPr>
              <a:t>I</a:t>
            </a:r>
            <a:r>
              <a:rPr lang="en-US" sz="2692" spc="-53" strike="noStrike" u="none">
                <a:solidFill>
                  <a:srgbClr val="145DA0"/>
                </a:solidFill>
                <a:latin typeface="Poppins Bold"/>
              </a:rPr>
              <a:t>mplementar un sistema de interpretación de lenguaje natural (NLP) eficiente.</a:t>
            </a:r>
          </a:p>
          <a:p>
            <a:pPr algn="l">
              <a:lnSpc>
                <a:spcPts val="377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763159" y="2041203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</a:rPr>
              <a:t>01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144000" y="3541391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1006406" y="3398497"/>
            <a:ext cx="5768345" cy="191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9120" indent="-289560" lvl="1">
              <a:lnSpc>
                <a:spcPts val="3755"/>
              </a:lnSpc>
              <a:buFont typeface="Arial"/>
              <a:buChar char="•"/>
            </a:pPr>
            <a:r>
              <a:rPr lang="en-US" sz="2682" spc="-53">
                <a:solidFill>
                  <a:srgbClr val="145DA0"/>
                </a:solidFill>
                <a:latin typeface="Poppins Bold"/>
              </a:rPr>
              <a:t>D</a:t>
            </a:r>
            <a:r>
              <a:rPr lang="en-US" sz="2682" spc="-53" strike="noStrike" u="none">
                <a:solidFill>
                  <a:srgbClr val="145DA0"/>
                </a:solidFill>
                <a:latin typeface="Poppins Bold"/>
              </a:rPr>
              <a:t>esarrollar funcionalidades de búsqueda y comparación de precios.</a:t>
            </a:r>
          </a:p>
          <a:p>
            <a:pPr algn="l">
              <a:lnSpc>
                <a:spcPts val="375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289058" y="3814603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</a:rPr>
              <a:t>02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144000" y="5318072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1187381" y="5568721"/>
            <a:ext cx="5768345" cy="191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9120" indent="-289560" lvl="1">
              <a:lnSpc>
                <a:spcPts val="3755"/>
              </a:lnSpc>
              <a:buFont typeface="Arial"/>
              <a:buChar char="•"/>
            </a:pPr>
            <a:r>
              <a:rPr lang="en-US" sz="2682" spc="-53">
                <a:solidFill>
                  <a:srgbClr val="145DA0"/>
                </a:solidFill>
                <a:latin typeface="Poppins Bold"/>
              </a:rPr>
              <a:t>I</a:t>
            </a:r>
            <a:r>
              <a:rPr lang="en-US" sz="2682" spc="-53" strike="noStrike" u="none">
                <a:solidFill>
                  <a:srgbClr val="145DA0"/>
                </a:solidFill>
                <a:latin typeface="Poppins Bold"/>
              </a:rPr>
              <a:t>ntegrar una interfaz de usuario (UI) amigable y segura.</a:t>
            </a:r>
          </a:p>
          <a:p>
            <a:pPr algn="l">
              <a:lnSpc>
                <a:spcPts val="3755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289058" y="5591284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</a:rPr>
              <a:t>03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8618101" y="7094753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10042356" y="7570729"/>
            <a:ext cx="5768345" cy="1829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5061" indent="-371687" lvl="2">
              <a:lnSpc>
                <a:spcPts val="3615"/>
              </a:lnSpc>
              <a:buFont typeface="Arial"/>
              <a:buChar char="⚬"/>
            </a:pPr>
            <a:r>
              <a:rPr lang="en-US" sz="2582" spc="-51">
                <a:solidFill>
                  <a:srgbClr val="145DA0"/>
                </a:solidFill>
                <a:latin typeface="Poppins Bold"/>
              </a:rPr>
              <a:t>P</a:t>
            </a:r>
            <a:r>
              <a:rPr lang="en-US" sz="2582" spc="-51" strike="noStrike" u="none">
                <a:solidFill>
                  <a:srgbClr val="145DA0"/>
                </a:solidFill>
                <a:latin typeface="Poppins Bold"/>
              </a:rPr>
              <a:t>roveer seguimiento de pedidos y notificaciones automáticas.</a:t>
            </a:r>
          </a:p>
          <a:p>
            <a:pPr algn="l">
              <a:lnSpc>
                <a:spcPts val="3615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763159" y="7367965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</a:rPr>
              <a:t>04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905455" y="2656032"/>
            <a:ext cx="373607" cy="3736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315313" y="4180490"/>
            <a:ext cx="373607" cy="37360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944228" y="7402839"/>
            <a:ext cx="373607" cy="37360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309460" y="5760481"/>
            <a:ext cx="373607" cy="373607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20466" y="1265381"/>
            <a:ext cx="6546739" cy="7509794"/>
          </a:xfrm>
          <a:custGeom>
            <a:avLst/>
            <a:gdLst/>
            <a:ahLst/>
            <a:cxnLst/>
            <a:rect r="r" b="b" t="t" l="l"/>
            <a:pathLst>
              <a:path h="7509794" w="6546739">
                <a:moveTo>
                  <a:pt x="0" y="0"/>
                </a:moveTo>
                <a:lnTo>
                  <a:pt x="6546739" y="0"/>
                </a:lnTo>
                <a:lnTo>
                  <a:pt x="6546739" y="7509794"/>
                </a:lnTo>
                <a:lnTo>
                  <a:pt x="0" y="7509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5000"/>
            </a:blip>
            <a:stretch>
              <a:fillRect l="-38687" t="0" r="-29021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237595" y="1767062"/>
            <a:ext cx="6686538" cy="1349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857">
                <a:solidFill>
                  <a:srgbClr val="FDFDFD"/>
                </a:solidFill>
                <a:latin typeface="Open Sans Extra Bold"/>
              </a:rPr>
              <a:t>DEFINICIÓN DE OBJETIVOS COMERCIALES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81758" y="3312425"/>
            <a:ext cx="5885945" cy="2397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2"/>
              </a:lnSpc>
            </a:pPr>
            <a:r>
              <a:rPr lang="en-US" sz="2730" spc="-54">
                <a:solidFill>
                  <a:srgbClr val="FDFDFD"/>
                </a:solidFill>
                <a:latin typeface="Poppins Bold"/>
              </a:rPr>
              <a:t>Desarrollar un asistente de compras basado en procesamiento de voz que simplifique y optimice las compras en línea.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56283" y="-2445901"/>
            <a:ext cx="15178802" cy="151788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007842" y="-1797460"/>
            <a:ext cx="13881919" cy="138819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172777" y="879351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884905" y="2656032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5"/>
                </a:lnTo>
                <a:lnTo>
                  <a:pt x="0" y="1424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144000" y="4523028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142822" y="6497936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5"/>
                </a:lnTo>
                <a:lnTo>
                  <a:pt x="0" y="1424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2" id="12"/>
          <p:cNvGrpSpPr/>
          <p:nvPr/>
        </p:nvGrpSpPr>
        <p:grpSpPr>
          <a:xfrm rot="0">
            <a:off x="7905455" y="2656032"/>
            <a:ext cx="373607" cy="37360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315313" y="4180490"/>
            <a:ext cx="373607" cy="37360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944228" y="7402839"/>
            <a:ext cx="373607" cy="37360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309460" y="5760481"/>
            <a:ext cx="373607" cy="3736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8496263" y="8320268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5"/>
                </a:lnTo>
                <a:lnTo>
                  <a:pt x="0" y="1424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-552782" y="1401966"/>
            <a:ext cx="7305712" cy="7443314"/>
          </a:xfrm>
          <a:custGeom>
            <a:avLst/>
            <a:gdLst/>
            <a:ahLst/>
            <a:cxnLst/>
            <a:rect r="r" b="b" t="t" l="l"/>
            <a:pathLst>
              <a:path h="7443314" w="7305712">
                <a:moveTo>
                  <a:pt x="0" y="0"/>
                </a:moveTo>
                <a:lnTo>
                  <a:pt x="7305712" y="0"/>
                </a:lnTo>
                <a:lnTo>
                  <a:pt x="7305712" y="7443315"/>
                </a:lnTo>
                <a:lnTo>
                  <a:pt x="0" y="7443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</a:blip>
            <a:stretch>
              <a:fillRect l="-50530" t="0" r="-38305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06818" y="4291093"/>
            <a:ext cx="6686538" cy="1349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857">
                <a:solidFill>
                  <a:srgbClr val="FDFDFD"/>
                </a:solidFill>
                <a:latin typeface="Open Sans Extra Bold"/>
              </a:rPr>
              <a:t>CRITERIOS DE RENDIMIENTO COMERCIAL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925873" y="803151"/>
            <a:ext cx="7096853" cy="1436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1390" indent="-290695" lvl="1">
              <a:lnSpc>
                <a:spcPts val="3770"/>
              </a:lnSpc>
              <a:buFont typeface="Arial"/>
              <a:buChar char="•"/>
            </a:pPr>
            <a:r>
              <a:rPr lang="en-US" sz="2692" spc="-53">
                <a:solidFill>
                  <a:srgbClr val="145DA0"/>
                </a:solidFill>
                <a:latin typeface="Poppins Bold"/>
              </a:rPr>
              <a:t>Satisfacción del Usuario</a:t>
            </a:r>
            <a:r>
              <a:rPr lang="en-US" sz="2692" spc="-53">
                <a:solidFill>
                  <a:srgbClr val="145DA0"/>
                </a:solidFill>
                <a:latin typeface="Poppins"/>
              </a:rPr>
              <a:t>: Medida a través de encuestas y feedback.</a:t>
            </a:r>
          </a:p>
          <a:p>
            <a:pPr algn="l">
              <a:lnSpc>
                <a:spcPts val="377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8332905" y="1149550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</a:rPr>
              <a:t>01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747310" y="2454225"/>
            <a:ext cx="5768345" cy="191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9120" indent="-289560" lvl="1">
              <a:lnSpc>
                <a:spcPts val="3755"/>
              </a:lnSpc>
              <a:buFont typeface="Arial"/>
              <a:buChar char="•"/>
            </a:pPr>
            <a:r>
              <a:rPr lang="en-US" sz="2682" spc="-53">
                <a:solidFill>
                  <a:srgbClr val="145DA0"/>
                </a:solidFill>
                <a:latin typeface="Poppins Bold"/>
              </a:rPr>
              <a:t>Tasa de Conversión</a:t>
            </a:r>
            <a:r>
              <a:rPr lang="en-US" sz="2682" spc="-53">
                <a:solidFill>
                  <a:srgbClr val="145DA0"/>
                </a:solidFill>
                <a:latin typeface="Poppins"/>
              </a:rPr>
              <a:t>: Proporción de usuarios que completan una compra.</a:t>
            </a:r>
          </a:p>
          <a:p>
            <a:pPr algn="l">
              <a:lnSpc>
                <a:spcPts val="3755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9029963" y="2853973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</a:rPr>
              <a:t>02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244531" y="4697270"/>
            <a:ext cx="6014769" cy="1436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9120" indent="-289560" lvl="1">
              <a:lnSpc>
                <a:spcPts val="3755"/>
              </a:lnSpc>
              <a:buFont typeface="Arial"/>
              <a:buChar char="•"/>
            </a:pPr>
            <a:r>
              <a:rPr lang="en-US" sz="2682" spc="-53">
                <a:solidFill>
                  <a:srgbClr val="145DA0"/>
                </a:solidFill>
                <a:latin typeface="Poppins Bold"/>
              </a:rPr>
              <a:t>Retención de Usuarios</a:t>
            </a:r>
            <a:r>
              <a:rPr lang="en-US" sz="2682" spc="-53">
                <a:solidFill>
                  <a:srgbClr val="145DA0"/>
                </a:solidFill>
                <a:latin typeface="Poppins"/>
              </a:rPr>
              <a:t>: Número de usuarios recurrentes.</a:t>
            </a:r>
          </a:p>
          <a:p>
            <a:pPr algn="l">
              <a:lnSpc>
                <a:spcPts val="3755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9358804" y="4843289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</a:rPr>
              <a:t>03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748052" y="6362688"/>
            <a:ext cx="7041973" cy="2744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5061" indent="-371687" lvl="2">
              <a:lnSpc>
                <a:spcPts val="3615"/>
              </a:lnSpc>
              <a:buFont typeface="Arial"/>
              <a:buChar char="⚬"/>
            </a:pPr>
            <a:r>
              <a:rPr lang="en-US" sz="2582" spc="-51">
                <a:solidFill>
                  <a:srgbClr val="145DA0"/>
                </a:solidFill>
                <a:latin typeface="Poppins Bold"/>
              </a:rPr>
              <a:t>Eficiencia de Búsqueda</a:t>
            </a:r>
            <a:r>
              <a:rPr lang="en-US" sz="2582" spc="-51">
                <a:solidFill>
                  <a:srgbClr val="145DA0"/>
                </a:solidFill>
                <a:latin typeface="Poppins"/>
              </a:rPr>
              <a:t>: Tiempo medio para encontrar un producto y completar una compra. Tiempo promedio de respuesta del asistente.</a:t>
            </a:r>
          </a:p>
          <a:p>
            <a:pPr algn="l" marL="1115061" indent="-371687" lvl="2">
              <a:lnSpc>
                <a:spcPts val="3615"/>
              </a:lnSpc>
              <a:buFont typeface="Arial"/>
              <a:buChar char="⚬"/>
            </a:pPr>
          </a:p>
          <a:p>
            <a:pPr algn="l">
              <a:lnSpc>
                <a:spcPts val="3615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9289058" y="6788011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</a:rPr>
              <a:t>04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014555" y="8593480"/>
            <a:ext cx="5768345" cy="1436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9120" indent="-289560" lvl="1">
              <a:lnSpc>
                <a:spcPts val="3755"/>
              </a:lnSpc>
              <a:buFont typeface="Arial"/>
              <a:buChar char="•"/>
            </a:pPr>
            <a:r>
              <a:rPr lang="en-US" sz="2682" spc="-53">
                <a:solidFill>
                  <a:srgbClr val="145DA0"/>
                </a:solidFill>
                <a:latin typeface="Poppins Bold"/>
              </a:rPr>
              <a:t>Seguridad</a:t>
            </a:r>
            <a:r>
              <a:rPr lang="en-US" sz="2682" spc="-53">
                <a:solidFill>
                  <a:srgbClr val="145DA0"/>
                </a:solidFill>
                <a:latin typeface="Poppins"/>
              </a:rPr>
              <a:t>: Incidentes de seguridad y brechas de datos.</a:t>
            </a:r>
          </a:p>
          <a:p>
            <a:pPr algn="l">
              <a:lnSpc>
                <a:spcPts val="3755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8683067" y="8593480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5B98BA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39603" y="1122782"/>
            <a:ext cx="7019697" cy="10556306"/>
            <a:chOff x="0" y="0"/>
            <a:chExt cx="660400" cy="9931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993118"/>
            </a:xfrm>
            <a:custGeom>
              <a:avLst/>
              <a:gdLst/>
              <a:ahLst/>
              <a:cxnLst/>
              <a:rect r="r" b="b" t="t" l="l"/>
              <a:pathLst>
                <a:path h="993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97B2">
                <a:alpha val="7882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047806" y="1028700"/>
            <a:ext cx="7240194" cy="7240194"/>
            <a:chOff x="0" y="0"/>
            <a:chExt cx="8916670" cy="89166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903970" cy="8903970"/>
            </a:xfrm>
            <a:custGeom>
              <a:avLst/>
              <a:gdLst/>
              <a:ahLst/>
              <a:cxnLst/>
              <a:rect r="r" b="b" t="t" l="l"/>
              <a:pathLst>
                <a:path h="8903970" w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>
                <a:alpha val="73725"/>
              </a:srgbClr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4940" y="154940"/>
              <a:ext cx="8605520" cy="8605520"/>
            </a:xfrm>
            <a:custGeom>
              <a:avLst/>
              <a:gdLst/>
              <a:ahLst/>
              <a:cxnLst/>
              <a:rect r="r" b="b" t="t" l="l"/>
              <a:pathLst>
                <a:path h="8605520" w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2">
                <a:alphaModFix amt="74000"/>
              </a:blip>
              <a:stretch>
                <a:fillRect l="-46223" t="0" r="-46223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3909516"/>
            <a:ext cx="7484043" cy="4359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2095" indent="-246047" lvl="1">
              <a:lnSpc>
                <a:spcPts val="3190"/>
              </a:lnSpc>
              <a:spcBef>
                <a:spcPct val="0"/>
              </a:spcBef>
              <a:buFont typeface="Arial"/>
              <a:buChar char="•"/>
            </a:pPr>
            <a:r>
              <a:rPr lang="en-US" sz="2279" spc="-45">
                <a:solidFill>
                  <a:srgbClr val="00569E"/>
                </a:solidFill>
                <a:latin typeface="Poppins Bold"/>
              </a:rPr>
              <a:t>Context</a:t>
            </a:r>
            <a:r>
              <a:rPr lang="en-US" sz="2279" spc="-45" strike="noStrike" u="none">
                <a:solidFill>
                  <a:srgbClr val="00569E"/>
                </a:solidFill>
                <a:latin typeface="Poppins Bold"/>
              </a:rPr>
              <a:t>o: Venta de frutas y verduras en un supermercado en línea.</a:t>
            </a:r>
          </a:p>
          <a:p>
            <a:pPr algn="l">
              <a:lnSpc>
                <a:spcPts val="3190"/>
              </a:lnSpc>
              <a:spcBef>
                <a:spcPct val="0"/>
              </a:spcBef>
            </a:pPr>
          </a:p>
          <a:p>
            <a:pPr algn="l" marL="492095" indent="-246047" lvl="1">
              <a:lnSpc>
                <a:spcPts val="3190"/>
              </a:lnSpc>
              <a:spcBef>
                <a:spcPct val="0"/>
              </a:spcBef>
              <a:buFont typeface="Arial"/>
              <a:buChar char="•"/>
            </a:pPr>
            <a:r>
              <a:rPr lang="en-US" sz="2279" spc="-45" strike="noStrike" u="none">
                <a:solidFill>
                  <a:srgbClr val="00569E"/>
                </a:solidFill>
                <a:latin typeface="Poppins Bold"/>
              </a:rPr>
              <a:t>Análisis del Mercado: Incremento de la demanda de soluciones de compra en línea, especialmente en alimentos frescos.</a:t>
            </a:r>
          </a:p>
          <a:p>
            <a:pPr algn="l">
              <a:lnSpc>
                <a:spcPts val="3190"/>
              </a:lnSpc>
              <a:spcBef>
                <a:spcPct val="0"/>
              </a:spcBef>
            </a:pPr>
          </a:p>
          <a:p>
            <a:pPr algn="l" marL="492095" indent="-246047" lvl="1">
              <a:lnSpc>
                <a:spcPts val="3190"/>
              </a:lnSpc>
              <a:spcBef>
                <a:spcPct val="0"/>
              </a:spcBef>
              <a:buFont typeface="Arial"/>
              <a:buChar char="•"/>
            </a:pPr>
            <a:r>
              <a:rPr lang="en-US" sz="2279" spc="-45" strike="noStrike" u="none">
                <a:solidFill>
                  <a:srgbClr val="00569E"/>
                </a:solidFill>
                <a:latin typeface="Poppins Bold"/>
              </a:rPr>
              <a:t>Competencia: Evaluación de competidores directos e indirectos que ofrecen soluciones similares.</a:t>
            </a:r>
          </a:p>
          <a:p>
            <a:pPr algn="l" marL="0" indent="0" lvl="0">
              <a:lnSpc>
                <a:spcPts val="319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282523" y="1513755"/>
            <a:ext cx="5589388" cy="1517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7"/>
              </a:lnSpc>
              <a:spcBef>
                <a:spcPct val="0"/>
              </a:spcBef>
            </a:pPr>
            <a:r>
              <a:rPr lang="en-US" sz="2884">
                <a:solidFill>
                  <a:srgbClr val="00569E"/>
                </a:solidFill>
                <a:latin typeface="Open Sans Extra Bold"/>
              </a:rPr>
              <a:t>SUPERMERCADO DE FRUTAS Y VERDURAS:EVALUACIÓN DE LA SITUACIÓN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7242" y="242294"/>
            <a:ext cx="17793515" cy="9802411"/>
            <a:chOff x="0" y="0"/>
            <a:chExt cx="4982580" cy="27448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2580" cy="2744893"/>
            </a:xfrm>
            <a:custGeom>
              <a:avLst/>
              <a:gdLst/>
              <a:ahLst/>
              <a:cxnLst/>
              <a:rect r="r" b="b" t="t" l="l"/>
              <a:pathLst>
                <a:path h="2744893" w="4982580">
                  <a:moveTo>
                    <a:pt x="0" y="0"/>
                  </a:moveTo>
                  <a:lnTo>
                    <a:pt x="4982580" y="0"/>
                  </a:lnTo>
                  <a:lnTo>
                    <a:pt x="4982580" y="2744893"/>
                  </a:lnTo>
                  <a:lnTo>
                    <a:pt x="0" y="2744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28600" cap="sq">
              <a:solidFill>
                <a:srgbClr val="0097B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82580" cy="2782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743" y="8468111"/>
            <a:ext cx="3633157" cy="509494"/>
          </a:xfrm>
          <a:custGeom>
            <a:avLst/>
            <a:gdLst/>
            <a:ahLst/>
            <a:cxnLst/>
            <a:rect r="r" b="b" t="t" l="l"/>
            <a:pathLst>
              <a:path h="509494" w="3633157">
                <a:moveTo>
                  <a:pt x="0" y="0"/>
                </a:moveTo>
                <a:lnTo>
                  <a:pt x="3633157" y="0"/>
                </a:lnTo>
                <a:lnTo>
                  <a:pt x="3633157" y="509494"/>
                </a:lnTo>
                <a:lnTo>
                  <a:pt x="0" y="509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835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56006" y="2466355"/>
            <a:ext cx="3578546" cy="5973865"/>
            <a:chOff x="0" y="0"/>
            <a:chExt cx="1205978" cy="20132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5979" cy="2013207"/>
            </a:xfrm>
            <a:custGeom>
              <a:avLst/>
              <a:gdLst/>
              <a:ahLst/>
              <a:cxnLst/>
              <a:rect r="r" b="b" t="t" l="l"/>
              <a:pathLst>
                <a:path h="2013207" w="1205979">
                  <a:moveTo>
                    <a:pt x="54086" y="0"/>
                  </a:moveTo>
                  <a:lnTo>
                    <a:pt x="1151893" y="0"/>
                  </a:lnTo>
                  <a:cubicBezTo>
                    <a:pt x="1166237" y="0"/>
                    <a:pt x="1179994" y="5698"/>
                    <a:pt x="1190137" y="15841"/>
                  </a:cubicBezTo>
                  <a:cubicBezTo>
                    <a:pt x="1200280" y="25984"/>
                    <a:pt x="1205979" y="39741"/>
                    <a:pt x="1205979" y="54086"/>
                  </a:cubicBezTo>
                  <a:lnTo>
                    <a:pt x="1205979" y="1959121"/>
                  </a:lnTo>
                  <a:cubicBezTo>
                    <a:pt x="1205979" y="1973466"/>
                    <a:pt x="1200280" y="1987223"/>
                    <a:pt x="1190137" y="1997365"/>
                  </a:cubicBezTo>
                  <a:cubicBezTo>
                    <a:pt x="1179994" y="2007508"/>
                    <a:pt x="1166237" y="2013207"/>
                    <a:pt x="1151893" y="2013207"/>
                  </a:cubicBezTo>
                  <a:lnTo>
                    <a:pt x="54086" y="2013207"/>
                  </a:lnTo>
                  <a:cubicBezTo>
                    <a:pt x="39741" y="2013207"/>
                    <a:pt x="25984" y="2007508"/>
                    <a:pt x="15841" y="1997365"/>
                  </a:cubicBezTo>
                  <a:cubicBezTo>
                    <a:pt x="5698" y="1987223"/>
                    <a:pt x="0" y="1973466"/>
                    <a:pt x="0" y="1959121"/>
                  </a:cubicBezTo>
                  <a:lnTo>
                    <a:pt x="0" y="54086"/>
                  </a:lnTo>
                  <a:cubicBezTo>
                    <a:pt x="0" y="39741"/>
                    <a:pt x="5698" y="25984"/>
                    <a:pt x="15841" y="15841"/>
                  </a:cubicBezTo>
                  <a:cubicBezTo>
                    <a:pt x="25984" y="5698"/>
                    <a:pt x="39741" y="0"/>
                    <a:pt x="5408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145DA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05978" cy="20513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993550" y="8447294"/>
            <a:ext cx="4154377" cy="582587"/>
          </a:xfrm>
          <a:custGeom>
            <a:avLst/>
            <a:gdLst/>
            <a:ahLst/>
            <a:cxnLst/>
            <a:rect r="r" b="b" t="t" l="l"/>
            <a:pathLst>
              <a:path h="582587" w="4154377">
                <a:moveTo>
                  <a:pt x="0" y="0"/>
                </a:moveTo>
                <a:lnTo>
                  <a:pt x="4154376" y="0"/>
                </a:lnTo>
                <a:lnTo>
                  <a:pt x="4154376" y="582586"/>
                </a:lnTo>
                <a:lnTo>
                  <a:pt x="0" y="582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835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13699" y="8396712"/>
            <a:ext cx="3857477" cy="540951"/>
          </a:xfrm>
          <a:custGeom>
            <a:avLst/>
            <a:gdLst/>
            <a:ahLst/>
            <a:cxnLst/>
            <a:rect r="r" b="b" t="t" l="l"/>
            <a:pathLst>
              <a:path h="540951" w="3857477">
                <a:moveTo>
                  <a:pt x="0" y="0"/>
                </a:moveTo>
                <a:lnTo>
                  <a:pt x="3857478" y="0"/>
                </a:lnTo>
                <a:lnTo>
                  <a:pt x="3857478" y="540951"/>
                </a:lnTo>
                <a:lnTo>
                  <a:pt x="0" y="5409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835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833253" y="-1687591"/>
            <a:ext cx="3490991" cy="43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6"/>
              </a:lnSpc>
              <a:spcBef>
                <a:spcPct val="0"/>
              </a:spcBef>
            </a:pPr>
            <a:r>
              <a:rPr lang="en-US" sz="2433">
                <a:solidFill>
                  <a:srgbClr val="145DA0"/>
                </a:solidFill>
                <a:latin typeface="Poppins Bold"/>
              </a:rPr>
              <a:t>Data analytics</a:t>
            </a:r>
          </a:p>
        </p:txBody>
      </p:sp>
      <p:grpSp>
        <p:nvGrpSpPr>
          <p:cNvPr name="Group 12" id="12"/>
          <p:cNvGrpSpPr/>
          <p:nvPr/>
        </p:nvGrpSpPr>
        <p:grpSpPr>
          <a:xfrm rot="3256">
            <a:off x="5201463" y="2421153"/>
            <a:ext cx="3578546" cy="5973865"/>
            <a:chOff x="0" y="0"/>
            <a:chExt cx="1205978" cy="20132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05979" cy="2013207"/>
            </a:xfrm>
            <a:custGeom>
              <a:avLst/>
              <a:gdLst/>
              <a:ahLst/>
              <a:cxnLst/>
              <a:rect r="r" b="b" t="t" l="l"/>
              <a:pathLst>
                <a:path h="2013207" w="1205979">
                  <a:moveTo>
                    <a:pt x="54086" y="0"/>
                  </a:moveTo>
                  <a:lnTo>
                    <a:pt x="1151893" y="0"/>
                  </a:lnTo>
                  <a:cubicBezTo>
                    <a:pt x="1166237" y="0"/>
                    <a:pt x="1179994" y="5698"/>
                    <a:pt x="1190137" y="15841"/>
                  </a:cubicBezTo>
                  <a:cubicBezTo>
                    <a:pt x="1200280" y="25984"/>
                    <a:pt x="1205979" y="39741"/>
                    <a:pt x="1205979" y="54086"/>
                  </a:cubicBezTo>
                  <a:lnTo>
                    <a:pt x="1205979" y="1959121"/>
                  </a:lnTo>
                  <a:cubicBezTo>
                    <a:pt x="1205979" y="1973466"/>
                    <a:pt x="1200280" y="1987223"/>
                    <a:pt x="1190137" y="1997365"/>
                  </a:cubicBezTo>
                  <a:cubicBezTo>
                    <a:pt x="1179994" y="2007508"/>
                    <a:pt x="1166237" y="2013207"/>
                    <a:pt x="1151893" y="2013207"/>
                  </a:cubicBezTo>
                  <a:lnTo>
                    <a:pt x="54086" y="2013207"/>
                  </a:lnTo>
                  <a:cubicBezTo>
                    <a:pt x="39741" y="2013207"/>
                    <a:pt x="25984" y="2007508"/>
                    <a:pt x="15841" y="1997365"/>
                  </a:cubicBezTo>
                  <a:cubicBezTo>
                    <a:pt x="5698" y="1987223"/>
                    <a:pt x="0" y="1973466"/>
                    <a:pt x="0" y="1959121"/>
                  </a:cubicBezTo>
                  <a:lnTo>
                    <a:pt x="0" y="54086"/>
                  </a:lnTo>
                  <a:cubicBezTo>
                    <a:pt x="0" y="39741"/>
                    <a:pt x="5698" y="25984"/>
                    <a:pt x="15841" y="15841"/>
                  </a:cubicBezTo>
                  <a:cubicBezTo>
                    <a:pt x="25984" y="5698"/>
                    <a:pt x="39741" y="0"/>
                    <a:pt x="5408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145DA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05978" cy="20513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262384" y="2421153"/>
            <a:ext cx="3578546" cy="5973865"/>
            <a:chOff x="0" y="0"/>
            <a:chExt cx="1205978" cy="201320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5979" cy="2013207"/>
            </a:xfrm>
            <a:custGeom>
              <a:avLst/>
              <a:gdLst/>
              <a:ahLst/>
              <a:cxnLst/>
              <a:rect r="r" b="b" t="t" l="l"/>
              <a:pathLst>
                <a:path h="2013207" w="1205979">
                  <a:moveTo>
                    <a:pt x="54086" y="0"/>
                  </a:moveTo>
                  <a:lnTo>
                    <a:pt x="1151893" y="0"/>
                  </a:lnTo>
                  <a:cubicBezTo>
                    <a:pt x="1166237" y="0"/>
                    <a:pt x="1179994" y="5698"/>
                    <a:pt x="1190137" y="15841"/>
                  </a:cubicBezTo>
                  <a:cubicBezTo>
                    <a:pt x="1200280" y="25984"/>
                    <a:pt x="1205979" y="39741"/>
                    <a:pt x="1205979" y="54086"/>
                  </a:cubicBezTo>
                  <a:lnTo>
                    <a:pt x="1205979" y="1959121"/>
                  </a:lnTo>
                  <a:cubicBezTo>
                    <a:pt x="1205979" y="1973466"/>
                    <a:pt x="1200280" y="1987223"/>
                    <a:pt x="1190137" y="1997365"/>
                  </a:cubicBezTo>
                  <a:cubicBezTo>
                    <a:pt x="1179994" y="2007508"/>
                    <a:pt x="1166237" y="2013207"/>
                    <a:pt x="1151893" y="2013207"/>
                  </a:cubicBezTo>
                  <a:lnTo>
                    <a:pt x="54086" y="2013207"/>
                  </a:lnTo>
                  <a:cubicBezTo>
                    <a:pt x="39741" y="2013207"/>
                    <a:pt x="25984" y="2007508"/>
                    <a:pt x="15841" y="1997365"/>
                  </a:cubicBezTo>
                  <a:cubicBezTo>
                    <a:pt x="5698" y="1987223"/>
                    <a:pt x="0" y="1973466"/>
                    <a:pt x="0" y="1959121"/>
                  </a:cubicBezTo>
                  <a:lnTo>
                    <a:pt x="0" y="54086"/>
                  </a:lnTo>
                  <a:cubicBezTo>
                    <a:pt x="0" y="39741"/>
                    <a:pt x="5698" y="25984"/>
                    <a:pt x="15841" y="15841"/>
                  </a:cubicBezTo>
                  <a:cubicBezTo>
                    <a:pt x="25984" y="5698"/>
                    <a:pt x="39741" y="0"/>
                    <a:pt x="5408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145DA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05978" cy="20513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383855" y="2421153"/>
            <a:ext cx="3578546" cy="5973865"/>
            <a:chOff x="0" y="0"/>
            <a:chExt cx="1205978" cy="201320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05979" cy="2013207"/>
            </a:xfrm>
            <a:custGeom>
              <a:avLst/>
              <a:gdLst/>
              <a:ahLst/>
              <a:cxnLst/>
              <a:rect r="r" b="b" t="t" l="l"/>
              <a:pathLst>
                <a:path h="2013207" w="1205979">
                  <a:moveTo>
                    <a:pt x="54086" y="0"/>
                  </a:moveTo>
                  <a:lnTo>
                    <a:pt x="1151893" y="0"/>
                  </a:lnTo>
                  <a:cubicBezTo>
                    <a:pt x="1166237" y="0"/>
                    <a:pt x="1179994" y="5698"/>
                    <a:pt x="1190137" y="15841"/>
                  </a:cubicBezTo>
                  <a:cubicBezTo>
                    <a:pt x="1200280" y="25984"/>
                    <a:pt x="1205979" y="39741"/>
                    <a:pt x="1205979" y="54086"/>
                  </a:cubicBezTo>
                  <a:lnTo>
                    <a:pt x="1205979" y="1959121"/>
                  </a:lnTo>
                  <a:cubicBezTo>
                    <a:pt x="1205979" y="1973466"/>
                    <a:pt x="1200280" y="1987223"/>
                    <a:pt x="1190137" y="1997365"/>
                  </a:cubicBezTo>
                  <a:cubicBezTo>
                    <a:pt x="1179994" y="2007508"/>
                    <a:pt x="1166237" y="2013207"/>
                    <a:pt x="1151893" y="2013207"/>
                  </a:cubicBezTo>
                  <a:lnTo>
                    <a:pt x="54086" y="2013207"/>
                  </a:lnTo>
                  <a:cubicBezTo>
                    <a:pt x="39741" y="2013207"/>
                    <a:pt x="25984" y="2007508"/>
                    <a:pt x="15841" y="1997365"/>
                  </a:cubicBezTo>
                  <a:cubicBezTo>
                    <a:pt x="5698" y="1987223"/>
                    <a:pt x="0" y="1973466"/>
                    <a:pt x="0" y="1959121"/>
                  </a:cubicBezTo>
                  <a:lnTo>
                    <a:pt x="0" y="54086"/>
                  </a:lnTo>
                  <a:cubicBezTo>
                    <a:pt x="0" y="39741"/>
                    <a:pt x="5698" y="25984"/>
                    <a:pt x="15841" y="15841"/>
                  </a:cubicBezTo>
                  <a:cubicBezTo>
                    <a:pt x="25984" y="5698"/>
                    <a:pt x="39741" y="0"/>
                    <a:pt x="5408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145DA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05978" cy="20513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9189522" y="8468111"/>
            <a:ext cx="3857477" cy="540951"/>
          </a:xfrm>
          <a:custGeom>
            <a:avLst/>
            <a:gdLst/>
            <a:ahLst/>
            <a:cxnLst/>
            <a:rect r="r" b="b" t="t" l="l"/>
            <a:pathLst>
              <a:path h="540951" w="3857477">
                <a:moveTo>
                  <a:pt x="0" y="0"/>
                </a:moveTo>
                <a:lnTo>
                  <a:pt x="3857477" y="0"/>
                </a:lnTo>
                <a:lnTo>
                  <a:pt x="3857477" y="540952"/>
                </a:lnTo>
                <a:lnTo>
                  <a:pt x="0" y="540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835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106314" y="2657150"/>
            <a:ext cx="1769077" cy="1769077"/>
          </a:xfrm>
          <a:custGeom>
            <a:avLst/>
            <a:gdLst/>
            <a:ahLst/>
            <a:cxnLst/>
            <a:rect r="r" b="b" t="t" l="l"/>
            <a:pathLst>
              <a:path h="1769077" w="1769077">
                <a:moveTo>
                  <a:pt x="0" y="0"/>
                </a:moveTo>
                <a:lnTo>
                  <a:pt x="1769077" y="0"/>
                </a:lnTo>
                <a:lnTo>
                  <a:pt x="1769077" y="1769077"/>
                </a:lnTo>
                <a:lnTo>
                  <a:pt x="0" y="17690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2072661" y="2715123"/>
            <a:ext cx="1653131" cy="165313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3E2E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2377622" y="3026723"/>
            <a:ext cx="1043208" cy="1029931"/>
          </a:xfrm>
          <a:custGeom>
            <a:avLst/>
            <a:gdLst/>
            <a:ahLst/>
            <a:cxnLst/>
            <a:rect r="r" b="b" t="t" l="l"/>
            <a:pathLst>
              <a:path h="1029931" w="1043208">
                <a:moveTo>
                  <a:pt x="0" y="0"/>
                </a:moveTo>
                <a:lnTo>
                  <a:pt x="1043208" y="0"/>
                </a:lnTo>
                <a:lnTo>
                  <a:pt x="1043208" y="1029930"/>
                </a:lnTo>
                <a:lnTo>
                  <a:pt x="0" y="10299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4256910" y="2933499"/>
            <a:ext cx="1711104" cy="1711104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3E2E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259213" y="2933499"/>
            <a:ext cx="1711104" cy="1711104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3E2E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4661857" y="790686"/>
            <a:ext cx="9055330" cy="77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097B2"/>
                </a:solidFill>
                <a:latin typeface="Open Sans Extra Bold"/>
              </a:rPr>
              <a:t>INVENTARIOS DE RECURSOS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5350936"/>
            <a:ext cx="3579202" cy="195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4"/>
              </a:lnSpc>
            </a:pPr>
            <a:r>
              <a:rPr lang="en-US" sz="2210" spc="-44">
                <a:solidFill>
                  <a:srgbClr val="145DA0"/>
                </a:solidFill>
                <a:latin typeface="Poppins Bold"/>
              </a:rPr>
              <a:t>Ingenieros de software, expertos en NLP, diseñadores de UI/UX, especialistas en seguridad.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28700" y="4568403"/>
            <a:ext cx="3490991" cy="43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6"/>
              </a:lnSpc>
              <a:spcBef>
                <a:spcPct val="0"/>
              </a:spcBef>
            </a:pPr>
            <a:r>
              <a:rPr lang="en-US" sz="2433">
                <a:solidFill>
                  <a:srgbClr val="145DA0"/>
                </a:solidFill>
                <a:latin typeface="Poppins Bold"/>
              </a:rPr>
              <a:t>HUMANOS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436383" y="5396138"/>
            <a:ext cx="3108939" cy="195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4"/>
              </a:lnSpc>
            </a:pPr>
            <a:r>
              <a:rPr lang="en-US" sz="2210" spc="-44">
                <a:solidFill>
                  <a:srgbClr val="145DA0"/>
                </a:solidFill>
                <a:latin typeface="Poppins Bold"/>
              </a:rPr>
              <a:t>Servidores, bases de datos, plataformas de desarrollo (Keras para redes neuronales CNN).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695428" y="5809417"/>
            <a:ext cx="2775836" cy="117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4"/>
              </a:lnSpc>
            </a:pPr>
            <a:r>
              <a:rPr lang="en-US" sz="2210" spc="-44">
                <a:solidFill>
                  <a:srgbClr val="145DA0"/>
                </a:solidFill>
                <a:latin typeface="Poppins Bold"/>
              </a:rPr>
              <a:t>Presupuesto inicial para desarrollo e implementación.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853790" y="5591400"/>
            <a:ext cx="2638676" cy="1563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4"/>
              </a:lnSpc>
            </a:pPr>
            <a:r>
              <a:rPr lang="en-US" sz="2210" spc="-44">
                <a:solidFill>
                  <a:srgbClr val="145DA0"/>
                </a:solidFill>
                <a:latin typeface="Poppins Bold"/>
              </a:rPr>
              <a:t>Integración con proveedores y servicios de entrega.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228468" y="4568403"/>
            <a:ext cx="3490991" cy="43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6"/>
              </a:lnSpc>
              <a:spcBef>
                <a:spcPct val="0"/>
              </a:spcBef>
            </a:pPr>
            <a:r>
              <a:rPr lang="en-US" sz="2433">
                <a:solidFill>
                  <a:srgbClr val="145DA0"/>
                </a:solidFill>
                <a:latin typeface="Poppins Bold"/>
              </a:rPr>
              <a:t>TECNOLÓGICOS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306161" y="4831938"/>
            <a:ext cx="3490991" cy="43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6"/>
              </a:lnSpc>
              <a:spcBef>
                <a:spcPct val="0"/>
              </a:spcBef>
            </a:pPr>
            <a:r>
              <a:rPr lang="en-US" sz="2433">
                <a:solidFill>
                  <a:srgbClr val="145DA0"/>
                </a:solidFill>
                <a:latin typeface="Poppins Bold"/>
              </a:rPr>
              <a:t>FINANCIERO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366966" y="4804591"/>
            <a:ext cx="3490991" cy="43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6"/>
              </a:lnSpc>
              <a:spcBef>
                <a:spcPct val="0"/>
              </a:spcBef>
            </a:pPr>
            <a:r>
              <a:rPr lang="en-US" sz="2433">
                <a:solidFill>
                  <a:srgbClr val="145DA0"/>
                </a:solidFill>
                <a:latin typeface="Poppins Bold"/>
              </a:rPr>
              <a:t>LOGÍSTICOS</a:t>
            </a:r>
          </a:p>
        </p:txBody>
      </p:sp>
      <p:sp>
        <p:nvSpPr>
          <p:cNvPr name="Freeform 42" id="42"/>
          <p:cNvSpPr/>
          <p:nvPr/>
        </p:nvSpPr>
        <p:spPr>
          <a:xfrm flipH="false" flipV="false" rot="0">
            <a:off x="10498489" y="3193674"/>
            <a:ext cx="1232553" cy="1232553"/>
          </a:xfrm>
          <a:custGeom>
            <a:avLst/>
            <a:gdLst/>
            <a:ahLst/>
            <a:cxnLst/>
            <a:rect r="r" b="b" t="t" l="l"/>
            <a:pathLst>
              <a:path h="1232553" w="1232553">
                <a:moveTo>
                  <a:pt x="0" y="0"/>
                </a:moveTo>
                <a:lnTo>
                  <a:pt x="1232552" y="0"/>
                </a:lnTo>
                <a:lnTo>
                  <a:pt x="1232552" y="1232553"/>
                </a:lnTo>
                <a:lnTo>
                  <a:pt x="0" y="12325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3" id="43"/>
          <p:cNvSpPr/>
          <p:nvPr/>
        </p:nvSpPr>
        <p:spPr>
          <a:xfrm flipH="false" flipV="false" rot="0">
            <a:off x="14632996" y="3348791"/>
            <a:ext cx="958932" cy="922318"/>
          </a:xfrm>
          <a:custGeom>
            <a:avLst/>
            <a:gdLst/>
            <a:ahLst/>
            <a:cxnLst/>
            <a:rect r="r" b="b" t="t" l="l"/>
            <a:pathLst>
              <a:path h="922318" w="958932">
                <a:moveTo>
                  <a:pt x="0" y="0"/>
                </a:moveTo>
                <a:lnTo>
                  <a:pt x="958931" y="0"/>
                </a:lnTo>
                <a:lnTo>
                  <a:pt x="958931" y="922318"/>
                </a:lnTo>
                <a:lnTo>
                  <a:pt x="0" y="9223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9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02273" y="-8767"/>
            <a:ext cx="4907787" cy="10295767"/>
          </a:xfrm>
          <a:custGeom>
            <a:avLst/>
            <a:gdLst/>
            <a:ahLst/>
            <a:cxnLst/>
            <a:rect r="r" b="b" t="t" l="l"/>
            <a:pathLst>
              <a:path h="10295767" w="4907787">
                <a:moveTo>
                  <a:pt x="0" y="0"/>
                </a:moveTo>
                <a:lnTo>
                  <a:pt x="4907787" y="0"/>
                </a:lnTo>
                <a:lnTo>
                  <a:pt x="4907787" y="10295767"/>
                </a:lnTo>
                <a:lnTo>
                  <a:pt x="0" y="10295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124247" t="0" r="-12424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852968"/>
            <a:ext cx="14586028" cy="5088907"/>
            <a:chOff x="0" y="0"/>
            <a:chExt cx="3841588" cy="13402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41588" cy="1340288"/>
            </a:xfrm>
            <a:custGeom>
              <a:avLst/>
              <a:gdLst/>
              <a:ahLst/>
              <a:cxnLst/>
              <a:rect r="r" b="b" t="t" l="l"/>
              <a:pathLst>
                <a:path h="1340288" w="3841588">
                  <a:moveTo>
                    <a:pt x="9023" y="0"/>
                  </a:moveTo>
                  <a:lnTo>
                    <a:pt x="3832565" y="0"/>
                  </a:lnTo>
                  <a:cubicBezTo>
                    <a:pt x="3837548" y="0"/>
                    <a:pt x="3841588" y="4040"/>
                    <a:pt x="3841588" y="9023"/>
                  </a:cubicBezTo>
                  <a:lnTo>
                    <a:pt x="3841588" y="1331265"/>
                  </a:lnTo>
                  <a:cubicBezTo>
                    <a:pt x="3841588" y="1336248"/>
                    <a:pt x="3837548" y="1340288"/>
                    <a:pt x="3832565" y="1340288"/>
                  </a:cubicBezTo>
                  <a:lnTo>
                    <a:pt x="9023" y="1340288"/>
                  </a:lnTo>
                  <a:cubicBezTo>
                    <a:pt x="4040" y="1340288"/>
                    <a:pt x="0" y="1336248"/>
                    <a:pt x="0" y="1331265"/>
                  </a:cubicBezTo>
                  <a:lnTo>
                    <a:pt x="0" y="9023"/>
                  </a:lnTo>
                  <a:cubicBezTo>
                    <a:pt x="0" y="4040"/>
                    <a:pt x="4040" y="0"/>
                    <a:pt x="9023" y="0"/>
                  </a:cubicBezTo>
                  <a:close/>
                </a:path>
              </a:pathLst>
            </a:custGeom>
            <a:solidFill>
              <a:srgbClr val="FDFDFD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841588" cy="1378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472021"/>
            <a:ext cx="11552621" cy="704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8"/>
              </a:lnSpc>
              <a:spcBef>
                <a:spcPct val="0"/>
              </a:spcBef>
            </a:pPr>
            <a:r>
              <a:rPr lang="en-US" sz="4077">
                <a:solidFill>
                  <a:srgbClr val="FDFDFD"/>
                </a:solidFill>
                <a:latin typeface="Open Sans Extra Bold"/>
              </a:rPr>
              <a:t>REQUISITOS, SUPUESTOS Y RESTRICCIONES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532745" y="4286548"/>
            <a:ext cx="1232553" cy="1232553"/>
          </a:xfrm>
          <a:custGeom>
            <a:avLst/>
            <a:gdLst/>
            <a:ahLst/>
            <a:cxnLst/>
            <a:rect r="r" b="b" t="t" l="l"/>
            <a:pathLst>
              <a:path h="1232553" w="1232553">
                <a:moveTo>
                  <a:pt x="0" y="0"/>
                </a:moveTo>
                <a:lnTo>
                  <a:pt x="1232553" y="0"/>
                </a:lnTo>
                <a:lnTo>
                  <a:pt x="1232553" y="1232553"/>
                </a:lnTo>
                <a:lnTo>
                  <a:pt x="0" y="1232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005199" y="4181637"/>
            <a:ext cx="1077227" cy="1247315"/>
          </a:xfrm>
          <a:custGeom>
            <a:avLst/>
            <a:gdLst/>
            <a:ahLst/>
            <a:cxnLst/>
            <a:rect r="r" b="b" t="t" l="l"/>
            <a:pathLst>
              <a:path h="1247315" w="1077227">
                <a:moveTo>
                  <a:pt x="0" y="0"/>
                </a:moveTo>
                <a:lnTo>
                  <a:pt x="1077227" y="0"/>
                </a:lnTo>
                <a:lnTo>
                  <a:pt x="1077227" y="1247315"/>
                </a:lnTo>
                <a:lnTo>
                  <a:pt x="0" y="12473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699459" y="4428728"/>
            <a:ext cx="1361742" cy="1052255"/>
          </a:xfrm>
          <a:custGeom>
            <a:avLst/>
            <a:gdLst/>
            <a:ahLst/>
            <a:cxnLst/>
            <a:rect r="r" b="b" t="t" l="l"/>
            <a:pathLst>
              <a:path h="1052255" w="1361742">
                <a:moveTo>
                  <a:pt x="0" y="0"/>
                </a:moveTo>
                <a:lnTo>
                  <a:pt x="1361741" y="0"/>
                </a:lnTo>
                <a:lnTo>
                  <a:pt x="1361741" y="1052255"/>
                </a:lnTo>
                <a:lnTo>
                  <a:pt x="0" y="10522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20128" y="6399642"/>
            <a:ext cx="4271112" cy="240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3"/>
              </a:lnSpc>
            </a:pPr>
            <a:r>
              <a:rPr lang="en-US" sz="2273" spc="-45" strike="noStrike" u="none">
                <a:solidFill>
                  <a:srgbClr val="145DA0"/>
                </a:solidFill>
                <a:latin typeface="Poppins Bold"/>
              </a:rPr>
              <a:t>Capacidad de procesamiento de lenguaje natural, integración con múltiples tiendas en línea, seguridad de datos.</a:t>
            </a:r>
          </a:p>
          <a:p>
            <a:pPr algn="ctr">
              <a:lnSpc>
                <a:spcPts val="3183"/>
              </a:lnSpc>
            </a:pPr>
          </a:p>
        </p:txBody>
      </p:sp>
      <p:sp>
        <p:nvSpPr>
          <p:cNvPr name="AutoShape 14" id="14"/>
          <p:cNvSpPr/>
          <p:nvPr/>
        </p:nvSpPr>
        <p:spPr>
          <a:xfrm>
            <a:off x="5938890" y="4181637"/>
            <a:ext cx="0" cy="4410340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2369568" y="5756734"/>
            <a:ext cx="2348490" cy="46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  <a:spcBef>
                <a:spcPct val="0"/>
              </a:spcBef>
            </a:pPr>
            <a:r>
              <a:rPr lang="en-US" sz="2685">
                <a:solidFill>
                  <a:srgbClr val="145DA0"/>
                </a:solidFill>
                <a:latin typeface="Open Sans Extra Bold"/>
              </a:rPr>
              <a:t>REQUISITOS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99437" y="6399642"/>
            <a:ext cx="4161784" cy="200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3"/>
              </a:lnSpc>
            </a:pPr>
            <a:r>
              <a:rPr lang="en-US" sz="2273" spc="-45">
                <a:solidFill>
                  <a:srgbClr val="145DA0"/>
                </a:solidFill>
                <a:latin typeface="Poppins Bold"/>
              </a:rPr>
              <a:t>Disponibilidad continua de internet, usuarios con dispositivos compatibles, cumplimiento de regulaciones de privacidad.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06085" y="5781639"/>
            <a:ext cx="2348490" cy="46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  <a:spcBef>
                <a:spcPct val="0"/>
              </a:spcBef>
            </a:pPr>
            <a:r>
              <a:rPr lang="en-US" sz="2685">
                <a:solidFill>
                  <a:srgbClr val="145DA0"/>
                </a:solidFill>
                <a:latin typeface="Open Sans Extra Bold"/>
              </a:rPr>
              <a:t>SUPUESTOS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68129" y="6532655"/>
            <a:ext cx="4161784" cy="160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3"/>
              </a:lnSpc>
            </a:pPr>
            <a:r>
              <a:rPr lang="en-US" sz="2273" spc="-45">
                <a:solidFill>
                  <a:srgbClr val="145DA0"/>
                </a:solidFill>
                <a:latin typeface="Poppins Bold"/>
              </a:rPr>
              <a:t>Presupuesto limitado, tiempo de desarrollo, restricciones legales y normativas.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06976" y="5686413"/>
            <a:ext cx="2955913" cy="46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  <a:spcBef>
                <a:spcPct val="0"/>
              </a:spcBef>
            </a:pPr>
            <a:r>
              <a:rPr lang="en-US" sz="2685">
                <a:solidFill>
                  <a:srgbClr val="145DA0"/>
                </a:solidFill>
                <a:latin typeface="Open Sans Extra Bold"/>
              </a:rPr>
              <a:t>RESTRICCIONES</a:t>
            </a:r>
          </a:p>
        </p:txBody>
      </p:sp>
      <p:sp>
        <p:nvSpPr>
          <p:cNvPr name="AutoShape 20" id="20"/>
          <p:cNvSpPr/>
          <p:nvPr/>
        </p:nvSpPr>
        <p:spPr>
          <a:xfrm>
            <a:off x="10706179" y="4181637"/>
            <a:ext cx="0" cy="4410340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5B98BA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7019697" cy="10556306"/>
            <a:chOff x="0" y="0"/>
            <a:chExt cx="660400" cy="9931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993118"/>
            </a:xfrm>
            <a:custGeom>
              <a:avLst/>
              <a:gdLst/>
              <a:ahLst/>
              <a:cxnLst/>
              <a:rect r="r" b="b" t="t" l="l"/>
              <a:pathLst>
                <a:path h="993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97B2">
                <a:alpha val="7882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22636" y="1247573"/>
            <a:ext cx="7240194" cy="7240194"/>
            <a:chOff x="0" y="0"/>
            <a:chExt cx="8916670" cy="89166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903970" cy="8903970"/>
            </a:xfrm>
            <a:custGeom>
              <a:avLst/>
              <a:gdLst/>
              <a:ahLst/>
              <a:cxnLst/>
              <a:rect r="r" b="b" t="t" l="l"/>
              <a:pathLst>
                <a:path h="8903970" w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>
                <a:alpha val="65882"/>
              </a:srgbClr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4940" y="154940"/>
              <a:ext cx="8605520" cy="8605520"/>
            </a:xfrm>
            <a:custGeom>
              <a:avLst/>
              <a:gdLst/>
              <a:ahLst/>
              <a:cxnLst/>
              <a:rect r="r" b="b" t="t" l="l"/>
              <a:pathLst>
                <a:path h="8605520" w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2">
                <a:alphaModFix amt="65999"/>
              </a:blip>
              <a:stretch>
                <a:fillRect l="-41592" t="0" r="-41592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897768" y="2662324"/>
            <a:ext cx="7484043" cy="721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0"/>
              </a:lnSpc>
            </a:pPr>
            <a:r>
              <a:rPr lang="en-US" sz="2779" spc="-55">
                <a:solidFill>
                  <a:srgbClr val="00569E"/>
                </a:solidFill>
                <a:latin typeface="Poppins Bold"/>
              </a:rPr>
              <a:t>Riesgos:</a:t>
            </a:r>
          </a:p>
          <a:p>
            <a:pPr algn="l" marL="600042" indent="-300021" lvl="1">
              <a:lnSpc>
                <a:spcPts val="3890"/>
              </a:lnSpc>
              <a:buFont typeface="Arial"/>
              <a:buChar char="•"/>
            </a:pPr>
            <a:r>
              <a:rPr lang="en-US" sz="2779" spc="-55">
                <a:solidFill>
                  <a:srgbClr val="00569E"/>
                </a:solidFill>
                <a:latin typeface="Poppins Bold"/>
              </a:rPr>
              <a:t>Fallos en el procesamiento del habla.</a:t>
            </a:r>
          </a:p>
          <a:p>
            <a:pPr algn="l" marL="600042" indent="-300021" lvl="1">
              <a:lnSpc>
                <a:spcPts val="3890"/>
              </a:lnSpc>
              <a:buFont typeface="Arial"/>
              <a:buChar char="•"/>
            </a:pPr>
            <a:r>
              <a:rPr lang="en-US" sz="2779" spc="-55">
                <a:solidFill>
                  <a:srgbClr val="00569E"/>
                </a:solidFill>
                <a:latin typeface="Poppins Bold"/>
              </a:rPr>
              <a:t>Problemas de privacidad y seguridad.</a:t>
            </a:r>
          </a:p>
          <a:p>
            <a:pPr algn="l" marL="600042" indent="-300021" lvl="1">
              <a:lnSpc>
                <a:spcPts val="3890"/>
              </a:lnSpc>
              <a:buFont typeface="Arial"/>
              <a:buChar char="•"/>
            </a:pPr>
            <a:r>
              <a:rPr lang="en-US" sz="2779" spc="-55">
                <a:solidFill>
                  <a:srgbClr val="00569E"/>
                </a:solidFill>
                <a:latin typeface="Poppins Bold"/>
              </a:rPr>
              <a:t>Baja adopción por parte de usuarios.</a:t>
            </a:r>
          </a:p>
          <a:p>
            <a:pPr algn="l" marL="600042" indent="-300021" lvl="1">
              <a:lnSpc>
                <a:spcPts val="3890"/>
              </a:lnSpc>
              <a:buFont typeface="Arial"/>
              <a:buChar char="•"/>
            </a:pPr>
            <a:r>
              <a:rPr lang="en-US" sz="2779" spc="-55">
                <a:solidFill>
                  <a:srgbClr val="00569E"/>
                </a:solidFill>
                <a:latin typeface="Poppins Bold"/>
              </a:rPr>
              <a:t>Competencia agresiva</a:t>
            </a:r>
          </a:p>
          <a:p>
            <a:pPr algn="l">
              <a:lnSpc>
                <a:spcPts val="3890"/>
              </a:lnSpc>
            </a:pPr>
          </a:p>
          <a:p>
            <a:pPr algn="l">
              <a:lnSpc>
                <a:spcPts val="3890"/>
              </a:lnSpc>
            </a:pPr>
            <a:r>
              <a:rPr lang="en-US" sz="2779" spc="-55">
                <a:solidFill>
                  <a:srgbClr val="00569E"/>
                </a:solidFill>
                <a:latin typeface="Poppins Bold"/>
              </a:rPr>
              <a:t>Contingencias:</a:t>
            </a:r>
          </a:p>
          <a:p>
            <a:pPr algn="l" marL="600042" indent="-300021" lvl="1">
              <a:lnSpc>
                <a:spcPts val="3890"/>
              </a:lnSpc>
              <a:buFont typeface="Arial"/>
              <a:buChar char="•"/>
            </a:pPr>
            <a:r>
              <a:rPr lang="en-US" sz="2779" spc="-55">
                <a:solidFill>
                  <a:srgbClr val="00569E"/>
                </a:solidFill>
                <a:latin typeface="Poppins Bold"/>
              </a:rPr>
              <a:t>Planes de respaldo para problemas técnicos.</a:t>
            </a:r>
          </a:p>
          <a:p>
            <a:pPr algn="l" marL="600042" indent="-300021" lvl="1">
              <a:lnSpc>
                <a:spcPts val="3890"/>
              </a:lnSpc>
              <a:buFont typeface="Arial"/>
              <a:buChar char="•"/>
            </a:pPr>
            <a:r>
              <a:rPr lang="en-US" sz="2779" spc="-55">
                <a:solidFill>
                  <a:srgbClr val="00569E"/>
                </a:solidFill>
                <a:latin typeface="Poppins Bold"/>
              </a:rPr>
              <a:t>Implementación de actualizaciones de seguridad continuas y medidas de seguridad robustas.</a:t>
            </a:r>
          </a:p>
          <a:p>
            <a:pPr algn="l" marL="600042" indent="-300021" lvl="1">
              <a:lnSpc>
                <a:spcPts val="3890"/>
              </a:lnSpc>
              <a:buFont typeface="Arial"/>
              <a:buChar char="•"/>
            </a:pPr>
            <a:r>
              <a:rPr lang="en-US" sz="2779" spc="-55">
                <a:solidFill>
                  <a:srgbClr val="00569E"/>
                </a:solidFill>
                <a:latin typeface="Poppins Bold"/>
              </a:rPr>
              <a:t>Estrategias de marketing efectivas para aumentar la adopción.</a:t>
            </a:r>
          </a:p>
          <a:p>
            <a:pPr algn="l" marL="0" indent="0" lvl="0">
              <a:lnSpc>
                <a:spcPts val="319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1531032"/>
            <a:ext cx="6437520" cy="58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7"/>
              </a:lnSpc>
              <a:spcBef>
                <a:spcPct val="0"/>
              </a:spcBef>
            </a:pPr>
            <a:r>
              <a:rPr lang="en-US" sz="3384">
                <a:solidFill>
                  <a:srgbClr val="00569E"/>
                </a:solidFill>
                <a:latin typeface="Open Sans Extra Bold"/>
              </a:rPr>
              <a:t>RIESGOS Y CONTINGENCIAS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DAGGAAIR3IQ</dc:identifier>
  <dcterms:modified xsi:type="dcterms:W3CDTF">2011-08-01T06:04:30Z</dcterms:modified>
  <cp:revision>1</cp:revision>
  <dc:title>Negocio- ACI-Procesamiento del Habla</dc:title>
</cp:coreProperties>
</file>