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Montserrat"/>
      <p:bold r:id="rId15"/>
      <p:boldItalic r:id="rId16"/>
    </p:embeddedFont>
    <p:embeddedFont>
      <p:font typeface="Open Sans"/>
      <p:bold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q3hcWJ2uhlV23yI9fmx0AL2+D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slide" Target="slides/slide9.xml"/><Relationship Id="rId17" Type="http://schemas.openxmlformats.org/officeDocument/2006/relationships/font" Target="fonts/OpenSans-bold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jp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-3419961" y="1678350"/>
            <a:ext cx="6892499" cy="6930301"/>
          </a:xfrm>
          <a:custGeom>
            <a:rect b="b" l="l" r="r" t="t"/>
            <a:pathLst>
              <a:path extrusionOk="0" h="6930301" w="6892499">
                <a:moveTo>
                  <a:pt x="6892499" y="0"/>
                </a:moveTo>
                <a:lnTo>
                  <a:pt x="0" y="0"/>
                </a:lnTo>
                <a:lnTo>
                  <a:pt x="0" y="6930300"/>
                </a:lnTo>
                <a:lnTo>
                  <a:pt x="6892499" y="6930300"/>
                </a:lnTo>
                <a:lnTo>
                  <a:pt x="689249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910499" y="1678350"/>
            <a:ext cx="6892499" cy="6930301"/>
          </a:xfrm>
          <a:custGeom>
            <a:rect b="b" l="l" r="r" t="t"/>
            <a:pathLst>
              <a:path extrusionOk="0" h="6930301" w="6892499">
                <a:moveTo>
                  <a:pt x="6892500" y="0"/>
                </a:moveTo>
                <a:lnTo>
                  <a:pt x="0" y="0"/>
                </a:lnTo>
                <a:lnTo>
                  <a:pt x="0" y="6930300"/>
                </a:lnTo>
                <a:lnTo>
                  <a:pt x="6892500" y="6930300"/>
                </a:lnTo>
                <a:lnTo>
                  <a:pt x="68925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8509167" y="7330170"/>
            <a:ext cx="4583167" cy="711193"/>
            <a:chOff x="0" y="-38100"/>
            <a:chExt cx="1207089" cy="18731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1207089" cy="149210"/>
            </a:xfrm>
            <a:custGeom>
              <a:rect b="b" l="l" r="r" t="t"/>
              <a:pathLst>
                <a:path extrusionOk="0" h="149210" w="1207089">
                  <a:moveTo>
                    <a:pt x="74605" y="0"/>
                  </a:moveTo>
                  <a:lnTo>
                    <a:pt x="1132484" y="0"/>
                  </a:lnTo>
                  <a:cubicBezTo>
                    <a:pt x="1173687" y="0"/>
                    <a:pt x="1207089" y="33402"/>
                    <a:pt x="1207089" y="74605"/>
                  </a:cubicBezTo>
                  <a:lnTo>
                    <a:pt x="1207089" y="74605"/>
                  </a:lnTo>
                  <a:cubicBezTo>
                    <a:pt x="1207089" y="115808"/>
                    <a:pt x="1173687" y="149210"/>
                    <a:pt x="113248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-38100"/>
              <a:ext cx="1207089" cy="18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Presented by Francisco Ferreira</a:t>
              </a:r>
              <a:endParaRPr/>
            </a:p>
          </p:txBody>
        </p:sp>
      </p:grpSp>
      <p:sp>
        <p:nvSpPr>
          <p:cNvPr id="89" name="Google Shape;89;p1"/>
          <p:cNvSpPr/>
          <p:nvPr/>
        </p:nvSpPr>
        <p:spPr>
          <a:xfrm>
            <a:off x="16907365" y="8899136"/>
            <a:ext cx="889974" cy="1055232"/>
          </a:xfrm>
          <a:custGeom>
            <a:rect b="b" l="l" r="r" t="t"/>
            <a:pathLst>
              <a:path extrusionOk="0" h="1055232" w="889974">
                <a:moveTo>
                  <a:pt x="0" y="0"/>
                </a:moveTo>
                <a:lnTo>
                  <a:pt x="889974" y="0"/>
                </a:lnTo>
                <a:lnTo>
                  <a:pt x="889974" y="1055232"/>
                </a:lnTo>
                <a:lnTo>
                  <a:pt x="0" y="1055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277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8509175" y="4716525"/>
            <a:ext cx="7908300" cy="21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9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8514871" y="2944662"/>
            <a:ext cx="6738013" cy="2174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69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Shopify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>
            <a:off x="-832467" y="1122527"/>
            <a:ext cx="2621765" cy="2636144"/>
          </a:xfrm>
          <a:custGeom>
            <a:rect b="b" l="l" r="r" t="t"/>
            <a:pathLst>
              <a:path extrusionOk="0" h="2636144" w="2621765">
                <a:moveTo>
                  <a:pt x="2621765" y="0"/>
                </a:moveTo>
                <a:lnTo>
                  <a:pt x="0" y="0"/>
                </a:lnTo>
                <a:lnTo>
                  <a:pt x="0" y="2636144"/>
                </a:lnTo>
                <a:lnTo>
                  <a:pt x="2621765" y="2636144"/>
                </a:lnTo>
                <a:lnTo>
                  <a:pt x="2621765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523089" y="2214818"/>
            <a:ext cx="6774787" cy="6075937"/>
          </a:xfrm>
          <a:custGeom>
            <a:rect b="b" l="l" r="r" t="t"/>
            <a:pathLst>
              <a:path extrusionOk="0" h="5320434" w="5932386">
                <a:moveTo>
                  <a:pt x="5932386" y="522467"/>
                </a:moveTo>
                <a:lnTo>
                  <a:pt x="5932386" y="2213300"/>
                </a:lnTo>
                <a:cubicBezTo>
                  <a:pt x="5932386" y="2364401"/>
                  <a:pt x="5818795" y="2508052"/>
                  <a:pt x="5622759" y="2608077"/>
                </a:cubicBezTo>
                <a:cubicBezTo>
                  <a:pt x="5426722" y="2707037"/>
                  <a:pt x="5313132" y="2850688"/>
                  <a:pt x="5313132" y="3002853"/>
                </a:cubicBezTo>
                <a:lnTo>
                  <a:pt x="5313132" y="4797967"/>
                </a:lnTo>
                <a:cubicBezTo>
                  <a:pt x="5313132" y="5086334"/>
                  <a:pt x="4910067" y="5320434"/>
                  <a:pt x="4413563" y="5320434"/>
                </a:cubicBezTo>
                <a:lnTo>
                  <a:pt x="899568" y="5320434"/>
                </a:lnTo>
                <a:cubicBezTo>
                  <a:pt x="403065" y="5320434"/>
                  <a:pt x="0" y="5086334"/>
                  <a:pt x="0" y="4797967"/>
                </a:cubicBezTo>
                <a:lnTo>
                  <a:pt x="0" y="522467"/>
                </a:lnTo>
                <a:cubicBezTo>
                  <a:pt x="0" y="234099"/>
                  <a:pt x="403065" y="0"/>
                  <a:pt x="899568" y="0"/>
                </a:cubicBezTo>
                <a:lnTo>
                  <a:pt x="5034650" y="0"/>
                </a:lnTo>
                <a:cubicBezTo>
                  <a:pt x="5531153" y="0"/>
                  <a:pt x="5932386" y="234099"/>
                  <a:pt x="5932386" y="522467"/>
                </a:cubicBezTo>
                <a:lnTo>
                  <a:pt x="0" y="0"/>
                </a:lnTo>
                <a:cubicBezTo>
                  <a:pt x="0" y="0"/>
                  <a:pt x="5932386" y="522467"/>
                  <a:pt x="5932386" y="522467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7303" r="-1730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6498702" y="7650856"/>
            <a:ext cx="2621765" cy="2636144"/>
          </a:xfrm>
          <a:custGeom>
            <a:rect b="b" l="l" r="r" t="t"/>
            <a:pathLst>
              <a:path extrusionOk="0" h="2636144" w="2621765">
                <a:moveTo>
                  <a:pt x="0" y="0"/>
                </a:moveTo>
                <a:lnTo>
                  <a:pt x="2621765" y="0"/>
                </a:lnTo>
                <a:lnTo>
                  <a:pt x="2621765" y="2636144"/>
                </a:lnTo>
                <a:lnTo>
                  <a:pt x="0" y="2636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4836652" y="7650856"/>
            <a:ext cx="2621765" cy="2636144"/>
          </a:xfrm>
          <a:custGeom>
            <a:rect b="b" l="l" r="r" t="t"/>
            <a:pathLst>
              <a:path extrusionOk="0" h="2636144" w="2621765">
                <a:moveTo>
                  <a:pt x="0" y="0"/>
                </a:moveTo>
                <a:lnTo>
                  <a:pt x="2621765" y="0"/>
                </a:lnTo>
                <a:lnTo>
                  <a:pt x="2621765" y="2636144"/>
                </a:lnTo>
                <a:lnTo>
                  <a:pt x="0" y="2636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"/>
          <p:cNvGrpSpPr/>
          <p:nvPr/>
        </p:nvGrpSpPr>
        <p:grpSpPr>
          <a:xfrm>
            <a:off x="6787699" y="6016908"/>
            <a:ext cx="1510177" cy="1510177"/>
            <a:chOff x="0" y="0"/>
            <a:chExt cx="812800" cy="812800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"/>
          <p:cNvSpPr txBox="1"/>
          <p:nvPr/>
        </p:nvSpPr>
        <p:spPr>
          <a:xfrm>
            <a:off x="9197149" y="2336950"/>
            <a:ext cx="7547451" cy="1159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Steps in Project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9197149" y="3758964"/>
            <a:ext cx="7547451" cy="4276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Requirement Gathering/ Business Requirements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Walkthrough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Connection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Cleaning / Quality Check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Modeling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Data Processing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DAX Calculations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Dashboard Lay outing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Charts Development and Formatting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Dashboard / Report Development</a:t>
            </a:r>
            <a:endParaRPr/>
          </a:p>
          <a:p>
            <a:pPr indent="0" lvl="0" marL="0" marR="0" rtl="0" algn="just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✔ 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Insights Generation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6814313" y="501084"/>
            <a:ext cx="889974" cy="1055232"/>
          </a:xfrm>
          <a:custGeom>
            <a:rect b="b" l="l" r="r" t="t"/>
            <a:pathLst>
              <a:path extrusionOk="0" h="1055232" w="889974">
                <a:moveTo>
                  <a:pt x="0" y="0"/>
                </a:moveTo>
                <a:lnTo>
                  <a:pt x="889974" y="0"/>
                </a:lnTo>
                <a:lnTo>
                  <a:pt x="889974" y="1055232"/>
                </a:lnTo>
                <a:lnTo>
                  <a:pt x="0" y="1055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277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1028700" y="1494975"/>
            <a:ext cx="15785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028700" y="4629414"/>
            <a:ext cx="12356729" cy="1094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KPI’s Requirements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6538003" y="7947885"/>
            <a:ext cx="2606535" cy="2620830"/>
          </a:xfrm>
          <a:custGeom>
            <a:rect b="b" l="l" r="r" t="t"/>
            <a:pathLst>
              <a:path extrusionOk="0" h="2620830" w="2606535">
                <a:moveTo>
                  <a:pt x="0" y="0"/>
                </a:moveTo>
                <a:lnTo>
                  <a:pt x="2606535" y="0"/>
                </a:lnTo>
                <a:lnTo>
                  <a:pt x="2606535" y="2620830"/>
                </a:lnTo>
                <a:lnTo>
                  <a:pt x="0" y="2620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4885608" y="7947885"/>
            <a:ext cx="2606535" cy="2620830"/>
          </a:xfrm>
          <a:custGeom>
            <a:rect b="b" l="l" r="r" t="t"/>
            <a:pathLst>
              <a:path extrusionOk="0" h="2620830" w="2606535">
                <a:moveTo>
                  <a:pt x="0" y="0"/>
                </a:moveTo>
                <a:lnTo>
                  <a:pt x="2606535" y="0"/>
                </a:lnTo>
                <a:lnTo>
                  <a:pt x="2606535" y="2620830"/>
                </a:lnTo>
                <a:lnTo>
                  <a:pt x="0" y="2620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028700" y="2765020"/>
            <a:ext cx="15657318" cy="1253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7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16814313" y="501084"/>
            <a:ext cx="889974" cy="1055232"/>
          </a:xfrm>
          <a:custGeom>
            <a:rect b="b" l="l" r="r" t="t"/>
            <a:pathLst>
              <a:path extrusionOk="0" h="1055232" w="889974">
                <a:moveTo>
                  <a:pt x="0" y="0"/>
                </a:moveTo>
                <a:lnTo>
                  <a:pt x="889974" y="0"/>
                </a:lnTo>
                <a:lnTo>
                  <a:pt x="889974" y="1055232"/>
                </a:lnTo>
                <a:lnTo>
                  <a:pt x="0" y="1055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277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3"/>
          <p:cNvGrpSpPr/>
          <p:nvPr/>
        </p:nvGrpSpPr>
        <p:grpSpPr>
          <a:xfrm>
            <a:off x="1028700" y="6114334"/>
            <a:ext cx="587128" cy="599709"/>
            <a:chOff x="0" y="-16774"/>
            <a:chExt cx="782837" cy="799611"/>
          </a:xfrm>
        </p:grpSpPr>
        <p:grpSp>
          <p:nvGrpSpPr>
            <p:cNvPr id="117" name="Google Shape;117;p3"/>
            <p:cNvGrpSpPr/>
            <p:nvPr/>
          </p:nvGrpSpPr>
          <p:grpSpPr>
            <a:xfrm>
              <a:off x="0" y="0"/>
              <a:ext cx="782837" cy="782837"/>
              <a:chOff x="0" y="0"/>
              <a:chExt cx="812800" cy="81280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8E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9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" name="Google Shape;120;p3"/>
            <p:cNvSpPr txBox="1"/>
            <p:nvPr/>
          </p:nvSpPr>
          <p:spPr>
            <a:xfrm>
              <a:off x="223571" y="-16774"/>
              <a:ext cx="335694" cy="759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72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sp>
        <p:nvSpPr>
          <p:cNvPr id="121" name="Google Shape;121;p3"/>
          <p:cNvSpPr txBox="1"/>
          <p:nvPr/>
        </p:nvSpPr>
        <p:spPr>
          <a:xfrm>
            <a:off x="1835493" y="6203341"/>
            <a:ext cx="10081893" cy="39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Sales Overview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835493" y="6770965"/>
            <a:ext cx="13285697" cy="1472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section focuses on evaluating the overall health and effectiveness of sales operations by tracking: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Total Sales: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Total revenue generated before tax.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Total Quantity: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cumulative number of products sold.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Net Average Order Value: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average revenue per transaction, excluding tax.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1028700" y="8757576"/>
            <a:ext cx="913330" cy="913330"/>
          </a:xfrm>
          <a:custGeom>
            <a:rect b="b" l="l" r="r" t="t"/>
            <a:pathLst>
              <a:path extrusionOk="0" h="913330" w="913330">
                <a:moveTo>
                  <a:pt x="0" y="0"/>
                </a:moveTo>
                <a:lnTo>
                  <a:pt x="913330" y="0"/>
                </a:lnTo>
                <a:lnTo>
                  <a:pt x="913330" y="913330"/>
                </a:lnTo>
                <a:lnTo>
                  <a:pt x="0" y="913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 flipH="1">
            <a:off x="16382750" y="4850418"/>
            <a:ext cx="3823418" cy="3844387"/>
          </a:xfrm>
          <a:custGeom>
            <a:rect b="b" l="l" r="r" t="t"/>
            <a:pathLst>
              <a:path extrusionOk="0" h="3844387" w="3823418">
                <a:moveTo>
                  <a:pt x="3823418" y="0"/>
                </a:moveTo>
                <a:lnTo>
                  <a:pt x="0" y="0"/>
                </a:lnTo>
                <a:lnTo>
                  <a:pt x="0" y="3844387"/>
                </a:lnTo>
                <a:lnTo>
                  <a:pt x="3823418" y="3844387"/>
                </a:lnTo>
                <a:lnTo>
                  <a:pt x="382341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flipH="1">
            <a:off x="13958920" y="4850418"/>
            <a:ext cx="3823418" cy="3844387"/>
          </a:xfrm>
          <a:custGeom>
            <a:rect b="b" l="l" r="r" t="t"/>
            <a:pathLst>
              <a:path extrusionOk="0" h="3844387" w="3823418">
                <a:moveTo>
                  <a:pt x="3823418" y="0"/>
                </a:moveTo>
                <a:lnTo>
                  <a:pt x="0" y="0"/>
                </a:lnTo>
                <a:lnTo>
                  <a:pt x="0" y="3844387"/>
                </a:lnTo>
                <a:lnTo>
                  <a:pt x="3823418" y="3844387"/>
                </a:lnTo>
                <a:lnTo>
                  <a:pt x="382341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2619258" y="1761096"/>
            <a:ext cx="7067861" cy="3475633"/>
          </a:xfrm>
          <a:custGeom>
            <a:rect b="b" l="l" r="r" t="t"/>
            <a:pathLst>
              <a:path extrusionOk="0" h="4159959" w="8459470">
                <a:moveTo>
                  <a:pt x="458470" y="0"/>
                </a:moveTo>
                <a:lnTo>
                  <a:pt x="8001000" y="0"/>
                </a:lnTo>
                <a:cubicBezTo>
                  <a:pt x="8255000" y="0"/>
                  <a:pt x="8459470" y="224713"/>
                  <a:pt x="8459470" y="500749"/>
                </a:cubicBezTo>
                <a:lnTo>
                  <a:pt x="8459470" y="2534260"/>
                </a:lnTo>
                <a:cubicBezTo>
                  <a:pt x="8459470" y="2677133"/>
                  <a:pt x="8403590" y="2814457"/>
                  <a:pt x="8304530" y="2908781"/>
                </a:cubicBezTo>
                <a:lnTo>
                  <a:pt x="7141210" y="4033732"/>
                </a:lnTo>
                <a:cubicBezTo>
                  <a:pt x="7057390" y="4115572"/>
                  <a:pt x="6949440" y="4159959"/>
                  <a:pt x="6836410" y="4159959"/>
                </a:cubicBezTo>
                <a:lnTo>
                  <a:pt x="3760470" y="4159959"/>
                </a:lnTo>
                <a:cubicBezTo>
                  <a:pt x="3506470" y="4159959"/>
                  <a:pt x="3302000" y="3935247"/>
                  <a:pt x="3302000" y="3659211"/>
                </a:cubicBezTo>
                <a:lnTo>
                  <a:pt x="3302000" y="3524660"/>
                </a:lnTo>
                <a:cubicBezTo>
                  <a:pt x="3302000" y="3247237"/>
                  <a:pt x="3096260" y="3023912"/>
                  <a:pt x="2843530" y="3023912"/>
                </a:cubicBezTo>
                <a:lnTo>
                  <a:pt x="458470" y="3023912"/>
                </a:lnTo>
                <a:cubicBezTo>
                  <a:pt x="205740" y="3023912"/>
                  <a:pt x="0" y="2799199"/>
                  <a:pt x="0" y="2523163"/>
                </a:cubicBezTo>
                <a:lnTo>
                  <a:pt x="0" y="500749"/>
                </a:lnTo>
                <a:cubicBezTo>
                  <a:pt x="0" y="224713"/>
                  <a:pt x="205740" y="0"/>
                  <a:pt x="45847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1167" r="-924" t="-518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p4"/>
          <p:cNvGrpSpPr/>
          <p:nvPr/>
        </p:nvGrpSpPr>
        <p:grpSpPr>
          <a:xfrm>
            <a:off x="11917386" y="2080244"/>
            <a:ext cx="1207432" cy="1207432"/>
            <a:chOff x="0" y="0"/>
            <a:chExt cx="812800" cy="812800"/>
          </a:xfrm>
        </p:grpSpPr>
        <p:sp>
          <p:nvSpPr>
            <p:cNvPr id="132" name="Google Shape;132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4"/>
          <p:cNvSpPr txBox="1"/>
          <p:nvPr/>
        </p:nvSpPr>
        <p:spPr>
          <a:xfrm>
            <a:off x="1028700" y="1349575"/>
            <a:ext cx="15194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028700" y="2639575"/>
            <a:ext cx="137289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KPI’s Requirements</a:t>
            </a:r>
            <a:endParaRPr/>
          </a:p>
        </p:txBody>
      </p:sp>
      <p:grpSp>
        <p:nvGrpSpPr>
          <p:cNvPr id="136" name="Google Shape;136;p4"/>
          <p:cNvGrpSpPr/>
          <p:nvPr/>
        </p:nvGrpSpPr>
        <p:grpSpPr>
          <a:xfrm>
            <a:off x="1028700" y="4077672"/>
            <a:ext cx="587128" cy="599709"/>
            <a:chOff x="0" y="-16774"/>
            <a:chExt cx="782837" cy="799611"/>
          </a:xfrm>
        </p:grpSpPr>
        <p:grpSp>
          <p:nvGrpSpPr>
            <p:cNvPr id="137" name="Google Shape;137;p4"/>
            <p:cNvGrpSpPr/>
            <p:nvPr/>
          </p:nvGrpSpPr>
          <p:grpSpPr>
            <a:xfrm>
              <a:off x="0" y="0"/>
              <a:ext cx="782837" cy="782837"/>
              <a:chOff x="0" y="0"/>
              <a:chExt cx="812800" cy="812800"/>
            </a:xfrm>
          </p:grpSpPr>
          <p:sp>
            <p:nvSpPr>
              <p:cNvPr id="138" name="Google Shape;138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8E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9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" name="Google Shape;140;p4"/>
            <p:cNvSpPr txBox="1"/>
            <p:nvPr/>
          </p:nvSpPr>
          <p:spPr>
            <a:xfrm>
              <a:off x="223571" y="-16774"/>
              <a:ext cx="335694" cy="759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72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41" name="Google Shape;141;p4"/>
          <p:cNvSpPr txBox="1"/>
          <p:nvPr/>
        </p:nvSpPr>
        <p:spPr>
          <a:xfrm>
            <a:off x="1835493" y="4166680"/>
            <a:ext cx="10081893" cy="39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Purchase Behavior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1835493" y="4686906"/>
            <a:ext cx="13285697" cy="1472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Understanding how customers interact with the business is critical. This section highlights: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Total Unique Customers: 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count of unique buyers.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Single Order Customers: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Customers who placed only one order.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Repeat Customers: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Customers with more than one order, indicating loyalty.</a:t>
            </a:r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1028700" y="6613311"/>
            <a:ext cx="587128" cy="599709"/>
            <a:chOff x="0" y="-16774"/>
            <a:chExt cx="782837" cy="799611"/>
          </a:xfrm>
        </p:grpSpPr>
        <p:grpSp>
          <p:nvGrpSpPr>
            <p:cNvPr id="144" name="Google Shape;144;p4"/>
            <p:cNvGrpSpPr/>
            <p:nvPr/>
          </p:nvGrpSpPr>
          <p:grpSpPr>
            <a:xfrm>
              <a:off x="0" y="0"/>
              <a:ext cx="782837" cy="782837"/>
              <a:chOff x="0" y="0"/>
              <a:chExt cx="812800" cy="812800"/>
            </a:xfrm>
          </p:grpSpPr>
          <p:sp>
            <p:nvSpPr>
              <p:cNvPr id="145" name="Google Shape;145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8E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9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4"/>
            <p:cNvSpPr txBox="1"/>
            <p:nvPr/>
          </p:nvSpPr>
          <p:spPr>
            <a:xfrm>
              <a:off x="223571" y="-16774"/>
              <a:ext cx="335694" cy="759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72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sp>
        <p:nvSpPr>
          <p:cNvPr id="148" name="Google Shape;148;p4"/>
          <p:cNvSpPr txBox="1"/>
          <p:nvPr/>
        </p:nvSpPr>
        <p:spPr>
          <a:xfrm>
            <a:off x="1835493" y="6702318"/>
            <a:ext cx="10081893" cy="39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Value &amp; Retention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835493" y="7222544"/>
            <a:ext cx="13285697" cy="1472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 evaluate long-term growth and customer value, this section includes: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Lifetime User Value (LTV):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total revenue generated by a customer over time.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Customer Repeat Rate: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percentage of customers who return to make another purchase.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Purchase Frequency: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How often customers place orders, on average.</a:t>
            </a:r>
            <a:endParaRPr/>
          </a:p>
        </p:txBody>
      </p:sp>
      <p:sp>
        <p:nvSpPr>
          <p:cNvPr id="150" name="Google Shape;150;p4"/>
          <p:cNvSpPr/>
          <p:nvPr/>
        </p:nvSpPr>
        <p:spPr>
          <a:xfrm>
            <a:off x="16814313" y="501084"/>
            <a:ext cx="889974" cy="1055232"/>
          </a:xfrm>
          <a:custGeom>
            <a:rect b="b" l="l" r="r" t="t"/>
            <a:pathLst>
              <a:path extrusionOk="0" h="1055232" w="889974">
                <a:moveTo>
                  <a:pt x="0" y="0"/>
                </a:moveTo>
                <a:lnTo>
                  <a:pt x="889974" y="0"/>
                </a:lnTo>
                <a:lnTo>
                  <a:pt x="889974" y="1055232"/>
                </a:lnTo>
                <a:lnTo>
                  <a:pt x="0" y="1055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277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3958920" y="6315946"/>
            <a:ext cx="913330" cy="913330"/>
          </a:xfrm>
          <a:custGeom>
            <a:rect b="b" l="l" r="r" t="t"/>
            <a:pathLst>
              <a:path extrusionOk="0" h="913330" w="913330">
                <a:moveTo>
                  <a:pt x="0" y="0"/>
                </a:moveTo>
                <a:lnTo>
                  <a:pt x="913330" y="0"/>
                </a:lnTo>
                <a:lnTo>
                  <a:pt x="913330" y="913330"/>
                </a:lnTo>
                <a:lnTo>
                  <a:pt x="0" y="913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"/>
          <p:cNvSpPr/>
          <p:nvPr/>
        </p:nvSpPr>
        <p:spPr>
          <a:xfrm>
            <a:off x="16814313" y="501084"/>
            <a:ext cx="889974" cy="1055232"/>
          </a:xfrm>
          <a:custGeom>
            <a:rect b="b" l="l" r="r" t="t"/>
            <a:pathLst>
              <a:path extrusionOk="0" h="1055232" w="889974">
                <a:moveTo>
                  <a:pt x="0" y="0"/>
                </a:moveTo>
                <a:lnTo>
                  <a:pt x="889974" y="0"/>
                </a:lnTo>
                <a:lnTo>
                  <a:pt x="889974" y="1055232"/>
                </a:lnTo>
                <a:lnTo>
                  <a:pt x="0" y="1055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277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028700" y="1349575"/>
            <a:ext cx="1385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028700" y="2639575"/>
            <a:ext cx="128916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Charts Requirements</a:t>
            </a: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>
            <a:off x="1028700" y="4077672"/>
            <a:ext cx="587128" cy="599709"/>
            <a:chOff x="0" y="-16774"/>
            <a:chExt cx="782837" cy="799611"/>
          </a:xfrm>
        </p:grpSpPr>
        <p:grpSp>
          <p:nvGrpSpPr>
            <p:cNvPr id="160" name="Google Shape;160;p5"/>
            <p:cNvGrpSpPr/>
            <p:nvPr/>
          </p:nvGrpSpPr>
          <p:grpSpPr>
            <a:xfrm>
              <a:off x="0" y="0"/>
              <a:ext cx="782837" cy="782837"/>
              <a:chOff x="0" y="0"/>
              <a:chExt cx="812800" cy="812800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8E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5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9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" name="Google Shape;163;p5"/>
            <p:cNvSpPr txBox="1"/>
            <p:nvPr/>
          </p:nvSpPr>
          <p:spPr>
            <a:xfrm>
              <a:off x="223571" y="-16774"/>
              <a:ext cx="335694" cy="759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72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sp>
        <p:nvSpPr>
          <p:cNvPr id="164" name="Google Shape;164;p5"/>
          <p:cNvSpPr txBox="1"/>
          <p:nvPr/>
        </p:nvSpPr>
        <p:spPr>
          <a:xfrm>
            <a:off x="1835493" y="4166680"/>
            <a:ext cx="10081893" cy="39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Regional Overview - Province and Cities</a:t>
            </a:r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835500" y="4686900"/>
            <a:ext cx="15656700" cy="4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Montserrat"/>
                <a:ea typeface="Montserrat"/>
                <a:cs typeface="Montserrat"/>
                <a:sym typeface="Montserrat"/>
              </a:rPr>
              <a:t>Filled Map (Province-Level)</a:t>
            </a:r>
            <a:endParaRPr b="1" sz="2000">
              <a:solidFill>
                <a:srgbClr val="5E8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Purpose: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Display province-wise performance using color saturation based on the selected measure.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Interactivity: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Changes dynamically with the measure selector.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Montserrat"/>
                <a:ea typeface="Montserrat"/>
                <a:cs typeface="Montserrat"/>
                <a:sym typeface="Montserrat"/>
              </a:rPr>
              <a:t>Bubble Map / Density Map (City Level)</a:t>
            </a:r>
            <a:endParaRPr b="1" sz="2000">
              <a:solidFill>
                <a:srgbClr val="5E8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Purpose: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Visually represent sales or customer density at a more granular level.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Bubble Size or Heat Intensity: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Driven by the selected measure.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Tooltip: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Shows all key metrics (Net Sales, Quantity, Total Customers, Repeat Customers).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Montserrat"/>
                <a:ea typeface="Montserrat"/>
                <a:cs typeface="Montserrat"/>
                <a:sym typeface="Montserrat"/>
              </a:rPr>
              <a:t>Bar Chart (City-Level Performance</a:t>
            </a:r>
            <a:r>
              <a:rPr b="1" lang="en-US" sz="2000">
                <a:solidFill>
                  <a:srgbClr val="5E8E3E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2000">
              <a:solidFill>
                <a:srgbClr val="5E8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Purpose: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Compare top-performing cities based on the selected KPI.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Sorted: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Descending order by selected measure.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Dynamic: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Interacts with slicers/filters and responds to the KPI selector.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16538003" y="7947885"/>
            <a:ext cx="2606535" cy="2620830"/>
          </a:xfrm>
          <a:custGeom>
            <a:rect b="b" l="l" r="r" t="t"/>
            <a:pathLst>
              <a:path extrusionOk="0" h="2620830" w="2606535">
                <a:moveTo>
                  <a:pt x="0" y="0"/>
                </a:moveTo>
                <a:lnTo>
                  <a:pt x="2606535" y="0"/>
                </a:lnTo>
                <a:lnTo>
                  <a:pt x="2606535" y="2620830"/>
                </a:lnTo>
                <a:lnTo>
                  <a:pt x="0" y="2620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4885608" y="7947885"/>
            <a:ext cx="2606535" cy="2620830"/>
          </a:xfrm>
          <a:custGeom>
            <a:rect b="b" l="l" r="r" t="t"/>
            <a:pathLst>
              <a:path extrusionOk="0" h="2620830" w="2606535">
                <a:moveTo>
                  <a:pt x="0" y="0"/>
                </a:moveTo>
                <a:lnTo>
                  <a:pt x="2606535" y="0"/>
                </a:lnTo>
                <a:lnTo>
                  <a:pt x="2606535" y="2620830"/>
                </a:lnTo>
                <a:lnTo>
                  <a:pt x="0" y="2620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3318192" y="8801635"/>
            <a:ext cx="913330" cy="913330"/>
          </a:xfrm>
          <a:custGeom>
            <a:rect b="b" l="l" r="r" t="t"/>
            <a:pathLst>
              <a:path extrusionOk="0" h="913330" w="913330">
                <a:moveTo>
                  <a:pt x="0" y="0"/>
                </a:moveTo>
                <a:lnTo>
                  <a:pt x="913330" y="0"/>
                </a:lnTo>
                <a:lnTo>
                  <a:pt x="913330" y="913330"/>
                </a:lnTo>
                <a:lnTo>
                  <a:pt x="0" y="913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16814313" y="501084"/>
            <a:ext cx="889974" cy="1055232"/>
          </a:xfrm>
          <a:custGeom>
            <a:rect b="b" l="l" r="r" t="t"/>
            <a:pathLst>
              <a:path extrusionOk="0" h="1055232" w="889974">
                <a:moveTo>
                  <a:pt x="0" y="0"/>
                </a:moveTo>
                <a:lnTo>
                  <a:pt x="889974" y="0"/>
                </a:lnTo>
                <a:lnTo>
                  <a:pt x="889974" y="1055232"/>
                </a:lnTo>
                <a:lnTo>
                  <a:pt x="0" y="1055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277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4" name="Google Shape;174;p6"/>
          <p:cNvGrpSpPr/>
          <p:nvPr/>
        </p:nvGrpSpPr>
        <p:grpSpPr>
          <a:xfrm>
            <a:off x="1028700" y="4077672"/>
            <a:ext cx="587128" cy="599709"/>
            <a:chOff x="0" y="-16774"/>
            <a:chExt cx="782837" cy="799611"/>
          </a:xfrm>
        </p:grpSpPr>
        <p:grpSp>
          <p:nvGrpSpPr>
            <p:cNvPr id="175" name="Google Shape;175;p6"/>
            <p:cNvGrpSpPr/>
            <p:nvPr/>
          </p:nvGrpSpPr>
          <p:grpSpPr>
            <a:xfrm>
              <a:off x="0" y="0"/>
              <a:ext cx="782837" cy="782837"/>
              <a:chOff x="0" y="0"/>
              <a:chExt cx="812800" cy="812800"/>
            </a:xfrm>
          </p:grpSpPr>
          <p:sp>
            <p:nvSpPr>
              <p:cNvPr id="176" name="Google Shape;17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8E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9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" name="Google Shape;178;p6"/>
            <p:cNvSpPr txBox="1"/>
            <p:nvPr/>
          </p:nvSpPr>
          <p:spPr>
            <a:xfrm>
              <a:off x="223571" y="-16774"/>
              <a:ext cx="335694" cy="759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72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sp>
        <p:nvSpPr>
          <p:cNvPr id="179" name="Google Shape;179;p6"/>
          <p:cNvSpPr/>
          <p:nvPr/>
        </p:nvSpPr>
        <p:spPr>
          <a:xfrm>
            <a:off x="16538003" y="7947885"/>
            <a:ext cx="2606535" cy="2620830"/>
          </a:xfrm>
          <a:custGeom>
            <a:rect b="b" l="l" r="r" t="t"/>
            <a:pathLst>
              <a:path extrusionOk="0" h="2620830" w="2606535">
                <a:moveTo>
                  <a:pt x="0" y="0"/>
                </a:moveTo>
                <a:lnTo>
                  <a:pt x="2606535" y="0"/>
                </a:lnTo>
                <a:lnTo>
                  <a:pt x="2606535" y="2620830"/>
                </a:lnTo>
                <a:lnTo>
                  <a:pt x="0" y="2620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4885608" y="7947885"/>
            <a:ext cx="2606535" cy="2620830"/>
          </a:xfrm>
          <a:custGeom>
            <a:rect b="b" l="l" r="r" t="t"/>
            <a:pathLst>
              <a:path extrusionOk="0" h="2620830" w="2606535">
                <a:moveTo>
                  <a:pt x="0" y="0"/>
                </a:moveTo>
                <a:lnTo>
                  <a:pt x="2606535" y="0"/>
                </a:lnTo>
                <a:lnTo>
                  <a:pt x="2606535" y="2620830"/>
                </a:lnTo>
                <a:lnTo>
                  <a:pt x="0" y="26208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1028700" y="8344970"/>
            <a:ext cx="913330" cy="913330"/>
          </a:xfrm>
          <a:custGeom>
            <a:rect b="b" l="l" r="r" t="t"/>
            <a:pathLst>
              <a:path extrusionOk="0" h="913330" w="913330">
                <a:moveTo>
                  <a:pt x="0" y="0"/>
                </a:moveTo>
                <a:lnTo>
                  <a:pt x="913330" y="0"/>
                </a:lnTo>
                <a:lnTo>
                  <a:pt x="913330" y="913330"/>
                </a:lnTo>
                <a:lnTo>
                  <a:pt x="0" y="913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028700" y="1349575"/>
            <a:ext cx="13609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</a:t>
            </a:r>
            <a:endParaRPr/>
          </a:p>
        </p:txBody>
      </p:sp>
      <p:sp>
        <p:nvSpPr>
          <p:cNvPr id="183" name="Google Shape;183;p6"/>
          <p:cNvSpPr txBox="1"/>
          <p:nvPr/>
        </p:nvSpPr>
        <p:spPr>
          <a:xfrm>
            <a:off x="1028700" y="2639575"/>
            <a:ext cx="13609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Charts Requirements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1835493" y="4166680"/>
            <a:ext cx="10081893" cy="39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Sales Trend Over Time</a:t>
            </a:r>
            <a:endParaRPr/>
          </a:p>
        </p:txBody>
      </p:sp>
      <p:sp>
        <p:nvSpPr>
          <p:cNvPr id="185" name="Google Shape;185;p6"/>
          <p:cNvSpPr txBox="1"/>
          <p:nvPr/>
        </p:nvSpPr>
        <p:spPr>
          <a:xfrm>
            <a:off x="1835493" y="4686906"/>
            <a:ext cx="14353383" cy="265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Montserrat"/>
                <a:ea typeface="Montserrat"/>
                <a:cs typeface="Montserrat"/>
                <a:sym typeface="Montserrat"/>
              </a:rPr>
              <a:t>Area Chart – Trend by Day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E8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Purpose: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Show the daily trend of the selected measure (e.g., daily Net Sales or daily Repeat Customers).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Interactivity: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Changes dynamically based on the selected measure.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Montserrat"/>
                <a:ea typeface="Montserrat"/>
                <a:cs typeface="Montserrat"/>
                <a:sym typeface="Montserrat"/>
              </a:rPr>
              <a:t>Bar Chart or Line Chart – Trend by Hour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E8E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Purpose: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Display sales or customer activity by hour of the day (e.g., 0–23 hrs), revealing peak activity periods.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Use Case: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Helps understand time-of-day behavior, useful for marketing or operational timing decisions.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 flipH="1">
            <a:off x="16884691" y="1028700"/>
            <a:ext cx="2228153" cy="2240373"/>
          </a:xfrm>
          <a:custGeom>
            <a:rect b="b" l="l" r="r" t="t"/>
            <a:pathLst>
              <a:path extrusionOk="0" h="2240373" w="2228153">
                <a:moveTo>
                  <a:pt x="2228154" y="0"/>
                </a:moveTo>
                <a:lnTo>
                  <a:pt x="0" y="0"/>
                </a:lnTo>
                <a:lnTo>
                  <a:pt x="0" y="2240373"/>
                </a:lnTo>
                <a:lnTo>
                  <a:pt x="2228154" y="2240373"/>
                </a:lnTo>
                <a:lnTo>
                  <a:pt x="222815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 flipH="1">
            <a:off x="15472169" y="1028700"/>
            <a:ext cx="2228153" cy="2240373"/>
          </a:xfrm>
          <a:custGeom>
            <a:rect b="b" l="l" r="r" t="t"/>
            <a:pathLst>
              <a:path extrusionOk="0" h="2240373" w="2228153">
                <a:moveTo>
                  <a:pt x="2228153" y="0"/>
                </a:moveTo>
                <a:lnTo>
                  <a:pt x="0" y="0"/>
                </a:lnTo>
                <a:lnTo>
                  <a:pt x="0" y="2240373"/>
                </a:lnTo>
                <a:lnTo>
                  <a:pt x="2228153" y="2240373"/>
                </a:lnTo>
                <a:lnTo>
                  <a:pt x="222815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11654934" y="1632239"/>
            <a:ext cx="6240584" cy="5749044"/>
          </a:xfrm>
          <a:custGeom>
            <a:rect b="b" l="l" r="r" t="t"/>
            <a:pathLst>
              <a:path extrusionOk="0" h="5911850" w="6417310">
                <a:moveTo>
                  <a:pt x="1215390" y="402590"/>
                </a:moveTo>
                <a:lnTo>
                  <a:pt x="177800" y="2192020"/>
                </a:lnTo>
                <a:cubicBezTo>
                  <a:pt x="0" y="2498090"/>
                  <a:pt x="43180" y="2884170"/>
                  <a:pt x="283210" y="3144520"/>
                </a:cubicBezTo>
                <a:lnTo>
                  <a:pt x="2594610" y="5651500"/>
                </a:lnTo>
                <a:cubicBezTo>
                  <a:pt x="2747010" y="5817870"/>
                  <a:pt x="2962910" y="5911850"/>
                  <a:pt x="3187700" y="5911850"/>
                </a:cubicBezTo>
                <a:lnTo>
                  <a:pt x="5609590" y="5911850"/>
                </a:lnTo>
                <a:cubicBezTo>
                  <a:pt x="6055360" y="5911850"/>
                  <a:pt x="6417310" y="5549900"/>
                  <a:pt x="6417310" y="5104130"/>
                </a:cubicBezTo>
                <a:lnTo>
                  <a:pt x="6417310" y="1891030"/>
                </a:lnTo>
                <a:cubicBezTo>
                  <a:pt x="6417310" y="1724660"/>
                  <a:pt x="6366510" y="1562100"/>
                  <a:pt x="6269990" y="1426210"/>
                </a:cubicBezTo>
                <a:lnTo>
                  <a:pt x="5507990" y="342900"/>
                </a:lnTo>
                <a:cubicBezTo>
                  <a:pt x="5356860" y="128270"/>
                  <a:pt x="5110480" y="0"/>
                  <a:pt x="4847590" y="0"/>
                </a:cubicBezTo>
                <a:lnTo>
                  <a:pt x="1913890" y="0"/>
                </a:lnTo>
                <a:cubicBezTo>
                  <a:pt x="1625600" y="0"/>
                  <a:pt x="1358900" y="153670"/>
                  <a:pt x="1215390" y="40259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0457" l="0" r="0" t="-407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/>
          <p:nvPr/>
        </p:nvSpPr>
        <p:spPr>
          <a:xfrm flipH="1">
            <a:off x="442070" y="7696979"/>
            <a:ext cx="2175010" cy="2186939"/>
          </a:xfrm>
          <a:custGeom>
            <a:rect b="b" l="l" r="r" t="t"/>
            <a:pathLst>
              <a:path extrusionOk="0" h="2186939" w="2175010">
                <a:moveTo>
                  <a:pt x="2175010" y="0"/>
                </a:moveTo>
                <a:lnTo>
                  <a:pt x="0" y="0"/>
                </a:lnTo>
                <a:lnTo>
                  <a:pt x="0" y="2186939"/>
                </a:lnTo>
                <a:lnTo>
                  <a:pt x="2175010" y="2186939"/>
                </a:lnTo>
                <a:lnTo>
                  <a:pt x="217501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 flipH="1">
            <a:off x="-936763" y="7696979"/>
            <a:ext cx="2175010" cy="2186939"/>
          </a:xfrm>
          <a:custGeom>
            <a:rect b="b" l="l" r="r" t="t"/>
            <a:pathLst>
              <a:path extrusionOk="0" h="2186939" w="2175010">
                <a:moveTo>
                  <a:pt x="2175010" y="0"/>
                </a:moveTo>
                <a:lnTo>
                  <a:pt x="0" y="0"/>
                </a:lnTo>
                <a:lnTo>
                  <a:pt x="0" y="2186939"/>
                </a:lnTo>
                <a:lnTo>
                  <a:pt x="2175010" y="2186939"/>
                </a:lnTo>
                <a:lnTo>
                  <a:pt x="217501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5" name="Google Shape;195;p7"/>
          <p:cNvGrpSpPr/>
          <p:nvPr/>
        </p:nvGrpSpPr>
        <p:grpSpPr>
          <a:xfrm>
            <a:off x="1028700" y="4249122"/>
            <a:ext cx="587128" cy="599709"/>
            <a:chOff x="0" y="-16774"/>
            <a:chExt cx="782837" cy="799611"/>
          </a:xfrm>
        </p:grpSpPr>
        <p:grpSp>
          <p:nvGrpSpPr>
            <p:cNvPr id="196" name="Google Shape;196;p7"/>
            <p:cNvGrpSpPr/>
            <p:nvPr/>
          </p:nvGrpSpPr>
          <p:grpSpPr>
            <a:xfrm>
              <a:off x="0" y="0"/>
              <a:ext cx="782837" cy="782837"/>
              <a:chOff x="0" y="0"/>
              <a:chExt cx="812800" cy="812800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8E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7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9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" name="Google Shape;199;p7"/>
            <p:cNvSpPr txBox="1"/>
            <p:nvPr/>
          </p:nvSpPr>
          <p:spPr>
            <a:xfrm>
              <a:off x="223571" y="-16774"/>
              <a:ext cx="335694" cy="759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72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grpSp>
        <p:nvGrpSpPr>
          <p:cNvPr id="200" name="Google Shape;200;p7"/>
          <p:cNvGrpSpPr/>
          <p:nvPr/>
        </p:nvGrpSpPr>
        <p:grpSpPr>
          <a:xfrm>
            <a:off x="1028700" y="5880057"/>
            <a:ext cx="587128" cy="599709"/>
            <a:chOff x="0" y="-16774"/>
            <a:chExt cx="782837" cy="799611"/>
          </a:xfrm>
        </p:grpSpPr>
        <p:grpSp>
          <p:nvGrpSpPr>
            <p:cNvPr id="201" name="Google Shape;201;p7"/>
            <p:cNvGrpSpPr/>
            <p:nvPr/>
          </p:nvGrpSpPr>
          <p:grpSpPr>
            <a:xfrm>
              <a:off x="0" y="0"/>
              <a:ext cx="782837" cy="782837"/>
              <a:chOff x="0" y="0"/>
              <a:chExt cx="812800" cy="812800"/>
            </a:xfrm>
          </p:grpSpPr>
          <p:sp>
            <p:nvSpPr>
              <p:cNvPr id="202" name="Google Shape;202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E8E3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7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59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4" name="Google Shape;204;p7"/>
            <p:cNvSpPr txBox="1"/>
            <p:nvPr/>
          </p:nvSpPr>
          <p:spPr>
            <a:xfrm>
              <a:off x="223571" y="-16774"/>
              <a:ext cx="335694" cy="759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72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sp>
        <p:nvSpPr>
          <p:cNvPr id="205" name="Google Shape;205;p7"/>
          <p:cNvSpPr/>
          <p:nvPr/>
        </p:nvSpPr>
        <p:spPr>
          <a:xfrm>
            <a:off x="16188876" y="7994971"/>
            <a:ext cx="889974" cy="1055232"/>
          </a:xfrm>
          <a:custGeom>
            <a:rect b="b" l="l" r="r" t="t"/>
            <a:pathLst>
              <a:path extrusionOk="0" h="1055232" w="889974">
                <a:moveTo>
                  <a:pt x="0" y="0"/>
                </a:moveTo>
                <a:lnTo>
                  <a:pt x="889974" y="0"/>
                </a:lnTo>
                <a:lnTo>
                  <a:pt x="889974" y="1055232"/>
                </a:lnTo>
                <a:lnTo>
                  <a:pt x="0" y="10552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277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4809189" y="8065922"/>
            <a:ext cx="913330" cy="913330"/>
          </a:xfrm>
          <a:custGeom>
            <a:rect b="b" l="l" r="r" t="t"/>
            <a:pathLst>
              <a:path extrusionOk="0" h="913330" w="913330">
                <a:moveTo>
                  <a:pt x="0" y="0"/>
                </a:moveTo>
                <a:lnTo>
                  <a:pt x="913331" y="0"/>
                </a:lnTo>
                <a:lnTo>
                  <a:pt x="913331" y="913330"/>
                </a:lnTo>
                <a:lnTo>
                  <a:pt x="0" y="913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 txBox="1"/>
          <p:nvPr/>
        </p:nvSpPr>
        <p:spPr>
          <a:xfrm>
            <a:off x="1028700" y="1349575"/>
            <a:ext cx="124131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</a:t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1028700" y="2639575"/>
            <a:ext cx="109926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Charts Requirements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1835493" y="4338130"/>
            <a:ext cx="10081893" cy="39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Gateway Payment Method</a:t>
            </a:r>
            <a:endParaRPr/>
          </a:p>
        </p:txBody>
      </p:sp>
      <p:sp>
        <p:nvSpPr>
          <p:cNvPr id="210" name="Google Shape;210;p7"/>
          <p:cNvSpPr txBox="1"/>
          <p:nvPr/>
        </p:nvSpPr>
        <p:spPr>
          <a:xfrm>
            <a:off x="1835493" y="4858356"/>
            <a:ext cx="14353383" cy="5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Identify the </a:t>
            </a: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most and least used payment methods.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Detect </a:t>
            </a: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customer preferences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across regions or campaigns.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1835493" y="5969065"/>
            <a:ext cx="10081893" cy="396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Product Type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1835493" y="6489290"/>
            <a:ext cx="14353383" cy="5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 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Determine which </a:t>
            </a: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product types generate the highest revenue and order volume.</a:t>
            </a:r>
            <a:endParaRPr/>
          </a:p>
          <a:p>
            <a:pPr indent="0" lvl="0" marL="0" marR="0" rtl="0" algn="just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Understand how </a:t>
            </a:r>
            <a:r>
              <a:rPr lang="en-US" sz="20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customer engagement varies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across different product categories.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8"/>
          <p:cNvGrpSpPr/>
          <p:nvPr/>
        </p:nvGrpSpPr>
        <p:grpSpPr>
          <a:xfrm>
            <a:off x="1534510" y="2096363"/>
            <a:ext cx="15218979" cy="6901212"/>
            <a:chOff x="0" y="-38100"/>
            <a:chExt cx="4008291" cy="1817603"/>
          </a:xfrm>
        </p:grpSpPr>
        <p:sp>
          <p:nvSpPr>
            <p:cNvPr id="218" name="Google Shape;218;p8"/>
            <p:cNvSpPr/>
            <p:nvPr/>
          </p:nvSpPr>
          <p:spPr>
            <a:xfrm>
              <a:off x="0" y="0"/>
              <a:ext cx="4008291" cy="1779503"/>
            </a:xfrm>
            <a:custGeom>
              <a:rect b="b" l="l" r="r" t="t"/>
              <a:pathLst>
                <a:path extrusionOk="0" h="1779503" w="4008291">
                  <a:moveTo>
                    <a:pt x="25944" y="0"/>
                  </a:moveTo>
                  <a:lnTo>
                    <a:pt x="3982347" y="0"/>
                  </a:lnTo>
                  <a:cubicBezTo>
                    <a:pt x="3996675" y="0"/>
                    <a:pt x="4008291" y="11615"/>
                    <a:pt x="4008291" y="25944"/>
                  </a:cubicBezTo>
                  <a:lnTo>
                    <a:pt x="4008291" y="1753559"/>
                  </a:lnTo>
                  <a:cubicBezTo>
                    <a:pt x="4008291" y="1767888"/>
                    <a:pt x="3996675" y="1779503"/>
                    <a:pt x="3982347" y="1779503"/>
                  </a:cubicBezTo>
                  <a:lnTo>
                    <a:pt x="25944" y="1779503"/>
                  </a:lnTo>
                  <a:cubicBezTo>
                    <a:pt x="11615" y="1779503"/>
                    <a:pt x="0" y="1767888"/>
                    <a:pt x="0" y="1753559"/>
                  </a:cubicBezTo>
                  <a:lnTo>
                    <a:pt x="0" y="25944"/>
                  </a:lnTo>
                  <a:cubicBezTo>
                    <a:pt x="0" y="11615"/>
                    <a:pt x="11615" y="0"/>
                    <a:pt x="2594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0" y="-38100"/>
              <a:ext cx="4008291" cy="1817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8"/>
          <p:cNvSpPr txBox="1"/>
          <p:nvPr/>
        </p:nvSpPr>
        <p:spPr>
          <a:xfrm>
            <a:off x="3310184" y="2661547"/>
            <a:ext cx="11667632" cy="11605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REQUIREMENT</a:t>
            </a:r>
            <a:endParaRPr/>
          </a:p>
        </p:txBody>
      </p:sp>
      <p:sp>
        <p:nvSpPr>
          <p:cNvPr id="221" name="Google Shape;221;p8"/>
          <p:cNvSpPr txBox="1"/>
          <p:nvPr/>
        </p:nvSpPr>
        <p:spPr>
          <a:xfrm>
            <a:off x="2291936" y="3793220"/>
            <a:ext cx="13704128" cy="154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3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Charts Requirements</a:t>
            </a:r>
            <a:endParaRPr/>
          </a:p>
        </p:txBody>
      </p:sp>
      <p:sp>
        <p:nvSpPr>
          <p:cNvPr id="222" name="Google Shape;222;p8"/>
          <p:cNvSpPr txBox="1"/>
          <p:nvPr/>
        </p:nvSpPr>
        <p:spPr>
          <a:xfrm>
            <a:off x="2671606" y="5775713"/>
            <a:ext cx="13050581" cy="2584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Provide a</a:t>
            </a: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 dedicated page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to display transaction-level or detailed data.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Allow users to </a:t>
            </a: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drill through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from summary visuals (like charts and KPIs) to see underlying records.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Enable users to explore data at a </a:t>
            </a: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granular level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such as individual orders, customers, or product types.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⮚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Help explain </a:t>
            </a:r>
            <a:r>
              <a:rPr lang="en-US" sz="2100">
                <a:solidFill>
                  <a:srgbClr val="95BF47"/>
                </a:solidFill>
                <a:latin typeface="Montserrat"/>
                <a:ea typeface="Montserrat"/>
                <a:cs typeface="Montserrat"/>
                <a:sym typeface="Montserrat"/>
              </a:rPr>
              <a:t>summary trends and validate aggregated metrics</a:t>
            </a: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with raw data.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23" name="Google Shape;223;p8"/>
          <p:cNvGrpSpPr/>
          <p:nvPr/>
        </p:nvGrpSpPr>
        <p:grpSpPr>
          <a:xfrm>
            <a:off x="15976280" y="2614658"/>
            <a:ext cx="1207432" cy="1207432"/>
            <a:chOff x="0" y="0"/>
            <a:chExt cx="812800" cy="812800"/>
          </a:xfrm>
        </p:grpSpPr>
        <p:sp>
          <p:nvSpPr>
            <p:cNvPr id="224" name="Google Shape;224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855218" y="7087074"/>
            <a:ext cx="1207432" cy="1207432"/>
            <a:chOff x="0" y="0"/>
            <a:chExt cx="812800" cy="812800"/>
          </a:xfrm>
        </p:grpSpPr>
        <p:sp>
          <p:nvSpPr>
            <p:cNvPr id="227" name="Google Shape;227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8"/>
          <p:cNvSpPr/>
          <p:nvPr/>
        </p:nvSpPr>
        <p:spPr>
          <a:xfrm>
            <a:off x="16579996" y="614972"/>
            <a:ext cx="889974" cy="1055232"/>
          </a:xfrm>
          <a:custGeom>
            <a:rect b="b" l="l" r="r" t="t"/>
            <a:pathLst>
              <a:path extrusionOk="0" h="1055232" w="889974">
                <a:moveTo>
                  <a:pt x="0" y="0"/>
                </a:moveTo>
                <a:lnTo>
                  <a:pt x="889974" y="0"/>
                </a:lnTo>
                <a:lnTo>
                  <a:pt x="889974" y="1055231"/>
                </a:lnTo>
                <a:lnTo>
                  <a:pt x="0" y="10552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-27790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15265522" y="7690790"/>
            <a:ext cx="913330" cy="913330"/>
          </a:xfrm>
          <a:custGeom>
            <a:rect b="b" l="l" r="r" t="t"/>
            <a:pathLst>
              <a:path extrusionOk="0" h="913330" w="913330">
                <a:moveTo>
                  <a:pt x="0" y="0"/>
                </a:moveTo>
                <a:lnTo>
                  <a:pt x="913330" y="0"/>
                </a:lnTo>
                <a:lnTo>
                  <a:pt x="913330" y="913330"/>
                </a:lnTo>
                <a:lnTo>
                  <a:pt x="0" y="9133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9"/>
          <p:cNvGrpSpPr/>
          <p:nvPr/>
        </p:nvGrpSpPr>
        <p:grpSpPr>
          <a:xfrm>
            <a:off x="1281605" y="8055182"/>
            <a:ext cx="15724790" cy="1203118"/>
            <a:chOff x="0" y="-38100"/>
            <a:chExt cx="4141508" cy="316871"/>
          </a:xfrm>
        </p:grpSpPr>
        <p:sp>
          <p:nvSpPr>
            <p:cNvPr id="236" name="Google Shape;236;p9"/>
            <p:cNvSpPr/>
            <p:nvPr/>
          </p:nvSpPr>
          <p:spPr>
            <a:xfrm>
              <a:off x="0" y="0"/>
              <a:ext cx="4141508" cy="278771"/>
            </a:xfrm>
            <a:custGeom>
              <a:rect b="b" l="l" r="r" t="t"/>
              <a:pathLst>
                <a:path extrusionOk="0" h="278771" w="4141508">
                  <a:moveTo>
                    <a:pt x="25109" y="0"/>
                  </a:moveTo>
                  <a:lnTo>
                    <a:pt x="4116399" y="0"/>
                  </a:lnTo>
                  <a:cubicBezTo>
                    <a:pt x="4130266" y="0"/>
                    <a:pt x="4141508" y="11242"/>
                    <a:pt x="4141508" y="25109"/>
                  </a:cubicBezTo>
                  <a:lnTo>
                    <a:pt x="4141508" y="253661"/>
                  </a:lnTo>
                  <a:cubicBezTo>
                    <a:pt x="4141508" y="260321"/>
                    <a:pt x="4138863" y="266707"/>
                    <a:pt x="4134154" y="271416"/>
                  </a:cubicBezTo>
                  <a:cubicBezTo>
                    <a:pt x="4129445" y="276125"/>
                    <a:pt x="4123058" y="278771"/>
                    <a:pt x="4116399" y="278771"/>
                  </a:cubicBezTo>
                  <a:lnTo>
                    <a:pt x="25109" y="278771"/>
                  </a:lnTo>
                  <a:cubicBezTo>
                    <a:pt x="18450" y="278771"/>
                    <a:pt x="12063" y="276125"/>
                    <a:pt x="7354" y="271416"/>
                  </a:cubicBezTo>
                  <a:cubicBezTo>
                    <a:pt x="2645" y="266707"/>
                    <a:pt x="0" y="260321"/>
                    <a:pt x="0" y="253661"/>
                  </a:cubicBezTo>
                  <a:lnTo>
                    <a:pt x="0" y="25109"/>
                  </a:lnTo>
                  <a:cubicBezTo>
                    <a:pt x="0" y="11242"/>
                    <a:pt x="11242" y="0"/>
                    <a:pt x="251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0" y="-38100"/>
              <a:ext cx="4141508" cy="316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9"/>
          <p:cNvSpPr txBox="1"/>
          <p:nvPr/>
        </p:nvSpPr>
        <p:spPr>
          <a:xfrm>
            <a:off x="1802824" y="8531904"/>
            <a:ext cx="4747340" cy="35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portfolio</a:t>
            </a:r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11725727" y="8531904"/>
            <a:ext cx="4747340" cy="35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fsemedo2001@hotmail.com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5738971" y="8531904"/>
            <a:ext cx="1274721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3219766" y="2790919"/>
            <a:ext cx="11848468" cy="2334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68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/>
          </a:p>
        </p:txBody>
      </p:sp>
      <p:sp>
        <p:nvSpPr>
          <p:cNvPr id="242" name="Google Shape;242;p9"/>
          <p:cNvSpPr/>
          <p:nvPr/>
        </p:nvSpPr>
        <p:spPr>
          <a:xfrm flipH="1">
            <a:off x="1509669" y="2242854"/>
            <a:ext cx="1601696" cy="1610481"/>
          </a:xfrm>
          <a:custGeom>
            <a:rect b="b" l="l" r="r" t="t"/>
            <a:pathLst>
              <a:path extrusionOk="0" h="1610481" w="1601696">
                <a:moveTo>
                  <a:pt x="1601696" y="0"/>
                </a:moveTo>
                <a:lnTo>
                  <a:pt x="0" y="0"/>
                </a:lnTo>
                <a:lnTo>
                  <a:pt x="0" y="1610480"/>
                </a:lnTo>
                <a:lnTo>
                  <a:pt x="1601696" y="1610480"/>
                </a:lnTo>
                <a:lnTo>
                  <a:pt x="160169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 flipH="1">
            <a:off x="494284" y="2242854"/>
            <a:ext cx="1601696" cy="1610481"/>
          </a:xfrm>
          <a:custGeom>
            <a:rect b="b" l="l" r="r" t="t"/>
            <a:pathLst>
              <a:path extrusionOk="0" h="1610481" w="1601696">
                <a:moveTo>
                  <a:pt x="1601696" y="0"/>
                </a:moveTo>
                <a:lnTo>
                  <a:pt x="0" y="0"/>
                </a:lnTo>
                <a:lnTo>
                  <a:pt x="0" y="1610480"/>
                </a:lnTo>
                <a:lnTo>
                  <a:pt x="1601696" y="1610480"/>
                </a:lnTo>
                <a:lnTo>
                  <a:pt x="160169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 flipH="1">
            <a:off x="15527529" y="5807686"/>
            <a:ext cx="1731771" cy="1741269"/>
          </a:xfrm>
          <a:custGeom>
            <a:rect b="b" l="l" r="r" t="t"/>
            <a:pathLst>
              <a:path extrusionOk="0" h="1741269" w="1731771">
                <a:moveTo>
                  <a:pt x="1731771" y="0"/>
                </a:moveTo>
                <a:lnTo>
                  <a:pt x="0" y="0"/>
                </a:lnTo>
                <a:lnTo>
                  <a:pt x="0" y="1741269"/>
                </a:lnTo>
                <a:lnTo>
                  <a:pt x="1731771" y="1741269"/>
                </a:lnTo>
                <a:lnTo>
                  <a:pt x="173177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 flipH="1">
            <a:off x="14429684" y="5807686"/>
            <a:ext cx="1731771" cy="1741269"/>
          </a:xfrm>
          <a:custGeom>
            <a:rect b="b" l="l" r="r" t="t"/>
            <a:pathLst>
              <a:path extrusionOk="0" h="1741269" w="1731771">
                <a:moveTo>
                  <a:pt x="1731771" y="0"/>
                </a:moveTo>
                <a:lnTo>
                  <a:pt x="0" y="0"/>
                </a:lnTo>
                <a:lnTo>
                  <a:pt x="0" y="1741269"/>
                </a:lnTo>
                <a:lnTo>
                  <a:pt x="1731771" y="1741269"/>
                </a:lnTo>
                <a:lnTo>
                  <a:pt x="173177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9"/>
          <p:cNvGrpSpPr/>
          <p:nvPr/>
        </p:nvGrpSpPr>
        <p:grpSpPr>
          <a:xfrm>
            <a:off x="1509669" y="6434594"/>
            <a:ext cx="1107412" cy="1107412"/>
            <a:chOff x="0" y="0"/>
            <a:chExt cx="812800" cy="812800"/>
          </a:xfrm>
        </p:grpSpPr>
        <p:sp>
          <p:nvSpPr>
            <p:cNvPr id="247" name="Google Shape;247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9"/>
          <p:cNvGrpSpPr/>
          <p:nvPr/>
        </p:nvGrpSpPr>
        <p:grpSpPr>
          <a:xfrm>
            <a:off x="16051868" y="2591558"/>
            <a:ext cx="1060252" cy="1060252"/>
            <a:chOff x="0" y="0"/>
            <a:chExt cx="812800" cy="812800"/>
          </a:xfrm>
        </p:grpSpPr>
        <p:sp>
          <p:nvSpPr>
            <p:cNvPr id="250" name="Google Shape;250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9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9"/>
          <p:cNvGrpSpPr/>
          <p:nvPr/>
        </p:nvGrpSpPr>
        <p:grpSpPr>
          <a:xfrm>
            <a:off x="6852416" y="5225165"/>
            <a:ext cx="4583588" cy="711193"/>
            <a:chOff x="0" y="-38100"/>
            <a:chExt cx="1207200" cy="187310"/>
          </a:xfrm>
        </p:grpSpPr>
        <p:sp>
          <p:nvSpPr>
            <p:cNvPr id="253" name="Google Shape;253;p9"/>
            <p:cNvSpPr/>
            <p:nvPr/>
          </p:nvSpPr>
          <p:spPr>
            <a:xfrm>
              <a:off x="0" y="0"/>
              <a:ext cx="1207089" cy="149210"/>
            </a:xfrm>
            <a:custGeom>
              <a:rect b="b" l="l" r="r" t="t"/>
              <a:pathLst>
                <a:path extrusionOk="0" h="149210" w="1207089">
                  <a:moveTo>
                    <a:pt x="74605" y="0"/>
                  </a:moveTo>
                  <a:lnTo>
                    <a:pt x="1132484" y="0"/>
                  </a:lnTo>
                  <a:cubicBezTo>
                    <a:pt x="1173687" y="0"/>
                    <a:pt x="1207089" y="33402"/>
                    <a:pt x="1207089" y="74605"/>
                  </a:cubicBezTo>
                  <a:lnTo>
                    <a:pt x="1207089" y="74605"/>
                  </a:lnTo>
                  <a:cubicBezTo>
                    <a:pt x="1207089" y="115808"/>
                    <a:pt x="1173687" y="149210"/>
                    <a:pt x="113248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9"/>
            <p:cNvSpPr txBox="1"/>
            <p:nvPr/>
          </p:nvSpPr>
          <p:spPr>
            <a:xfrm>
              <a:off x="0" y="-38100"/>
              <a:ext cx="1207200" cy="1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Presented by Francisco Ferreira</a:t>
              </a:r>
              <a:endParaRPr/>
            </a:p>
          </p:txBody>
        </p:sp>
      </p:grpSp>
      <p:sp>
        <p:nvSpPr>
          <p:cNvPr id="255" name="Google Shape;255;p9"/>
          <p:cNvSpPr txBox="1"/>
          <p:nvPr/>
        </p:nvSpPr>
        <p:spPr>
          <a:xfrm>
            <a:off x="10798223" y="8531904"/>
            <a:ext cx="1274721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endParaRPr/>
          </a:p>
        </p:txBody>
      </p:sp>
      <p:sp>
        <p:nvSpPr>
          <p:cNvPr id="256" name="Google Shape;256;p9"/>
          <p:cNvSpPr txBox="1"/>
          <p:nvPr/>
        </p:nvSpPr>
        <p:spPr>
          <a:xfrm>
            <a:off x="7730202" y="8531904"/>
            <a:ext cx="2827596" cy="35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+351 962 697 540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Gaming</dc:creator>
</cp:coreProperties>
</file>