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10287000" cx="18288000"/>
  <p:notesSz cx="6858000" cy="9144000"/>
  <p:embeddedFontLst>
    <p:embeddedFont>
      <p:font typeface="Poppi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hfHvA+a66iV5+oxsF3UdkiZBpa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CFB4CC-C589-4AA0-8D83-B75BED7695B4}">
  <a:tblStyle styleId="{49CFB4CC-C589-4AA0-8D83-B75BED7695B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Poppi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oppins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oppi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9.jpg"/><Relationship Id="rId4" Type="http://schemas.openxmlformats.org/officeDocument/2006/relationships/image" Target="../media/image14.png"/><Relationship Id="rId9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3.png"/><Relationship Id="rId7" Type="http://schemas.openxmlformats.org/officeDocument/2006/relationships/image" Target="../media/image13.png"/><Relationship Id="rId8" Type="http://schemas.openxmlformats.org/officeDocument/2006/relationships/image" Target="../media/image3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jpg"/><Relationship Id="rId4" Type="http://schemas.openxmlformats.org/officeDocument/2006/relationships/image" Target="../media/image48.png"/><Relationship Id="rId9" Type="http://schemas.openxmlformats.org/officeDocument/2006/relationships/image" Target="../media/image5.png"/><Relationship Id="rId5" Type="http://schemas.openxmlformats.org/officeDocument/2006/relationships/image" Target="../media/image22.png"/><Relationship Id="rId6" Type="http://schemas.openxmlformats.org/officeDocument/2006/relationships/image" Target="../media/image37.png"/><Relationship Id="rId7" Type="http://schemas.openxmlformats.org/officeDocument/2006/relationships/image" Target="../media/image11.png"/><Relationship Id="rId8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47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jpg"/><Relationship Id="rId4" Type="http://schemas.openxmlformats.org/officeDocument/2006/relationships/image" Target="../media/image40.png"/><Relationship Id="rId9" Type="http://schemas.openxmlformats.org/officeDocument/2006/relationships/image" Target="../media/image13.png"/><Relationship Id="rId5" Type="http://schemas.openxmlformats.org/officeDocument/2006/relationships/image" Target="../media/image41.png"/><Relationship Id="rId6" Type="http://schemas.openxmlformats.org/officeDocument/2006/relationships/image" Target="../media/image35.png"/><Relationship Id="rId7" Type="http://schemas.openxmlformats.org/officeDocument/2006/relationships/image" Target="../media/image14.png"/><Relationship Id="rId8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9.jpg"/><Relationship Id="rId4" Type="http://schemas.openxmlformats.org/officeDocument/2006/relationships/image" Target="../media/image7.png"/><Relationship Id="rId9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3.jpg"/><Relationship Id="rId7" Type="http://schemas.openxmlformats.org/officeDocument/2006/relationships/image" Target="../media/image4.png"/><Relationship Id="rId8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9.jpg"/><Relationship Id="rId4" Type="http://schemas.openxmlformats.org/officeDocument/2006/relationships/image" Target="../media/image7.png"/><Relationship Id="rId9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3.jpg"/><Relationship Id="rId7" Type="http://schemas.openxmlformats.org/officeDocument/2006/relationships/image" Target="../media/image4.png"/><Relationship Id="rId8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jpg"/><Relationship Id="rId4" Type="http://schemas.openxmlformats.org/officeDocument/2006/relationships/image" Target="../media/image22.png"/><Relationship Id="rId11" Type="http://schemas.openxmlformats.org/officeDocument/2006/relationships/image" Target="../media/image25.jpg"/><Relationship Id="rId10" Type="http://schemas.openxmlformats.org/officeDocument/2006/relationships/image" Target="../media/image13.png"/><Relationship Id="rId12" Type="http://schemas.openxmlformats.org/officeDocument/2006/relationships/image" Target="../media/image5.png"/><Relationship Id="rId9" Type="http://schemas.openxmlformats.org/officeDocument/2006/relationships/image" Target="../media/image16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Relationship Id="rId7" Type="http://schemas.openxmlformats.org/officeDocument/2006/relationships/image" Target="../media/image19.png"/><Relationship Id="rId8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9.jpg"/><Relationship Id="rId4" Type="http://schemas.openxmlformats.org/officeDocument/2006/relationships/image" Target="../media/image48.png"/><Relationship Id="rId9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7.png"/><Relationship Id="rId7" Type="http://schemas.openxmlformats.org/officeDocument/2006/relationships/image" Target="../media/image23.png"/><Relationship Id="rId8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jpg"/><Relationship Id="rId4" Type="http://schemas.openxmlformats.org/officeDocument/2006/relationships/image" Target="../media/image14.png"/><Relationship Id="rId11" Type="http://schemas.openxmlformats.org/officeDocument/2006/relationships/image" Target="../media/image51.jpg"/><Relationship Id="rId10" Type="http://schemas.openxmlformats.org/officeDocument/2006/relationships/image" Target="../media/image34.png"/><Relationship Id="rId12" Type="http://schemas.openxmlformats.org/officeDocument/2006/relationships/image" Target="../media/image5.png"/><Relationship Id="rId9" Type="http://schemas.openxmlformats.org/officeDocument/2006/relationships/image" Target="../media/image23.png"/><Relationship Id="rId5" Type="http://schemas.openxmlformats.org/officeDocument/2006/relationships/image" Target="../media/image10.png"/><Relationship Id="rId6" Type="http://schemas.openxmlformats.org/officeDocument/2006/relationships/image" Target="../media/image27.png"/><Relationship Id="rId7" Type="http://schemas.openxmlformats.org/officeDocument/2006/relationships/image" Target="../media/image11.png"/><Relationship Id="rId8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3.png"/><Relationship Id="rId10" Type="http://schemas.openxmlformats.org/officeDocument/2006/relationships/image" Target="../media/image45.png"/><Relationship Id="rId13" Type="http://schemas.openxmlformats.org/officeDocument/2006/relationships/image" Target="../media/image5.png"/><Relationship Id="rId1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jpg"/><Relationship Id="rId4" Type="http://schemas.openxmlformats.org/officeDocument/2006/relationships/image" Target="../media/image50.jpg"/><Relationship Id="rId9" Type="http://schemas.openxmlformats.org/officeDocument/2006/relationships/image" Target="../media/image11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28.png"/><Relationship Id="rId8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image" Target="../media/image42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jpg"/><Relationship Id="rId4" Type="http://schemas.openxmlformats.org/officeDocument/2006/relationships/image" Target="../media/image22.png"/><Relationship Id="rId9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jpg"/><Relationship Id="rId4" Type="http://schemas.openxmlformats.org/officeDocument/2006/relationships/image" Target="../media/image48.png"/><Relationship Id="rId9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46.png"/><Relationship Id="rId7" Type="http://schemas.openxmlformats.org/officeDocument/2006/relationships/image" Target="../media/image23.png"/><Relationship Id="rId8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2886" r="-1288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" name="Google Shape;85;p1"/>
          <p:cNvGrpSpPr/>
          <p:nvPr/>
        </p:nvGrpSpPr>
        <p:grpSpPr>
          <a:xfrm>
            <a:off x="9389372" y="-1524067"/>
            <a:ext cx="13058282" cy="12396463"/>
            <a:chOff x="3387" y="-66675"/>
            <a:chExt cx="806026" cy="765175"/>
          </a:xfrm>
        </p:grpSpPr>
        <p:sp>
          <p:nvSpPr>
            <p:cNvPr id="86" name="Google Shape;86;p1"/>
            <p:cNvSpPr/>
            <p:nvPr/>
          </p:nvSpPr>
          <p:spPr>
            <a:xfrm>
              <a:off x="3387" y="0"/>
              <a:ext cx="806026" cy="698500"/>
            </a:xfrm>
            <a:custGeom>
              <a:rect b="b" l="l" r="r" t="t"/>
              <a:pathLst>
                <a:path extrusionOk="0" h="698500" w="806026">
                  <a:moveTo>
                    <a:pt x="800543" y="364495"/>
                  </a:moveTo>
                  <a:lnTo>
                    <a:pt x="615083" y="683255"/>
                  </a:lnTo>
                  <a:cubicBezTo>
                    <a:pt x="609591" y="692693"/>
                    <a:pt x="599495" y="698500"/>
                    <a:pt x="588575" y="698500"/>
                  </a:cubicBezTo>
                  <a:lnTo>
                    <a:pt x="217451" y="698500"/>
                  </a:lnTo>
                  <a:cubicBezTo>
                    <a:pt x="206531" y="698500"/>
                    <a:pt x="196435" y="692693"/>
                    <a:pt x="190943" y="683255"/>
                  </a:cubicBezTo>
                  <a:lnTo>
                    <a:pt x="5483" y="364495"/>
                  </a:lnTo>
                  <a:cubicBezTo>
                    <a:pt x="0" y="355071"/>
                    <a:pt x="0" y="343429"/>
                    <a:pt x="5483" y="334005"/>
                  </a:cubicBezTo>
                  <a:lnTo>
                    <a:pt x="190943" y="15245"/>
                  </a:lnTo>
                  <a:cubicBezTo>
                    <a:pt x="196435" y="5807"/>
                    <a:pt x="206531" y="0"/>
                    <a:pt x="217451" y="0"/>
                  </a:cubicBezTo>
                  <a:lnTo>
                    <a:pt x="588575" y="0"/>
                  </a:lnTo>
                  <a:cubicBezTo>
                    <a:pt x="599495" y="0"/>
                    <a:pt x="609591" y="5807"/>
                    <a:pt x="615083" y="15245"/>
                  </a:cubicBezTo>
                  <a:lnTo>
                    <a:pt x="800543" y="334005"/>
                  </a:lnTo>
                  <a:cubicBezTo>
                    <a:pt x="806026" y="343429"/>
                    <a:pt x="806026" y="355071"/>
                    <a:pt x="800543" y="364495"/>
                  </a:cubicBezTo>
                  <a:close/>
                </a:path>
              </a:pathLst>
            </a:custGeom>
            <a:solidFill>
              <a:srgbClr val="5E8E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 txBox="1"/>
            <p:nvPr/>
          </p:nvSpPr>
          <p:spPr>
            <a:xfrm>
              <a:off x="114300" y="-66675"/>
              <a:ext cx="5842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8;p1"/>
          <p:cNvGrpSpPr/>
          <p:nvPr/>
        </p:nvGrpSpPr>
        <p:grpSpPr>
          <a:xfrm>
            <a:off x="9941813" y="-3767290"/>
            <a:ext cx="13598403" cy="12907942"/>
            <a:chOff x="3253" y="-66675"/>
            <a:chExt cx="806295" cy="765355"/>
          </a:xfrm>
        </p:grpSpPr>
        <p:sp>
          <p:nvSpPr>
            <p:cNvPr id="89" name="Google Shape;89;p1"/>
            <p:cNvSpPr/>
            <p:nvPr/>
          </p:nvSpPr>
          <p:spPr>
            <a:xfrm>
              <a:off x="3253" y="0"/>
              <a:ext cx="806295" cy="698680"/>
            </a:xfrm>
            <a:custGeom>
              <a:rect b="b" l="l" r="r" t="t"/>
              <a:pathLst>
                <a:path extrusionOk="0" h="698680" w="806295">
                  <a:moveTo>
                    <a:pt x="801028" y="363986"/>
                  </a:moveTo>
                  <a:lnTo>
                    <a:pt x="614866" y="684035"/>
                  </a:lnTo>
                  <a:cubicBezTo>
                    <a:pt x="609592" y="693102"/>
                    <a:pt x="599894" y="698680"/>
                    <a:pt x="589404" y="698680"/>
                  </a:cubicBezTo>
                  <a:lnTo>
                    <a:pt x="216890" y="698680"/>
                  </a:lnTo>
                  <a:cubicBezTo>
                    <a:pt x="206400" y="698680"/>
                    <a:pt x="196702" y="693102"/>
                    <a:pt x="191428" y="684035"/>
                  </a:cubicBezTo>
                  <a:lnTo>
                    <a:pt x="5266" y="363986"/>
                  </a:lnTo>
                  <a:cubicBezTo>
                    <a:pt x="0" y="354932"/>
                    <a:pt x="0" y="343748"/>
                    <a:pt x="5266" y="334694"/>
                  </a:cubicBezTo>
                  <a:lnTo>
                    <a:pt x="191428" y="14646"/>
                  </a:lnTo>
                  <a:cubicBezTo>
                    <a:pt x="196702" y="5578"/>
                    <a:pt x="206400" y="0"/>
                    <a:pt x="216890" y="0"/>
                  </a:cubicBezTo>
                  <a:lnTo>
                    <a:pt x="589404" y="0"/>
                  </a:lnTo>
                  <a:cubicBezTo>
                    <a:pt x="599894" y="0"/>
                    <a:pt x="609592" y="5578"/>
                    <a:pt x="614866" y="14646"/>
                  </a:cubicBezTo>
                  <a:lnTo>
                    <a:pt x="801028" y="334694"/>
                  </a:lnTo>
                  <a:cubicBezTo>
                    <a:pt x="806294" y="343748"/>
                    <a:pt x="806294" y="354932"/>
                    <a:pt x="801028" y="363986"/>
                  </a:cubicBezTo>
                  <a:close/>
                </a:path>
              </a:pathLst>
            </a:custGeom>
            <a:solidFill>
              <a:srgbClr val="95BF4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114300" y="-66675"/>
              <a:ext cx="584200" cy="765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1"/>
          <p:cNvGrpSpPr/>
          <p:nvPr/>
        </p:nvGrpSpPr>
        <p:grpSpPr>
          <a:xfrm>
            <a:off x="-3321865" y="-3260322"/>
            <a:ext cx="5059505" cy="4814703"/>
            <a:chOff x="4360" y="-66675"/>
            <a:chExt cx="804080" cy="765175"/>
          </a:xfrm>
        </p:grpSpPr>
        <p:sp>
          <p:nvSpPr>
            <p:cNvPr id="92" name="Google Shape;92;p1"/>
            <p:cNvSpPr/>
            <p:nvPr/>
          </p:nvSpPr>
          <p:spPr>
            <a:xfrm>
              <a:off x="4360" y="0"/>
              <a:ext cx="804080" cy="698500"/>
            </a:xfrm>
            <a:custGeom>
              <a:rect b="b" l="l" r="r" t="t"/>
              <a:pathLst>
                <a:path extrusionOk="0" h="698500" w="804080">
                  <a:moveTo>
                    <a:pt x="797021" y="368876"/>
                  </a:moveTo>
                  <a:lnTo>
                    <a:pt x="616659" y="678874"/>
                  </a:lnTo>
                  <a:cubicBezTo>
                    <a:pt x="609589" y="691025"/>
                    <a:pt x="596592" y="698500"/>
                    <a:pt x="582534" y="698500"/>
                  </a:cubicBezTo>
                  <a:lnTo>
                    <a:pt x="221546" y="698500"/>
                  </a:lnTo>
                  <a:cubicBezTo>
                    <a:pt x="207488" y="698500"/>
                    <a:pt x="194491" y="691025"/>
                    <a:pt x="187421" y="678874"/>
                  </a:cubicBezTo>
                  <a:lnTo>
                    <a:pt x="7059" y="368876"/>
                  </a:lnTo>
                  <a:cubicBezTo>
                    <a:pt x="0" y="356744"/>
                    <a:pt x="0" y="341756"/>
                    <a:pt x="7059" y="329624"/>
                  </a:cubicBezTo>
                  <a:lnTo>
                    <a:pt x="187421" y="19626"/>
                  </a:lnTo>
                  <a:cubicBezTo>
                    <a:pt x="194491" y="7475"/>
                    <a:pt x="207488" y="0"/>
                    <a:pt x="221546" y="0"/>
                  </a:cubicBezTo>
                  <a:lnTo>
                    <a:pt x="582534" y="0"/>
                  </a:lnTo>
                  <a:cubicBezTo>
                    <a:pt x="596592" y="0"/>
                    <a:pt x="609589" y="7475"/>
                    <a:pt x="616659" y="19626"/>
                  </a:cubicBezTo>
                  <a:lnTo>
                    <a:pt x="797021" y="329624"/>
                  </a:lnTo>
                  <a:cubicBezTo>
                    <a:pt x="804080" y="341756"/>
                    <a:pt x="804080" y="356744"/>
                    <a:pt x="797021" y="368876"/>
                  </a:cubicBezTo>
                  <a:close/>
                </a:path>
              </a:pathLst>
            </a:custGeom>
            <a:solidFill>
              <a:srgbClr val="95BF4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114300" y="-66675"/>
              <a:ext cx="5842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" name="Google Shape;94;p1"/>
          <p:cNvGrpSpPr/>
          <p:nvPr/>
        </p:nvGrpSpPr>
        <p:grpSpPr>
          <a:xfrm>
            <a:off x="8931318" y="8140036"/>
            <a:ext cx="4583894" cy="4052174"/>
            <a:chOff x="24952" y="36798"/>
            <a:chExt cx="762896" cy="674402"/>
          </a:xfrm>
        </p:grpSpPr>
        <p:sp>
          <p:nvSpPr>
            <p:cNvPr id="95" name="Google Shape;95;p1"/>
            <p:cNvSpPr/>
            <p:nvPr/>
          </p:nvSpPr>
          <p:spPr>
            <a:xfrm>
              <a:off x="24952" y="36798"/>
              <a:ext cx="762896" cy="674402"/>
            </a:xfrm>
            <a:custGeom>
              <a:rect b="b" l="l" r="r" t="t"/>
              <a:pathLst>
                <a:path extrusionOk="0" h="674402" w="762896">
                  <a:moveTo>
                    <a:pt x="412908" y="18257"/>
                  </a:moveTo>
                  <a:lnTo>
                    <a:pt x="756388" y="619347"/>
                  </a:lnTo>
                  <a:cubicBezTo>
                    <a:pt x="762896" y="630736"/>
                    <a:pt x="762849" y="644728"/>
                    <a:pt x="756265" y="656074"/>
                  </a:cubicBezTo>
                  <a:cubicBezTo>
                    <a:pt x="749681" y="667419"/>
                    <a:pt x="737556" y="674402"/>
                    <a:pt x="724438" y="674402"/>
                  </a:cubicBezTo>
                  <a:lnTo>
                    <a:pt x="38458" y="674402"/>
                  </a:lnTo>
                  <a:cubicBezTo>
                    <a:pt x="25340" y="674402"/>
                    <a:pt x="13215" y="667419"/>
                    <a:pt x="6631" y="656074"/>
                  </a:cubicBezTo>
                  <a:cubicBezTo>
                    <a:pt x="47" y="644728"/>
                    <a:pt x="0" y="630736"/>
                    <a:pt x="6508" y="619347"/>
                  </a:cubicBezTo>
                  <a:lnTo>
                    <a:pt x="349988" y="18257"/>
                  </a:lnTo>
                  <a:cubicBezTo>
                    <a:pt x="356439" y="6967"/>
                    <a:pt x="368445" y="0"/>
                    <a:pt x="381448" y="0"/>
                  </a:cubicBezTo>
                  <a:cubicBezTo>
                    <a:pt x="394451" y="0"/>
                    <a:pt x="406457" y="6967"/>
                    <a:pt x="412908" y="18257"/>
                  </a:cubicBezTo>
                  <a:close/>
                </a:path>
              </a:pathLst>
            </a:custGeom>
            <a:solidFill>
              <a:srgbClr val="95BF47">
                <a:alpha val="8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127000" y="263525"/>
              <a:ext cx="5588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p1"/>
          <p:cNvSpPr/>
          <p:nvPr/>
        </p:nvSpPr>
        <p:spPr>
          <a:xfrm>
            <a:off x="15185256" y="9686925"/>
            <a:ext cx="3111500" cy="1221264"/>
          </a:xfrm>
          <a:custGeom>
            <a:rect b="b" l="l" r="r" t="t"/>
            <a:pathLst>
              <a:path extrusionOk="0" h="1221264" w="3111500">
                <a:moveTo>
                  <a:pt x="0" y="0"/>
                </a:moveTo>
                <a:lnTo>
                  <a:pt x="3111500" y="0"/>
                </a:lnTo>
                <a:lnTo>
                  <a:pt x="3111500" y="1221263"/>
                </a:lnTo>
                <a:lnTo>
                  <a:pt x="0" y="12212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" name="Google Shape;98;p1"/>
          <p:cNvGrpSpPr/>
          <p:nvPr/>
        </p:nvGrpSpPr>
        <p:grpSpPr>
          <a:xfrm rot="10800000">
            <a:off x="9846155" y="-1378656"/>
            <a:ext cx="3127157" cy="2767208"/>
            <a:chOff x="27265" y="40210"/>
            <a:chExt cx="758270" cy="670990"/>
          </a:xfrm>
        </p:grpSpPr>
        <p:sp>
          <p:nvSpPr>
            <p:cNvPr id="99" name="Google Shape;99;p1"/>
            <p:cNvSpPr/>
            <p:nvPr/>
          </p:nvSpPr>
          <p:spPr>
            <a:xfrm>
              <a:off x="27265" y="40210"/>
              <a:ext cx="758270" cy="670990"/>
            </a:xfrm>
            <a:custGeom>
              <a:rect b="b" l="l" r="r" t="t"/>
              <a:pathLst>
                <a:path extrusionOk="0" h="670990" w="758270">
                  <a:moveTo>
                    <a:pt x="413512" y="19949"/>
                  </a:moveTo>
                  <a:lnTo>
                    <a:pt x="751158" y="610831"/>
                  </a:lnTo>
                  <a:cubicBezTo>
                    <a:pt x="758270" y="623276"/>
                    <a:pt x="758219" y="638565"/>
                    <a:pt x="751024" y="650963"/>
                  </a:cubicBezTo>
                  <a:cubicBezTo>
                    <a:pt x="743830" y="663360"/>
                    <a:pt x="730580" y="670990"/>
                    <a:pt x="716247" y="670990"/>
                  </a:cubicBezTo>
                  <a:lnTo>
                    <a:pt x="42023" y="670990"/>
                  </a:lnTo>
                  <a:cubicBezTo>
                    <a:pt x="27690" y="670990"/>
                    <a:pt x="14440" y="663360"/>
                    <a:pt x="7246" y="650963"/>
                  </a:cubicBezTo>
                  <a:cubicBezTo>
                    <a:pt x="51" y="638565"/>
                    <a:pt x="0" y="623276"/>
                    <a:pt x="7112" y="610831"/>
                  </a:cubicBezTo>
                  <a:lnTo>
                    <a:pt x="344758" y="19949"/>
                  </a:lnTo>
                  <a:cubicBezTo>
                    <a:pt x="351808" y="7613"/>
                    <a:pt x="364927" y="0"/>
                    <a:pt x="379135" y="0"/>
                  </a:cubicBezTo>
                  <a:cubicBezTo>
                    <a:pt x="393343" y="0"/>
                    <a:pt x="406462" y="7613"/>
                    <a:pt x="413512" y="19949"/>
                  </a:cubicBezTo>
                  <a:close/>
                </a:path>
              </a:pathLst>
            </a:custGeom>
            <a:solidFill>
              <a:srgbClr val="5E8E3E">
                <a:alpha val="8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 txBox="1"/>
            <p:nvPr/>
          </p:nvSpPr>
          <p:spPr>
            <a:xfrm>
              <a:off x="127000" y="263525"/>
              <a:ext cx="5588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" name="Google Shape;101;p1"/>
          <p:cNvSpPr/>
          <p:nvPr/>
        </p:nvSpPr>
        <p:spPr>
          <a:xfrm>
            <a:off x="368234" y="385226"/>
            <a:ext cx="899017" cy="732699"/>
          </a:xfrm>
          <a:custGeom>
            <a:rect b="b" l="l" r="r" t="t"/>
            <a:pathLst>
              <a:path extrusionOk="0" h="732699" w="899017">
                <a:moveTo>
                  <a:pt x="0" y="0"/>
                </a:moveTo>
                <a:lnTo>
                  <a:pt x="899017" y="0"/>
                </a:lnTo>
                <a:lnTo>
                  <a:pt x="899017" y="732699"/>
                </a:lnTo>
                <a:lnTo>
                  <a:pt x="0" y="7326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15615187" y="-2501277"/>
            <a:ext cx="4656068" cy="4114800"/>
          </a:xfrm>
          <a:custGeom>
            <a:rect b="b" l="l" r="r" t="t"/>
            <a:pathLst>
              <a:path extrusionOk="0" h="4114800" w="4656068">
                <a:moveTo>
                  <a:pt x="0" y="0"/>
                </a:moveTo>
                <a:lnTo>
                  <a:pt x="4656068" y="0"/>
                </a:lnTo>
                <a:lnTo>
                  <a:pt x="46560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15185256" y="-339102"/>
            <a:ext cx="3111500" cy="1221264"/>
          </a:xfrm>
          <a:custGeom>
            <a:rect b="b" l="l" r="r" t="t"/>
            <a:pathLst>
              <a:path extrusionOk="0" h="1221264" w="3111500">
                <a:moveTo>
                  <a:pt x="0" y="0"/>
                </a:moveTo>
                <a:lnTo>
                  <a:pt x="3111500" y="0"/>
                </a:lnTo>
                <a:lnTo>
                  <a:pt x="3111500" y="1221264"/>
                </a:lnTo>
                <a:lnTo>
                  <a:pt x="0" y="12212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9779036" y="882162"/>
            <a:ext cx="7486261" cy="6878003"/>
          </a:xfrm>
          <a:custGeom>
            <a:rect b="b" l="l" r="r" t="t"/>
            <a:pathLst>
              <a:path extrusionOk="0" h="6878003" w="7486261">
                <a:moveTo>
                  <a:pt x="0" y="0"/>
                </a:moveTo>
                <a:lnTo>
                  <a:pt x="7486261" y="0"/>
                </a:lnTo>
                <a:lnTo>
                  <a:pt x="7486261" y="6878002"/>
                </a:lnTo>
                <a:lnTo>
                  <a:pt x="0" y="68780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p1"/>
          <p:cNvGrpSpPr/>
          <p:nvPr/>
        </p:nvGrpSpPr>
        <p:grpSpPr>
          <a:xfrm>
            <a:off x="10119592" y="538283"/>
            <a:ext cx="8991467" cy="8602369"/>
            <a:chOff x="6508" y="-66675"/>
            <a:chExt cx="799785" cy="765175"/>
          </a:xfrm>
        </p:grpSpPr>
        <p:sp>
          <p:nvSpPr>
            <p:cNvPr id="106" name="Google Shape;106;p1"/>
            <p:cNvSpPr/>
            <p:nvPr/>
          </p:nvSpPr>
          <p:spPr>
            <a:xfrm>
              <a:off x="6508" y="0"/>
              <a:ext cx="799785" cy="698500"/>
            </a:xfrm>
            <a:custGeom>
              <a:rect b="b" l="l" r="r" t="t"/>
              <a:pathLst>
                <a:path extrusionOk="0" h="698500" w="799785">
                  <a:moveTo>
                    <a:pt x="789249" y="378542"/>
                  </a:moveTo>
                  <a:lnTo>
                    <a:pt x="620135" y="669208"/>
                  </a:lnTo>
                  <a:cubicBezTo>
                    <a:pt x="609583" y="687343"/>
                    <a:pt x="590184" y="698500"/>
                    <a:pt x="569202" y="698500"/>
                  </a:cubicBezTo>
                  <a:lnTo>
                    <a:pt x="230582" y="698500"/>
                  </a:lnTo>
                  <a:cubicBezTo>
                    <a:pt x="209600" y="698500"/>
                    <a:pt x="190201" y="687343"/>
                    <a:pt x="179649" y="669208"/>
                  </a:cubicBezTo>
                  <a:lnTo>
                    <a:pt x="10535" y="378542"/>
                  </a:lnTo>
                  <a:cubicBezTo>
                    <a:pt x="0" y="360435"/>
                    <a:pt x="0" y="338065"/>
                    <a:pt x="10535" y="319958"/>
                  </a:cubicBezTo>
                  <a:lnTo>
                    <a:pt x="179649" y="29293"/>
                  </a:lnTo>
                  <a:cubicBezTo>
                    <a:pt x="190201" y="11157"/>
                    <a:pt x="209600" y="0"/>
                    <a:pt x="230582" y="0"/>
                  </a:cubicBezTo>
                  <a:lnTo>
                    <a:pt x="569202" y="0"/>
                  </a:lnTo>
                  <a:cubicBezTo>
                    <a:pt x="590184" y="0"/>
                    <a:pt x="609583" y="11157"/>
                    <a:pt x="620135" y="29293"/>
                  </a:cubicBezTo>
                  <a:lnTo>
                    <a:pt x="789249" y="319958"/>
                  </a:lnTo>
                  <a:cubicBezTo>
                    <a:pt x="799784" y="338065"/>
                    <a:pt x="799784" y="360435"/>
                    <a:pt x="789249" y="378542"/>
                  </a:cubicBezTo>
                  <a:close/>
                </a:path>
              </a:pathLst>
            </a:custGeom>
            <a:solidFill>
              <a:srgbClr val="95BF4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 txBox="1"/>
            <p:nvPr/>
          </p:nvSpPr>
          <p:spPr>
            <a:xfrm>
              <a:off x="114300" y="-66675"/>
              <a:ext cx="5842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1750" lIns="61750" spcFirstLastPara="1" rIns="61750" wrap="square" tIns="61750">
              <a:noAutofit/>
            </a:bodyPr>
            <a:lstStyle/>
            <a:p>
              <a:pPr indent="0" lvl="0" marL="0" marR="0" rtl="0" algn="ctr">
                <a:lnSpc>
                  <a:spcPct val="2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1"/>
          <p:cNvSpPr/>
          <p:nvPr/>
        </p:nvSpPr>
        <p:spPr>
          <a:xfrm>
            <a:off x="10408259" y="1560644"/>
            <a:ext cx="10413845" cy="7307231"/>
          </a:xfrm>
          <a:custGeom>
            <a:rect b="b" l="l" r="r" t="t"/>
            <a:pathLst>
              <a:path extrusionOk="0" h="698500" w="995462">
                <a:moveTo>
                  <a:pt x="988588" y="368364"/>
                </a:moveTo>
                <a:lnTo>
                  <a:pt x="807630" y="679386"/>
                </a:lnTo>
                <a:cubicBezTo>
                  <a:pt x="800745" y="691220"/>
                  <a:pt x="788086" y="698500"/>
                  <a:pt x="774395" y="698500"/>
                </a:cubicBezTo>
                <a:lnTo>
                  <a:pt x="221068" y="698500"/>
                </a:lnTo>
                <a:cubicBezTo>
                  <a:pt x="207377" y="698500"/>
                  <a:pt x="194718" y="691220"/>
                  <a:pt x="187833" y="679386"/>
                </a:cubicBezTo>
                <a:lnTo>
                  <a:pt x="6875" y="368364"/>
                </a:lnTo>
                <a:cubicBezTo>
                  <a:pt x="0" y="356549"/>
                  <a:pt x="0" y="341951"/>
                  <a:pt x="6875" y="330136"/>
                </a:cubicBezTo>
                <a:lnTo>
                  <a:pt x="187833" y="19114"/>
                </a:lnTo>
                <a:cubicBezTo>
                  <a:pt x="194718" y="7280"/>
                  <a:pt x="207377" y="0"/>
                  <a:pt x="221068" y="0"/>
                </a:cubicBezTo>
                <a:lnTo>
                  <a:pt x="774395" y="0"/>
                </a:lnTo>
                <a:cubicBezTo>
                  <a:pt x="788086" y="0"/>
                  <a:pt x="800745" y="7280"/>
                  <a:pt x="807630" y="19114"/>
                </a:cubicBezTo>
                <a:lnTo>
                  <a:pt x="988588" y="330136"/>
                </a:lnTo>
                <a:cubicBezTo>
                  <a:pt x="995463" y="341951"/>
                  <a:pt x="995463" y="356549"/>
                  <a:pt x="988588" y="368364"/>
                </a:cubicBez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-56080" l="140" r="140" t="-56080"/>
            </a:stretch>
          </a:blipFill>
          <a:ln cap="rnd" cmpd="sng" w="209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1028700" y="1613523"/>
            <a:ext cx="3456104" cy="1028700"/>
          </a:xfrm>
          <a:custGeom>
            <a:rect b="b" l="l" r="r" t="t"/>
            <a:pathLst>
              <a:path extrusionOk="0" h="1028700" w="3456104">
                <a:moveTo>
                  <a:pt x="0" y="0"/>
                </a:moveTo>
                <a:lnTo>
                  <a:pt x="3456104" y="0"/>
                </a:lnTo>
                <a:lnTo>
                  <a:pt x="3456104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-2703" l="0" r="0" t="-270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1028700" y="3182625"/>
            <a:ext cx="6880800" cy="58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500">
                <a:solidFill>
                  <a:srgbClr val="23403D"/>
                </a:solidFill>
                <a:latin typeface="Arial"/>
                <a:ea typeface="Arial"/>
                <a:cs typeface="Arial"/>
                <a:sym typeface="Arial"/>
              </a:rPr>
              <a:t>SHOPIFY SHOP FUNNEL ANALYSIS</a:t>
            </a:r>
            <a:endParaRPr sz="900"/>
          </a:p>
        </p:txBody>
      </p:sp>
      <p:sp>
        <p:nvSpPr>
          <p:cNvPr id="111" name="Google Shape;111;p1"/>
          <p:cNvSpPr txBox="1"/>
          <p:nvPr/>
        </p:nvSpPr>
        <p:spPr>
          <a:xfrm>
            <a:off x="1028700" y="9055134"/>
            <a:ext cx="490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5E8E3E"/>
                </a:solidFill>
                <a:latin typeface="Arial"/>
                <a:ea typeface="Arial"/>
                <a:cs typeface="Arial"/>
                <a:sym typeface="Arial"/>
              </a:rPr>
              <a:t>Presented by Francisco Ferreira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0"/>
          <p:cNvSpPr/>
          <p:nvPr/>
        </p:nvSpPr>
        <p:spPr>
          <a:xfrm rot="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2886" r="-1288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0" name="Google Shape;370;p10"/>
          <p:cNvGrpSpPr/>
          <p:nvPr/>
        </p:nvGrpSpPr>
        <p:grpSpPr>
          <a:xfrm>
            <a:off x="13689166" y="-1949082"/>
            <a:ext cx="5418563" cy="2633982"/>
            <a:chOff x="10968" y="-66675"/>
            <a:chExt cx="868668" cy="422262"/>
          </a:xfrm>
        </p:grpSpPr>
        <p:sp>
          <p:nvSpPr>
            <p:cNvPr id="371" name="Google Shape;371;p10"/>
            <p:cNvSpPr/>
            <p:nvPr/>
          </p:nvSpPr>
          <p:spPr>
            <a:xfrm>
              <a:off x="10968" y="0"/>
              <a:ext cx="868668" cy="355587"/>
            </a:xfrm>
            <a:custGeom>
              <a:rect b="b" l="l" r="r" t="t"/>
              <a:pathLst>
                <a:path extrusionOk="0" h="355587" w="868668">
                  <a:moveTo>
                    <a:pt x="648564" y="0"/>
                  </a:moveTo>
                  <a:lnTo>
                    <a:pt x="16904" y="0"/>
                  </a:lnTo>
                  <a:cubicBezTo>
                    <a:pt x="11138" y="0"/>
                    <a:pt x="5808" y="3069"/>
                    <a:pt x="2914" y="8056"/>
                  </a:cubicBezTo>
                  <a:cubicBezTo>
                    <a:pt x="20" y="13043"/>
                    <a:pt x="0" y="19193"/>
                    <a:pt x="2861" y="24199"/>
                  </a:cubicBezTo>
                  <a:lnTo>
                    <a:pt x="178403" y="331388"/>
                  </a:lnTo>
                  <a:cubicBezTo>
                    <a:pt x="186955" y="346352"/>
                    <a:pt x="202869" y="355587"/>
                    <a:pt x="220104" y="355587"/>
                  </a:cubicBezTo>
                  <a:lnTo>
                    <a:pt x="851764" y="355587"/>
                  </a:lnTo>
                  <a:cubicBezTo>
                    <a:pt x="857530" y="355587"/>
                    <a:pt x="862860" y="352518"/>
                    <a:pt x="865754" y="347531"/>
                  </a:cubicBezTo>
                  <a:cubicBezTo>
                    <a:pt x="868647" y="342544"/>
                    <a:pt x="868668" y="336394"/>
                    <a:pt x="865807" y="331388"/>
                  </a:cubicBezTo>
                  <a:lnTo>
                    <a:pt x="690265" y="24199"/>
                  </a:lnTo>
                  <a:cubicBezTo>
                    <a:pt x="681713" y="9235"/>
                    <a:pt x="665799" y="0"/>
                    <a:pt x="648564" y="0"/>
                  </a:cubicBezTo>
                  <a:close/>
                </a:path>
              </a:pathLst>
            </a:custGeom>
            <a:solidFill>
              <a:srgbClr val="5E8E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0"/>
            <p:cNvSpPr txBox="1"/>
            <p:nvPr/>
          </p:nvSpPr>
          <p:spPr>
            <a:xfrm>
              <a:off x="101600" y="-66675"/>
              <a:ext cx="687404" cy="422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3" name="Google Shape;373;p10"/>
          <p:cNvSpPr/>
          <p:nvPr/>
        </p:nvSpPr>
        <p:spPr>
          <a:xfrm rot="2203448">
            <a:off x="16559554" y="-485845"/>
            <a:ext cx="1860169" cy="1904610"/>
          </a:xfrm>
          <a:custGeom>
            <a:rect b="b" l="l" r="r" t="t"/>
            <a:pathLst>
              <a:path extrusionOk="0" h="1904610" w="1860169">
                <a:moveTo>
                  <a:pt x="0" y="0"/>
                </a:moveTo>
                <a:lnTo>
                  <a:pt x="1860168" y="0"/>
                </a:lnTo>
                <a:lnTo>
                  <a:pt x="1860168" y="1904609"/>
                </a:lnTo>
                <a:lnTo>
                  <a:pt x="0" y="19046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0"/>
          <p:cNvSpPr/>
          <p:nvPr/>
        </p:nvSpPr>
        <p:spPr>
          <a:xfrm rot="-5400000">
            <a:off x="17259300" y="7096804"/>
            <a:ext cx="2057400" cy="807530"/>
          </a:xfrm>
          <a:custGeom>
            <a:rect b="b" l="l" r="r" t="t"/>
            <a:pathLst>
              <a:path extrusionOk="0" h="807530" w="2057400">
                <a:moveTo>
                  <a:pt x="0" y="0"/>
                </a:moveTo>
                <a:lnTo>
                  <a:pt x="2057400" y="0"/>
                </a:lnTo>
                <a:lnTo>
                  <a:pt x="2057400" y="807530"/>
                </a:lnTo>
                <a:lnTo>
                  <a:pt x="0" y="8075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0"/>
          <p:cNvSpPr/>
          <p:nvPr/>
        </p:nvSpPr>
        <p:spPr>
          <a:xfrm>
            <a:off x="-792112" y="9973203"/>
            <a:ext cx="17956546" cy="2418629"/>
          </a:xfrm>
          <a:custGeom>
            <a:rect b="b" l="l" r="r" t="t"/>
            <a:pathLst>
              <a:path extrusionOk="0" h="2418629" w="17956546">
                <a:moveTo>
                  <a:pt x="0" y="0"/>
                </a:moveTo>
                <a:lnTo>
                  <a:pt x="17956546" y="0"/>
                </a:lnTo>
                <a:lnTo>
                  <a:pt x="17956546" y="2418629"/>
                </a:lnTo>
                <a:lnTo>
                  <a:pt x="0" y="24186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-48370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6" name="Google Shape;376;p10"/>
          <p:cNvGrpSpPr/>
          <p:nvPr/>
        </p:nvGrpSpPr>
        <p:grpSpPr>
          <a:xfrm>
            <a:off x="-3321865" y="-3260322"/>
            <a:ext cx="5059505" cy="4814703"/>
            <a:chOff x="4360" y="-66675"/>
            <a:chExt cx="804080" cy="765175"/>
          </a:xfrm>
        </p:grpSpPr>
        <p:sp>
          <p:nvSpPr>
            <p:cNvPr id="377" name="Google Shape;377;p10"/>
            <p:cNvSpPr/>
            <p:nvPr/>
          </p:nvSpPr>
          <p:spPr>
            <a:xfrm>
              <a:off x="4360" y="0"/>
              <a:ext cx="804080" cy="698500"/>
            </a:xfrm>
            <a:custGeom>
              <a:rect b="b" l="l" r="r" t="t"/>
              <a:pathLst>
                <a:path extrusionOk="0" h="698500" w="804080">
                  <a:moveTo>
                    <a:pt x="797021" y="368876"/>
                  </a:moveTo>
                  <a:lnTo>
                    <a:pt x="616659" y="678874"/>
                  </a:lnTo>
                  <a:cubicBezTo>
                    <a:pt x="609589" y="691025"/>
                    <a:pt x="596592" y="698500"/>
                    <a:pt x="582534" y="698500"/>
                  </a:cubicBezTo>
                  <a:lnTo>
                    <a:pt x="221546" y="698500"/>
                  </a:lnTo>
                  <a:cubicBezTo>
                    <a:pt x="207488" y="698500"/>
                    <a:pt x="194491" y="691025"/>
                    <a:pt x="187421" y="678874"/>
                  </a:cubicBezTo>
                  <a:lnTo>
                    <a:pt x="7059" y="368876"/>
                  </a:lnTo>
                  <a:cubicBezTo>
                    <a:pt x="0" y="356744"/>
                    <a:pt x="0" y="341756"/>
                    <a:pt x="7059" y="329624"/>
                  </a:cubicBezTo>
                  <a:lnTo>
                    <a:pt x="187421" y="19626"/>
                  </a:lnTo>
                  <a:cubicBezTo>
                    <a:pt x="194491" y="7475"/>
                    <a:pt x="207488" y="0"/>
                    <a:pt x="221546" y="0"/>
                  </a:cubicBezTo>
                  <a:lnTo>
                    <a:pt x="582534" y="0"/>
                  </a:lnTo>
                  <a:cubicBezTo>
                    <a:pt x="596592" y="0"/>
                    <a:pt x="609589" y="7475"/>
                    <a:pt x="616659" y="19626"/>
                  </a:cubicBezTo>
                  <a:lnTo>
                    <a:pt x="797021" y="329624"/>
                  </a:lnTo>
                  <a:cubicBezTo>
                    <a:pt x="804080" y="341756"/>
                    <a:pt x="804080" y="356744"/>
                    <a:pt x="797021" y="368876"/>
                  </a:cubicBezTo>
                  <a:close/>
                </a:path>
              </a:pathLst>
            </a:custGeom>
            <a:solidFill>
              <a:srgbClr val="95BF4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0"/>
            <p:cNvSpPr txBox="1"/>
            <p:nvPr/>
          </p:nvSpPr>
          <p:spPr>
            <a:xfrm>
              <a:off x="114300" y="-66675"/>
              <a:ext cx="5842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9" name="Google Shape;379;p10"/>
          <p:cNvSpPr/>
          <p:nvPr/>
        </p:nvSpPr>
        <p:spPr>
          <a:xfrm>
            <a:off x="368234" y="385226"/>
            <a:ext cx="899017" cy="732699"/>
          </a:xfrm>
          <a:custGeom>
            <a:rect b="b" l="l" r="r" t="t"/>
            <a:pathLst>
              <a:path extrusionOk="0" h="732699" w="899017">
                <a:moveTo>
                  <a:pt x="0" y="0"/>
                </a:moveTo>
                <a:lnTo>
                  <a:pt x="899017" y="0"/>
                </a:lnTo>
                <a:lnTo>
                  <a:pt x="899017" y="732699"/>
                </a:lnTo>
                <a:lnTo>
                  <a:pt x="0" y="7326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0"/>
          <p:cNvSpPr txBox="1"/>
          <p:nvPr/>
        </p:nvSpPr>
        <p:spPr>
          <a:xfrm>
            <a:off x="3111500" y="1547673"/>
            <a:ext cx="12065000" cy="10000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rgbClr val="5E8E3E"/>
                </a:solidFill>
                <a:latin typeface="Arial"/>
                <a:ea typeface="Arial"/>
                <a:cs typeface="Arial"/>
                <a:sym typeface="Arial"/>
              </a:rPr>
              <a:t>SUMMARY OF INSIGHTS:</a:t>
            </a:r>
            <a:endParaRPr/>
          </a:p>
        </p:txBody>
      </p:sp>
      <p:sp>
        <p:nvSpPr>
          <p:cNvPr id="381" name="Google Shape;381;p10"/>
          <p:cNvSpPr/>
          <p:nvPr/>
        </p:nvSpPr>
        <p:spPr>
          <a:xfrm>
            <a:off x="8186161" y="-3719540"/>
            <a:ext cx="1992249" cy="4114800"/>
          </a:xfrm>
          <a:custGeom>
            <a:rect b="b" l="l" r="r" t="t"/>
            <a:pathLst>
              <a:path extrusionOk="0" h="4114800" w="1992249">
                <a:moveTo>
                  <a:pt x="0" y="0"/>
                </a:moveTo>
                <a:lnTo>
                  <a:pt x="1992249" y="0"/>
                </a:lnTo>
                <a:lnTo>
                  <a:pt x="1992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0"/>
          <p:cNvSpPr/>
          <p:nvPr/>
        </p:nvSpPr>
        <p:spPr>
          <a:xfrm>
            <a:off x="16436483" y="8622650"/>
            <a:ext cx="910977" cy="1028700"/>
          </a:xfrm>
          <a:custGeom>
            <a:rect b="b" l="l" r="r" t="t"/>
            <a:pathLst>
              <a:path extrusionOk="0" h="1028700" w="910977">
                <a:moveTo>
                  <a:pt x="0" y="0"/>
                </a:moveTo>
                <a:lnTo>
                  <a:pt x="910977" y="0"/>
                </a:lnTo>
                <a:lnTo>
                  <a:pt x="910977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-2703" l="0" r="-279377" t="-270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3" name="Google Shape;383;p10"/>
          <p:cNvGraphicFramePr/>
          <p:nvPr/>
        </p:nvGraphicFramePr>
        <p:xfrm>
          <a:off x="3111500" y="33483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{49CFB4CC-C589-4AA0-8D83-B75BED7695B4}</a:tableStyleId>
              </a:tblPr>
              <a:tblGrid>
                <a:gridCol w="4021675"/>
                <a:gridCol w="4021675"/>
                <a:gridCol w="4021675"/>
              </a:tblGrid>
              <a:tr h="63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23403D"/>
                          </a:solidFill>
                        </a:rPr>
                        <a:t>Metric</a:t>
                      </a:r>
                      <a:endParaRPr/>
                    </a:p>
                  </a:txBody>
                  <a:tcPr marT="44800" marB="44800" marR="89600" marL="89600" anchor="ctr">
                    <a:lnL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23403D"/>
                          </a:solidFill>
                        </a:rPr>
                        <a:t>Value</a:t>
                      </a:r>
                      <a:endParaRPr/>
                    </a:p>
                  </a:txBody>
                  <a:tcPr marT="44800" marB="44800" marR="89600" marL="89600" anchor="ctr">
                    <a:lnL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23403D"/>
                          </a:solidFill>
                        </a:rPr>
                        <a:t>Note</a:t>
                      </a:r>
                      <a:endParaRPr/>
                    </a:p>
                  </a:txBody>
                  <a:tcPr marT="44800" marB="44800" marR="89600" marL="89600" anchor="ctr">
                    <a:lnL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Sales</a:t>
                      </a:r>
                      <a:endParaRPr/>
                    </a:p>
                  </a:txBody>
                  <a:tcPr marT="44800" marB="44800" marR="89600" marL="89600" anchor="ctr">
                    <a:lnL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$4.18M</a:t>
                      </a:r>
                      <a:endParaRPr/>
                    </a:p>
                  </a:txBody>
                  <a:tcPr marT="44800" marB="44800" marR="89600" marL="89600" anchor="ctr">
                    <a:lnL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Strong overall revenue</a:t>
                      </a:r>
                      <a:endParaRPr/>
                    </a:p>
                  </a:txBody>
                  <a:tcPr marT="44800" marB="44800" marR="89600" marL="89600" anchor="ctr">
                    <a:lnL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AOV</a:t>
                      </a:r>
                      <a:endParaRPr/>
                    </a:p>
                  </a:txBody>
                  <a:tcPr marT="44800" marB="44800" marR="89600" marL="89600" anchor="ctr">
                    <a:lnL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$562.6</a:t>
                      </a:r>
                      <a:endParaRPr/>
                    </a:p>
                  </a:txBody>
                  <a:tcPr marT="44800" marB="44800" marR="89600" marL="89600" anchor="ctr">
                    <a:lnL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High-value transactions</a:t>
                      </a:r>
                      <a:endParaRPr/>
                    </a:p>
                  </a:txBody>
                  <a:tcPr marT="44800" marB="44800" marR="89600" marL="89600" anchor="ctr">
                    <a:lnL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Repeat Rate</a:t>
                      </a:r>
                      <a:endParaRPr/>
                    </a:p>
                  </a:txBody>
                  <a:tcPr marT="44800" marB="44800" marR="89600" marL="89600" anchor="ctr">
                    <a:lnL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46%</a:t>
                      </a:r>
                      <a:endParaRPr/>
                    </a:p>
                  </a:txBody>
                  <a:tcPr marT="44800" marB="44800" marR="89600" marL="89600" anchor="ctr">
                    <a:lnL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Solid customer retention</a:t>
                      </a:r>
                      <a:endParaRPr/>
                    </a:p>
                  </a:txBody>
                  <a:tcPr marT="44800" marB="44800" marR="89600" marL="89600" anchor="ctr">
                    <a:lnL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LTV</a:t>
                      </a:r>
                      <a:endParaRPr/>
                    </a:p>
                  </a:txBody>
                  <a:tcPr marT="44800" marB="44800" marR="89600" marL="89600" anchor="ctr">
                    <a:lnL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$943.6</a:t>
                      </a:r>
                      <a:endParaRPr/>
                    </a:p>
                  </a:txBody>
                  <a:tcPr marT="44800" marB="44800" marR="89600" marL="89600" anchor="ctr">
                    <a:lnL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High customer value</a:t>
                      </a:r>
                      <a:endParaRPr/>
                    </a:p>
                  </a:txBody>
                  <a:tcPr marT="44800" marB="44800" marR="89600" marL="89600" anchor="ctr">
                    <a:lnL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Top City</a:t>
                      </a:r>
                      <a:endParaRPr/>
                    </a:p>
                  </a:txBody>
                  <a:tcPr marT="44800" marB="44800" marR="89600" marL="89600" anchor="ctr">
                    <a:lnL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Washington</a:t>
                      </a:r>
                      <a:endParaRPr/>
                    </a:p>
                  </a:txBody>
                  <a:tcPr marT="44800" marB="44800" marR="89600" marL="89600" anchor="ctr">
                    <a:lnL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Leading regional sales</a:t>
                      </a:r>
                      <a:endParaRPr/>
                    </a:p>
                  </a:txBody>
                  <a:tcPr marT="44800" marB="44800" marR="89600" marL="89600" anchor="ctr">
                    <a:lnL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Top Product</a:t>
                      </a:r>
                      <a:endParaRPr/>
                    </a:p>
                  </a:txBody>
                  <a:tcPr marT="44800" marB="44800" marR="89600" marL="89600" anchor="ctr">
                    <a:lnL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Running Shoes</a:t>
                      </a:r>
                      <a:endParaRPr/>
                    </a:p>
                  </a:txBody>
                  <a:tcPr marT="44800" marB="44800" marR="89600" marL="89600" anchor="ctr">
                    <a:lnL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Best-selling category</a:t>
                      </a:r>
                      <a:endParaRPr/>
                    </a:p>
                  </a:txBody>
                  <a:tcPr marT="44800" marB="44800" marR="89600" marL="89600" anchor="ctr">
                    <a:lnL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2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Peak Hours</a:t>
                      </a:r>
                      <a:endParaRPr/>
                    </a:p>
                  </a:txBody>
                  <a:tcPr marT="44800" marB="44800" marR="89600" marL="89600" anchor="ctr">
                    <a:lnL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 AM – 8 PM</a:t>
                      </a:r>
                      <a:endParaRPr/>
                    </a:p>
                  </a:txBody>
                  <a:tcPr marT="44800" marB="44800" marR="89600" marL="89600" anchor="ctr">
                    <a:lnL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Optimal for campaigns</a:t>
                      </a:r>
                      <a:endParaRPr/>
                    </a:p>
                  </a:txBody>
                  <a:tcPr marT="44800" marB="44800" marR="89600" marL="89600" anchor="ctr">
                    <a:lnL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5E8E3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4" name="Google Shape;384;p10"/>
          <p:cNvSpPr/>
          <p:nvPr/>
        </p:nvSpPr>
        <p:spPr>
          <a:xfrm>
            <a:off x="718824" y="3771899"/>
            <a:ext cx="21226096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1"/>
          <p:cNvSpPr/>
          <p:nvPr/>
        </p:nvSpPr>
        <p:spPr>
          <a:xfrm rot="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2886" r="-1288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0" name="Google Shape;390;p11"/>
          <p:cNvGrpSpPr/>
          <p:nvPr/>
        </p:nvGrpSpPr>
        <p:grpSpPr>
          <a:xfrm rot="5400000">
            <a:off x="-4451631" y="3399492"/>
            <a:ext cx="10689921" cy="1843810"/>
            <a:chOff x="4453" y="-66675"/>
            <a:chExt cx="2315006" cy="399295"/>
          </a:xfrm>
        </p:grpSpPr>
        <p:sp>
          <p:nvSpPr>
            <p:cNvPr id="391" name="Google Shape;391;p11"/>
            <p:cNvSpPr/>
            <p:nvPr/>
          </p:nvSpPr>
          <p:spPr>
            <a:xfrm>
              <a:off x="4453" y="0"/>
              <a:ext cx="2315006" cy="332620"/>
            </a:xfrm>
            <a:custGeom>
              <a:rect b="b" l="l" r="r" t="t"/>
              <a:pathLst>
                <a:path extrusionOk="0" h="332620" w="2315006">
                  <a:moveTo>
                    <a:pt x="209569" y="0"/>
                  </a:moveTo>
                  <a:lnTo>
                    <a:pt x="2308638" y="0"/>
                  </a:lnTo>
                  <a:cubicBezTo>
                    <a:pt x="2310834" y="0"/>
                    <a:pt x="2312858" y="1186"/>
                    <a:pt x="2313933" y="3101"/>
                  </a:cubicBezTo>
                  <a:cubicBezTo>
                    <a:pt x="2315007" y="5015"/>
                    <a:pt x="2314963" y="7361"/>
                    <a:pt x="2313818" y="9235"/>
                  </a:cubicBezTo>
                  <a:lnTo>
                    <a:pt x="2121902" y="323385"/>
                  </a:lnTo>
                  <a:cubicBezTo>
                    <a:pt x="2118398" y="329121"/>
                    <a:pt x="2112160" y="332620"/>
                    <a:pt x="2105438" y="332620"/>
                  </a:cubicBezTo>
                  <a:lnTo>
                    <a:pt x="6369" y="332620"/>
                  </a:lnTo>
                  <a:cubicBezTo>
                    <a:pt x="4173" y="332620"/>
                    <a:pt x="2149" y="331434"/>
                    <a:pt x="1075" y="329519"/>
                  </a:cubicBezTo>
                  <a:cubicBezTo>
                    <a:pt x="0" y="327604"/>
                    <a:pt x="44" y="325259"/>
                    <a:pt x="1189" y="323385"/>
                  </a:cubicBezTo>
                  <a:lnTo>
                    <a:pt x="193105" y="9235"/>
                  </a:lnTo>
                  <a:cubicBezTo>
                    <a:pt x="196610" y="3499"/>
                    <a:pt x="202847" y="0"/>
                    <a:pt x="209569" y="0"/>
                  </a:cubicBezTo>
                  <a:close/>
                </a:path>
              </a:pathLst>
            </a:custGeom>
            <a:solidFill>
              <a:srgbClr val="95BF4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1"/>
            <p:cNvSpPr txBox="1"/>
            <p:nvPr/>
          </p:nvSpPr>
          <p:spPr>
            <a:xfrm>
              <a:off x="101600" y="-66675"/>
              <a:ext cx="2120713" cy="3992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3" name="Google Shape;393;p11"/>
          <p:cNvSpPr/>
          <p:nvPr/>
        </p:nvSpPr>
        <p:spPr>
          <a:xfrm>
            <a:off x="357410" y="6103640"/>
            <a:ext cx="764156" cy="760336"/>
          </a:xfrm>
          <a:custGeom>
            <a:rect b="b" l="l" r="r" t="t"/>
            <a:pathLst>
              <a:path extrusionOk="0" h="760336" w="764156">
                <a:moveTo>
                  <a:pt x="0" y="0"/>
                </a:moveTo>
                <a:lnTo>
                  <a:pt x="764156" y="0"/>
                </a:lnTo>
                <a:lnTo>
                  <a:pt x="764156" y="760336"/>
                </a:lnTo>
                <a:lnTo>
                  <a:pt x="0" y="7603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1"/>
          <p:cNvSpPr/>
          <p:nvPr/>
        </p:nvSpPr>
        <p:spPr>
          <a:xfrm>
            <a:off x="357410" y="4836085"/>
            <a:ext cx="764156" cy="541596"/>
          </a:xfrm>
          <a:custGeom>
            <a:rect b="b" l="l" r="r" t="t"/>
            <a:pathLst>
              <a:path extrusionOk="0" h="541596" w="764156">
                <a:moveTo>
                  <a:pt x="0" y="0"/>
                </a:moveTo>
                <a:lnTo>
                  <a:pt x="764156" y="0"/>
                </a:lnTo>
                <a:lnTo>
                  <a:pt x="764156" y="541596"/>
                </a:lnTo>
                <a:lnTo>
                  <a:pt x="0" y="5415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1"/>
          <p:cNvSpPr/>
          <p:nvPr/>
        </p:nvSpPr>
        <p:spPr>
          <a:xfrm>
            <a:off x="357410" y="3345959"/>
            <a:ext cx="764156" cy="767996"/>
          </a:xfrm>
          <a:custGeom>
            <a:rect b="b" l="l" r="r" t="t"/>
            <a:pathLst>
              <a:path extrusionOk="0" h="767996" w="764156">
                <a:moveTo>
                  <a:pt x="0" y="0"/>
                </a:moveTo>
                <a:lnTo>
                  <a:pt x="764156" y="0"/>
                </a:lnTo>
                <a:lnTo>
                  <a:pt x="764156" y="767997"/>
                </a:lnTo>
                <a:lnTo>
                  <a:pt x="0" y="767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6" name="Google Shape;396;p11"/>
          <p:cNvGrpSpPr/>
          <p:nvPr/>
        </p:nvGrpSpPr>
        <p:grpSpPr>
          <a:xfrm>
            <a:off x="9409475" y="-1524067"/>
            <a:ext cx="13038098" cy="12396463"/>
            <a:chOff x="3392" y="-66675"/>
            <a:chExt cx="804780" cy="765175"/>
          </a:xfrm>
        </p:grpSpPr>
        <p:sp>
          <p:nvSpPr>
            <p:cNvPr id="397" name="Google Shape;397;p11"/>
            <p:cNvSpPr/>
            <p:nvPr/>
          </p:nvSpPr>
          <p:spPr>
            <a:xfrm>
              <a:off x="3392" y="0"/>
              <a:ext cx="804780" cy="698500"/>
            </a:xfrm>
            <a:custGeom>
              <a:rect b="b" l="l" r="r" t="t"/>
              <a:pathLst>
                <a:path extrusionOk="0" h="698500" w="804780">
                  <a:moveTo>
                    <a:pt x="799289" y="364519"/>
                  </a:moveTo>
                  <a:lnTo>
                    <a:pt x="613856" y="683231"/>
                  </a:lnTo>
                  <a:cubicBezTo>
                    <a:pt x="608356" y="692685"/>
                    <a:pt x="598244" y="698500"/>
                    <a:pt x="587307" y="698500"/>
                  </a:cubicBezTo>
                  <a:lnTo>
                    <a:pt x="217473" y="698500"/>
                  </a:lnTo>
                  <a:cubicBezTo>
                    <a:pt x="206536" y="698500"/>
                    <a:pt x="196424" y="692685"/>
                    <a:pt x="190924" y="683231"/>
                  </a:cubicBezTo>
                  <a:lnTo>
                    <a:pt x="5492" y="364519"/>
                  </a:lnTo>
                  <a:cubicBezTo>
                    <a:pt x="0" y="355080"/>
                    <a:pt x="0" y="343420"/>
                    <a:pt x="5492" y="333981"/>
                  </a:cubicBezTo>
                  <a:lnTo>
                    <a:pt x="190924" y="15269"/>
                  </a:lnTo>
                  <a:cubicBezTo>
                    <a:pt x="196424" y="5815"/>
                    <a:pt x="206536" y="0"/>
                    <a:pt x="217473" y="0"/>
                  </a:cubicBezTo>
                  <a:lnTo>
                    <a:pt x="587307" y="0"/>
                  </a:lnTo>
                  <a:cubicBezTo>
                    <a:pt x="598244" y="0"/>
                    <a:pt x="608356" y="5815"/>
                    <a:pt x="613856" y="15269"/>
                  </a:cubicBezTo>
                  <a:lnTo>
                    <a:pt x="799289" y="333981"/>
                  </a:lnTo>
                  <a:cubicBezTo>
                    <a:pt x="804780" y="343420"/>
                    <a:pt x="804780" y="355080"/>
                    <a:pt x="799289" y="364519"/>
                  </a:cubicBezTo>
                  <a:close/>
                </a:path>
              </a:pathLst>
            </a:custGeom>
            <a:solidFill>
              <a:srgbClr val="54783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11"/>
            <p:cNvSpPr txBox="1"/>
            <p:nvPr/>
          </p:nvSpPr>
          <p:spPr>
            <a:xfrm>
              <a:off x="114300" y="-66675"/>
              <a:ext cx="582964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9" name="Google Shape;399;p11"/>
          <p:cNvGrpSpPr/>
          <p:nvPr/>
        </p:nvGrpSpPr>
        <p:grpSpPr>
          <a:xfrm>
            <a:off x="9941813" y="-3767290"/>
            <a:ext cx="13598403" cy="12907942"/>
            <a:chOff x="3253" y="-66675"/>
            <a:chExt cx="806295" cy="765355"/>
          </a:xfrm>
        </p:grpSpPr>
        <p:sp>
          <p:nvSpPr>
            <p:cNvPr id="400" name="Google Shape;400;p11"/>
            <p:cNvSpPr/>
            <p:nvPr/>
          </p:nvSpPr>
          <p:spPr>
            <a:xfrm>
              <a:off x="3253" y="0"/>
              <a:ext cx="806295" cy="698680"/>
            </a:xfrm>
            <a:custGeom>
              <a:rect b="b" l="l" r="r" t="t"/>
              <a:pathLst>
                <a:path extrusionOk="0" h="698680" w="806295">
                  <a:moveTo>
                    <a:pt x="801028" y="363986"/>
                  </a:moveTo>
                  <a:lnTo>
                    <a:pt x="614866" y="684035"/>
                  </a:lnTo>
                  <a:cubicBezTo>
                    <a:pt x="609592" y="693102"/>
                    <a:pt x="599894" y="698680"/>
                    <a:pt x="589404" y="698680"/>
                  </a:cubicBezTo>
                  <a:lnTo>
                    <a:pt x="216890" y="698680"/>
                  </a:lnTo>
                  <a:cubicBezTo>
                    <a:pt x="206400" y="698680"/>
                    <a:pt x="196702" y="693102"/>
                    <a:pt x="191428" y="684035"/>
                  </a:cubicBezTo>
                  <a:lnTo>
                    <a:pt x="5266" y="363986"/>
                  </a:lnTo>
                  <a:cubicBezTo>
                    <a:pt x="0" y="354932"/>
                    <a:pt x="0" y="343748"/>
                    <a:pt x="5266" y="334694"/>
                  </a:cubicBezTo>
                  <a:lnTo>
                    <a:pt x="191428" y="14646"/>
                  </a:lnTo>
                  <a:cubicBezTo>
                    <a:pt x="196702" y="5578"/>
                    <a:pt x="206400" y="0"/>
                    <a:pt x="216890" y="0"/>
                  </a:cubicBezTo>
                  <a:lnTo>
                    <a:pt x="589404" y="0"/>
                  </a:lnTo>
                  <a:cubicBezTo>
                    <a:pt x="599894" y="0"/>
                    <a:pt x="609592" y="5578"/>
                    <a:pt x="614866" y="14646"/>
                  </a:cubicBezTo>
                  <a:lnTo>
                    <a:pt x="801028" y="334694"/>
                  </a:lnTo>
                  <a:cubicBezTo>
                    <a:pt x="806294" y="343748"/>
                    <a:pt x="806294" y="354932"/>
                    <a:pt x="801028" y="363986"/>
                  </a:cubicBezTo>
                  <a:close/>
                </a:path>
              </a:pathLst>
            </a:custGeom>
            <a:solidFill>
              <a:srgbClr val="5E8E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11"/>
            <p:cNvSpPr txBox="1"/>
            <p:nvPr/>
          </p:nvSpPr>
          <p:spPr>
            <a:xfrm>
              <a:off x="114300" y="-66675"/>
              <a:ext cx="584200" cy="765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2" name="Google Shape;402;p11"/>
          <p:cNvGrpSpPr/>
          <p:nvPr/>
        </p:nvGrpSpPr>
        <p:grpSpPr>
          <a:xfrm>
            <a:off x="8931318" y="8140036"/>
            <a:ext cx="4583894" cy="4052174"/>
            <a:chOff x="24952" y="36798"/>
            <a:chExt cx="762896" cy="674402"/>
          </a:xfrm>
        </p:grpSpPr>
        <p:sp>
          <p:nvSpPr>
            <p:cNvPr id="403" name="Google Shape;403;p11"/>
            <p:cNvSpPr/>
            <p:nvPr/>
          </p:nvSpPr>
          <p:spPr>
            <a:xfrm>
              <a:off x="24952" y="36798"/>
              <a:ext cx="762896" cy="674402"/>
            </a:xfrm>
            <a:custGeom>
              <a:rect b="b" l="l" r="r" t="t"/>
              <a:pathLst>
                <a:path extrusionOk="0" h="674402" w="762896">
                  <a:moveTo>
                    <a:pt x="412908" y="18257"/>
                  </a:moveTo>
                  <a:lnTo>
                    <a:pt x="756388" y="619347"/>
                  </a:lnTo>
                  <a:cubicBezTo>
                    <a:pt x="762896" y="630736"/>
                    <a:pt x="762849" y="644728"/>
                    <a:pt x="756265" y="656074"/>
                  </a:cubicBezTo>
                  <a:cubicBezTo>
                    <a:pt x="749681" y="667419"/>
                    <a:pt x="737556" y="674402"/>
                    <a:pt x="724438" y="674402"/>
                  </a:cubicBezTo>
                  <a:lnTo>
                    <a:pt x="38458" y="674402"/>
                  </a:lnTo>
                  <a:cubicBezTo>
                    <a:pt x="25340" y="674402"/>
                    <a:pt x="13215" y="667419"/>
                    <a:pt x="6631" y="656074"/>
                  </a:cubicBezTo>
                  <a:cubicBezTo>
                    <a:pt x="47" y="644728"/>
                    <a:pt x="0" y="630736"/>
                    <a:pt x="6508" y="619347"/>
                  </a:cubicBezTo>
                  <a:lnTo>
                    <a:pt x="349988" y="18257"/>
                  </a:lnTo>
                  <a:cubicBezTo>
                    <a:pt x="356439" y="6967"/>
                    <a:pt x="368445" y="0"/>
                    <a:pt x="381448" y="0"/>
                  </a:cubicBezTo>
                  <a:cubicBezTo>
                    <a:pt x="394451" y="0"/>
                    <a:pt x="406457" y="6967"/>
                    <a:pt x="412908" y="18257"/>
                  </a:cubicBezTo>
                  <a:close/>
                </a:path>
              </a:pathLst>
            </a:custGeom>
            <a:solidFill>
              <a:srgbClr val="5E8E3E">
                <a:alpha val="8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1"/>
            <p:cNvSpPr txBox="1"/>
            <p:nvPr/>
          </p:nvSpPr>
          <p:spPr>
            <a:xfrm>
              <a:off x="127000" y="263525"/>
              <a:ext cx="5588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5" name="Google Shape;405;p11"/>
          <p:cNvSpPr/>
          <p:nvPr/>
        </p:nvSpPr>
        <p:spPr>
          <a:xfrm>
            <a:off x="15185256" y="-339102"/>
            <a:ext cx="3111500" cy="1221264"/>
          </a:xfrm>
          <a:custGeom>
            <a:rect b="b" l="l" r="r" t="t"/>
            <a:pathLst>
              <a:path extrusionOk="0" h="1221264" w="3111500">
                <a:moveTo>
                  <a:pt x="0" y="0"/>
                </a:moveTo>
                <a:lnTo>
                  <a:pt x="3111500" y="0"/>
                </a:lnTo>
                <a:lnTo>
                  <a:pt x="3111500" y="1221264"/>
                </a:lnTo>
                <a:lnTo>
                  <a:pt x="0" y="12212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1"/>
          <p:cNvSpPr/>
          <p:nvPr/>
        </p:nvSpPr>
        <p:spPr>
          <a:xfrm>
            <a:off x="15185256" y="9686925"/>
            <a:ext cx="3111500" cy="1221264"/>
          </a:xfrm>
          <a:custGeom>
            <a:rect b="b" l="l" r="r" t="t"/>
            <a:pathLst>
              <a:path extrusionOk="0" h="1221264" w="3111500">
                <a:moveTo>
                  <a:pt x="0" y="0"/>
                </a:moveTo>
                <a:lnTo>
                  <a:pt x="3111500" y="0"/>
                </a:lnTo>
                <a:lnTo>
                  <a:pt x="3111500" y="1221263"/>
                </a:lnTo>
                <a:lnTo>
                  <a:pt x="0" y="12212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7" name="Google Shape;407;p11"/>
          <p:cNvGrpSpPr/>
          <p:nvPr/>
        </p:nvGrpSpPr>
        <p:grpSpPr>
          <a:xfrm rot="10800000">
            <a:off x="9846155" y="-1378656"/>
            <a:ext cx="3127157" cy="2767208"/>
            <a:chOff x="27265" y="40210"/>
            <a:chExt cx="758270" cy="670990"/>
          </a:xfrm>
        </p:grpSpPr>
        <p:sp>
          <p:nvSpPr>
            <p:cNvPr id="408" name="Google Shape;408;p11"/>
            <p:cNvSpPr/>
            <p:nvPr/>
          </p:nvSpPr>
          <p:spPr>
            <a:xfrm>
              <a:off x="27265" y="40210"/>
              <a:ext cx="758270" cy="670990"/>
            </a:xfrm>
            <a:custGeom>
              <a:rect b="b" l="l" r="r" t="t"/>
              <a:pathLst>
                <a:path extrusionOk="0" h="670990" w="758270">
                  <a:moveTo>
                    <a:pt x="413512" y="19949"/>
                  </a:moveTo>
                  <a:lnTo>
                    <a:pt x="751158" y="610831"/>
                  </a:lnTo>
                  <a:cubicBezTo>
                    <a:pt x="758270" y="623276"/>
                    <a:pt x="758219" y="638565"/>
                    <a:pt x="751024" y="650963"/>
                  </a:cubicBezTo>
                  <a:cubicBezTo>
                    <a:pt x="743830" y="663360"/>
                    <a:pt x="730580" y="670990"/>
                    <a:pt x="716247" y="670990"/>
                  </a:cubicBezTo>
                  <a:lnTo>
                    <a:pt x="42023" y="670990"/>
                  </a:lnTo>
                  <a:cubicBezTo>
                    <a:pt x="27690" y="670990"/>
                    <a:pt x="14440" y="663360"/>
                    <a:pt x="7246" y="650963"/>
                  </a:cubicBezTo>
                  <a:cubicBezTo>
                    <a:pt x="51" y="638565"/>
                    <a:pt x="0" y="623276"/>
                    <a:pt x="7112" y="610831"/>
                  </a:cubicBezTo>
                  <a:lnTo>
                    <a:pt x="344758" y="19949"/>
                  </a:lnTo>
                  <a:cubicBezTo>
                    <a:pt x="351808" y="7613"/>
                    <a:pt x="364927" y="0"/>
                    <a:pt x="379135" y="0"/>
                  </a:cubicBezTo>
                  <a:cubicBezTo>
                    <a:pt x="393343" y="0"/>
                    <a:pt x="406462" y="7613"/>
                    <a:pt x="413512" y="19949"/>
                  </a:cubicBezTo>
                  <a:close/>
                </a:path>
              </a:pathLst>
            </a:custGeom>
            <a:solidFill>
              <a:srgbClr val="54783C">
                <a:alpha val="8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1"/>
            <p:cNvSpPr txBox="1"/>
            <p:nvPr/>
          </p:nvSpPr>
          <p:spPr>
            <a:xfrm>
              <a:off x="127000" y="263525"/>
              <a:ext cx="5588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0" name="Google Shape;410;p11"/>
          <p:cNvSpPr/>
          <p:nvPr/>
        </p:nvSpPr>
        <p:spPr>
          <a:xfrm>
            <a:off x="-1252761" y="9353550"/>
            <a:ext cx="1992249" cy="4114800"/>
          </a:xfrm>
          <a:custGeom>
            <a:rect b="b" l="l" r="r" t="t"/>
            <a:pathLst>
              <a:path extrusionOk="0" h="4114800" w="1992249">
                <a:moveTo>
                  <a:pt x="0" y="0"/>
                </a:moveTo>
                <a:lnTo>
                  <a:pt x="1992249" y="0"/>
                </a:lnTo>
                <a:lnTo>
                  <a:pt x="1992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1"/>
          <p:cNvSpPr/>
          <p:nvPr/>
        </p:nvSpPr>
        <p:spPr>
          <a:xfrm>
            <a:off x="9778522" y="882162"/>
            <a:ext cx="7486775" cy="6878475"/>
          </a:xfrm>
          <a:custGeom>
            <a:rect b="b" l="l" r="r" t="t"/>
            <a:pathLst>
              <a:path extrusionOk="0" h="6878475" w="7486775">
                <a:moveTo>
                  <a:pt x="0" y="0"/>
                </a:moveTo>
                <a:lnTo>
                  <a:pt x="7486775" y="0"/>
                </a:lnTo>
                <a:lnTo>
                  <a:pt x="7486775" y="6878474"/>
                </a:lnTo>
                <a:lnTo>
                  <a:pt x="0" y="68784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2" name="Google Shape;412;p11"/>
          <p:cNvGrpSpPr/>
          <p:nvPr/>
        </p:nvGrpSpPr>
        <p:grpSpPr>
          <a:xfrm>
            <a:off x="10119592" y="538283"/>
            <a:ext cx="8991467" cy="8602369"/>
            <a:chOff x="6508" y="-66675"/>
            <a:chExt cx="799785" cy="765175"/>
          </a:xfrm>
        </p:grpSpPr>
        <p:sp>
          <p:nvSpPr>
            <p:cNvPr id="413" name="Google Shape;413;p11"/>
            <p:cNvSpPr/>
            <p:nvPr/>
          </p:nvSpPr>
          <p:spPr>
            <a:xfrm>
              <a:off x="6508" y="0"/>
              <a:ext cx="799785" cy="698500"/>
            </a:xfrm>
            <a:custGeom>
              <a:rect b="b" l="l" r="r" t="t"/>
              <a:pathLst>
                <a:path extrusionOk="0" h="698500" w="799785">
                  <a:moveTo>
                    <a:pt x="789249" y="378542"/>
                  </a:moveTo>
                  <a:lnTo>
                    <a:pt x="620135" y="669208"/>
                  </a:lnTo>
                  <a:cubicBezTo>
                    <a:pt x="609583" y="687343"/>
                    <a:pt x="590184" y="698500"/>
                    <a:pt x="569202" y="698500"/>
                  </a:cubicBezTo>
                  <a:lnTo>
                    <a:pt x="230582" y="698500"/>
                  </a:lnTo>
                  <a:cubicBezTo>
                    <a:pt x="209600" y="698500"/>
                    <a:pt x="190201" y="687343"/>
                    <a:pt x="179649" y="669208"/>
                  </a:cubicBezTo>
                  <a:lnTo>
                    <a:pt x="10535" y="378542"/>
                  </a:lnTo>
                  <a:cubicBezTo>
                    <a:pt x="0" y="360435"/>
                    <a:pt x="0" y="338065"/>
                    <a:pt x="10535" y="319958"/>
                  </a:cubicBezTo>
                  <a:lnTo>
                    <a:pt x="179649" y="29293"/>
                  </a:lnTo>
                  <a:cubicBezTo>
                    <a:pt x="190201" y="11157"/>
                    <a:pt x="209600" y="0"/>
                    <a:pt x="230582" y="0"/>
                  </a:cubicBezTo>
                  <a:lnTo>
                    <a:pt x="569202" y="0"/>
                  </a:lnTo>
                  <a:cubicBezTo>
                    <a:pt x="590184" y="0"/>
                    <a:pt x="609583" y="11157"/>
                    <a:pt x="620135" y="29293"/>
                  </a:cubicBezTo>
                  <a:lnTo>
                    <a:pt x="789249" y="319958"/>
                  </a:lnTo>
                  <a:cubicBezTo>
                    <a:pt x="799784" y="338065"/>
                    <a:pt x="799784" y="360435"/>
                    <a:pt x="789249" y="378542"/>
                  </a:cubicBezTo>
                  <a:close/>
                </a:path>
              </a:pathLst>
            </a:custGeom>
            <a:solidFill>
              <a:srgbClr val="95BF4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1"/>
            <p:cNvSpPr txBox="1"/>
            <p:nvPr/>
          </p:nvSpPr>
          <p:spPr>
            <a:xfrm>
              <a:off x="114300" y="-66675"/>
              <a:ext cx="5842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1750" lIns="61750" spcFirstLastPara="1" rIns="61750" wrap="square" tIns="61750">
              <a:noAutofit/>
            </a:bodyPr>
            <a:lstStyle/>
            <a:p>
              <a:pPr indent="0" lvl="0" marL="0" marR="0" rtl="0" algn="ctr">
                <a:lnSpc>
                  <a:spcPct val="2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5" name="Google Shape;415;p11"/>
          <p:cNvSpPr/>
          <p:nvPr/>
        </p:nvSpPr>
        <p:spPr>
          <a:xfrm>
            <a:off x="10408970" y="1560644"/>
            <a:ext cx="10247574" cy="7307231"/>
          </a:xfrm>
          <a:custGeom>
            <a:rect b="b" l="l" r="r" t="t"/>
            <a:pathLst>
              <a:path extrusionOk="0" h="698500" w="979568">
                <a:moveTo>
                  <a:pt x="972584" y="368669"/>
                </a:moveTo>
                <a:lnTo>
                  <a:pt x="791980" y="679081"/>
                </a:lnTo>
                <a:cubicBezTo>
                  <a:pt x="784985" y="691104"/>
                  <a:pt x="772125" y="698500"/>
                  <a:pt x="758215" y="698500"/>
                </a:cubicBezTo>
                <a:lnTo>
                  <a:pt x="221353" y="698500"/>
                </a:lnTo>
                <a:cubicBezTo>
                  <a:pt x="207443" y="698500"/>
                  <a:pt x="194583" y="691104"/>
                  <a:pt x="187588" y="679081"/>
                </a:cubicBezTo>
                <a:lnTo>
                  <a:pt x="6984" y="368669"/>
                </a:lnTo>
                <a:cubicBezTo>
                  <a:pt x="0" y="356665"/>
                  <a:pt x="0" y="341835"/>
                  <a:pt x="6984" y="329831"/>
                </a:cubicBezTo>
                <a:lnTo>
                  <a:pt x="187588" y="19419"/>
                </a:lnTo>
                <a:cubicBezTo>
                  <a:pt x="194583" y="7396"/>
                  <a:pt x="207443" y="0"/>
                  <a:pt x="221353" y="0"/>
                </a:cubicBezTo>
                <a:lnTo>
                  <a:pt x="758215" y="0"/>
                </a:lnTo>
                <a:cubicBezTo>
                  <a:pt x="772125" y="0"/>
                  <a:pt x="784985" y="7396"/>
                  <a:pt x="791980" y="19419"/>
                </a:cubicBezTo>
                <a:lnTo>
                  <a:pt x="972584" y="329831"/>
                </a:lnTo>
                <a:cubicBezTo>
                  <a:pt x="979568" y="341835"/>
                  <a:pt x="979568" y="356665"/>
                  <a:pt x="972584" y="368669"/>
                </a:cubicBez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-4724" l="-14875" r="-619" t="-2869"/>
            </a:stretch>
          </a:blipFill>
          <a:ln cap="rnd" cmpd="sng" w="209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1"/>
          <p:cNvSpPr txBox="1"/>
          <p:nvPr/>
        </p:nvSpPr>
        <p:spPr>
          <a:xfrm>
            <a:off x="2221727" y="1559147"/>
            <a:ext cx="6124168" cy="955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99">
                <a:solidFill>
                  <a:srgbClr val="23403D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grpSp>
        <p:nvGrpSpPr>
          <p:cNvPr id="417" name="Google Shape;417;p11"/>
          <p:cNvGrpSpPr/>
          <p:nvPr/>
        </p:nvGrpSpPr>
        <p:grpSpPr>
          <a:xfrm>
            <a:off x="2221727" y="3192756"/>
            <a:ext cx="5312229" cy="1010175"/>
            <a:chOff x="0" y="-85725"/>
            <a:chExt cx="7082971" cy="1346899"/>
          </a:xfrm>
        </p:grpSpPr>
        <p:sp>
          <p:nvSpPr>
            <p:cNvPr id="418" name="Google Shape;418;p11"/>
            <p:cNvSpPr txBox="1"/>
            <p:nvPr/>
          </p:nvSpPr>
          <p:spPr>
            <a:xfrm>
              <a:off x="7257" y="685353"/>
              <a:ext cx="6538802" cy="5758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rgbClr val="23403D"/>
                  </a:solidFill>
                  <a:latin typeface="Poppins"/>
                  <a:ea typeface="Poppins"/>
                  <a:cs typeface="Poppins"/>
                  <a:sym typeface="Poppins"/>
                </a:rPr>
                <a:t>+351 962 697 540</a:t>
              </a:r>
              <a:endParaRPr/>
            </a:p>
          </p:txBody>
        </p:sp>
        <p:sp>
          <p:nvSpPr>
            <p:cNvPr id="419" name="Google Shape;419;p11"/>
            <p:cNvSpPr txBox="1"/>
            <p:nvPr/>
          </p:nvSpPr>
          <p:spPr>
            <a:xfrm>
              <a:off x="0" y="-85725"/>
              <a:ext cx="7082971" cy="695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rgbClr val="23403D"/>
                  </a:solidFill>
                  <a:latin typeface="Poppins"/>
                  <a:ea typeface="Poppins"/>
                  <a:cs typeface="Poppins"/>
                  <a:sym typeface="Poppins"/>
                </a:rPr>
                <a:t>Phone</a:t>
              </a:r>
              <a:endParaRPr/>
            </a:p>
          </p:txBody>
        </p:sp>
      </p:grpSp>
      <p:grpSp>
        <p:nvGrpSpPr>
          <p:cNvPr id="420" name="Google Shape;420;p11"/>
          <p:cNvGrpSpPr/>
          <p:nvPr/>
        </p:nvGrpSpPr>
        <p:grpSpPr>
          <a:xfrm>
            <a:off x="2221727" y="4569682"/>
            <a:ext cx="5312229" cy="1010175"/>
            <a:chOff x="0" y="-85725"/>
            <a:chExt cx="7082971" cy="1346899"/>
          </a:xfrm>
        </p:grpSpPr>
        <p:sp>
          <p:nvSpPr>
            <p:cNvPr id="421" name="Google Shape;421;p11"/>
            <p:cNvSpPr txBox="1"/>
            <p:nvPr/>
          </p:nvSpPr>
          <p:spPr>
            <a:xfrm>
              <a:off x="7257" y="685353"/>
              <a:ext cx="6538802" cy="5758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rgbClr val="23403D"/>
                  </a:solidFill>
                  <a:latin typeface="Poppins"/>
                  <a:ea typeface="Poppins"/>
                  <a:cs typeface="Poppins"/>
                  <a:sym typeface="Poppins"/>
                </a:rPr>
                <a:t>fsemedo2001@hotmail.com</a:t>
              </a:r>
              <a:endParaRPr/>
            </a:p>
          </p:txBody>
        </p:sp>
        <p:sp>
          <p:nvSpPr>
            <p:cNvPr id="422" name="Google Shape;422;p11"/>
            <p:cNvSpPr txBox="1"/>
            <p:nvPr/>
          </p:nvSpPr>
          <p:spPr>
            <a:xfrm>
              <a:off x="0" y="-85725"/>
              <a:ext cx="7082971" cy="695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rgbClr val="23403D"/>
                  </a:solidFill>
                  <a:latin typeface="Poppins"/>
                  <a:ea typeface="Poppins"/>
                  <a:cs typeface="Poppins"/>
                  <a:sym typeface="Poppins"/>
                </a:rPr>
                <a:t>Email</a:t>
              </a:r>
              <a:endParaRPr/>
            </a:p>
          </p:txBody>
        </p:sp>
      </p:grpSp>
      <p:grpSp>
        <p:nvGrpSpPr>
          <p:cNvPr id="423" name="Google Shape;423;p11"/>
          <p:cNvGrpSpPr/>
          <p:nvPr/>
        </p:nvGrpSpPr>
        <p:grpSpPr>
          <a:xfrm>
            <a:off x="2221727" y="5946607"/>
            <a:ext cx="5312229" cy="1010175"/>
            <a:chOff x="0" y="-85725"/>
            <a:chExt cx="7082971" cy="1346899"/>
          </a:xfrm>
        </p:grpSpPr>
        <p:sp>
          <p:nvSpPr>
            <p:cNvPr id="424" name="Google Shape;424;p11"/>
            <p:cNvSpPr txBox="1"/>
            <p:nvPr/>
          </p:nvSpPr>
          <p:spPr>
            <a:xfrm>
              <a:off x="7257" y="685353"/>
              <a:ext cx="6538802" cy="5758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rgbClr val="FF3131"/>
                  </a:solidFill>
                  <a:latin typeface="Poppins"/>
                  <a:ea typeface="Poppins"/>
                  <a:cs typeface="Poppins"/>
                  <a:sym typeface="Poppins"/>
                </a:rPr>
                <a:t>portfolio</a:t>
              </a:r>
              <a:endParaRPr/>
            </a:p>
          </p:txBody>
        </p:sp>
        <p:sp>
          <p:nvSpPr>
            <p:cNvPr id="425" name="Google Shape;425;p11"/>
            <p:cNvSpPr txBox="1"/>
            <p:nvPr/>
          </p:nvSpPr>
          <p:spPr>
            <a:xfrm>
              <a:off x="0" y="-85725"/>
              <a:ext cx="7082971" cy="695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rgbClr val="23403D"/>
                  </a:solidFill>
                  <a:latin typeface="Poppins"/>
                  <a:ea typeface="Poppins"/>
                  <a:cs typeface="Poppins"/>
                  <a:sym typeface="Poppins"/>
                </a:rPr>
                <a:t>Website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/>
          <p:nvPr/>
        </p:nvSpPr>
        <p:spPr>
          <a:xfrm rot="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2886" r="-1288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/>
          <p:nvPr/>
        </p:nvSpPr>
        <p:spPr>
          <a:xfrm rot="-5400000">
            <a:off x="-377917" y="4370418"/>
            <a:ext cx="1022473" cy="511236"/>
          </a:xfrm>
          <a:custGeom>
            <a:rect b="b" l="l" r="r" t="t"/>
            <a:pathLst>
              <a:path extrusionOk="0" h="511236" w="1022473">
                <a:moveTo>
                  <a:pt x="0" y="0"/>
                </a:moveTo>
                <a:lnTo>
                  <a:pt x="1022473" y="0"/>
                </a:lnTo>
                <a:lnTo>
                  <a:pt x="1022473" y="511237"/>
                </a:lnTo>
                <a:lnTo>
                  <a:pt x="0" y="5112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/>
          <p:nvPr/>
        </p:nvSpPr>
        <p:spPr>
          <a:xfrm rot="10800000">
            <a:off x="-912042" y="9972675"/>
            <a:ext cx="18171342" cy="1488977"/>
          </a:xfrm>
          <a:custGeom>
            <a:rect b="b" l="l" r="r" t="t"/>
            <a:pathLst>
              <a:path extrusionOk="0" h="1488977" w="18171342">
                <a:moveTo>
                  <a:pt x="0" y="0"/>
                </a:moveTo>
                <a:lnTo>
                  <a:pt x="18171342" y="0"/>
                </a:lnTo>
                <a:lnTo>
                  <a:pt x="18171342" y="1488977"/>
                </a:lnTo>
                <a:lnTo>
                  <a:pt x="0" y="14889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-54221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9289414" y="1082004"/>
            <a:ext cx="4903239" cy="1184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120" name="Google Shape;120;p2"/>
          <p:cNvSpPr/>
          <p:nvPr/>
        </p:nvSpPr>
        <p:spPr>
          <a:xfrm>
            <a:off x="-1147664" y="-1005277"/>
            <a:ext cx="9394899" cy="4117412"/>
          </a:xfrm>
          <a:custGeom>
            <a:rect b="b" l="l" r="r" t="t"/>
            <a:pathLst>
              <a:path extrusionOk="0" h="637895" w="1455516">
                <a:moveTo>
                  <a:pt x="0" y="0"/>
                </a:moveTo>
                <a:lnTo>
                  <a:pt x="1455516" y="0"/>
                </a:lnTo>
                <a:lnTo>
                  <a:pt x="1455516" y="637895"/>
                </a:lnTo>
                <a:lnTo>
                  <a:pt x="0" y="637895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5201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" name="Google Shape;121;p2"/>
          <p:cNvGrpSpPr/>
          <p:nvPr/>
        </p:nvGrpSpPr>
        <p:grpSpPr>
          <a:xfrm>
            <a:off x="5873230" y="-1093635"/>
            <a:ext cx="9272041" cy="4205770"/>
            <a:chOff x="0" y="-66675"/>
            <a:chExt cx="930920" cy="422262"/>
          </a:xfrm>
        </p:grpSpPr>
        <p:sp>
          <p:nvSpPr>
            <p:cNvPr id="122" name="Google Shape;122;p2"/>
            <p:cNvSpPr/>
            <p:nvPr/>
          </p:nvSpPr>
          <p:spPr>
            <a:xfrm>
              <a:off x="0" y="0"/>
              <a:ext cx="930920" cy="355587"/>
            </a:xfrm>
            <a:custGeom>
              <a:rect b="b" l="l" r="r" t="t"/>
              <a:pathLst>
                <a:path extrusionOk="0" h="355587" w="930920">
                  <a:moveTo>
                    <a:pt x="727720" y="0"/>
                  </a:moveTo>
                  <a:lnTo>
                    <a:pt x="0" y="0"/>
                  </a:lnTo>
                  <a:lnTo>
                    <a:pt x="203200" y="355587"/>
                  </a:lnTo>
                  <a:lnTo>
                    <a:pt x="930920" y="355587"/>
                  </a:lnTo>
                  <a:lnTo>
                    <a:pt x="7277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 txBox="1"/>
            <p:nvPr/>
          </p:nvSpPr>
          <p:spPr>
            <a:xfrm>
              <a:off x="101600" y="-66675"/>
              <a:ext cx="727720" cy="422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" name="Google Shape;124;p2"/>
          <p:cNvGrpSpPr/>
          <p:nvPr/>
        </p:nvGrpSpPr>
        <p:grpSpPr>
          <a:xfrm rot="10800000">
            <a:off x="5102260" y="-589970"/>
            <a:ext cx="4380429" cy="3700331"/>
            <a:chOff x="20421" y="28584"/>
            <a:chExt cx="771959" cy="652106"/>
          </a:xfrm>
        </p:grpSpPr>
        <p:sp>
          <p:nvSpPr>
            <p:cNvPr id="125" name="Google Shape;125;p2"/>
            <p:cNvSpPr/>
            <p:nvPr/>
          </p:nvSpPr>
          <p:spPr>
            <a:xfrm>
              <a:off x="20421" y="28584"/>
              <a:ext cx="771959" cy="652106"/>
            </a:xfrm>
            <a:custGeom>
              <a:rect b="b" l="l" r="r" t="t"/>
              <a:pathLst>
                <a:path extrusionOk="0" h="652106" w="771959">
                  <a:moveTo>
                    <a:pt x="411794" y="14654"/>
                  </a:moveTo>
                  <a:lnTo>
                    <a:pt x="766564" y="608868"/>
                  </a:lnTo>
                  <a:cubicBezTo>
                    <a:pt x="771838" y="617701"/>
                    <a:pt x="771958" y="628686"/>
                    <a:pt x="766880" y="637632"/>
                  </a:cubicBezTo>
                  <a:cubicBezTo>
                    <a:pt x="761802" y="646578"/>
                    <a:pt x="752309" y="652106"/>
                    <a:pt x="742022" y="652106"/>
                  </a:cubicBezTo>
                  <a:lnTo>
                    <a:pt x="29936" y="652106"/>
                  </a:lnTo>
                  <a:cubicBezTo>
                    <a:pt x="19649" y="652106"/>
                    <a:pt x="10156" y="646578"/>
                    <a:pt x="5078" y="637632"/>
                  </a:cubicBezTo>
                  <a:cubicBezTo>
                    <a:pt x="0" y="628686"/>
                    <a:pt x="120" y="617701"/>
                    <a:pt x="5394" y="608868"/>
                  </a:cubicBezTo>
                  <a:lnTo>
                    <a:pt x="360164" y="14654"/>
                  </a:lnTo>
                  <a:cubicBezTo>
                    <a:pt x="365590" y="5566"/>
                    <a:pt x="375395" y="0"/>
                    <a:pt x="385979" y="0"/>
                  </a:cubicBezTo>
                  <a:cubicBezTo>
                    <a:pt x="396563" y="0"/>
                    <a:pt x="406368" y="5566"/>
                    <a:pt x="411794" y="14654"/>
                  </a:cubicBezTo>
                  <a:close/>
                </a:path>
              </a:pathLst>
            </a:custGeom>
            <a:solidFill>
              <a:srgbClr val="95BF47">
                <a:alpha val="8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"/>
            <p:cNvSpPr txBox="1"/>
            <p:nvPr/>
          </p:nvSpPr>
          <p:spPr>
            <a:xfrm>
              <a:off x="127000" y="249360"/>
              <a:ext cx="558800" cy="3827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Google Shape;127;p2"/>
          <p:cNvGrpSpPr/>
          <p:nvPr/>
        </p:nvGrpSpPr>
        <p:grpSpPr>
          <a:xfrm>
            <a:off x="6360934" y="-1093635"/>
            <a:ext cx="14191859" cy="4205770"/>
            <a:chOff x="6383" y="-66675"/>
            <a:chExt cx="1424873" cy="422262"/>
          </a:xfrm>
        </p:grpSpPr>
        <p:sp>
          <p:nvSpPr>
            <p:cNvPr id="128" name="Google Shape;128;p2"/>
            <p:cNvSpPr/>
            <p:nvPr/>
          </p:nvSpPr>
          <p:spPr>
            <a:xfrm>
              <a:off x="6383" y="0"/>
              <a:ext cx="1424873" cy="355587"/>
            </a:xfrm>
            <a:custGeom>
              <a:rect b="b" l="l" r="r" t="t"/>
              <a:pathLst>
                <a:path extrusionOk="0" h="355587" w="1424873">
                  <a:moveTo>
                    <a:pt x="1211835" y="0"/>
                  </a:moveTo>
                  <a:lnTo>
                    <a:pt x="9837" y="0"/>
                  </a:lnTo>
                  <a:cubicBezTo>
                    <a:pt x="6482" y="0"/>
                    <a:pt x="3380" y="1786"/>
                    <a:pt x="1696" y="4688"/>
                  </a:cubicBezTo>
                  <a:cubicBezTo>
                    <a:pt x="12" y="7590"/>
                    <a:pt x="0" y="11170"/>
                    <a:pt x="1665" y="14083"/>
                  </a:cubicBezTo>
                  <a:lnTo>
                    <a:pt x="188769" y="341504"/>
                  </a:lnTo>
                  <a:cubicBezTo>
                    <a:pt x="193746" y="350213"/>
                    <a:pt x="203007" y="355587"/>
                    <a:pt x="213037" y="355587"/>
                  </a:cubicBezTo>
                  <a:lnTo>
                    <a:pt x="1415035" y="355587"/>
                  </a:lnTo>
                  <a:cubicBezTo>
                    <a:pt x="1418391" y="355587"/>
                    <a:pt x="1421492" y="353801"/>
                    <a:pt x="1423176" y="350899"/>
                  </a:cubicBezTo>
                  <a:cubicBezTo>
                    <a:pt x="1424861" y="347997"/>
                    <a:pt x="1424872" y="344418"/>
                    <a:pt x="1423208" y="341504"/>
                  </a:cubicBezTo>
                  <a:lnTo>
                    <a:pt x="1236103" y="14083"/>
                  </a:lnTo>
                  <a:cubicBezTo>
                    <a:pt x="1231127" y="5374"/>
                    <a:pt x="1221865" y="0"/>
                    <a:pt x="1211835" y="0"/>
                  </a:cubicBezTo>
                  <a:close/>
                </a:path>
              </a:pathLst>
            </a:custGeom>
            <a:solidFill>
              <a:srgbClr val="5E8E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"/>
            <p:cNvSpPr txBox="1"/>
            <p:nvPr/>
          </p:nvSpPr>
          <p:spPr>
            <a:xfrm>
              <a:off x="101600" y="-66675"/>
              <a:ext cx="1234438" cy="422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130;p2"/>
          <p:cNvSpPr/>
          <p:nvPr/>
        </p:nvSpPr>
        <p:spPr>
          <a:xfrm flipH="1" rot="2513844">
            <a:off x="13393500" y="-665480"/>
            <a:ext cx="6677500" cy="2612572"/>
          </a:xfrm>
          <a:custGeom>
            <a:rect b="b" l="l" r="r" t="t"/>
            <a:pathLst>
              <a:path extrusionOk="0" h="2612572" w="6677500">
                <a:moveTo>
                  <a:pt x="6677500" y="0"/>
                </a:moveTo>
                <a:lnTo>
                  <a:pt x="0" y="0"/>
                </a:lnTo>
                <a:lnTo>
                  <a:pt x="0" y="2612572"/>
                </a:lnTo>
                <a:lnTo>
                  <a:pt x="6677500" y="2612572"/>
                </a:lnTo>
                <a:lnTo>
                  <a:pt x="6677500" y="0"/>
                </a:lnTo>
                <a:close/>
              </a:path>
            </a:pathLst>
          </a:custGeom>
          <a:blipFill rotWithShape="1">
            <a:blip r:embed="rId7">
              <a:alphaModFix amt="5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/>
          <p:nvPr/>
        </p:nvSpPr>
        <p:spPr>
          <a:xfrm rot="-5400000">
            <a:off x="17259300" y="7096804"/>
            <a:ext cx="2057400" cy="807530"/>
          </a:xfrm>
          <a:custGeom>
            <a:rect b="b" l="l" r="r" t="t"/>
            <a:pathLst>
              <a:path extrusionOk="0" h="807530" w="2057400">
                <a:moveTo>
                  <a:pt x="0" y="0"/>
                </a:moveTo>
                <a:lnTo>
                  <a:pt x="2057400" y="0"/>
                </a:lnTo>
                <a:lnTo>
                  <a:pt x="2057400" y="807530"/>
                </a:lnTo>
                <a:lnTo>
                  <a:pt x="0" y="8075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"/>
          <p:cNvSpPr txBox="1"/>
          <p:nvPr/>
        </p:nvSpPr>
        <p:spPr>
          <a:xfrm>
            <a:off x="8914391" y="441447"/>
            <a:ext cx="7533900" cy="23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EXECUTIVE SUMMARY</a:t>
            </a:r>
            <a:endParaRPr/>
          </a:p>
        </p:txBody>
      </p:sp>
      <p:grpSp>
        <p:nvGrpSpPr>
          <p:cNvPr id="133" name="Google Shape;133;p2"/>
          <p:cNvGrpSpPr/>
          <p:nvPr/>
        </p:nvGrpSpPr>
        <p:grpSpPr>
          <a:xfrm>
            <a:off x="1379235" y="4626036"/>
            <a:ext cx="776490" cy="776490"/>
            <a:chOff x="0" y="0"/>
            <a:chExt cx="812800" cy="812800"/>
          </a:xfrm>
        </p:grpSpPr>
        <p:sp>
          <p:nvSpPr>
            <p:cNvPr id="134" name="Google Shape;134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5BF4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99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</p:grpSp>
      <p:sp>
        <p:nvSpPr>
          <p:cNvPr id="136" name="Google Shape;136;p2"/>
          <p:cNvSpPr txBox="1"/>
          <p:nvPr/>
        </p:nvSpPr>
        <p:spPr>
          <a:xfrm>
            <a:off x="2331948" y="4808826"/>
            <a:ext cx="2096886" cy="372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Sales Overview</a:t>
            </a:r>
            <a:endParaRPr/>
          </a:p>
        </p:txBody>
      </p:sp>
      <p:sp>
        <p:nvSpPr>
          <p:cNvPr id="137" name="Google Shape;137;p2"/>
          <p:cNvSpPr txBox="1"/>
          <p:nvPr/>
        </p:nvSpPr>
        <p:spPr>
          <a:xfrm>
            <a:off x="2331948" y="5354902"/>
            <a:ext cx="5499728" cy="10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5902" lvl="1" marL="43180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E8E3E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5E8E3E"/>
                </a:solidFill>
                <a:latin typeface="Arial"/>
                <a:ea typeface="Arial"/>
                <a:cs typeface="Arial"/>
                <a:sym typeface="Arial"/>
              </a:rPr>
              <a:t>Total Sales:</a:t>
            </a:r>
            <a:r>
              <a:rPr b="0" i="0" lang="en-US" sz="2000" u="none" cap="none" strike="noStrike">
                <a:solidFill>
                  <a:srgbClr val="5E8E3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$4.18M</a:t>
            </a:r>
            <a:endParaRPr/>
          </a:p>
          <a:p>
            <a:pPr indent="-215902" lvl="1" marL="43180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E8E3E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5E8E3E"/>
                </a:solidFill>
                <a:latin typeface="Arial"/>
                <a:ea typeface="Arial"/>
                <a:cs typeface="Arial"/>
                <a:sym typeface="Arial"/>
              </a:rPr>
              <a:t>Total Quantity Sold: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7,534 items</a:t>
            </a:r>
            <a:endParaRPr/>
          </a:p>
          <a:p>
            <a:pPr indent="-215902" lvl="1" marL="43180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E8E3E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5E8E3E"/>
                </a:solidFill>
                <a:latin typeface="Arial"/>
                <a:ea typeface="Arial"/>
                <a:cs typeface="Arial"/>
                <a:sym typeface="Arial"/>
              </a:rPr>
              <a:t>Net Average Order Value: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$562.6</a:t>
            </a:r>
            <a:endParaRPr/>
          </a:p>
        </p:txBody>
      </p:sp>
      <p:sp>
        <p:nvSpPr>
          <p:cNvPr id="138" name="Google Shape;138;p2"/>
          <p:cNvSpPr txBox="1"/>
          <p:nvPr/>
        </p:nvSpPr>
        <p:spPr>
          <a:xfrm>
            <a:off x="1379235" y="6677417"/>
            <a:ext cx="6868001" cy="21111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E8E3E"/>
                </a:solidFill>
                <a:latin typeface="Arial"/>
                <a:ea typeface="Arial"/>
                <a:cs typeface="Arial"/>
                <a:sym typeface="Arial"/>
              </a:rPr>
              <a:t>Insight: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AOV (Average Order Value) is relatively high at </a:t>
            </a:r>
            <a:r>
              <a:rPr b="1" lang="en-US" sz="2000">
                <a:solidFill>
                  <a:srgbClr val="5E8E3E"/>
                </a:solidFill>
                <a:latin typeface="Arial"/>
                <a:ea typeface="Arial"/>
                <a:cs typeface="Arial"/>
                <a:sym typeface="Arial"/>
              </a:rPr>
              <a:t>$562.6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suggesting either premium products or strong bundling strategies. However, with 7,534 total items sold, it’s crucial to ensure this value is sustainable across different customer segments.</a:t>
            </a:r>
            <a:endParaRPr/>
          </a:p>
        </p:txBody>
      </p:sp>
      <p:grpSp>
        <p:nvGrpSpPr>
          <p:cNvPr id="139" name="Google Shape;139;p2"/>
          <p:cNvGrpSpPr/>
          <p:nvPr/>
        </p:nvGrpSpPr>
        <p:grpSpPr>
          <a:xfrm>
            <a:off x="9770017" y="4626036"/>
            <a:ext cx="776490" cy="776490"/>
            <a:chOff x="0" y="0"/>
            <a:chExt cx="812800" cy="812800"/>
          </a:xfrm>
        </p:grpSpPr>
        <p:sp>
          <p:nvSpPr>
            <p:cNvPr id="140" name="Google Shape;140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5BF4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99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/>
            </a:p>
          </p:txBody>
        </p:sp>
      </p:grpSp>
      <p:sp>
        <p:nvSpPr>
          <p:cNvPr id="142" name="Google Shape;142;p2"/>
          <p:cNvSpPr txBox="1"/>
          <p:nvPr/>
        </p:nvSpPr>
        <p:spPr>
          <a:xfrm>
            <a:off x="10722730" y="4808826"/>
            <a:ext cx="4007713" cy="372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Purchase Behavior</a:t>
            </a:r>
            <a:endParaRPr/>
          </a:p>
        </p:txBody>
      </p:sp>
      <p:sp>
        <p:nvSpPr>
          <p:cNvPr id="143" name="Google Shape;143;p2"/>
          <p:cNvSpPr txBox="1"/>
          <p:nvPr/>
        </p:nvSpPr>
        <p:spPr>
          <a:xfrm>
            <a:off x="10722730" y="5354902"/>
            <a:ext cx="5499728" cy="10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5902" lvl="1" marL="43180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E8E3E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5E8E3E"/>
                </a:solidFill>
                <a:latin typeface="Arial"/>
                <a:ea typeface="Arial"/>
                <a:cs typeface="Arial"/>
                <a:sym typeface="Arial"/>
              </a:rPr>
              <a:t>Total Unique Customers: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4,431</a:t>
            </a:r>
            <a:endParaRPr/>
          </a:p>
          <a:p>
            <a:pPr indent="-215902" lvl="1" marL="43180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E8E3E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5E8E3E"/>
                </a:solidFill>
                <a:latin typeface="Arial"/>
                <a:ea typeface="Arial"/>
                <a:cs typeface="Arial"/>
                <a:sym typeface="Arial"/>
              </a:rPr>
              <a:t>Single Order Customers: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2,392</a:t>
            </a:r>
            <a:endParaRPr/>
          </a:p>
          <a:p>
            <a:pPr indent="-215902" lvl="1" marL="43180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E8E3E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5E8E3E"/>
                </a:solidFill>
                <a:latin typeface="Arial"/>
                <a:ea typeface="Arial"/>
                <a:cs typeface="Arial"/>
                <a:sym typeface="Arial"/>
              </a:rPr>
              <a:t>Repeat Customers: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2,039</a:t>
            </a:r>
            <a:endParaRPr/>
          </a:p>
        </p:txBody>
      </p:sp>
      <p:sp>
        <p:nvSpPr>
          <p:cNvPr id="144" name="Google Shape;144;p2"/>
          <p:cNvSpPr txBox="1"/>
          <p:nvPr/>
        </p:nvSpPr>
        <p:spPr>
          <a:xfrm>
            <a:off x="9770017" y="6677417"/>
            <a:ext cx="6949664" cy="1758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E8E3E"/>
                </a:solidFill>
                <a:latin typeface="Arial"/>
                <a:ea typeface="Arial"/>
                <a:cs typeface="Arial"/>
                <a:sym typeface="Arial"/>
              </a:rPr>
              <a:t>Insight: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near 50-50 split between single and repeat customers. With a </a:t>
            </a:r>
            <a:r>
              <a:rPr b="1" lang="en-US" sz="2000">
                <a:solidFill>
                  <a:srgbClr val="5E8E3E"/>
                </a:solidFill>
                <a:latin typeface="Arial"/>
                <a:ea typeface="Arial"/>
                <a:cs typeface="Arial"/>
                <a:sym typeface="Arial"/>
              </a:rPr>
              <a:t>Customer Repeat Rate of 46%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the business has a strong foundation for customer retention. This rate is above average in most ecommerce benchmarks.</a:t>
            </a:r>
            <a:endParaRPr/>
          </a:p>
        </p:txBody>
      </p:sp>
      <p:sp>
        <p:nvSpPr>
          <p:cNvPr id="145" name="Google Shape;145;p2"/>
          <p:cNvSpPr/>
          <p:nvPr/>
        </p:nvSpPr>
        <p:spPr>
          <a:xfrm>
            <a:off x="16635081" y="3600450"/>
            <a:ext cx="910977" cy="1028700"/>
          </a:xfrm>
          <a:custGeom>
            <a:rect b="b" l="l" r="r" t="t"/>
            <a:pathLst>
              <a:path extrusionOk="0" h="1028700" w="910977">
                <a:moveTo>
                  <a:pt x="0" y="0"/>
                </a:moveTo>
                <a:lnTo>
                  <a:pt x="910977" y="0"/>
                </a:lnTo>
                <a:lnTo>
                  <a:pt x="910977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-2703" l="0" r="-279377" t="-270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/>
          <p:nvPr/>
        </p:nvSpPr>
        <p:spPr>
          <a:xfrm rot="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2886" r="-1288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3"/>
          <p:cNvSpPr/>
          <p:nvPr/>
        </p:nvSpPr>
        <p:spPr>
          <a:xfrm rot="-5400000">
            <a:off x="-377917" y="4370418"/>
            <a:ext cx="1022473" cy="511236"/>
          </a:xfrm>
          <a:custGeom>
            <a:rect b="b" l="l" r="r" t="t"/>
            <a:pathLst>
              <a:path extrusionOk="0" h="511236" w="1022473">
                <a:moveTo>
                  <a:pt x="0" y="0"/>
                </a:moveTo>
                <a:lnTo>
                  <a:pt x="1022473" y="0"/>
                </a:lnTo>
                <a:lnTo>
                  <a:pt x="1022473" y="511237"/>
                </a:lnTo>
                <a:lnTo>
                  <a:pt x="0" y="5112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"/>
          <p:cNvSpPr/>
          <p:nvPr/>
        </p:nvSpPr>
        <p:spPr>
          <a:xfrm rot="10800000">
            <a:off x="-912042" y="9972675"/>
            <a:ext cx="18171342" cy="1488977"/>
          </a:xfrm>
          <a:custGeom>
            <a:rect b="b" l="l" r="r" t="t"/>
            <a:pathLst>
              <a:path extrusionOk="0" h="1488977" w="18171342">
                <a:moveTo>
                  <a:pt x="0" y="0"/>
                </a:moveTo>
                <a:lnTo>
                  <a:pt x="18171342" y="0"/>
                </a:lnTo>
                <a:lnTo>
                  <a:pt x="18171342" y="1488977"/>
                </a:lnTo>
                <a:lnTo>
                  <a:pt x="0" y="14889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-54221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9289414" y="1082004"/>
            <a:ext cx="4903239" cy="1184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154" name="Google Shape;154;p3"/>
          <p:cNvSpPr/>
          <p:nvPr/>
        </p:nvSpPr>
        <p:spPr>
          <a:xfrm>
            <a:off x="-1147664" y="-1005277"/>
            <a:ext cx="9394899" cy="4117412"/>
          </a:xfrm>
          <a:custGeom>
            <a:rect b="b" l="l" r="r" t="t"/>
            <a:pathLst>
              <a:path extrusionOk="0" h="637895" w="1455516">
                <a:moveTo>
                  <a:pt x="0" y="0"/>
                </a:moveTo>
                <a:lnTo>
                  <a:pt x="1455516" y="0"/>
                </a:lnTo>
                <a:lnTo>
                  <a:pt x="1455516" y="637895"/>
                </a:lnTo>
                <a:lnTo>
                  <a:pt x="0" y="637895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5201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3"/>
          <p:cNvGrpSpPr/>
          <p:nvPr/>
        </p:nvGrpSpPr>
        <p:grpSpPr>
          <a:xfrm>
            <a:off x="5873230" y="-1093635"/>
            <a:ext cx="9272041" cy="4205770"/>
            <a:chOff x="0" y="-66675"/>
            <a:chExt cx="930920" cy="422262"/>
          </a:xfrm>
        </p:grpSpPr>
        <p:sp>
          <p:nvSpPr>
            <p:cNvPr id="156" name="Google Shape;156;p3"/>
            <p:cNvSpPr/>
            <p:nvPr/>
          </p:nvSpPr>
          <p:spPr>
            <a:xfrm>
              <a:off x="0" y="0"/>
              <a:ext cx="930920" cy="355587"/>
            </a:xfrm>
            <a:custGeom>
              <a:rect b="b" l="l" r="r" t="t"/>
              <a:pathLst>
                <a:path extrusionOk="0" h="355587" w="930920">
                  <a:moveTo>
                    <a:pt x="727720" y="0"/>
                  </a:moveTo>
                  <a:lnTo>
                    <a:pt x="0" y="0"/>
                  </a:lnTo>
                  <a:lnTo>
                    <a:pt x="203200" y="355587"/>
                  </a:lnTo>
                  <a:lnTo>
                    <a:pt x="930920" y="355587"/>
                  </a:lnTo>
                  <a:lnTo>
                    <a:pt x="7277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3"/>
            <p:cNvSpPr txBox="1"/>
            <p:nvPr/>
          </p:nvSpPr>
          <p:spPr>
            <a:xfrm>
              <a:off x="101600" y="-66675"/>
              <a:ext cx="727720" cy="422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" name="Google Shape;158;p3"/>
          <p:cNvGrpSpPr/>
          <p:nvPr/>
        </p:nvGrpSpPr>
        <p:grpSpPr>
          <a:xfrm rot="10800000">
            <a:off x="5102260" y="-589970"/>
            <a:ext cx="4380429" cy="3700331"/>
            <a:chOff x="20421" y="28584"/>
            <a:chExt cx="771959" cy="652106"/>
          </a:xfrm>
        </p:grpSpPr>
        <p:sp>
          <p:nvSpPr>
            <p:cNvPr id="159" name="Google Shape;159;p3"/>
            <p:cNvSpPr/>
            <p:nvPr/>
          </p:nvSpPr>
          <p:spPr>
            <a:xfrm>
              <a:off x="20421" y="28584"/>
              <a:ext cx="771959" cy="652106"/>
            </a:xfrm>
            <a:custGeom>
              <a:rect b="b" l="l" r="r" t="t"/>
              <a:pathLst>
                <a:path extrusionOk="0" h="652106" w="771959">
                  <a:moveTo>
                    <a:pt x="411794" y="14654"/>
                  </a:moveTo>
                  <a:lnTo>
                    <a:pt x="766564" y="608868"/>
                  </a:lnTo>
                  <a:cubicBezTo>
                    <a:pt x="771838" y="617701"/>
                    <a:pt x="771958" y="628686"/>
                    <a:pt x="766880" y="637632"/>
                  </a:cubicBezTo>
                  <a:cubicBezTo>
                    <a:pt x="761802" y="646578"/>
                    <a:pt x="752309" y="652106"/>
                    <a:pt x="742022" y="652106"/>
                  </a:cubicBezTo>
                  <a:lnTo>
                    <a:pt x="29936" y="652106"/>
                  </a:lnTo>
                  <a:cubicBezTo>
                    <a:pt x="19649" y="652106"/>
                    <a:pt x="10156" y="646578"/>
                    <a:pt x="5078" y="637632"/>
                  </a:cubicBezTo>
                  <a:cubicBezTo>
                    <a:pt x="0" y="628686"/>
                    <a:pt x="120" y="617701"/>
                    <a:pt x="5394" y="608868"/>
                  </a:cubicBezTo>
                  <a:lnTo>
                    <a:pt x="360164" y="14654"/>
                  </a:lnTo>
                  <a:cubicBezTo>
                    <a:pt x="365590" y="5566"/>
                    <a:pt x="375395" y="0"/>
                    <a:pt x="385979" y="0"/>
                  </a:cubicBezTo>
                  <a:cubicBezTo>
                    <a:pt x="396563" y="0"/>
                    <a:pt x="406368" y="5566"/>
                    <a:pt x="411794" y="14654"/>
                  </a:cubicBezTo>
                  <a:close/>
                </a:path>
              </a:pathLst>
            </a:custGeom>
            <a:solidFill>
              <a:srgbClr val="95BF47">
                <a:alpha val="8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3"/>
            <p:cNvSpPr txBox="1"/>
            <p:nvPr/>
          </p:nvSpPr>
          <p:spPr>
            <a:xfrm>
              <a:off x="127000" y="249360"/>
              <a:ext cx="558800" cy="3827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6360934" y="-1093635"/>
            <a:ext cx="14191859" cy="4205770"/>
            <a:chOff x="6383" y="-66675"/>
            <a:chExt cx="1424873" cy="422262"/>
          </a:xfrm>
        </p:grpSpPr>
        <p:sp>
          <p:nvSpPr>
            <p:cNvPr id="162" name="Google Shape;162;p3"/>
            <p:cNvSpPr/>
            <p:nvPr/>
          </p:nvSpPr>
          <p:spPr>
            <a:xfrm>
              <a:off x="6383" y="0"/>
              <a:ext cx="1424873" cy="355587"/>
            </a:xfrm>
            <a:custGeom>
              <a:rect b="b" l="l" r="r" t="t"/>
              <a:pathLst>
                <a:path extrusionOk="0" h="355587" w="1424873">
                  <a:moveTo>
                    <a:pt x="1211835" y="0"/>
                  </a:moveTo>
                  <a:lnTo>
                    <a:pt x="9837" y="0"/>
                  </a:lnTo>
                  <a:cubicBezTo>
                    <a:pt x="6482" y="0"/>
                    <a:pt x="3380" y="1786"/>
                    <a:pt x="1696" y="4688"/>
                  </a:cubicBezTo>
                  <a:cubicBezTo>
                    <a:pt x="12" y="7590"/>
                    <a:pt x="0" y="11170"/>
                    <a:pt x="1665" y="14083"/>
                  </a:cubicBezTo>
                  <a:lnTo>
                    <a:pt x="188769" y="341504"/>
                  </a:lnTo>
                  <a:cubicBezTo>
                    <a:pt x="193746" y="350213"/>
                    <a:pt x="203007" y="355587"/>
                    <a:pt x="213037" y="355587"/>
                  </a:cubicBezTo>
                  <a:lnTo>
                    <a:pt x="1415035" y="355587"/>
                  </a:lnTo>
                  <a:cubicBezTo>
                    <a:pt x="1418391" y="355587"/>
                    <a:pt x="1421492" y="353801"/>
                    <a:pt x="1423176" y="350899"/>
                  </a:cubicBezTo>
                  <a:cubicBezTo>
                    <a:pt x="1424861" y="347997"/>
                    <a:pt x="1424872" y="344418"/>
                    <a:pt x="1423208" y="341504"/>
                  </a:cubicBezTo>
                  <a:lnTo>
                    <a:pt x="1236103" y="14083"/>
                  </a:lnTo>
                  <a:cubicBezTo>
                    <a:pt x="1231127" y="5374"/>
                    <a:pt x="1221865" y="0"/>
                    <a:pt x="1211835" y="0"/>
                  </a:cubicBezTo>
                  <a:close/>
                </a:path>
              </a:pathLst>
            </a:custGeom>
            <a:solidFill>
              <a:srgbClr val="5E8E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3"/>
            <p:cNvSpPr txBox="1"/>
            <p:nvPr/>
          </p:nvSpPr>
          <p:spPr>
            <a:xfrm>
              <a:off x="101600" y="-66675"/>
              <a:ext cx="1234438" cy="422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" name="Google Shape;164;p3"/>
          <p:cNvSpPr/>
          <p:nvPr/>
        </p:nvSpPr>
        <p:spPr>
          <a:xfrm flipH="1" rot="2513844">
            <a:off x="13393500" y="-665480"/>
            <a:ext cx="6677500" cy="2612572"/>
          </a:xfrm>
          <a:custGeom>
            <a:rect b="b" l="l" r="r" t="t"/>
            <a:pathLst>
              <a:path extrusionOk="0" h="2612572" w="6677500">
                <a:moveTo>
                  <a:pt x="6677500" y="0"/>
                </a:moveTo>
                <a:lnTo>
                  <a:pt x="0" y="0"/>
                </a:lnTo>
                <a:lnTo>
                  <a:pt x="0" y="2612572"/>
                </a:lnTo>
                <a:lnTo>
                  <a:pt x="6677500" y="2612572"/>
                </a:lnTo>
                <a:lnTo>
                  <a:pt x="6677500" y="0"/>
                </a:lnTo>
                <a:close/>
              </a:path>
            </a:pathLst>
          </a:custGeom>
          <a:blipFill rotWithShape="1">
            <a:blip r:embed="rId7">
              <a:alphaModFix amt="5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"/>
          <p:cNvSpPr/>
          <p:nvPr/>
        </p:nvSpPr>
        <p:spPr>
          <a:xfrm rot="-5400000">
            <a:off x="17259300" y="7096804"/>
            <a:ext cx="2057400" cy="807530"/>
          </a:xfrm>
          <a:custGeom>
            <a:rect b="b" l="l" r="r" t="t"/>
            <a:pathLst>
              <a:path extrusionOk="0" h="807530" w="2057400">
                <a:moveTo>
                  <a:pt x="0" y="0"/>
                </a:moveTo>
                <a:lnTo>
                  <a:pt x="2057400" y="0"/>
                </a:lnTo>
                <a:lnTo>
                  <a:pt x="2057400" y="807530"/>
                </a:lnTo>
                <a:lnTo>
                  <a:pt x="0" y="8075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"/>
          <p:cNvSpPr txBox="1"/>
          <p:nvPr/>
        </p:nvSpPr>
        <p:spPr>
          <a:xfrm>
            <a:off x="8914391" y="517647"/>
            <a:ext cx="7533900" cy="23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EXECUTIVE SUMMARY</a:t>
            </a:r>
            <a:endParaRPr/>
          </a:p>
        </p:txBody>
      </p:sp>
      <p:grpSp>
        <p:nvGrpSpPr>
          <p:cNvPr id="167" name="Google Shape;167;p3"/>
          <p:cNvGrpSpPr/>
          <p:nvPr/>
        </p:nvGrpSpPr>
        <p:grpSpPr>
          <a:xfrm>
            <a:off x="1488858" y="4419456"/>
            <a:ext cx="776490" cy="776490"/>
            <a:chOff x="0" y="0"/>
            <a:chExt cx="812800" cy="812800"/>
          </a:xfrm>
        </p:grpSpPr>
        <p:sp>
          <p:nvSpPr>
            <p:cNvPr id="168" name="Google Shape;168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5BF4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99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/>
            </a:p>
          </p:txBody>
        </p:sp>
      </p:grpSp>
      <p:sp>
        <p:nvSpPr>
          <p:cNvPr id="170" name="Google Shape;170;p3"/>
          <p:cNvSpPr txBox="1"/>
          <p:nvPr/>
        </p:nvSpPr>
        <p:spPr>
          <a:xfrm>
            <a:off x="2441571" y="4602245"/>
            <a:ext cx="4217118" cy="372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Value &amp; Retention</a:t>
            </a:r>
            <a:endParaRPr/>
          </a:p>
        </p:txBody>
      </p:sp>
      <p:sp>
        <p:nvSpPr>
          <p:cNvPr id="171" name="Google Shape;171;p3"/>
          <p:cNvSpPr txBox="1"/>
          <p:nvPr/>
        </p:nvSpPr>
        <p:spPr>
          <a:xfrm>
            <a:off x="2441571" y="5148321"/>
            <a:ext cx="5499728" cy="10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5902" lvl="1" marL="43180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E8E3E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5E8E3E"/>
                </a:solidFill>
                <a:latin typeface="Arial"/>
                <a:ea typeface="Arial"/>
                <a:cs typeface="Arial"/>
                <a:sym typeface="Arial"/>
              </a:rPr>
              <a:t>Lifetime User Value: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$943.60</a:t>
            </a:r>
            <a:endParaRPr/>
          </a:p>
          <a:p>
            <a:pPr indent="-215902" lvl="1" marL="43180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E8E3E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5E8E3E"/>
                </a:solidFill>
                <a:latin typeface="Arial"/>
                <a:ea typeface="Arial"/>
                <a:cs typeface="Arial"/>
                <a:sym typeface="Arial"/>
              </a:rPr>
              <a:t>Customer Repeat Rate: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46%</a:t>
            </a:r>
            <a:endParaRPr/>
          </a:p>
          <a:p>
            <a:pPr indent="-215902" lvl="1" marL="43180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E8E3E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5E8E3E"/>
                </a:solidFill>
                <a:latin typeface="Arial"/>
                <a:ea typeface="Arial"/>
                <a:cs typeface="Arial"/>
                <a:sym typeface="Arial"/>
              </a:rPr>
              <a:t>Purchase Frequency: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1.68</a:t>
            </a:r>
            <a:endParaRPr/>
          </a:p>
        </p:txBody>
      </p:sp>
      <p:sp>
        <p:nvSpPr>
          <p:cNvPr id="172" name="Google Shape;172;p3"/>
          <p:cNvSpPr txBox="1"/>
          <p:nvPr/>
        </p:nvSpPr>
        <p:spPr>
          <a:xfrm>
            <a:off x="1488858" y="6319310"/>
            <a:ext cx="14959429" cy="10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E8E3E"/>
                </a:solidFill>
                <a:latin typeface="Arial"/>
                <a:ea typeface="Arial"/>
                <a:cs typeface="Arial"/>
                <a:sym typeface="Arial"/>
              </a:rPr>
              <a:t>Insight: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LTV of </a:t>
            </a:r>
            <a:r>
              <a:rPr b="1" lang="en-US" sz="2000">
                <a:solidFill>
                  <a:srgbClr val="5E8E3E"/>
                </a:solidFill>
                <a:latin typeface="Arial"/>
                <a:ea typeface="Arial"/>
                <a:cs typeface="Arial"/>
                <a:sym typeface="Arial"/>
              </a:rPr>
              <a:t>$943.60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quite impressive, indicating customers who return, spend substantially. A </a:t>
            </a:r>
            <a:r>
              <a:rPr b="1" lang="en-US" sz="2000">
                <a:solidFill>
                  <a:srgbClr val="5E8E3E"/>
                </a:solidFill>
                <a:latin typeface="Arial"/>
                <a:ea typeface="Arial"/>
                <a:cs typeface="Arial"/>
                <a:sym typeface="Arial"/>
              </a:rPr>
              <a:t>purchase frequency of 1.68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shows room to grow with loyalty programs or retargeting to increase order cadence.</a:t>
            </a:r>
            <a:endParaRPr/>
          </a:p>
        </p:txBody>
      </p:sp>
      <p:sp>
        <p:nvSpPr>
          <p:cNvPr id="173" name="Google Shape;173;p3"/>
          <p:cNvSpPr/>
          <p:nvPr/>
        </p:nvSpPr>
        <p:spPr>
          <a:xfrm>
            <a:off x="16635081" y="3600450"/>
            <a:ext cx="910977" cy="1028700"/>
          </a:xfrm>
          <a:custGeom>
            <a:rect b="b" l="l" r="r" t="t"/>
            <a:pathLst>
              <a:path extrusionOk="0" h="1028700" w="910977">
                <a:moveTo>
                  <a:pt x="0" y="0"/>
                </a:moveTo>
                <a:lnTo>
                  <a:pt x="910977" y="0"/>
                </a:lnTo>
                <a:lnTo>
                  <a:pt x="910977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-2703" l="0" r="-279377" t="-270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"/>
          <p:cNvSpPr/>
          <p:nvPr/>
        </p:nvSpPr>
        <p:spPr>
          <a:xfrm rot="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2886" r="-1288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4"/>
          <p:cNvGrpSpPr/>
          <p:nvPr/>
        </p:nvGrpSpPr>
        <p:grpSpPr>
          <a:xfrm>
            <a:off x="11771987" y="-3942360"/>
            <a:ext cx="10845650" cy="9531214"/>
            <a:chOff x="10933" y="16124"/>
            <a:chExt cx="790933" cy="695076"/>
          </a:xfrm>
        </p:grpSpPr>
        <p:sp>
          <p:nvSpPr>
            <p:cNvPr id="180" name="Google Shape;180;p4"/>
            <p:cNvSpPr/>
            <p:nvPr/>
          </p:nvSpPr>
          <p:spPr>
            <a:xfrm>
              <a:off x="10933" y="16124"/>
              <a:ext cx="790933" cy="695076"/>
            </a:xfrm>
            <a:custGeom>
              <a:rect b="b" l="l" r="r" t="t"/>
              <a:pathLst>
                <a:path extrusionOk="0" h="695076" w="790933">
                  <a:moveTo>
                    <a:pt x="409252" y="8000"/>
                  </a:moveTo>
                  <a:lnTo>
                    <a:pt x="788082" y="670952"/>
                  </a:lnTo>
                  <a:cubicBezTo>
                    <a:pt x="790934" y="675942"/>
                    <a:pt x="790913" y="682074"/>
                    <a:pt x="788028" y="687045"/>
                  </a:cubicBezTo>
                  <a:cubicBezTo>
                    <a:pt x="785143" y="692016"/>
                    <a:pt x="779830" y="695076"/>
                    <a:pt x="774082" y="695076"/>
                  </a:cubicBezTo>
                  <a:lnTo>
                    <a:pt x="16852" y="695076"/>
                  </a:lnTo>
                  <a:cubicBezTo>
                    <a:pt x="11104" y="695076"/>
                    <a:pt x="5791" y="692016"/>
                    <a:pt x="2906" y="687045"/>
                  </a:cubicBezTo>
                  <a:cubicBezTo>
                    <a:pt x="21" y="682074"/>
                    <a:pt x="0" y="675942"/>
                    <a:pt x="2852" y="670952"/>
                  </a:cubicBezTo>
                  <a:lnTo>
                    <a:pt x="381682" y="8000"/>
                  </a:lnTo>
                  <a:cubicBezTo>
                    <a:pt x="384509" y="3053"/>
                    <a:pt x="389769" y="0"/>
                    <a:pt x="395467" y="0"/>
                  </a:cubicBezTo>
                  <a:cubicBezTo>
                    <a:pt x="401165" y="0"/>
                    <a:pt x="406425" y="3053"/>
                    <a:pt x="409252" y="8000"/>
                  </a:cubicBezTo>
                  <a:close/>
                </a:path>
              </a:pathLst>
            </a:custGeom>
            <a:solidFill>
              <a:srgbClr val="5E8E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4"/>
            <p:cNvSpPr txBox="1"/>
            <p:nvPr/>
          </p:nvSpPr>
          <p:spPr>
            <a:xfrm>
              <a:off x="127000" y="263525"/>
              <a:ext cx="5588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2" name="Google Shape;182;p4"/>
          <p:cNvGrpSpPr/>
          <p:nvPr/>
        </p:nvGrpSpPr>
        <p:grpSpPr>
          <a:xfrm rot="10800000">
            <a:off x="11527287" y="-406136"/>
            <a:ext cx="3880287" cy="3436517"/>
            <a:chOff x="29152" y="42992"/>
            <a:chExt cx="754496" cy="668208"/>
          </a:xfrm>
        </p:grpSpPr>
        <p:sp>
          <p:nvSpPr>
            <p:cNvPr id="183" name="Google Shape;183;p4"/>
            <p:cNvSpPr/>
            <p:nvPr/>
          </p:nvSpPr>
          <p:spPr>
            <a:xfrm>
              <a:off x="29152" y="42992"/>
              <a:ext cx="754496" cy="668208"/>
            </a:xfrm>
            <a:custGeom>
              <a:rect b="b" l="l" r="r" t="t"/>
              <a:pathLst>
                <a:path extrusionOk="0" h="668208" w="754496">
                  <a:moveTo>
                    <a:pt x="414003" y="21330"/>
                  </a:moveTo>
                  <a:lnTo>
                    <a:pt x="746893" y="603886"/>
                  </a:lnTo>
                  <a:cubicBezTo>
                    <a:pt x="754496" y="617192"/>
                    <a:pt x="754441" y="633540"/>
                    <a:pt x="746749" y="646795"/>
                  </a:cubicBezTo>
                  <a:cubicBezTo>
                    <a:pt x="739057" y="660050"/>
                    <a:pt x="724890" y="668208"/>
                    <a:pt x="709565" y="668208"/>
                  </a:cubicBezTo>
                  <a:lnTo>
                    <a:pt x="44931" y="668208"/>
                  </a:lnTo>
                  <a:cubicBezTo>
                    <a:pt x="29606" y="668208"/>
                    <a:pt x="15439" y="660050"/>
                    <a:pt x="7747" y="646795"/>
                  </a:cubicBezTo>
                  <a:cubicBezTo>
                    <a:pt x="55" y="633540"/>
                    <a:pt x="0" y="617192"/>
                    <a:pt x="7603" y="603886"/>
                  </a:cubicBezTo>
                  <a:lnTo>
                    <a:pt x="340493" y="21330"/>
                  </a:lnTo>
                  <a:cubicBezTo>
                    <a:pt x="348030" y="8140"/>
                    <a:pt x="362056" y="0"/>
                    <a:pt x="377248" y="0"/>
                  </a:cubicBezTo>
                  <a:cubicBezTo>
                    <a:pt x="392440" y="0"/>
                    <a:pt x="406466" y="8140"/>
                    <a:pt x="414003" y="21330"/>
                  </a:cubicBezTo>
                  <a:close/>
                </a:path>
              </a:pathLst>
            </a:custGeom>
            <a:solidFill>
              <a:srgbClr val="95BF47">
                <a:alpha val="8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4"/>
            <p:cNvSpPr txBox="1"/>
            <p:nvPr/>
          </p:nvSpPr>
          <p:spPr>
            <a:xfrm>
              <a:off x="127000" y="263525"/>
              <a:ext cx="5588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" name="Google Shape;185;p4"/>
          <p:cNvGrpSpPr/>
          <p:nvPr/>
        </p:nvGrpSpPr>
        <p:grpSpPr>
          <a:xfrm>
            <a:off x="12594691" y="3210676"/>
            <a:ext cx="8494332" cy="7473815"/>
            <a:chOff x="13857" y="20435"/>
            <a:chExt cx="785086" cy="690765"/>
          </a:xfrm>
        </p:grpSpPr>
        <p:sp>
          <p:nvSpPr>
            <p:cNvPr id="186" name="Google Shape;186;p4"/>
            <p:cNvSpPr/>
            <p:nvPr/>
          </p:nvSpPr>
          <p:spPr>
            <a:xfrm>
              <a:off x="13857" y="20435"/>
              <a:ext cx="785086" cy="690765"/>
            </a:xfrm>
            <a:custGeom>
              <a:rect b="b" l="l" r="r" t="t"/>
              <a:pathLst>
                <a:path extrusionOk="0" h="690765" w="785086">
                  <a:moveTo>
                    <a:pt x="410014" y="10139"/>
                  </a:moveTo>
                  <a:lnTo>
                    <a:pt x="781472" y="660191"/>
                  </a:lnTo>
                  <a:cubicBezTo>
                    <a:pt x="785086" y="666516"/>
                    <a:pt x="785060" y="674286"/>
                    <a:pt x="781404" y="680587"/>
                  </a:cubicBezTo>
                  <a:cubicBezTo>
                    <a:pt x="777748" y="686887"/>
                    <a:pt x="771014" y="690765"/>
                    <a:pt x="763729" y="690765"/>
                  </a:cubicBezTo>
                  <a:lnTo>
                    <a:pt x="21357" y="690765"/>
                  </a:lnTo>
                  <a:cubicBezTo>
                    <a:pt x="14072" y="690765"/>
                    <a:pt x="7338" y="686887"/>
                    <a:pt x="3682" y="680587"/>
                  </a:cubicBezTo>
                  <a:cubicBezTo>
                    <a:pt x="26" y="674286"/>
                    <a:pt x="0" y="666516"/>
                    <a:pt x="3614" y="660191"/>
                  </a:cubicBezTo>
                  <a:lnTo>
                    <a:pt x="375072" y="10139"/>
                  </a:lnTo>
                  <a:cubicBezTo>
                    <a:pt x="378655" y="3870"/>
                    <a:pt x="385322" y="0"/>
                    <a:pt x="392543" y="0"/>
                  </a:cubicBezTo>
                  <a:cubicBezTo>
                    <a:pt x="399764" y="0"/>
                    <a:pt x="406431" y="3870"/>
                    <a:pt x="410014" y="10139"/>
                  </a:cubicBezTo>
                  <a:close/>
                </a:path>
              </a:pathLst>
            </a:custGeom>
            <a:solidFill>
              <a:srgbClr val="5E8E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4"/>
            <p:cNvSpPr txBox="1"/>
            <p:nvPr/>
          </p:nvSpPr>
          <p:spPr>
            <a:xfrm>
              <a:off x="127000" y="263525"/>
              <a:ext cx="5588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11771991" y="7839037"/>
            <a:ext cx="3585526" cy="3178599"/>
            <a:chOff x="31363" y="46254"/>
            <a:chExt cx="750073" cy="664946"/>
          </a:xfrm>
        </p:grpSpPr>
        <p:sp>
          <p:nvSpPr>
            <p:cNvPr id="189" name="Google Shape;189;p4"/>
            <p:cNvSpPr/>
            <p:nvPr/>
          </p:nvSpPr>
          <p:spPr>
            <a:xfrm>
              <a:off x="31363" y="46254"/>
              <a:ext cx="750073" cy="664946"/>
            </a:xfrm>
            <a:custGeom>
              <a:rect b="b" l="l" r="r" t="t"/>
              <a:pathLst>
                <a:path extrusionOk="0" h="664946" w="750073">
                  <a:moveTo>
                    <a:pt x="414581" y="22948"/>
                  </a:moveTo>
                  <a:lnTo>
                    <a:pt x="741893" y="595744"/>
                  </a:lnTo>
                  <a:cubicBezTo>
                    <a:pt x="750074" y="610060"/>
                    <a:pt x="750015" y="627648"/>
                    <a:pt x="741739" y="641908"/>
                  </a:cubicBezTo>
                  <a:cubicBezTo>
                    <a:pt x="733463" y="656169"/>
                    <a:pt x="718222" y="664946"/>
                    <a:pt x="701734" y="664946"/>
                  </a:cubicBezTo>
                  <a:lnTo>
                    <a:pt x="48340" y="664946"/>
                  </a:lnTo>
                  <a:cubicBezTo>
                    <a:pt x="31852" y="664946"/>
                    <a:pt x="16611" y="656169"/>
                    <a:pt x="8335" y="641908"/>
                  </a:cubicBezTo>
                  <a:cubicBezTo>
                    <a:pt x="59" y="627648"/>
                    <a:pt x="0" y="610060"/>
                    <a:pt x="8181" y="595744"/>
                  </a:cubicBezTo>
                  <a:lnTo>
                    <a:pt x="335493" y="22948"/>
                  </a:lnTo>
                  <a:cubicBezTo>
                    <a:pt x="343602" y="8757"/>
                    <a:pt x="358693" y="0"/>
                    <a:pt x="375037" y="0"/>
                  </a:cubicBezTo>
                  <a:cubicBezTo>
                    <a:pt x="391381" y="0"/>
                    <a:pt x="406472" y="8757"/>
                    <a:pt x="414581" y="22948"/>
                  </a:cubicBezTo>
                  <a:close/>
                </a:path>
              </a:pathLst>
            </a:custGeom>
            <a:solidFill>
              <a:srgbClr val="95BF47">
                <a:alpha val="8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4"/>
            <p:cNvSpPr txBox="1"/>
            <p:nvPr/>
          </p:nvSpPr>
          <p:spPr>
            <a:xfrm>
              <a:off x="127000" y="263525"/>
              <a:ext cx="5588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4"/>
          <p:cNvSpPr/>
          <p:nvPr/>
        </p:nvSpPr>
        <p:spPr>
          <a:xfrm>
            <a:off x="-465592" y="9702769"/>
            <a:ext cx="2021342" cy="793377"/>
          </a:xfrm>
          <a:custGeom>
            <a:rect b="b" l="l" r="r" t="t"/>
            <a:pathLst>
              <a:path extrusionOk="0" h="793377" w="2021342">
                <a:moveTo>
                  <a:pt x="0" y="0"/>
                </a:moveTo>
                <a:lnTo>
                  <a:pt x="2021342" y="0"/>
                </a:lnTo>
                <a:lnTo>
                  <a:pt x="2021342" y="793376"/>
                </a:lnTo>
                <a:lnTo>
                  <a:pt x="0" y="7933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4"/>
          <p:cNvGrpSpPr/>
          <p:nvPr/>
        </p:nvGrpSpPr>
        <p:grpSpPr>
          <a:xfrm>
            <a:off x="16106620" y="303325"/>
            <a:ext cx="4035505" cy="818745"/>
            <a:chOff x="0" y="0"/>
            <a:chExt cx="5380674" cy="1091660"/>
          </a:xfrm>
        </p:grpSpPr>
        <p:sp>
          <p:nvSpPr>
            <p:cNvPr id="193" name="Google Shape;193;p4"/>
            <p:cNvSpPr/>
            <p:nvPr/>
          </p:nvSpPr>
          <p:spPr>
            <a:xfrm>
              <a:off x="2599374" y="0"/>
              <a:ext cx="2781300" cy="1091660"/>
            </a:xfrm>
            <a:custGeom>
              <a:rect b="b" l="l" r="r" t="t"/>
              <a:pathLst>
                <a:path extrusionOk="0" h="1091660" w="2781300">
                  <a:moveTo>
                    <a:pt x="0" y="0"/>
                  </a:moveTo>
                  <a:lnTo>
                    <a:pt x="2781300" y="0"/>
                  </a:lnTo>
                  <a:lnTo>
                    <a:pt x="2781300" y="1091660"/>
                  </a:lnTo>
                  <a:lnTo>
                    <a:pt x="0" y="109166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0" y="0"/>
              <a:ext cx="2487304" cy="1091660"/>
            </a:xfrm>
            <a:custGeom>
              <a:rect b="b" l="l" r="r" t="t"/>
              <a:pathLst>
                <a:path extrusionOk="0" h="1091660" w="2487304">
                  <a:moveTo>
                    <a:pt x="0" y="0"/>
                  </a:moveTo>
                  <a:lnTo>
                    <a:pt x="2487304" y="0"/>
                  </a:lnTo>
                  <a:lnTo>
                    <a:pt x="2487304" y="1091660"/>
                  </a:lnTo>
                  <a:lnTo>
                    <a:pt x="0" y="109166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-11818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4"/>
          <p:cNvSpPr/>
          <p:nvPr/>
        </p:nvSpPr>
        <p:spPr>
          <a:xfrm>
            <a:off x="17674864" y="9720423"/>
            <a:ext cx="899017" cy="732699"/>
          </a:xfrm>
          <a:custGeom>
            <a:rect b="b" l="l" r="r" t="t"/>
            <a:pathLst>
              <a:path extrusionOk="0" h="732699" w="899017">
                <a:moveTo>
                  <a:pt x="0" y="0"/>
                </a:moveTo>
                <a:lnTo>
                  <a:pt x="899018" y="0"/>
                </a:lnTo>
                <a:lnTo>
                  <a:pt x="899018" y="732699"/>
                </a:lnTo>
                <a:lnTo>
                  <a:pt x="0" y="7326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4"/>
          <p:cNvSpPr/>
          <p:nvPr/>
        </p:nvSpPr>
        <p:spPr>
          <a:xfrm flipH="1" rot="-2199196">
            <a:off x="-1587894" y="-1960574"/>
            <a:ext cx="3285470" cy="3108876"/>
          </a:xfrm>
          <a:custGeom>
            <a:rect b="b" l="l" r="r" t="t"/>
            <a:pathLst>
              <a:path extrusionOk="0" h="3108876" w="3285470">
                <a:moveTo>
                  <a:pt x="3285469" y="0"/>
                </a:moveTo>
                <a:lnTo>
                  <a:pt x="0" y="0"/>
                </a:lnTo>
                <a:lnTo>
                  <a:pt x="0" y="3108876"/>
                </a:lnTo>
                <a:lnTo>
                  <a:pt x="3285469" y="3108876"/>
                </a:lnTo>
                <a:lnTo>
                  <a:pt x="3285469" y="0"/>
                </a:lnTo>
                <a:close/>
              </a:path>
            </a:pathLst>
          </a:custGeom>
          <a:blipFill rotWithShape="1">
            <a:blip r:embed="rId7">
              <a:alphaModFix amt="5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4"/>
          <p:cNvSpPr/>
          <p:nvPr/>
        </p:nvSpPr>
        <p:spPr>
          <a:xfrm>
            <a:off x="368234" y="385226"/>
            <a:ext cx="899017" cy="732699"/>
          </a:xfrm>
          <a:custGeom>
            <a:rect b="b" l="l" r="r" t="t"/>
            <a:pathLst>
              <a:path extrusionOk="0" h="732699" w="899017">
                <a:moveTo>
                  <a:pt x="0" y="0"/>
                </a:moveTo>
                <a:lnTo>
                  <a:pt x="899017" y="0"/>
                </a:lnTo>
                <a:lnTo>
                  <a:pt x="899017" y="732699"/>
                </a:lnTo>
                <a:lnTo>
                  <a:pt x="0" y="7326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4"/>
          <p:cNvSpPr/>
          <p:nvPr/>
        </p:nvSpPr>
        <p:spPr>
          <a:xfrm>
            <a:off x="10737512" y="-3729574"/>
            <a:ext cx="1992249" cy="4114800"/>
          </a:xfrm>
          <a:custGeom>
            <a:rect b="b" l="l" r="r" t="t"/>
            <a:pathLst>
              <a:path extrusionOk="0" h="4114800" w="1992249">
                <a:moveTo>
                  <a:pt x="0" y="0"/>
                </a:moveTo>
                <a:lnTo>
                  <a:pt x="1992249" y="0"/>
                </a:lnTo>
                <a:lnTo>
                  <a:pt x="1992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"/>
          <p:cNvSpPr/>
          <p:nvPr/>
        </p:nvSpPr>
        <p:spPr>
          <a:xfrm>
            <a:off x="9845023" y="1422674"/>
            <a:ext cx="8279350" cy="7606653"/>
          </a:xfrm>
          <a:custGeom>
            <a:rect b="b" l="l" r="r" t="t"/>
            <a:pathLst>
              <a:path extrusionOk="0" h="7606653" w="8279350">
                <a:moveTo>
                  <a:pt x="0" y="0"/>
                </a:moveTo>
                <a:lnTo>
                  <a:pt x="8279350" y="0"/>
                </a:lnTo>
                <a:lnTo>
                  <a:pt x="8279350" y="7606653"/>
                </a:lnTo>
                <a:lnTo>
                  <a:pt x="0" y="76066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 amt="9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0" name="Google Shape;200;p4"/>
          <p:cNvGrpSpPr/>
          <p:nvPr/>
        </p:nvGrpSpPr>
        <p:grpSpPr>
          <a:xfrm>
            <a:off x="10486262" y="696584"/>
            <a:ext cx="11407777" cy="8332743"/>
            <a:chOff x="5162" y="-66675"/>
            <a:chExt cx="1047548" cy="765175"/>
          </a:xfrm>
        </p:grpSpPr>
        <p:sp>
          <p:nvSpPr>
            <p:cNvPr id="201" name="Google Shape;201;p4"/>
            <p:cNvSpPr/>
            <p:nvPr/>
          </p:nvSpPr>
          <p:spPr>
            <a:xfrm>
              <a:off x="5162" y="0"/>
              <a:ext cx="1047548" cy="698500"/>
            </a:xfrm>
            <a:custGeom>
              <a:rect b="b" l="l" r="r" t="t"/>
              <a:pathLst>
                <a:path extrusionOk="0" h="698500" w="1047548">
                  <a:moveTo>
                    <a:pt x="1039191" y="372485"/>
                  </a:moveTo>
                  <a:lnTo>
                    <a:pt x="863028" y="675265"/>
                  </a:lnTo>
                  <a:cubicBezTo>
                    <a:pt x="854659" y="689650"/>
                    <a:pt x="839271" y="698500"/>
                    <a:pt x="822629" y="698500"/>
                  </a:cubicBezTo>
                  <a:lnTo>
                    <a:pt x="224919" y="698500"/>
                  </a:lnTo>
                  <a:cubicBezTo>
                    <a:pt x="208276" y="698500"/>
                    <a:pt x="192889" y="689650"/>
                    <a:pt x="184520" y="675265"/>
                  </a:cubicBezTo>
                  <a:lnTo>
                    <a:pt x="8356" y="372485"/>
                  </a:lnTo>
                  <a:cubicBezTo>
                    <a:pt x="0" y="358122"/>
                    <a:pt x="0" y="340378"/>
                    <a:pt x="8356" y="326015"/>
                  </a:cubicBezTo>
                  <a:lnTo>
                    <a:pt x="184520" y="23235"/>
                  </a:lnTo>
                  <a:cubicBezTo>
                    <a:pt x="192889" y="8850"/>
                    <a:pt x="208276" y="0"/>
                    <a:pt x="224919" y="0"/>
                  </a:cubicBezTo>
                  <a:lnTo>
                    <a:pt x="822629" y="0"/>
                  </a:lnTo>
                  <a:cubicBezTo>
                    <a:pt x="839271" y="0"/>
                    <a:pt x="854659" y="8850"/>
                    <a:pt x="863028" y="23235"/>
                  </a:cubicBezTo>
                  <a:lnTo>
                    <a:pt x="1039191" y="326015"/>
                  </a:lnTo>
                  <a:cubicBezTo>
                    <a:pt x="1047548" y="340378"/>
                    <a:pt x="1047548" y="358122"/>
                    <a:pt x="1039191" y="372485"/>
                  </a:cubicBezTo>
                  <a:close/>
                </a:path>
              </a:pathLst>
            </a:custGeom>
            <a:solidFill>
              <a:srgbClr val="95BF4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4"/>
            <p:cNvSpPr txBox="1"/>
            <p:nvPr/>
          </p:nvSpPr>
          <p:spPr>
            <a:xfrm>
              <a:off x="114300" y="-66675"/>
              <a:ext cx="829272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9825" lIns="59825" spcFirstLastPara="1" rIns="59825" wrap="square" tIns="59825">
              <a:noAutofit/>
            </a:bodyPr>
            <a:lstStyle/>
            <a:p>
              <a:pPr indent="0" lvl="0" marL="0" marR="0" rtl="0" algn="ctr">
                <a:lnSpc>
                  <a:spcPct val="2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p4"/>
          <p:cNvSpPr/>
          <p:nvPr/>
        </p:nvSpPr>
        <p:spPr>
          <a:xfrm>
            <a:off x="10783427" y="1686901"/>
            <a:ext cx="9752259" cy="7078198"/>
          </a:xfrm>
          <a:custGeom>
            <a:rect b="b" l="l" r="r" t="t"/>
            <a:pathLst>
              <a:path extrusionOk="0" h="698500" w="962385">
                <a:moveTo>
                  <a:pt x="955050" y="369643"/>
                </a:moveTo>
                <a:lnTo>
                  <a:pt x="775580" y="678107"/>
                </a:lnTo>
                <a:cubicBezTo>
                  <a:pt x="768234" y="690733"/>
                  <a:pt x="754729" y="698500"/>
                  <a:pt x="740121" y="698500"/>
                </a:cubicBezTo>
                <a:lnTo>
                  <a:pt x="222263" y="698500"/>
                </a:lnTo>
                <a:cubicBezTo>
                  <a:pt x="207655" y="698500"/>
                  <a:pt x="194150" y="690733"/>
                  <a:pt x="186804" y="678107"/>
                </a:cubicBezTo>
                <a:lnTo>
                  <a:pt x="7334" y="369643"/>
                </a:lnTo>
                <a:cubicBezTo>
                  <a:pt x="0" y="357037"/>
                  <a:pt x="0" y="341463"/>
                  <a:pt x="7334" y="328857"/>
                </a:cubicBezTo>
                <a:lnTo>
                  <a:pt x="186804" y="20393"/>
                </a:lnTo>
                <a:cubicBezTo>
                  <a:pt x="194150" y="7767"/>
                  <a:pt x="207655" y="0"/>
                  <a:pt x="222263" y="0"/>
                </a:cubicBezTo>
                <a:lnTo>
                  <a:pt x="740121" y="0"/>
                </a:lnTo>
                <a:cubicBezTo>
                  <a:pt x="754729" y="0"/>
                  <a:pt x="768234" y="7767"/>
                  <a:pt x="775580" y="20393"/>
                </a:cubicBezTo>
                <a:lnTo>
                  <a:pt x="955050" y="328857"/>
                </a:lnTo>
                <a:cubicBezTo>
                  <a:pt x="962385" y="341463"/>
                  <a:pt x="962385" y="357037"/>
                  <a:pt x="955050" y="369643"/>
                </a:cubicBez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-4573" r="-4574" t="0"/>
            </a:stretch>
          </a:blipFill>
          <a:ln cap="rnd" cmpd="sng" w="209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4"/>
          <p:cNvSpPr txBox="1"/>
          <p:nvPr/>
        </p:nvSpPr>
        <p:spPr>
          <a:xfrm>
            <a:off x="1174750" y="1687908"/>
            <a:ext cx="8997372" cy="955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99">
                <a:solidFill>
                  <a:srgbClr val="5E8E3E"/>
                </a:solidFill>
                <a:latin typeface="Arial"/>
                <a:ea typeface="Arial"/>
                <a:cs typeface="Arial"/>
                <a:sym typeface="Arial"/>
              </a:rPr>
              <a:t>REGIONAL ANALYSIS</a:t>
            </a:r>
            <a:endParaRPr/>
          </a:p>
        </p:txBody>
      </p:sp>
      <p:sp>
        <p:nvSpPr>
          <p:cNvPr id="205" name="Google Shape;205;p4"/>
          <p:cNvSpPr txBox="1"/>
          <p:nvPr/>
        </p:nvSpPr>
        <p:spPr>
          <a:xfrm>
            <a:off x="1174750" y="3835549"/>
            <a:ext cx="5913576" cy="1758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5902" lvl="1" marL="43180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Washington (Leading significantly)</a:t>
            </a:r>
            <a:endParaRPr/>
          </a:p>
          <a:p>
            <a:pPr indent="-215902" lvl="1" marL="43180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Houston</a:t>
            </a:r>
            <a:endParaRPr/>
          </a:p>
          <a:p>
            <a:pPr indent="-215902" lvl="1" marL="43180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York</a:t>
            </a:r>
            <a:endParaRPr/>
          </a:p>
          <a:p>
            <a:pPr indent="-215902" lvl="1" marL="43180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Paso</a:t>
            </a:r>
            <a:endParaRPr/>
          </a:p>
          <a:p>
            <a:pPr indent="-215902" lvl="1" marL="43180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Dallas</a:t>
            </a:r>
            <a:endParaRPr/>
          </a:p>
        </p:txBody>
      </p:sp>
      <p:sp>
        <p:nvSpPr>
          <p:cNvPr id="206" name="Google Shape;206;p4"/>
          <p:cNvSpPr txBox="1"/>
          <p:nvPr/>
        </p:nvSpPr>
        <p:spPr>
          <a:xfrm>
            <a:off x="1174750" y="3165759"/>
            <a:ext cx="4235421" cy="5333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23403D"/>
                </a:solidFill>
                <a:latin typeface="Arial"/>
                <a:ea typeface="Arial"/>
                <a:cs typeface="Arial"/>
                <a:sym typeface="Arial"/>
              </a:rPr>
              <a:t>Top Cities by Sales:</a:t>
            </a:r>
            <a:endParaRPr/>
          </a:p>
        </p:txBody>
      </p:sp>
      <p:sp>
        <p:nvSpPr>
          <p:cNvPr id="207" name="Google Shape;207;p4"/>
          <p:cNvSpPr txBox="1"/>
          <p:nvPr/>
        </p:nvSpPr>
        <p:spPr>
          <a:xfrm>
            <a:off x="1174750" y="5926314"/>
            <a:ext cx="9562762" cy="14063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E8E3E"/>
                </a:solidFill>
                <a:latin typeface="Arial"/>
                <a:ea typeface="Arial"/>
                <a:cs typeface="Arial"/>
                <a:sym typeface="Arial"/>
              </a:rPr>
              <a:t>Insight: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Sales are concentrated in </a:t>
            </a:r>
            <a:r>
              <a:rPr b="1" lang="en-US" sz="2000">
                <a:solidFill>
                  <a:srgbClr val="5E8E3E"/>
                </a:solidFill>
                <a:latin typeface="Arial"/>
                <a:ea typeface="Arial"/>
                <a:cs typeface="Arial"/>
                <a:sym typeface="Arial"/>
              </a:rPr>
              <a:t>urban hubs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particularly Washington. Targeted regional campaigns in underperforming but populous cities (e.g., Chicago, Jacksonville) may unlock further growth.</a:t>
            </a:r>
            <a:endParaRPr/>
          </a:p>
        </p:txBody>
      </p:sp>
      <p:sp>
        <p:nvSpPr>
          <p:cNvPr id="208" name="Google Shape;208;p4"/>
          <p:cNvSpPr txBox="1"/>
          <p:nvPr/>
        </p:nvSpPr>
        <p:spPr>
          <a:xfrm>
            <a:off x="1174750" y="7666081"/>
            <a:ext cx="9562762" cy="10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E8E3E"/>
                </a:solidFill>
                <a:latin typeface="Arial"/>
                <a:ea typeface="Arial"/>
                <a:cs typeface="Arial"/>
                <a:sym typeface="Arial"/>
              </a:rPr>
              <a:t>Map &amp; Bar Chart Suggestion: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Dense activity in eastern U.S. and Texas (important to consider regional fulfillment centers or geo-specific marketing strategies).</a:t>
            </a:r>
            <a:endParaRPr/>
          </a:p>
        </p:txBody>
      </p:sp>
      <p:sp>
        <p:nvSpPr>
          <p:cNvPr id="209" name="Google Shape;209;p4"/>
          <p:cNvSpPr/>
          <p:nvPr/>
        </p:nvSpPr>
        <p:spPr>
          <a:xfrm>
            <a:off x="10921874" y="8674069"/>
            <a:ext cx="910977" cy="1028700"/>
          </a:xfrm>
          <a:custGeom>
            <a:rect b="b" l="l" r="r" t="t"/>
            <a:pathLst>
              <a:path extrusionOk="0" h="1028700" w="910977">
                <a:moveTo>
                  <a:pt x="0" y="0"/>
                </a:moveTo>
                <a:lnTo>
                  <a:pt x="910977" y="0"/>
                </a:lnTo>
                <a:lnTo>
                  <a:pt x="910977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-2703" l="0" r="-279377" t="-270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"/>
          <p:cNvSpPr/>
          <p:nvPr/>
        </p:nvSpPr>
        <p:spPr>
          <a:xfrm rot="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2886" r="-1288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5" name="Google Shape;215;p5"/>
          <p:cNvGrpSpPr/>
          <p:nvPr/>
        </p:nvGrpSpPr>
        <p:grpSpPr>
          <a:xfrm>
            <a:off x="12899702" y="-1640324"/>
            <a:ext cx="7138931" cy="3327266"/>
            <a:chOff x="12460" y="-66675"/>
            <a:chExt cx="906000" cy="422262"/>
          </a:xfrm>
        </p:grpSpPr>
        <p:sp>
          <p:nvSpPr>
            <p:cNvPr id="216" name="Google Shape;216;p5"/>
            <p:cNvSpPr/>
            <p:nvPr/>
          </p:nvSpPr>
          <p:spPr>
            <a:xfrm>
              <a:off x="12460" y="0"/>
              <a:ext cx="906000" cy="355587"/>
            </a:xfrm>
            <a:custGeom>
              <a:rect b="b" l="l" r="r" t="t"/>
              <a:pathLst>
                <a:path extrusionOk="0" h="355587" w="906000">
                  <a:moveTo>
                    <a:pt x="683597" y="0"/>
                  </a:moveTo>
                  <a:lnTo>
                    <a:pt x="19203" y="0"/>
                  </a:lnTo>
                  <a:cubicBezTo>
                    <a:pt x="12653" y="0"/>
                    <a:pt x="6598" y="3487"/>
                    <a:pt x="3311" y="9152"/>
                  </a:cubicBezTo>
                  <a:cubicBezTo>
                    <a:pt x="23" y="14817"/>
                    <a:pt x="0" y="21804"/>
                    <a:pt x="3250" y="27491"/>
                  </a:cubicBezTo>
                  <a:lnTo>
                    <a:pt x="175030" y="328096"/>
                  </a:lnTo>
                  <a:cubicBezTo>
                    <a:pt x="184745" y="345096"/>
                    <a:pt x="202823" y="355587"/>
                    <a:pt x="222403" y="355587"/>
                  </a:cubicBezTo>
                  <a:lnTo>
                    <a:pt x="886797" y="355587"/>
                  </a:lnTo>
                  <a:cubicBezTo>
                    <a:pt x="893347" y="355587"/>
                    <a:pt x="899402" y="352101"/>
                    <a:pt x="902689" y="346435"/>
                  </a:cubicBezTo>
                  <a:cubicBezTo>
                    <a:pt x="905977" y="340770"/>
                    <a:pt x="906000" y="333783"/>
                    <a:pt x="902750" y="328096"/>
                  </a:cubicBezTo>
                  <a:lnTo>
                    <a:pt x="730970" y="27491"/>
                  </a:lnTo>
                  <a:cubicBezTo>
                    <a:pt x="721255" y="10491"/>
                    <a:pt x="703177" y="0"/>
                    <a:pt x="683597" y="0"/>
                  </a:cubicBezTo>
                  <a:close/>
                </a:path>
              </a:pathLst>
            </a:custGeom>
            <a:solidFill>
              <a:srgbClr val="95BF4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 txBox="1"/>
            <p:nvPr/>
          </p:nvSpPr>
          <p:spPr>
            <a:xfrm>
              <a:off x="101600" y="-66675"/>
              <a:ext cx="727720" cy="422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" name="Google Shape;218;p5"/>
          <p:cNvSpPr/>
          <p:nvPr/>
        </p:nvSpPr>
        <p:spPr>
          <a:xfrm rot="2203448">
            <a:off x="16087195" y="-567063"/>
            <a:ext cx="2401361" cy="2458731"/>
          </a:xfrm>
          <a:custGeom>
            <a:rect b="b" l="l" r="r" t="t"/>
            <a:pathLst>
              <a:path extrusionOk="0" h="2458731" w="2401361">
                <a:moveTo>
                  <a:pt x="0" y="0"/>
                </a:moveTo>
                <a:lnTo>
                  <a:pt x="2401360" y="0"/>
                </a:lnTo>
                <a:lnTo>
                  <a:pt x="2401360" y="2458731"/>
                </a:lnTo>
                <a:lnTo>
                  <a:pt x="0" y="24587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9" name="Google Shape;219;p5"/>
          <p:cNvGrpSpPr/>
          <p:nvPr/>
        </p:nvGrpSpPr>
        <p:grpSpPr>
          <a:xfrm>
            <a:off x="-2758270" y="-2392283"/>
            <a:ext cx="18251825" cy="4620873"/>
            <a:chOff x="5822" y="-66675"/>
            <a:chExt cx="1661771" cy="420716"/>
          </a:xfrm>
        </p:grpSpPr>
        <p:sp>
          <p:nvSpPr>
            <p:cNvPr id="220" name="Google Shape;220;p5"/>
            <p:cNvSpPr/>
            <p:nvPr/>
          </p:nvSpPr>
          <p:spPr>
            <a:xfrm>
              <a:off x="5822" y="0"/>
              <a:ext cx="1661771" cy="354041"/>
            </a:xfrm>
            <a:custGeom>
              <a:rect b="b" l="l" r="r" t="t"/>
              <a:pathLst>
                <a:path extrusionOk="0" h="354041" w="1661771">
                  <a:moveTo>
                    <a:pt x="212121" y="0"/>
                  </a:moveTo>
                  <a:lnTo>
                    <a:pt x="1652851" y="0"/>
                  </a:lnTo>
                  <a:cubicBezTo>
                    <a:pt x="1655897" y="0"/>
                    <a:pt x="1658712" y="1623"/>
                    <a:pt x="1660239" y="4259"/>
                  </a:cubicBezTo>
                  <a:cubicBezTo>
                    <a:pt x="1661765" y="6895"/>
                    <a:pt x="1661771" y="10145"/>
                    <a:pt x="1660255" y="12786"/>
                  </a:cubicBezTo>
                  <a:lnTo>
                    <a:pt x="1471732" y="341255"/>
                  </a:lnTo>
                  <a:cubicBezTo>
                    <a:pt x="1467193" y="349164"/>
                    <a:pt x="1458770" y="354041"/>
                    <a:pt x="1449651" y="354041"/>
                  </a:cubicBezTo>
                  <a:lnTo>
                    <a:pt x="8921" y="354041"/>
                  </a:lnTo>
                  <a:cubicBezTo>
                    <a:pt x="5875" y="354041"/>
                    <a:pt x="3059" y="352418"/>
                    <a:pt x="1533" y="349782"/>
                  </a:cubicBezTo>
                  <a:cubicBezTo>
                    <a:pt x="7" y="347146"/>
                    <a:pt x="0" y="343896"/>
                    <a:pt x="1517" y="341255"/>
                  </a:cubicBezTo>
                  <a:lnTo>
                    <a:pt x="190039" y="12786"/>
                  </a:lnTo>
                  <a:cubicBezTo>
                    <a:pt x="194579" y="4877"/>
                    <a:pt x="203002" y="0"/>
                    <a:pt x="212121" y="0"/>
                  </a:cubicBezTo>
                  <a:close/>
                </a:path>
              </a:pathLst>
            </a:custGeom>
            <a:solidFill>
              <a:srgbClr val="5E8E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 txBox="1"/>
            <p:nvPr/>
          </p:nvSpPr>
          <p:spPr>
            <a:xfrm>
              <a:off x="101600" y="-66675"/>
              <a:ext cx="1470215" cy="420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5"/>
          <p:cNvSpPr/>
          <p:nvPr/>
        </p:nvSpPr>
        <p:spPr>
          <a:xfrm flipH="1" rot="-4021186">
            <a:off x="-2164000" y="-580014"/>
            <a:ext cx="6677500" cy="2612572"/>
          </a:xfrm>
          <a:custGeom>
            <a:rect b="b" l="l" r="r" t="t"/>
            <a:pathLst>
              <a:path extrusionOk="0" h="2612572" w="6677500">
                <a:moveTo>
                  <a:pt x="6677500" y="0"/>
                </a:moveTo>
                <a:lnTo>
                  <a:pt x="0" y="0"/>
                </a:lnTo>
                <a:lnTo>
                  <a:pt x="0" y="2612572"/>
                </a:lnTo>
                <a:lnTo>
                  <a:pt x="6677500" y="2612572"/>
                </a:lnTo>
                <a:lnTo>
                  <a:pt x="6677500" y="0"/>
                </a:lnTo>
                <a:close/>
              </a:path>
            </a:pathLst>
          </a:custGeom>
          <a:blipFill rotWithShape="1">
            <a:blip r:embed="rId5">
              <a:alphaModFix amt="5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5"/>
          <p:cNvSpPr/>
          <p:nvPr/>
        </p:nvSpPr>
        <p:spPr>
          <a:xfrm>
            <a:off x="-387376" y="9972675"/>
            <a:ext cx="17646676" cy="1656163"/>
          </a:xfrm>
          <a:custGeom>
            <a:rect b="b" l="l" r="r" t="t"/>
            <a:pathLst>
              <a:path extrusionOk="0" h="1656163" w="17646676">
                <a:moveTo>
                  <a:pt x="0" y="0"/>
                </a:moveTo>
                <a:lnTo>
                  <a:pt x="17646676" y="0"/>
                </a:lnTo>
                <a:lnTo>
                  <a:pt x="17646676" y="1656163"/>
                </a:lnTo>
                <a:lnTo>
                  <a:pt x="0" y="16561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-29024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5"/>
          <p:cNvSpPr/>
          <p:nvPr/>
        </p:nvSpPr>
        <p:spPr>
          <a:xfrm>
            <a:off x="13565251" y="-3510381"/>
            <a:ext cx="1992249" cy="4114800"/>
          </a:xfrm>
          <a:custGeom>
            <a:rect b="b" l="l" r="r" t="t"/>
            <a:pathLst>
              <a:path extrusionOk="0" h="4114800" w="1992249">
                <a:moveTo>
                  <a:pt x="0" y="0"/>
                </a:moveTo>
                <a:lnTo>
                  <a:pt x="1992249" y="0"/>
                </a:lnTo>
                <a:lnTo>
                  <a:pt x="1992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5"/>
          <p:cNvSpPr txBox="1"/>
          <p:nvPr/>
        </p:nvSpPr>
        <p:spPr>
          <a:xfrm>
            <a:off x="1244600" y="700403"/>
            <a:ext cx="11239310" cy="955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SALES TRENDS OVER TIME</a:t>
            </a:r>
            <a:endParaRPr/>
          </a:p>
        </p:txBody>
      </p:sp>
      <p:sp>
        <p:nvSpPr>
          <p:cNvPr id="226" name="Google Shape;226;p5"/>
          <p:cNvSpPr txBox="1"/>
          <p:nvPr/>
        </p:nvSpPr>
        <p:spPr>
          <a:xfrm>
            <a:off x="1174750" y="3690878"/>
            <a:ext cx="3106483" cy="4223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3403D"/>
                </a:solidFill>
                <a:latin typeface="Arial"/>
                <a:ea typeface="Arial"/>
                <a:cs typeface="Arial"/>
                <a:sym typeface="Arial"/>
              </a:rPr>
              <a:t>Sales Peaks: </a:t>
            </a:r>
            <a:endParaRPr/>
          </a:p>
        </p:txBody>
      </p:sp>
      <p:sp>
        <p:nvSpPr>
          <p:cNvPr id="227" name="Google Shape;227;p5"/>
          <p:cNvSpPr txBox="1"/>
          <p:nvPr/>
        </p:nvSpPr>
        <p:spPr>
          <a:xfrm>
            <a:off x="1174750" y="4168749"/>
            <a:ext cx="12281066" cy="349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Occur cyclically, every 2-3 days, indicating potential promotional activity or behavioral purchasing patterns.</a:t>
            </a:r>
            <a:endParaRPr/>
          </a:p>
        </p:txBody>
      </p:sp>
      <p:sp>
        <p:nvSpPr>
          <p:cNvPr id="228" name="Google Shape;228;p5"/>
          <p:cNvSpPr/>
          <p:nvPr/>
        </p:nvSpPr>
        <p:spPr>
          <a:xfrm>
            <a:off x="17512126" y="9258300"/>
            <a:ext cx="1992249" cy="4114800"/>
          </a:xfrm>
          <a:custGeom>
            <a:rect b="b" l="l" r="r" t="t"/>
            <a:pathLst>
              <a:path extrusionOk="0" h="4114800" w="1992249">
                <a:moveTo>
                  <a:pt x="0" y="0"/>
                </a:moveTo>
                <a:lnTo>
                  <a:pt x="1992249" y="0"/>
                </a:lnTo>
                <a:lnTo>
                  <a:pt x="1992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5"/>
          <p:cNvSpPr txBox="1"/>
          <p:nvPr/>
        </p:nvSpPr>
        <p:spPr>
          <a:xfrm>
            <a:off x="1174750" y="4851042"/>
            <a:ext cx="3106483" cy="4223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3403D"/>
                </a:solidFill>
                <a:latin typeface="Arial"/>
                <a:ea typeface="Arial"/>
                <a:cs typeface="Arial"/>
                <a:sym typeface="Arial"/>
              </a:rPr>
              <a:t>Hourly Activity: </a:t>
            </a:r>
            <a:endParaRPr/>
          </a:p>
        </p:txBody>
      </p:sp>
      <p:sp>
        <p:nvSpPr>
          <p:cNvPr id="230" name="Google Shape;230;p5"/>
          <p:cNvSpPr txBox="1"/>
          <p:nvPr/>
        </p:nvSpPr>
        <p:spPr>
          <a:xfrm>
            <a:off x="1174750" y="5328913"/>
            <a:ext cx="15526853" cy="349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Peaks mid-day to early evening (hours 10–20), suggesting ideal campaign timing for better Conversion rates, eCPAs and cost per click.</a:t>
            </a:r>
            <a:endParaRPr/>
          </a:p>
        </p:txBody>
      </p:sp>
      <p:sp>
        <p:nvSpPr>
          <p:cNvPr id="231" name="Google Shape;231;p5"/>
          <p:cNvSpPr txBox="1"/>
          <p:nvPr/>
        </p:nvSpPr>
        <p:spPr>
          <a:xfrm>
            <a:off x="1174750" y="6011504"/>
            <a:ext cx="3106483" cy="4223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3403D"/>
                </a:solidFill>
                <a:latin typeface="Arial"/>
                <a:ea typeface="Arial"/>
                <a:cs typeface="Arial"/>
                <a:sym typeface="Arial"/>
              </a:rPr>
              <a:t>Insight:</a:t>
            </a:r>
            <a:endParaRPr/>
          </a:p>
        </p:txBody>
      </p:sp>
      <p:sp>
        <p:nvSpPr>
          <p:cNvPr id="232" name="Google Shape;232;p5"/>
          <p:cNvSpPr txBox="1"/>
          <p:nvPr/>
        </p:nvSpPr>
        <p:spPr>
          <a:xfrm>
            <a:off x="1174750" y="6489375"/>
            <a:ext cx="15526853" cy="349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peaks can guide </a:t>
            </a:r>
            <a:r>
              <a:rPr b="1" lang="en-US" sz="2000">
                <a:solidFill>
                  <a:srgbClr val="5E8E3E"/>
                </a:solidFill>
                <a:latin typeface="Arial"/>
                <a:ea typeface="Arial"/>
                <a:cs typeface="Arial"/>
                <a:sym typeface="Arial"/>
              </a:rPr>
              <a:t>ad placement times, email campaigns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-US" sz="2000">
                <a:solidFill>
                  <a:srgbClr val="5E8E3E"/>
                </a:solidFill>
                <a:latin typeface="Arial"/>
                <a:ea typeface="Arial"/>
                <a:cs typeface="Arial"/>
                <a:sym typeface="Arial"/>
              </a:rPr>
              <a:t>customer service staffing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33" name="Google Shape;233;p5"/>
          <p:cNvSpPr/>
          <p:nvPr/>
        </p:nvSpPr>
        <p:spPr>
          <a:xfrm>
            <a:off x="16928749" y="2076171"/>
            <a:ext cx="910977" cy="1028700"/>
          </a:xfrm>
          <a:custGeom>
            <a:rect b="b" l="l" r="r" t="t"/>
            <a:pathLst>
              <a:path extrusionOk="0" h="1028700" w="910977">
                <a:moveTo>
                  <a:pt x="0" y="0"/>
                </a:moveTo>
                <a:lnTo>
                  <a:pt x="910977" y="0"/>
                </a:lnTo>
                <a:lnTo>
                  <a:pt x="910977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-2703" l="0" r="-279377" t="-270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"/>
          <p:cNvSpPr/>
          <p:nvPr/>
        </p:nvSpPr>
        <p:spPr>
          <a:xfrm rot="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2886" r="-1288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9" name="Google Shape;239;p6"/>
          <p:cNvGrpSpPr/>
          <p:nvPr/>
        </p:nvGrpSpPr>
        <p:grpSpPr>
          <a:xfrm rot="10800000">
            <a:off x="-2620255" y="-103685"/>
            <a:ext cx="10399005" cy="11987848"/>
            <a:chOff x="0" y="-66675"/>
            <a:chExt cx="406400" cy="468493"/>
          </a:xfrm>
        </p:grpSpPr>
        <p:sp>
          <p:nvSpPr>
            <p:cNvPr id="240" name="Google Shape;240;p6"/>
            <p:cNvSpPr/>
            <p:nvPr/>
          </p:nvSpPr>
          <p:spPr>
            <a:xfrm>
              <a:off x="0" y="0"/>
              <a:ext cx="406400" cy="401818"/>
            </a:xfrm>
            <a:custGeom>
              <a:rect b="b" l="l" r="r" t="t"/>
              <a:pathLst>
                <a:path extrusionOk="0" h="401818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01818"/>
                  </a:lnTo>
                  <a:lnTo>
                    <a:pt x="0" y="40181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4783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6"/>
            <p:cNvSpPr txBox="1"/>
            <p:nvPr/>
          </p:nvSpPr>
          <p:spPr>
            <a:xfrm>
              <a:off x="101600" y="-66675"/>
              <a:ext cx="203200" cy="4684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2" name="Google Shape;242;p6"/>
          <p:cNvGrpSpPr/>
          <p:nvPr/>
        </p:nvGrpSpPr>
        <p:grpSpPr>
          <a:xfrm rot="10800000">
            <a:off x="-10475337" y="6448902"/>
            <a:ext cx="15805415" cy="9150677"/>
            <a:chOff x="1408" y="-66675"/>
            <a:chExt cx="1321641" cy="765175"/>
          </a:xfrm>
        </p:grpSpPr>
        <p:sp>
          <p:nvSpPr>
            <p:cNvPr id="243" name="Google Shape;243;p6"/>
            <p:cNvSpPr/>
            <p:nvPr/>
          </p:nvSpPr>
          <p:spPr>
            <a:xfrm>
              <a:off x="1408" y="0"/>
              <a:ext cx="1321641" cy="698500"/>
            </a:xfrm>
            <a:custGeom>
              <a:rect b="b" l="l" r="r" t="t"/>
              <a:pathLst>
                <a:path extrusionOk="0" h="698500" w="1321641">
                  <a:moveTo>
                    <a:pt x="1319362" y="355587"/>
                  </a:moveTo>
                  <a:lnTo>
                    <a:pt x="1123536" y="692163"/>
                  </a:lnTo>
                  <a:cubicBezTo>
                    <a:pt x="1121253" y="696086"/>
                    <a:pt x="1117056" y="698500"/>
                    <a:pt x="1112517" y="698500"/>
                  </a:cubicBezTo>
                  <a:lnTo>
                    <a:pt x="209124" y="698500"/>
                  </a:lnTo>
                  <a:cubicBezTo>
                    <a:pt x="204585" y="698500"/>
                    <a:pt x="200388" y="696086"/>
                    <a:pt x="198105" y="692163"/>
                  </a:cubicBezTo>
                  <a:lnTo>
                    <a:pt x="2279" y="355587"/>
                  </a:lnTo>
                  <a:cubicBezTo>
                    <a:pt x="0" y="351670"/>
                    <a:pt x="0" y="346830"/>
                    <a:pt x="2279" y="342913"/>
                  </a:cubicBezTo>
                  <a:lnTo>
                    <a:pt x="198105" y="6337"/>
                  </a:lnTo>
                  <a:cubicBezTo>
                    <a:pt x="200388" y="2414"/>
                    <a:pt x="204585" y="0"/>
                    <a:pt x="209124" y="0"/>
                  </a:cubicBezTo>
                  <a:lnTo>
                    <a:pt x="1112517" y="0"/>
                  </a:lnTo>
                  <a:cubicBezTo>
                    <a:pt x="1117056" y="0"/>
                    <a:pt x="1121253" y="2414"/>
                    <a:pt x="1123536" y="6337"/>
                  </a:cubicBezTo>
                  <a:lnTo>
                    <a:pt x="1319362" y="342913"/>
                  </a:lnTo>
                  <a:cubicBezTo>
                    <a:pt x="1321641" y="346830"/>
                    <a:pt x="1321641" y="351670"/>
                    <a:pt x="1319362" y="355587"/>
                  </a:cubicBezTo>
                  <a:close/>
                </a:path>
              </a:pathLst>
            </a:custGeom>
            <a:solidFill>
              <a:srgbClr val="5E8E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6"/>
            <p:cNvSpPr txBox="1"/>
            <p:nvPr/>
          </p:nvSpPr>
          <p:spPr>
            <a:xfrm>
              <a:off x="114300" y="-66675"/>
              <a:ext cx="1095857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5" name="Google Shape;245;p6"/>
          <p:cNvGrpSpPr/>
          <p:nvPr/>
        </p:nvGrpSpPr>
        <p:grpSpPr>
          <a:xfrm rot="10800000">
            <a:off x="-4173046" y="-589423"/>
            <a:ext cx="11271868" cy="11432810"/>
            <a:chOff x="11604" y="-66675"/>
            <a:chExt cx="461898" cy="468493"/>
          </a:xfrm>
        </p:grpSpPr>
        <p:sp>
          <p:nvSpPr>
            <p:cNvPr id="246" name="Google Shape;246;p6"/>
            <p:cNvSpPr/>
            <p:nvPr/>
          </p:nvSpPr>
          <p:spPr>
            <a:xfrm>
              <a:off x="11604" y="0"/>
              <a:ext cx="461898" cy="401818"/>
            </a:xfrm>
            <a:custGeom>
              <a:rect b="b" l="l" r="r" t="t"/>
              <a:pathLst>
                <a:path extrusionOk="0" h="401818" w="461898">
                  <a:moveTo>
                    <a:pt x="224295" y="0"/>
                  </a:moveTo>
                  <a:lnTo>
                    <a:pt x="440804" y="0"/>
                  </a:lnTo>
                  <a:cubicBezTo>
                    <a:pt x="447789" y="0"/>
                    <a:pt x="454273" y="3625"/>
                    <a:pt x="457932" y="9575"/>
                  </a:cubicBezTo>
                  <a:cubicBezTo>
                    <a:pt x="461590" y="15525"/>
                    <a:pt x="461899" y="22947"/>
                    <a:pt x="458747" y="29180"/>
                  </a:cubicBezTo>
                  <a:lnTo>
                    <a:pt x="285059" y="372638"/>
                  </a:lnTo>
                  <a:cubicBezTo>
                    <a:pt x="276009" y="390535"/>
                    <a:pt x="257659" y="401818"/>
                    <a:pt x="237604" y="401818"/>
                  </a:cubicBezTo>
                  <a:lnTo>
                    <a:pt x="21095" y="401818"/>
                  </a:lnTo>
                  <a:cubicBezTo>
                    <a:pt x="14110" y="401818"/>
                    <a:pt x="7626" y="398193"/>
                    <a:pt x="3967" y="392243"/>
                  </a:cubicBezTo>
                  <a:cubicBezTo>
                    <a:pt x="309" y="386293"/>
                    <a:pt x="0" y="378871"/>
                    <a:pt x="3152" y="372638"/>
                  </a:cubicBezTo>
                  <a:lnTo>
                    <a:pt x="176840" y="29180"/>
                  </a:lnTo>
                  <a:cubicBezTo>
                    <a:pt x="185890" y="11283"/>
                    <a:pt x="204240" y="0"/>
                    <a:pt x="224295" y="0"/>
                  </a:cubicBezTo>
                  <a:close/>
                </a:path>
              </a:pathLst>
            </a:custGeom>
            <a:solidFill>
              <a:srgbClr val="95BF4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6"/>
            <p:cNvSpPr txBox="1"/>
            <p:nvPr/>
          </p:nvSpPr>
          <p:spPr>
            <a:xfrm>
              <a:off x="101600" y="-66675"/>
              <a:ext cx="281907" cy="4684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8" name="Google Shape;248;p6"/>
          <p:cNvGrpSpPr/>
          <p:nvPr/>
        </p:nvGrpSpPr>
        <p:grpSpPr>
          <a:xfrm rot="10800000">
            <a:off x="-1016880" y="9651350"/>
            <a:ext cx="4035505" cy="818745"/>
            <a:chOff x="0" y="0"/>
            <a:chExt cx="5380674" cy="1091660"/>
          </a:xfrm>
        </p:grpSpPr>
        <p:sp>
          <p:nvSpPr>
            <p:cNvPr id="249" name="Google Shape;249;p6"/>
            <p:cNvSpPr/>
            <p:nvPr/>
          </p:nvSpPr>
          <p:spPr>
            <a:xfrm>
              <a:off x="2599374" y="0"/>
              <a:ext cx="2781300" cy="1091660"/>
            </a:xfrm>
            <a:custGeom>
              <a:rect b="b" l="l" r="r" t="t"/>
              <a:pathLst>
                <a:path extrusionOk="0" h="1091660" w="2781300">
                  <a:moveTo>
                    <a:pt x="0" y="0"/>
                  </a:moveTo>
                  <a:lnTo>
                    <a:pt x="2781300" y="0"/>
                  </a:lnTo>
                  <a:lnTo>
                    <a:pt x="2781300" y="1091660"/>
                  </a:lnTo>
                  <a:lnTo>
                    <a:pt x="0" y="109166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0" y="0"/>
              <a:ext cx="2487304" cy="1091660"/>
            </a:xfrm>
            <a:custGeom>
              <a:rect b="b" l="l" r="r" t="t"/>
              <a:pathLst>
                <a:path extrusionOk="0" h="1091660" w="2487304">
                  <a:moveTo>
                    <a:pt x="0" y="0"/>
                  </a:moveTo>
                  <a:lnTo>
                    <a:pt x="2487304" y="0"/>
                  </a:lnTo>
                  <a:lnTo>
                    <a:pt x="2487304" y="1091660"/>
                  </a:lnTo>
                  <a:lnTo>
                    <a:pt x="0" y="109166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-11818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1" name="Google Shape;251;p6"/>
          <p:cNvGrpSpPr/>
          <p:nvPr/>
        </p:nvGrpSpPr>
        <p:grpSpPr>
          <a:xfrm rot="10800000">
            <a:off x="-1871251" y="-1416578"/>
            <a:ext cx="3884008" cy="3583706"/>
            <a:chOff x="24845" y="-66675"/>
            <a:chExt cx="455970" cy="420716"/>
          </a:xfrm>
        </p:grpSpPr>
        <p:sp>
          <p:nvSpPr>
            <p:cNvPr id="252" name="Google Shape;252;p6"/>
            <p:cNvSpPr/>
            <p:nvPr/>
          </p:nvSpPr>
          <p:spPr>
            <a:xfrm>
              <a:off x="24845" y="0"/>
              <a:ext cx="455970" cy="354041"/>
            </a:xfrm>
            <a:custGeom>
              <a:rect b="b" l="l" r="r" t="t"/>
              <a:pathLst>
                <a:path extrusionOk="0" h="354041" w="455970">
                  <a:moveTo>
                    <a:pt x="241264" y="0"/>
                  </a:moveTo>
                  <a:lnTo>
                    <a:pt x="417906" y="0"/>
                  </a:lnTo>
                  <a:cubicBezTo>
                    <a:pt x="430904" y="0"/>
                    <a:pt x="442917" y="6926"/>
                    <a:pt x="449431" y="18174"/>
                  </a:cubicBezTo>
                  <a:cubicBezTo>
                    <a:pt x="455944" y="29422"/>
                    <a:pt x="455970" y="43288"/>
                    <a:pt x="449500" y="54561"/>
                  </a:cubicBezTo>
                  <a:lnTo>
                    <a:pt x="308931" y="299480"/>
                  </a:lnTo>
                  <a:cubicBezTo>
                    <a:pt x="289560" y="333229"/>
                    <a:pt x="253619" y="354041"/>
                    <a:pt x="214706" y="354041"/>
                  </a:cubicBezTo>
                  <a:lnTo>
                    <a:pt x="38064" y="354041"/>
                  </a:lnTo>
                  <a:cubicBezTo>
                    <a:pt x="25066" y="354041"/>
                    <a:pt x="13053" y="347115"/>
                    <a:pt x="6540" y="335867"/>
                  </a:cubicBezTo>
                  <a:cubicBezTo>
                    <a:pt x="27" y="324619"/>
                    <a:pt x="0" y="310753"/>
                    <a:pt x="6470" y="299480"/>
                  </a:cubicBezTo>
                  <a:lnTo>
                    <a:pt x="147040" y="54561"/>
                  </a:lnTo>
                  <a:cubicBezTo>
                    <a:pt x="166410" y="20812"/>
                    <a:pt x="202351" y="0"/>
                    <a:pt x="241264" y="0"/>
                  </a:cubicBezTo>
                  <a:close/>
                </a:path>
              </a:pathLst>
            </a:custGeom>
            <a:solidFill>
              <a:srgbClr val="1D73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6"/>
            <p:cNvSpPr txBox="1"/>
            <p:nvPr/>
          </p:nvSpPr>
          <p:spPr>
            <a:xfrm>
              <a:off x="101600" y="-66675"/>
              <a:ext cx="302460" cy="420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4" name="Google Shape;254;p6"/>
          <p:cNvSpPr/>
          <p:nvPr/>
        </p:nvSpPr>
        <p:spPr>
          <a:xfrm rot="10800000">
            <a:off x="-378756" y="-275047"/>
            <a:ext cx="1118845" cy="911859"/>
          </a:xfrm>
          <a:custGeom>
            <a:rect b="b" l="l" r="r" t="t"/>
            <a:pathLst>
              <a:path extrusionOk="0" h="911859" w="1118845">
                <a:moveTo>
                  <a:pt x="0" y="0"/>
                </a:moveTo>
                <a:lnTo>
                  <a:pt x="1118845" y="0"/>
                </a:lnTo>
                <a:lnTo>
                  <a:pt x="1118845" y="911859"/>
                </a:lnTo>
                <a:lnTo>
                  <a:pt x="0" y="9118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14051209" y="10009713"/>
            <a:ext cx="7315200" cy="707451"/>
          </a:xfrm>
          <a:custGeom>
            <a:rect b="b" l="l" r="r" t="t"/>
            <a:pathLst>
              <a:path extrusionOk="0" h="707451" w="7315200">
                <a:moveTo>
                  <a:pt x="0" y="0"/>
                </a:moveTo>
                <a:lnTo>
                  <a:pt x="7315200" y="0"/>
                </a:lnTo>
                <a:lnTo>
                  <a:pt x="7315200" y="707451"/>
                </a:lnTo>
                <a:lnTo>
                  <a:pt x="0" y="7074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-41958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6" name="Google Shape;256;p6"/>
          <p:cNvGrpSpPr/>
          <p:nvPr/>
        </p:nvGrpSpPr>
        <p:grpSpPr>
          <a:xfrm>
            <a:off x="16463917" y="-3260322"/>
            <a:ext cx="5059505" cy="4814703"/>
            <a:chOff x="4360" y="-66675"/>
            <a:chExt cx="804080" cy="765175"/>
          </a:xfrm>
        </p:grpSpPr>
        <p:sp>
          <p:nvSpPr>
            <p:cNvPr id="257" name="Google Shape;257;p6"/>
            <p:cNvSpPr/>
            <p:nvPr/>
          </p:nvSpPr>
          <p:spPr>
            <a:xfrm>
              <a:off x="4360" y="0"/>
              <a:ext cx="804080" cy="698500"/>
            </a:xfrm>
            <a:custGeom>
              <a:rect b="b" l="l" r="r" t="t"/>
              <a:pathLst>
                <a:path extrusionOk="0" h="698500" w="804080">
                  <a:moveTo>
                    <a:pt x="797021" y="368876"/>
                  </a:moveTo>
                  <a:lnTo>
                    <a:pt x="616659" y="678874"/>
                  </a:lnTo>
                  <a:cubicBezTo>
                    <a:pt x="609589" y="691025"/>
                    <a:pt x="596592" y="698500"/>
                    <a:pt x="582534" y="698500"/>
                  </a:cubicBezTo>
                  <a:lnTo>
                    <a:pt x="221546" y="698500"/>
                  </a:lnTo>
                  <a:cubicBezTo>
                    <a:pt x="207488" y="698500"/>
                    <a:pt x="194491" y="691025"/>
                    <a:pt x="187421" y="678874"/>
                  </a:cubicBezTo>
                  <a:lnTo>
                    <a:pt x="7059" y="368876"/>
                  </a:lnTo>
                  <a:cubicBezTo>
                    <a:pt x="0" y="356744"/>
                    <a:pt x="0" y="341756"/>
                    <a:pt x="7059" y="329624"/>
                  </a:cubicBezTo>
                  <a:lnTo>
                    <a:pt x="187421" y="19626"/>
                  </a:lnTo>
                  <a:cubicBezTo>
                    <a:pt x="194491" y="7475"/>
                    <a:pt x="207488" y="0"/>
                    <a:pt x="221546" y="0"/>
                  </a:cubicBezTo>
                  <a:lnTo>
                    <a:pt x="582534" y="0"/>
                  </a:lnTo>
                  <a:cubicBezTo>
                    <a:pt x="596592" y="0"/>
                    <a:pt x="609589" y="7475"/>
                    <a:pt x="616659" y="19626"/>
                  </a:cubicBezTo>
                  <a:lnTo>
                    <a:pt x="797021" y="329624"/>
                  </a:lnTo>
                  <a:cubicBezTo>
                    <a:pt x="804080" y="341756"/>
                    <a:pt x="804080" y="356744"/>
                    <a:pt x="797021" y="368876"/>
                  </a:cubicBezTo>
                  <a:close/>
                </a:path>
              </a:pathLst>
            </a:custGeom>
            <a:solidFill>
              <a:srgbClr val="5E8E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6"/>
            <p:cNvSpPr txBox="1"/>
            <p:nvPr/>
          </p:nvSpPr>
          <p:spPr>
            <a:xfrm>
              <a:off x="114300" y="-66675"/>
              <a:ext cx="5842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9" name="Google Shape;259;p6"/>
          <p:cNvSpPr/>
          <p:nvPr/>
        </p:nvSpPr>
        <p:spPr>
          <a:xfrm>
            <a:off x="16809791" y="385226"/>
            <a:ext cx="899017" cy="732699"/>
          </a:xfrm>
          <a:custGeom>
            <a:rect b="b" l="l" r="r" t="t"/>
            <a:pathLst>
              <a:path extrusionOk="0" h="732699" w="899017">
                <a:moveTo>
                  <a:pt x="0" y="0"/>
                </a:moveTo>
                <a:lnTo>
                  <a:pt x="899018" y="0"/>
                </a:lnTo>
                <a:lnTo>
                  <a:pt x="899018" y="732699"/>
                </a:lnTo>
                <a:lnTo>
                  <a:pt x="0" y="7326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6"/>
          <p:cNvSpPr/>
          <p:nvPr/>
        </p:nvSpPr>
        <p:spPr>
          <a:xfrm rot="-5400000">
            <a:off x="17259300" y="7096804"/>
            <a:ext cx="2057400" cy="807530"/>
          </a:xfrm>
          <a:custGeom>
            <a:rect b="b" l="l" r="r" t="t"/>
            <a:pathLst>
              <a:path extrusionOk="0" h="807530" w="2057400">
                <a:moveTo>
                  <a:pt x="0" y="0"/>
                </a:moveTo>
                <a:lnTo>
                  <a:pt x="2057400" y="0"/>
                </a:lnTo>
                <a:lnTo>
                  <a:pt x="2057400" y="807530"/>
                </a:lnTo>
                <a:lnTo>
                  <a:pt x="0" y="8075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6"/>
          <p:cNvSpPr/>
          <p:nvPr/>
        </p:nvSpPr>
        <p:spPr>
          <a:xfrm>
            <a:off x="10193891" y="-3622115"/>
            <a:ext cx="1992249" cy="4114800"/>
          </a:xfrm>
          <a:custGeom>
            <a:rect b="b" l="l" r="r" t="t"/>
            <a:pathLst>
              <a:path extrusionOk="0" h="4114800" w="1992249">
                <a:moveTo>
                  <a:pt x="0" y="0"/>
                </a:moveTo>
                <a:lnTo>
                  <a:pt x="1992249" y="0"/>
                </a:lnTo>
                <a:lnTo>
                  <a:pt x="1992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6"/>
          <p:cNvSpPr/>
          <p:nvPr/>
        </p:nvSpPr>
        <p:spPr>
          <a:xfrm>
            <a:off x="-2381563" y="3206674"/>
            <a:ext cx="7107908" cy="6530391"/>
          </a:xfrm>
          <a:custGeom>
            <a:rect b="b" l="l" r="r" t="t"/>
            <a:pathLst>
              <a:path extrusionOk="0" h="6530391" w="7107908">
                <a:moveTo>
                  <a:pt x="0" y="0"/>
                </a:moveTo>
                <a:lnTo>
                  <a:pt x="7107908" y="0"/>
                </a:lnTo>
                <a:lnTo>
                  <a:pt x="7107908" y="6530390"/>
                </a:lnTo>
                <a:lnTo>
                  <a:pt x="0" y="65303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 amt="6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6"/>
          <p:cNvSpPr/>
          <p:nvPr/>
        </p:nvSpPr>
        <p:spPr>
          <a:xfrm>
            <a:off x="-4693096" y="-598965"/>
            <a:ext cx="11432327" cy="9544221"/>
          </a:xfrm>
          <a:custGeom>
            <a:rect b="b" l="l" r="r" t="t"/>
            <a:pathLst>
              <a:path extrusionOk="0" h="401646" w="481103">
                <a:moveTo>
                  <a:pt x="224045" y="0"/>
                </a:moveTo>
                <a:lnTo>
                  <a:pt x="460258" y="0"/>
                </a:lnTo>
                <a:cubicBezTo>
                  <a:pt x="467161" y="0"/>
                  <a:pt x="473569" y="3583"/>
                  <a:pt x="477184" y="9463"/>
                </a:cubicBezTo>
                <a:cubicBezTo>
                  <a:pt x="480799" y="15343"/>
                  <a:pt x="481103" y="22678"/>
                  <a:pt x="477987" y="28838"/>
                </a:cubicBezTo>
                <a:lnTo>
                  <a:pt x="303966" y="372808"/>
                </a:lnTo>
                <a:cubicBezTo>
                  <a:pt x="295018" y="390496"/>
                  <a:pt x="276881" y="401646"/>
                  <a:pt x="257058" y="401646"/>
                </a:cubicBezTo>
                <a:lnTo>
                  <a:pt x="20845" y="401646"/>
                </a:lnTo>
                <a:cubicBezTo>
                  <a:pt x="13943" y="401646"/>
                  <a:pt x="7535" y="398063"/>
                  <a:pt x="3920" y="392183"/>
                </a:cubicBezTo>
                <a:cubicBezTo>
                  <a:pt x="304" y="386303"/>
                  <a:pt x="0" y="378968"/>
                  <a:pt x="3117" y="372808"/>
                </a:cubicBezTo>
                <a:lnTo>
                  <a:pt x="177137" y="28838"/>
                </a:lnTo>
                <a:cubicBezTo>
                  <a:pt x="186086" y="11150"/>
                  <a:pt x="204223" y="0"/>
                  <a:pt x="224045" y="0"/>
                </a:cubicBez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-82700" l="-2596" r="-42621" t="-77323"/>
            </a:stretch>
          </a:blipFill>
          <a:ln cap="rnd" cmpd="sng" w="209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6"/>
          <p:cNvSpPr txBox="1"/>
          <p:nvPr/>
        </p:nvSpPr>
        <p:spPr>
          <a:xfrm>
            <a:off x="7381998" y="1308156"/>
            <a:ext cx="8672542" cy="18985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99">
                <a:solidFill>
                  <a:srgbClr val="5E8E3E"/>
                </a:solidFill>
                <a:latin typeface="Arial"/>
                <a:ea typeface="Arial"/>
                <a:cs typeface="Arial"/>
                <a:sym typeface="Arial"/>
              </a:rPr>
              <a:t>PAYMENT GATEWAY INSIGHTS</a:t>
            </a:r>
            <a:endParaRPr/>
          </a:p>
        </p:txBody>
      </p:sp>
      <p:sp>
        <p:nvSpPr>
          <p:cNvPr id="265" name="Google Shape;265;p6"/>
          <p:cNvSpPr txBox="1"/>
          <p:nvPr/>
        </p:nvSpPr>
        <p:spPr>
          <a:xfrm>
            <a:off x="6389222" y="6108442"/>
            <a:ext cx="4048891" cy="5239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E8E3E"/>
                </a:solidFill>
                <a:latin typeface="Arial"/>
                <a:ea typeface="Arial"/>
                <a:cs typeface="Arial"/>
                <a:sym typeface="Arial"/>
              </a:rPr>
              <a:t>Insight:</a:t>
            </a:r>
            <a:endParaRPr/>
          </a:p>
        </p:txBody>
      </p:sp>
      <p:sp>
        <p:nvSpPr>
          <p:cNvPr id="266" name="Google Shape;266;p6"/>
          <p:cNvSpPr txBox="1"/>
          <p:nvPr/>
        </p:nvSpPr>
        <p:spPr>
          <a:xfrm>
            <a:off x="6389222" y="6870508"/>
            <a:ext cx="10047260" cy="10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dominance of </a:t>
            </a: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Shopify Payments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suggests a streamlined checkout process. However, </a:t>
            </a: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manual payments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lower adoption of alternative gateways might indicate untapped preferences (offering more payment options may convert hesitant buyers).</a:t>
            </a:r>
            <a:endParaRPr/>
          </a:p>
        </p:txBody>
      </p:sp>
      <p:sp>
        <p:nvSpPr>
          <p:cNvPr id="267" name="Google Shape;267;p6"/>
          <p:cNvSpPr txBox="1"/>
          <p:nvPr/>
        </p:nvSpPr>
        <p:spPr>
          <a:xfrm>
            <a:off x="6389222" y="4106470"/>
            <a:ext cx="8934197" cy="5239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E8E3E"/>
                </a:solidFill>
                <a:latin typeface="Arial"/>
                <a:ea typeface="Arial"/>
                <a:cs typeface="Arial"/>
                <a:sym typeface="Arial"/>
              </a:rPr>
              <a:t>Shopify Payments:</a:t>
            </a:r>
            <a:r>
              <a:rPr b="1" lang="en-US" sz="3000">
                <a:solidFill>
                  <a:srgbClr val="23403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58.45% of total sales ($2.44M)</a:t>
            </a:r>
            <a:endParaRPr/>
          </a:p>
        </p:txBody>
      </p:sp>
      <p:sp>
        <p:nvSpPr>
          <p:cNvPr id="268" name="Google Shape;268;p6"/>
          <p:cNvSpPr txBox="1"/>
          <p:nvPr/>
        </p:nvSpPr>
        <p:spPr>
          <a:xfrm>
            <a:off x="6389222" y="4863876"/>
            <a:ext cx="7420251" cy="349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Others: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PayPal (16.29%), Amazon Payments (17.62%)</a:t>
            </a:r>
            <a:endParaRPr/>
          </a:p>
        </p:txBody>
      </p:sp>
      <p:sp>
        <p:nvSpPr>
          <p:cNvPr id="269" name="Google Shape;269;p6"/>
          <p:cNvSpPr/>
          <p:nvPr/>
        </p:nvSpPr>
        <p:spPr>
          <a:xfrm>
            <a:off x="16436483" y="8622650"/>
            <a:ext cx="910977" cy="1028700"/>
          </a:xfrm>
          <a:custGeom>
            <a:rect b="b" l="l" r="r" t="t"/>
            <a:pathLst>
              <a:path extrusionOk="0" h="1028700" w="910977">
                <a:moveTo>
                  <a:pt x="0" y="0"/>
                </a:moveTo>
                <a:lnTo>
                  <a:pt x="910977" y="0"/>
                </a:lnTo>
                <a:lnTo>
                  <a:pt x="910977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-2703" l="0" r="-279377" t="-270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7"/>
          <p:cNvSpPr/>
          <p:nvPr/>
        </p:nvSpPr>
        <p:spPr>
          <a:xfrm rot="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2886" r="-1288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7"/>
          <p:cNvSpPr/>
          <p:nvPr/>
        </p:nvSpPr>
        <p:spPr>
          <a:xfrm flipH="1">
            <a:off x="8528002" y="-459846"/>
            <a:ext cx="11099029" cy="4574646"/>
          </a:xfrm>
          <a:custGeom>
            <a:rect b="b" l="l" r="r" t="t"/>
            <a:pathLst>
              <a:path extrusionOk="0" h="469159" w="1138276">
                <a:moveTo>
                  <a:pt x="920789" y="0"/>
                </a:moveTo>
                <a:lnTo>
                  <a:pt x="14288" y="0"/>
                </a:lnTo>
                <a:cubicBezTo>
                  <a:pt x="9711" y="0"/>
                  <a:pt x="5442" y="2304"/>
                  <a:pt x="2930" y="6130"/>
                </a:cubicBezTo>
                <a:cubicBezTo>
                  <a:pt x="418" y="9955"/>
                  <a:pt x="0" y="14789"/>
                  <a:pt x="1819" y="18989"/>
                </a:cubicBezTo>
                <a:lnTo>
                  <a:pt x="188571" y="450170"/>
                </a:lnTo>
                <a:cubicBezTo>
                  <a:pt x="193564" y="461698"/>
                  <a:pt x="204926" y="469159"/>
                  <a:pt x="217488" y="469159"/>
                </a:cubicBezTo>
                <a:lnTo>
                  <a:pt x="1123989" y="469159"/>
                </a:lnTo>
                <a:cubicBezTo>
                  <a:pt x="1128565" y="469159"/>
                  <a:pt x="1132835" y="466855"/>
                  <a:pt x="1135347" y="463029"/>
                </a:cubicBezTo>
                <a:cubicBezTo>
                  <a:pt x="1137859" y="459203"/>
                  <a:pt x="1138276" y="454370"/>
                  <a:pt x="1136457" y="450170"/>
                </a:cubicBezTo>
                <a:lnTo>
                  <a:pt x="949706" y="18989"/>
                </a:lnTo>
                <a:cubicBezTo>
                  <a:pt x="944713" y="7461"/>
                  <a:pt x="933351" y="0"/>
                  <a:pt x="920789" y="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1881" l="-623" r="-623" t="-3188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Google Shape;276;p7"/>
          <p:cNvGrpSpPr/>
          <p:nvPr/>
        </p:nvGrpSpPr>
        <p:grpSpPr>
          <a:xfrm rot="10800000">
            <a:off x="8726432" y="-449030"/>
            <a:ext cx="2067453" cy="2321477"/>
            <a:chOff x="32990" y="66810"/>
            <a:chExt cx="746819" cy="838579"/>
          </a:xfrm>
        </p:grpSpPr>
        <p:sp>
          <p:nvSpPr>
            <p:cNvPr id="277" name="Google Shape;277;p7"/>
            <p:cNvSpPr/>
            <p:nvPr/>
          </p:nvSpPr>
          <p:spPr>
            <a:xfrm>
              <a:off x="32990" y="66810"/>
              <a:ext cx="746819" cy="838579"/>
            </a:xfrm>
            <a:custGeom>
              <a:rect b="b" l="l" r="r" t="t"/>
              <a:pathLst>
                <a:path extrusionOk="0" h="838579" w="746819">
                  <a:moveTo>
                    <a:pt x="415679" y="27359"/>
                  </a:moveTo>
                  <a:lnTo>
                    <a:pt x="737541" y="744409"/>
                  </a:lnTo>
                  <a:cubicBezTo>
                    <a:pt x="746820" y="765082"/>
                    <a:pt x="744988" y="789048"/>
                    <a:pt x="732676" y="808071"/>
                  </a:cubicBezTo>
                  <a:cubicBezTo>
                    <a:pt x="720364" y="827093"/>
                    <a:pt x="699249" y="838578"/>
                    <a:pt x="676590" y="838578"/>
                  </a:cubicBezTo>
                  <a:lnTo>
                    <a:pt x="70231" y="838578"/>
                  </a:lnTo>
                  <a:cubicBezTo>
                    <a:pt x="47571" y="838578"/>
                    <a:pt x="26456" y="827093"/>
                    <a:pt x="14144" y="808071"/>
                  </a:cubicBezTo>
                  <a:cubicBezTo>
                    <a:pt x="1832" y="789048"/>
                    <a:pt x="0" y="765082"/>
                    <a:pt x="9279" y="744409"/>
                  </a:cubicBezTo>
                  <a:lnTo>
                    <a:pt x="331141" y="27359"/>
                  </a:lnTo>
                  <a:cubicBezTo>
                    <a:pt x="338613" y="10711"/>
                    <a:pt x="355162" y="0"/>
                    <a:pt x="373410" y="0"/>
                  </a:cubicBezTo>
                  <a:cubicBezTo>
                    <a:pt x="391658" y="0"/>
                    <a:pt x="408207" y="10711"/>
                    <a:pt x="415679" y="27359"/>
                  </a:cubicBezTo>
                  <a:close/>
                </a:path>
              </a:pathLst>
            </a:custGeom>
            <a:solidFill>
              <a:srgbClr val="95BF47">
                <a:alpha val="8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7"/>
            <p:cNvSpPr txBox="1"/>
            <p:nvPr/>
          </p:nvSpPr>
          <p:spPr>
            <a:xfrm>
              <a:off x="127000" y="353684"/>
              <a:ext cx="558800" cy="487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p7"/>
          <p:cNvSpPr/>
          <p:nvPr/>
        </p:nvSpPr>
        <p:spPr>
          <a:xfrm>
            <a:off x="17794485" y="2781329"/>
            <a:ext cx="306763" cy="1333471"/>
          </a:xfrm>
          <a:custGeom>
            <a:rect b="b" l="l" r="r" t="t"/>
            <a:pathLst>
              <a:path extrusionOk="0" h="1333471" w="306763">
                <a:moveTo>
                  <a:pt x="0" y="0"/>
                </a:moveTo>
                <a:lnTo>
                  <a:pt x="306763" y="0"/>
                </a:lnTo>
                <a:lnTo>
                  <a:pt x="306763" y="1333471"/>
                </a:lnTo>
                <a:lnTo>
                  <a:pt x="0" y="13334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-40107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0" name="Google Shape;280;p7"/>
          <p:cNvGrpSpPr/>
          <p:nvPr/>
        </p:nvGrpSpPr>
        <p:grpSpPr>
          <a:xfrm rot="10800000">
            <a:off x="15825562" y="4594602"/>
            <a:ext cx="5103634" cy="4962320"/>
            <a:chOff x="15818" y="26626"/>
            <a:chExt cx="781165" cy="759535"/>
          </a:xfrm>
        </p:grpSpPr>
        <p:sp>
          <p:nvSpPr>
            <p:cNvPr id="281" name="Google Shape;281;p7"/>
            <p:cNvSpPr/>
            <p:nvPr/>
          </p:nvSpPr>
          <p:spPr>
            <a:xfrm>
              <a:off x="15818" y="26626"/>
              <a:ext cx="781165" cy="759535"/>
            </a:xfrm>
            <a:custGeom>
              <a:rect b="b" l="l" r="r" t="t"/>
              <a:pathLst>
                <a:path extrusionOk="0" h="759535" w="781165">
                  <a:moveTo>
                    <a:pt x="410667" y="12227"/>
                  </a:moveTo>
                  <a:lnTo>
                    <a:pt x="776897" y="720682"/>
                  </a:lnTo>
                  <a:cubicBezTo>
                    <a:pt x="781164" y="728937"/>
                    <a:pt x="780820" y="738818"/>
                    <a:pt x="775988" y="746755"/>
                  </a:cubicBezTo>
                  <a:cubicBezTo>
                    <a:pt x="771156" y="754691"/>
                    <a:pt x="762537" y="759535"/>
                    <a:pt x="753245" y="759535"/>
                  </a:cubicBezTo>
                  <a:lnTo>
                    <a:pt x="27919" y="759535"/>
                  </a:lnTo>
                  <a:cubicBezTo>
                    <a:pt x="18627" y="759535"/>
                    <a:pt x="10008" y="754691"/>
                    <a:pt x="5176" y="746755"/>
                  </a:cubicBezTo>
                  <a:cubicBezTo>
                    <a:pt x="344" y="738818"/>
                    <a:pt x="0" y="728937"/>
                    <a:pt x="4267" y="720682"/>
                  </a:cubicBezTo>
                  <a:lnTo>
                    <a:pt x="370497" y="12227"/>
                  </a:lnTo>
                  <a:cubicBezTo>
                    <a:pt x="374380" y="4717"/>
                    <a:pt x="382128" y="0"/>
                    <a:pt x="390582" y="0"/>
                  </a:cubicBezTo>
                  <a:cubicBezTo>
                    <a:pt x="399036" y="0"/>
                    <a:pt x="406784" y="4717"/>
                    <a:pt x="410667" y="12227"/>
                  </a:cubicBezTo>
                  <a:close/>
                </a:path>
              </a:pathLst>
            </a:custGeom>
            <a:solidFill>
              <a:srgbClr val="95BF4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7"/>
            <p:cNvSpPr txBox="1"/>
            <p:nvPr/>
          </p:nvSpPr>
          <p:spPr>
            <a:xfrm>
              <a:off x="127000" y="298328"/>
              <a:ext cx="558800" cy="4316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3" name="Google Shape;283;p7"/>
          <p:cNvGrpSpPr/>
          <p:nvPr/>
        </p:nvGrpSpPr>
        <p:grpSpPr>
          <a:xfrm>
            <a:off x="-4298179" y="3777040"/>
            <a:ext cx="21990083" cy="5787417"/>
            <a:chOff x="3705" y="-66675"/>
            <a:chExt cx="1793369" cy="471984"/>
          </a:xfrm>
        </p:grpSpPr>
        <p:sp>
          <p:nvSpPr>
            <p:cNvPr id="284" name="Google Shape;284;p7"/>
            <p:cNvSpPr/>
            <p:nvPr/>
          </p:nvSpPr>
          <p:spPr>
            <a:xfrm>
              <a:off x="3705" y="0"/>
              <a:ext cx="1793369" cy="405309"/>
            </a:xfrm>
            <a:custGeom>
              <a:rect b="b" l="l" r="r" t="t"/>
              <a:pathLst>
                <a:path extrusionOk="0" h="405309" w="1793369">
                  <a:moveTo>
                    <a:pt x="1583355" y="0"/>
                  </a:moveTo>
                  <a:lnTo>
                    <a:pt x="6813" y="0"/>
                  </a:lnTo>
                  <a:cubicBezTo>
                    <a:pt x="4562" y="0"/>
                    <a:pt x="2471" y="1166"/>
                    <a:pt x="1288" y="3082"/>
                  </a:cubicBezTo>
                  <a:cubicBezTo>
                    <a:pt x="106" y="4998"/>
                    <a:pt x="0" y="7390"/>
                    <a:pt x="1009" y="9403"/>
                  </a:cubicBezTo>
                  <a:lnTo>
                    <a:pt x="194781" y="395906"/>
                  </a:lnTo>
                  <a:cubicBezTo>
                    <a:pt x="197671" y="401670"/>
                    <a:pt x="203566" y="405309"/>
                    <a:pt x="210013" y="405309"/>
                  </a:cubicBezTo>
                  <a:lnTo>
                    <a:pt x="1786555" y="405309"/>
                  </a:lnTo>
                  <a:cubicBezTo>
                    <a:pt x="1788807" y="405309"/>
                    <a:pt x="1790898" y="404143"/>
                    <a:pt x="1792080" y="402227"/>
                  </a:cubicBezTo>
                  <a:cubicBezTo>
                    <a:pt x="1793263" y="400311"/>
                    <a:pt x="1793369" y="397919"/>
                    <a:pt x="1792360" y="395906"/>
                  </a:cubicBezTo>
                  <a:lnTo>
                    <a:pt x="1598588" y="9403"/>
                  </a:lnTo>
                  <a:cubicBezTo>
                    <a:pt x="1595698" y="3639"/>
                    <a:pt x="1589803" y="0"/>
                    <a:pt x="1583355" y="0"/>
                  </a:cubicBezTo>
                  <a:close/>
                </a:path>
              </a:pathLst>
            </a:custGeom>
            <a:solidFill>
              <a:srgbClr val="5E8E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7"/>
            <p:cNvSpPr txBox="1"/>
            <p:nvPr/>
          </p:nvSpPr>
          <p:spPr>
            <a:xfrm>
              <a:off x="101600" y="-66675"/>
              <a:ext cx="1597579" cy="4719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6" name="Google Shape;286;p7"/>
          <p:cNvSpPr/>
          <p:nvPr/>
        </p:nvSpPr>
        <p:spPr>
          <a:xfrm flipH="1" rot="10481927">
            <a:off x="16784572" y="4861938"/>
            <a:ext cx="4338708" cy="4105502"/>
          </a:xfrm>
          <a:custGeom>
            <a:rect b="b" l="l" r="r" t="t"/>
            <a:pathLst>
              <a:path extrusionOk="0" h="4105502" w="4338708">
                <a:moveTo>
                  <a:pt x="4338707" y="0"/>
                </a:moveTo>
                <a:lnTo>
                  <a:pt x="0" y="0"/>
                </a:lnTo>
                <a:lnTo>
                  <a:pt x="0" y="4105502"/>
                </a:lnTo>
                <a:lnTo>
                  <a:pt x="4338707" y="4105502"/>
                </a:lnTo>
                <a:lnTo>
                  <a:pt x="4338707" y="0"/>
                </a:lnTo>
                <a:close/>
              </a:path>
            </a:pathLst>
          </a:custGeom>
          <a:blipFill rotWithShape="1">
            <a:blip r:embed="rId6">
              <a:alphaModFix amt="5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7"/>
          <p:cNvSpPr/>
          <p:nvPr/>
        </p:nvSpPr>
        <p:spPr>
          <a:xfrm>
            <a:off x="-2269885" y="-2139480"/>
            <a:ext cx="3825635" cy="3380905"/>
          </a:xfrm>
          <a:custGeom>
            <a:rect b="b" l="l" r="r" t="t"/>
            <a:pathLst>
              <a:path extrusionOk="0" h="3380905" w="3825635">
                <a:moveTo>
                  <a:pt x="0" y="0"/>
                </a:moveTo>
                <a:lnTo>
                  <a:pt x="3825635" y="0"/>
                </a:lnTo>
                <a:lnTo>
                  <a:pt x="3825635" y="3380905"/>
                </a:lnTo>
                <a:lnTo>
                  <a:pt x="0" y="33809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5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7"/>
          <p:cNvSpPr/>
          <p:nvPr/>
        </p:nvSpPr>
        <p:spPr>
          <a:xfrm rot="-5400000">
            <a:off x="-397581" y="9002682"/>
            <a:ext cx="1022473" cy="511236"/>
          </a:xfrm>
          <a:custGeom>
            <a:rect b="b" l="l" r="r" t="t"/>
            <a:pathLst>
              <a:path extrusionOk="0" h="511236" w="1022473">
                <a:moveTo>
                  <a:pt x="0" y="0"/>
                </a:moveTo>
                <a:lnTo>
                  <a:pt x="1022473" y="0"/>
                </a:lnTo>
                <a:lnTo>
                  <a:pt x="1022473" y="511236"/>
                </a:lnTo>
                <a:lnTo>
                  <a:pt x="0" y="5112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7"/>
          <p:cNvSpPr/>
          <p:nvPr/>
        </p:nvSpPr>
        <p:spPr>
          <a:xfrm>
            <a:off x="368234" y="385226"/>
            <a:ext cx="899017" cy="732699"/>
          </a:xfrm>
          <a:custGeom>
            <a:rect b="b" l="l" r="r" t="t"/>
            <a:pathLst>
              <a:path extrusionOk="0" h="732699" w="899017">
                <a:moveTo>
                  <a:pt x="0" y="0"/>
                </a:moveTo>
                <a:lnTo>
                  <a:pt x="899017" y="0"/>
                </a:lnTo>
                <a:lnTo>
                  <a:pt x="899017" y="732699"/>
                </a:lnTo>
                <a:lnTo>
                  <a:pt x="0" y="7326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7"/>
          <p:cNvSpPr/>
          <p:nvPr/>
        </p:nvSpPr>
        <p:spPr>
          <a:xfrm>
            <a:off x="17381258" y="-2517246"/>
            <a:ext cx="1992249" cy="4114800"/>
          </a:xfrm>
          <a:custGeom>
            <a:rect b="b" l="l" r="r" t="t"/>
            <a:pathLst>
              <a:path extrusionOk="0" h="4114800" w="1992249">
                <a:moveTo>
                  <a:pt x="0" y="0"/>
                </a:moveTo>
                <a:lnTo>
                  <a:pt x="1992249" y="0"/>
                </a:lnTo>
                <a:lnTo>
                  <a:pt x="1992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7"/>
          <p:cNvSpPr/>
          <p:nvPr/>
        </p:nvSpPr>
        <p:spPr>
          <a:xfrm>
            <a:off x="6206445" y="4995420"/>
            <a:ext cx="1111783" cy="1170298"/>
          </a:xfrm>
          <a:custGeom>
            <a:rect b="b" l="l" r="r" t="t"/>
            <a:pathLst>
              <a:path extrusionOk="0" h="1170298" w="1111783">
                <a:moveTo>
                  <a:pt x="0" y="0"/>
                </a:moveTo>
                <a:lnTo>
                  <a:pt x="1111783" y="0"/>
                </a:lnTo>
                <a:lnTo>
                  <a:pt x="1111783" y="1170298"/>
                </a:lnTo>
                <a:lnTo>
                  <a:pt x="0" y="11702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7"/>
          <p:cNvSpPr/>
          <p:nvPr/>
        </p:nvSpPr>
        <p:spPr>
          <a:xfrm>
            <a:off x="1200150" y="4995420"/>
            <a:ext cx="1223841" cy="1170298"/>
          </a:xfrm>
          <a:custGeom>
            <a:rect b="b" l="l" r="r" t="t"/>
            <a:pathLst>
              <a:path extrusionOk="0" h="1170298" w="1223841">
                <a:moveTo>
                  <a:pt x="0" y="0"/>
                </a:moveTo>
                <a:lnTo>
                  <a:pt x="1223841" y="0"/>
                </a:lnTo>
                <a:lnTo>
                  <a:pt x="1223841" y="1170298"/>
                </a:lnTo>
                <a:lnTo>
                  <a:pt x="0" y="11702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7"/>
          <p:cNvSpPr txBox="1"/>
          <p:nvPr/>
        </p:nvSpPr>
        <p:spPr>
          <a:xfrm>
            <a:off x="1028700" y="1846357"/>
            <a:ext cx="6896734" cy="18985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99">
                <a:solidFill>
                  <a:srgbClr val="5E8E3E"/>
                </a:solidFill>
                <a:latin typeface="Arial"/>
                <a:ea typeface="Arial"/>
                <a:cs typeface="Arial"/>
                <a:sym typeface="Arial"/>
              </a:rPr>
              <a:t>PRODUCT TYPE PERFORMANCE</a:t>
            </a:r>
            <a:endParaRPr/>
          </a:p>
        </p:txBody>
      </p:sp>
      <p:sp>
        <p:nvSpPr>
          <p:cNvPr id="294" name="Google Shape;294;p7"/>
          <p:cNvSpPr txBox="1"/>
          <p:nvPr/>
        </p:nvSpPr>
        <p:spPr>
          <a:xfrm>
            <a:off x="1200150" y="6441943"/>
            <a:ext cx="3984171" cy="4223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Top Products by Sales:</a:t>
            </a:r>
            <a:endParaRPr/>
          </a:p>
        </p:txBody>
      </p:sp>
      <p:sp>
        <p:nvSpPr>
          <p:cNvPr id="295" name="Google Shape;295;p7"/>
          <p:cNvSpPr txBox="1"/>
          <p:nvPr/>
        </p:nvSpPr>
        <p:spPr>
          <a:xfrm>
            <a:off x="1200150" y="7135770"/>
            <a:ext cx="3422650" cy="10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5903" lvl="1" marL="431806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Running Shoes ($1.5M)</a:t>
            </a:r>
            <a:endParaRPr/>
          </a:p>
          <a:p>
            <a:pPr indent="-215903" lvl="1" marL="431806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Trainers ($0.9M)</a:t>
            </a:r>
            <a:endParaRPr/>
          </a:p>
          <a:p>
            <a:pPr indent="-215903" lvl="1" marL="431806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Walking Shoes ($0.5M)</a:t>
            </a:r>
            <a:endParaRPr/>
          </a:p>
        </p:txBody>
      </p:sp>
      <p:sp>
        <p:nvSpPr>
          <p:cNvPr id="296" name="Google Shape;296;p7"/>
          <p:cNvSpPr txBox="1"/>
          <p:nvPr/>
        </p:nvSpPr>
        <p:spPr>
          <a:xfrm>
            <a:off x="6206445" y="6441943"/>
            <a:ext cx="3984171" cy="4223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Insight</a:t>
            </a:r>
            <a:endParaRPr/>
          </a:p>
        </p:txBody>
      </p:sp>
      <p:sp>
        <p:nvSpPr>
          <p:cNvPr id="297" name="Google Shape;297;p7"/>
          <p:cNvSpPr txBox="1"/>
          <p:nvPr/>
        </p:nvSpPr>
        <p:spPr>
          <a:xfrm>
            <a:off x="6206445" y="7135770"/>
            <a:ext cx="8820088" cy="7016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Running and trainers dominate. Lower-performing segments like </a:t>
            </a:r>
            <a:r>
              <a:rPr b="1" lang="en-US" sz="2000">
                <a:solidFill>
                  <a:srgbClr val="23403D"/>
                </a:solidFill>
                <a:latin typeface="Arial"/>
                <a:ea typeface="Arial"/>
                <a:cs typeface="Arial"/>
                <a:sym typeface="Arial"/>
              </a:rPr>
              <a:t>Backpacks, Goggles, Gloves</a:t>
            </a: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may need:</a:t>
            </a:r>
            <a:endParaRPr/>
          </a:p>
        </p:txBody>
      </p:sp>
      <p:sp>
        <p:nvSpPr>
          <p:cNvPr id="298" name="Google Shape;298;p7"/>
          <p:cNvSpPr txBox="1"/>
          <p:nvPr/>
        </p:nvSpPr>
        <p:spPr>
          <a:xfrm>
            <a:off x="6206445" y="7987380"/>
            <a:ext cx="3422650" cy="10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5903" lvl="1" marL="431806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Repricing</a:t>
            </a:r>
            <a:endParaRPr/>
          </a:p>
          <a:p>
            <a:pPr indent="-215903" lvl="1" marL="431806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Better marketing</a:t>
            </a:r>
            <a:endParaRPr/>
          </a:p>
          <a:p>
            <a:pPr indent="-215903" lvl="1" marL="431806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Bundle offers</a:t>
            </a:r>
            <a:endParaRPr/>
          </a:p>
        </p:txBody>
      </p:sp>
      <p:sp>
        <p:nvSpPr>
          <p:cNvPr id="299" name="Google Shape;299;p7"/>
          <p:cNvSpPr/>
          <p:nvPr/>
        </p:nvSpPr>
        <p:spPr>
          <a:xfrm>
            <a:off x="7724124" y="385226"/>
            <a:ext cx="910977" cy="1028700"/>
          </a:xfrm>
          <a:custGeom>
            <a:rect b="b" l="l" r="r" t="t"/>
            <a:pathLst>
              <a:path extrusionOk="0" h="1028700" w="910977">
                <a:moveTo>
                  <a:pt x="0" y="0"/>
                </a:moveTo>
                <a:lnTo>
                  <a:pt x="910978" y="0"/>
                </a:lnTo>
                <a:lnTo>
                  <a:pt x="910978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 b="-2703" l="0" r="-279377" t="-270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8"/>
          <p:cNvSpPr/>
          <p:nvPr/>
        </p:nvSpPr>
        <p:spPr>
          <a:xfrm rot="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2886" r="-1288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5" name="Google Shape;305;p8"/>
          <p:cNvGrpSpPr/>
          <p:nvPr/>
        </p:nvGrpSpPr>
        <p:grpSpPr>
          <a:xfrm>
            <a:off x="8860626" y="-1706087"/>
            <a:ext cx="10399005" cy="11987848"/>
            <a:chOff x="0" y="-66675"/>
            <a:chExt cx="406400" cy="468493"/>
          </a:xfrm>
        </p:grpSpPr>
        <p:sp>
          <p:nvSpPr>
            <p:cNvPr id="306" name="Google Shape;306;p8"/>
            <p:cNvSpPr/>
            <p:nvPr/>
          </p:nvSpPr>
          <p:spPr>
            <a:xfrm>
              <a:off x="0" y="0"/>
              <a:ext cx="406400" cy="401818"/>
            </a:xfrm>
            <a:custGeom>
              <a:rect b="b" l="l" r="r" t="t"/>
              <a:pathLst>
                <a:path extrusionOk="0" h="401818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401818"/>
                  </a:lnTo>
                  <a:lnTo>
                    <a:pt x="0" y="401818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4783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8"/>
            <p:cNvSpPr txBox="1"/>
            <p:nvPr/>
          </p:nvSpPr>
          <p:spPr>
            <a:xfrm>
              <a:off x="101600" y="-66675"/>
              <a:ext cx="203200" cy="4684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Google Shape;308;p8"/>
          <p:cNvGrpSpPr/>
          <p:nvPr/>
        </p:nvGrpSpPr>
        <p:grpSpPr>
          <a:xfrm>
            <a:off x="11309298" y="-5421504"/>
            <a:ext cx="15805415" cy="9150677"/>
            <a:chOff x="1408" y="-66675"/>
            <a:chExt cx="1321641" cy="765175"/>
          </a:xfrm>
        </p:grpSpPr>
        <p:sp>
          <p:nvSpPr>
            <p:cNvPr id="309" name="Google Shape;309;p8"/>
            <p:cNvSpPr/>
            <p:nvPr/>
          </p:nvSpPr>
          <p:spPr>
            <a:xfrm>
              <a:off x="1408" y="0"/>
              <a:ext cx="1321641" cy="698500"/>
            </a:xfrm>
            <a:custGeom>
              <a:rect b="b" l="l" r="r" t="t"/>
              <a:pathLst>
                <a:path extrusionOk="0" h="698500" w="1321641">
                  <a:moveTo>
                    <a:pt x="1319362" y="355587"/>
                  </a:moveTo>
                  <a:lnTo>
                    <a:pt x="1123536" y="692163"/>
                  </a:lnTo>
                  <a:cubicBezTo>
                    <a:pt x="1121253" y="696086"/>
                    <a:pt x="1117056" y="698500"/>
                    <a:pt x="1112517" y="698500"/>
                  </a:cubicBezTo>
                  <a:lnTo>
                    <a:pt x="209124" y="698500"/>
                  </a:lnTo>
                  <a:cubicBezTo>
                    <a:pt x="204585" y="698500"/>
                    <a:pt x="200388" y="696086"/>
                    <a:pt x="198105" y="692163"/>
                  </a:cubicBezTo>
                  <a:lnTo>
                    <a:pt x="2279" y="355587"/>
                  </a:lnTo>
                  <a:cubicBezTo>
                    <a:pt x="0" y="351670"/>
                    <a:pt x="0" y="346830"/>
                    <a:pt x="2279" y="342913"/>
                  </a:cubicBezTo>
                  <a:lnTo>
                    <a:pt x="198105" y="6337"/>
                  </a:lnTo>
                  <a:cubicBezTo>
                    <a:pt x="200388" y="2414"/>
                    <a:pt x="204585" y="0"/>
                    <a:pt x="209124" y="0"/>
                  </a:cubicBezTo>
                  <a:lnTo>
                    <a:pt x="1112517" y="0"/>
                  </a:lnTo>
                  <a:cubicBezTo>
                    <a:pt x="1117056" y="0"/>
                    <a:pt x="1121253" y="2414"/>
                    <a:pt x="1123536" y="6337"/>
                  </a:cubicBezTo>
                  <a:lnTo>
                    <a:pt x="1319362" y="342913"/>
                  </a:lnTo>
                  <a:cubicBezTo>
                    <a:pt x="1321641" y="346830"/>
                    <a:pt x="1321641" y="351670"/>
                    <a:pt x="1319362" y="355587"/>
                  </a:cubicBezTo>
                  <a:close/>
                </a:path>
              </a:pathLst>
            </a:custGeom>
            <a:solidFill>
              <a:srgbClr val="5E8E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8"/>
            <p:cNvSpPr txBox="1"/>
            <p:nvPr/>
          </p:nvSpPr>
          <p:spPr>
            <a:xfrm>
              <a:off x="114300" y="-66675"/>
              <a:ext cx="1095857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8"/>
          <p:cNvGrpSpPr/>
          <p:nvPr/>
        </p:nvGrpSpPr>
        <p:grpSpPr>
          <a:xfrm>
            <a:off x="9540554" y="-665310"/>
            <a:ext cx="11271868" cy="11432810"/>
            <a:chOff x="11604" y="-66675"/>
            <a:chExt cx="461898" cy="468493"/>
          </a:xfrm>
        </p:grpSpPr>
        <p:sp>
          <p:nvSpPr>
            <p:cNvPr id="312" name="Google Shape;312;p8"/>
            <p:cNvSpPr/>
            <p:nvPr/>
          </p:nvSpPr>
          <p:spPr>
            <a:xfrm>
              <a:off x="11604" y="0"/>
              <a:ext cx="461898" cy="401818"/>
            </a:xfrm>
            <a:custGeom>
              <a:rect b="b" l="l" r="r" t="t"/>
              <a:pathLst>
                <a:path extrusionOk="0" h="401818" w="461898">
                  <a:moveTo>
                    <a:pt x="224295" y="0"/>
                  </a:moveTo>
                  <a:lnTo>
                    <a:pt x="440804" y="0"/>
                  </a:lnTo>
                  <a:cubicBezTo>
                    <a:pt x="447789" y="0"/>
                    <a:pt x="454273" y="3625"/>
                    <a:pt x="457932" y="9575"/>
                  </a:cubicBezTo>
                  <a:cubicBezTo>
                    <a:pt x="461590" y="15525"/>
                    <a:pt x="461899" y="22947"/>
                    <a:pt x="458747" y="29180"/>
                  </a:cubicBezTo>
                  <a:lnTo>
                    <a:pt x="285059" y="372638"/>
                  </a:lnTo>
                  <a:cubicBezTo>
                    <a:pt x="276009" y="390535"/>
                    <a:pt x="257659" y="401818"/>
                    <a:pt x="237604" y="401818"/>
                  </a:cubicBezTo>
                  <a:lnTo>
                    <a:pt x="21095" y="401818"/>
                  </a:lnTo>
                  <a:cubicBezTo>
                    <a:pt x="14110" y="401818"/>
                    <a:pt x="7626" y="398193"/>
                    <a:pt x="3967" y="392243"/>
                  </a:cubicBezTo>
                  <a:cubicBezTo>
                    <a:pt x="309" y="386293"/>
                    <a:pt x="0" y="378871"/>
                    <a:pt x="3152" y="372638"/>
                  </a:cubicBezTo>
                  <a:lnTo>
                    <a:pt x="176840" y="29180"/>
                  </a:lnTo>
                  <a:cubicBezTo>
                    <a:pt x="185890" y="11283"/>
                    <a:pt x="204240" y="0"/>
                    <a:pt x="224295" y="0"/>
                  </a:cubicBezTo>
                  <a:close/>
                </a:path>
              </a:pathLst>
            </a:custGeom>
            <a:solidFill>
              <a:srgbClr val="95BF4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8"/>
            <p:cNvSpPr txBox="1"/>
            <p:nvPr/>
          </p:nvSpPr>
          <p:spPr>
            <a:xfrm>
              <a:off x="101600" y="-66675"/>
              <a:ext cx="281907" cy="4684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8"/>
          <p:cNvSpPr/>
          <p:nvPr/>
        </p:nvSpPr>
        <p:spPr>
          <a:xfrm>
            <a:off x="-465592" y="9677400"/>
            <a:ext cx="2085975" cy="818745"/>
          </a:xfrm>
          <a:custGeom>
            <a:rect b="b" l="l" r="r" t="t"/>
            <a:pathLst>
              <a:path extrusionOk="0" h="818745" w="2085975">
                <a:moveTo>
                  <a:pt x="0" y="0"/>
                </a:moveTo>
                <a:lnTo>
                  <a:pt x="2085975" y="0"/>
                </a:lnTo>
                <a:lnTo>
                  <a:pt x="2085975" y="818745"/>
                </a:lnTo>
                <a:lnTo>
                  <a:pt x="0" y="8187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" name="Google Shape;315;p8"/>
          <p:cNvGrpSpPr/>
          <p:nvPr/>
        </p:nvGrpSpPr>
        <p:grpSpPr>
          <a:xfrm>
            <a:off x="15176500" y="-292020"/>
            <a:ext cx="4035505" cy="818745"/>
            <a:chOff x="0" y="0"/>
            <a:chExt cx="5380674" cy="1091660"/>
          </a:xfrm>
        </p:grpSpPr>
        <p:sp>
          <p:nvSpPr>
            <p:cNvPr id="316" name="Google Shape;316;p8"/>
            <p:cNvSpPr/>
            <p:nvPr/>
          </p:nvSpPr>
          <p:spPr>
            <a:xfrm>
              <a:off x="2599374" y="0"/>
              <a:ext cx="2781300" cy="1091660"/>
            </a:xfrm>
            <a:custGeom>
              <a:rect b="b" l="l" r="r" t="t"/>
              <a:pathLst>
                <a:path extrusionOk="0" h="1091660" w="2781300">
                  <a:moveTo>
                    <a:pt x="0" y="0"/>
                  </a:moveTo>
                  <a:lnTo>
                    <a:pt x="2781300" y="0"/>
                  </a:lnTo>
                  <a:lnTo>
                    <a:pt x="2781300" y="1091660"/>
                  </a:lnTo>
                  <a:lnTo>
                    <a:pt x="0" y="109166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0" y="0"/>
              <a:ext cx="2487304" cy="1091660"/>
            </a:xfrm>
            <a:custGeom>
              <a:rect b="b" l="l" r="r" t="t"/>
              <a:pathLst>
                <a:path extrusionOk="0" h="1091660" w="2487304">
                  <a:moveTo>
                    <a:pt x="0" y="0"/>
                  </a:moveTo>
                  <a:lnTo>
                    <a:pt x="2487304" y="0"/>
                  </a:lnTo>
                  <a:lnTo>
                    <a:pt x="2487304" y="1091660"/>
                  </a:lnTo>
                  <a:lnTo>
                    <a:pt x="0" y="109166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-11818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8" name="Google Shape;318;p8"/>
          <p:cNvGrpSpPr/>
          <p:nvPr/>
        </p:nvGrpSpPr>
        <p:grpSpPr>
          <a:xfrm>
            <a:off x="16182370" y="8010947"/>
            <a:ext cx="3884008" cy="3583706"/>
            <a:chOff x="24845" y="-66675"/>
            <a:chExt cx="455970" cy="420716"/>
          </a:xfrm>
        </p:grpSpPr>
        <p:sp>
          <p:nvSpPr>
            <p:cNvPr id="319" name="Google Shape;319;p8"/>
            <p:cNvSpPr/>
            <p:nvPr/>
          </p:nvSpPr>
          <p:spPr>
            <a:xfrm>
              <a:off x="24845" y="0"/>
              <a:ext cx="455970" cy="354041"/>
            </a:xfrm>
            <a:custGeom>
              <a:rect b="b" l="l" r="r" t="t"/>
              <a:pathLst>
                <a:path extrusionOk="0" h="354041" w="455970">
                  <a:moveTo>
                    <a:pt x="241264" y="0"/>
                  </a:moveTo>
                  <a:lnTo>
                    <a:pt x="417906" y="0"/>
                  </a:lnTo>
                  <a:cubicBezTo>
                    <a:pt x="430904" y="0"/>
                    <a:pt x="442917" y="6926"/>
                    <a:pt x="449431" y="18174"/>
                  </a:cubicBezTo>
                  <a:cubicBezTo>
                    <a:pt x="455944" y="29422"/>
                    <a:pt x="455970" y="43288"/>
                    <a:pt x="449500" y="54561"/>
                  </a:cubicBezTo>
                  <a:lnTo>
                    <a:pt x="308931" y="299480"/>
                  </a:lnTo>
                  <a:cubicBezTo>
                    <a:pt x="289560" y="333229"/>
                    <a:pt x="253619" y="354041"/>
                    <a:pt x="214706" y="354041"/>
                  </a:cubicBezTo>
                  <a:lnTo>
                    <a:pt x="38064" y="354041"/>
                  </a:lnTo>
                  <a:cubicBezTo>
                    <a:pt x="25066" y="354041"/>
                    <a:pt x="13053" y="347115"/>
                    <a:pt x="6540" y="335867"/>
                  </a:cubicBezTo>
                  <a:cubicBezTo>
                    <a:pt x="27" y="324619"/>
                    <a:pt x="0" y="310753"/>
                    <a:pt x="6470" y="299480"/>
                  </a:cubicBezTo>
                  <a:lnTo>
                    <a:pt x="147040" y="54561"/>
                  </a:lnTo>
                  <a:cubicBezTo>
                    <a:pt x="166410" y="20812"/>
                    <a:pt x="202351" y="0"/>
                    <a:pt x="241264" y="0"/>
                  </a:cubicBezTo>
                  <a:close/>
                </a:path>
              </a:pathLst>
            </a:custGeom>
            <a:solidFill>
              <a:srgbClr val="1D736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8"/>
            <p:cNvSpPr txBox="1"/>
            <p:nvPr/>
          </p:nvSpPr>
          <p:spPr>
            <a:xfrm>
              <a:off x="101600" y="-66675"/>
              <a:ext cx="302460" cy="420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1" name="Google Shape;321;p8"/>
          <p:cNvGrpSpPr/>
          <p:nvPr/>
        </p:nvGrpSpPr>
        <p:grpSpPr>
          <a:xfrm>
            <a:off x="-3321865" y="-3260322"/>
            <a:ext cx="5059505" cy="4814703"/>
            <a:chOff x="4360" y="-66675"/>
            <a:chExt cx="804080" cy="765175"/>
          </a:xfrm>
        </p:grpSpPr>
        <p:sp>
          <p:nvSpPr>
            <p:cNvPr id="322" name="Google Shape;322;p8"/>
            <p:cNvSpPr/>
            <p:nvPr/>
          </p:nvSpPr>
          <p:spPr>
            <a:xfrm>
              <a:off x="4360" y="0"/>
              <a:ext cx="804080" cy="698500"/>
            </a:xfrm>
            <a:custGeom>
              <a:rect b="b" l="l" r="r" t="t"/>
              <a:pathLst>
                <a:path extrusionOk="0" h="698500" w="804080">
                  <a:moveTo>
                    <a:pt x="797021" y="368876"/>
                  </a:moveTo>
                  <a:lnTo>
                    <a:pt x="616659" y="678874"/>
                  </a:lnTo>
                  <a:cubicBezTo>
                    <a:pt x="609589" y="691025"/>
                    <a:pt x="596592" y="698500"/>
                    <a:pt x="582534" y="698500"/>
                  </a:cubicBezTo>
                  <a:lnTo>
                    <a:pt x="221546" y="698500"/>
                  </a:lnTo>
                  <a:cubicBezTo>
                    <a:pt x="207488" y="698500"/>
                    <a:pt x="194491" y="691025"/>
                    <a:pt x="187421" y="678874"/>
                  </a:cubicBezTo>
                  <a:lnTo>
                    <a:pt x="7059" y="368876"/>
                  </a:lnTo>
                  <a:cubicBezTo>
                    <a:pt x="0" y="356744"/>
                    <a:pt x="0" y="341756"/>
                    <a:pt x="7059" y="329624"/>
                  </a:cubicBezTo>
                  <a:lnTo>
                    <a:pt x="187421" y="19626"/>
                  </a:lnTo>
                  <a:cubicBezTo>
                    <a:pt x="194491" y="7475"/>
                    <a:pt x="207488" y="0"/>
                    <a:pt x="221546" y="0"/>
                  </a:cubicBezTo>
                  <a:lnTo>
                    <a:pt x="582534" y="0"/>
                  </a:lnTo>
                  <a:cubicBezTo>
                    <a:pt x="596592" y="0"/>
                    <a:pt x="609589" y="7475"/>
                    <a:pt x="616659" y="19626"/>
                  </a:cubicBezTo>
                  <a:lnTo>
                    <a:pt x="797021" y="329624"/>
                  </a:lnTo>
                  <a:cubicBezTo>
                    <a:pt x="804080" y="341756"/>
                    <a:pt x="804080" y="356744"/>
                    <a:pt x="797021" y="368876"/>
                  </a:cubicBezTo>
                  <a:close/>
                </a:path>
              </a:pathLst>
            </a:custGeom>
            <a:solidFill>
              <a:srgbClr val="95BF4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8"/>
            <p:cNvSpPr txBox="1"/>
            <p:nvPr/>
          </p:nvSpPr>
          <p:spPr>
            <a:xfrm>
              <a:off x="114300" y="-66675"/>
              <a:ext cx="5842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4" name="Google Shape;324;p8"/>
          <p:cNvSpPr/>
          <p:nvPr/>
        </p:nvSpPr>
        <p:spPr>
          <a:xfrm>
            <a:off x="368234" y="385226"/>
            <a:ext cx="899017" cy="732699"/>
          </a:xfrm>
          <a:custGeom>
            <a:rect b="b" l="l" r="r" t="t"/>
            <a:pathLst>
              <a:path extrusionOk="0" h="732699" w="899017">
                <a:moveTo>
                  <a:pt x="0" y="0"/>
                </a:moveTo>
                <a:lnTo>
                  <a:pt x="899017" y="0"/>
                </a:lnTo>
                <a:lnTo>
                  <a:pt x="899017" y="732699"/>
                </a:lnTo>
                <a:lnTo>
                  <a:pt x="0" y="7326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8"/>
          <p:cNvSpPr/>
          <p:nvPr/>
        </p:nvSpPr>
        <p:spPr>
          <a:xfrm>
            <a:off x="17674864" y="9720423"/>
            <a:ext cx="899017" cy="732699"/>
          </a:xfrm>
          <a:custGeom>
            <a:rect b="b" l="l" r="r" t="t"/>
            <a:pathLst>
              <a:path extrusionOk="0" h="732699" w="899017">
                <a:moveTo>
                  <a:pt x="0" y="0"/>
                </a:moveTo>
                <a:lnTo>
                  <a:pt x="899018" y="0"/>
                </a:lnTo>
                <a:lnTo>
                  <a:pt x="899018" y="732699"/>
                </a:lnTo>
                <a:lnTo>
                  <a:pt x="0" y="7326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8"/>
          <p:cNvSpPr/>
          <p:nvPr/>
        </p:nvSpPr>
        <p:spPr>
          <a:xfrm>
            <a:off x="10732730" y="-3588075"/>
            <a:ext cx="1992249" cy="4114800"/>
          </a:xfrm>
          <a:custGeom>
            <a:rect b="b" l="l" r="r" t="t"/>
            <a:pathLst>
              <a:path extrusionOk="0" h="4114800" w="1992249">
                <a:moveTo>
                  <a:pt x="0" y="0"/>
                </a:moveTo>
                <a:lnTo>
                  <a:pt x="1992249" y="0"/>
                </a:lnTo>
                <a:lnTo>
                  <a:pt x="1992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8"/>
          <p:cNvSpPr/>
          <p:nvPr/>
        </p:nvSpPr>
        <p:spPr>
          <a:xfrm>
            <a:off x="11890386" y="672495"/>
            <a:ext cx="7141260" cy="6561033"/>
          </a:xfrm>
          <a:custGeom>
            <a:rect b="b" l="l" r="r" t="t"/>
            <a:pathLst>
              <a:path extrusionOk="0" h="6561033" w="7141260">
                <a:moveTo>
                  <a:pt x="0" y="0"/>
                </a:moveTo>
                <a:lnTo>
                  <a:pt x="7141260" y="0"/>
                </a:lnTo>
                <a:lnTo>
                  <a:pt x="7141260" y="6561033"/>
                </a:lnTo>
                <a:lnTo>
                  <a:pt x="0" y="65610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 amt="46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8"/>
          <p:cNvSpPr txBox="1"/>
          <p:nvPr/>
        </p:nvSpPr>
        <p:spPr>
          <a:xfrm>
            <a:off x="1174750" y="1261395"/>
            <a:ext cx="10299143" cy="18985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99">
                <a:solidFill>
                  <a:srgbClr val="5E8E3E"/>
                </a:solidFill>
                <a:latin typeface="Arial"/>
                <a:ea typeface="Arial"/>
                <a:cs typeface="Arial"/>
                <a:sym typeface="Arial"/>
              </a:rPr>
              <a:t>TRENDS AND PATTERNS AFFECTED</a:t>
            </a: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9879614" y="1232820"/>
            <a:ext cx="12447877" cy="9544221"/>
          </a:xfrm>
          <a:custGeom>
            <a:rect b="b" l="l" r="r" t="t"/>
            <a:pathLst>
              <a:path extrusionOk="0" h="401646" w="523840">
                <a:moveTo>
                  <a:pt x="222477" y="0"/>
                </a:moveTo>
                <a:lnTo>
                  <a:pt x="504564" y="0"/>
                </a:lnTo>
                <a:cubicBezTo>
                  <a:pt x="510947" y="0"/>
                  <a:pt x="516873" y="3313"/>
                  <a:pt x="520216" y="8751"/>
                </a:cubicBezTo>
                <a:cubicBezTo>
                  <a:pt x="523559" y="14189"/>
                  <a:pt x="523841" y="20972"/>
                  <a:pt x="520959" y="26668"/>
                </a:cubicBezTo>
                <a:lnTo>
                  <a:pt x="344742" y="374978"/>
                </a:lnTo>
                <a:cubicBezTo>
                  <a:pt x="336467" y="391335"/>
                  <a:pt x="319695" y="401646"/>
                  <a:pt x="301364" y="401646"/>
                </a:cubicBezTo>
                <a:lnTo>
                  <a:pt x="19277" y="401646"/>
                </a:lnTo>
                <a:cubicBezTo>
                  <a:pt x="12893" y="401646"/>
                  <a:pt x="6967" y="398333"/>
                  <a:pt x="3624" y="392895"/>
                </a:cubicBezTo>
                <a:cubicBezTo>
                  <a:pt x="281" y="387457"/>
                  <a:pt x="0" y="380674"/>
                  <a:pt x="2882" y="374978"/>
                </a:cubicBezTo>
                <a:lnTo>
                  <a:pt x="179098" y="26668"/>
                </a:lnTo>
                <a:cubicBezTo>
                  <a:pt x="187373" y="10311"/>
                  <a:pt x="204146" y="0"/>
                  <a:pt x="222477" y="0"/>
                </a:cubicBez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-13271" r="-2204" t="0"/>
            </a:stretch>
          </a:blipFill>
          <a:ln cap="rnd" cmpd="sng" w="2095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8"/>
          <p:cNvSpPr txBox="1"/>
          <p:nvPr/>
        </p:nvSpPr>
        <p:spPr>
          <a:xfrm>
            <a:off x="1174750" y="4013200"/>
            <a:ext cx="8200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Nearly half of all customers come back</a:t>
            </a:r>
            <a:r>
              <a:rPr lang="en-US" sz="2000"/>
              <a:t>: indicates 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strong loyalty base.</a:t>
            </a:r>
            <a:endParaRPr/>
          </a:p>
        </p:txBody>
      </p:sp>
      <p:sp>
        <p:nvSpPr>
          <p:cNvPr id="331" name="Google Shape;331;p8"/>
          <p:cNvSpPr txBox="1"/>
          <p:nvPr/>
        </p:nvSpPr>
        <p:spPr>
          <a:xfrm>
            <a:off x="1174750" y="5405623"/>
            <a:ext cx="9054688" cy="349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 2–3 days, a sales spike, likely aligned with campaigns or email schedules.</a:t>
            </a:r>
            <a:endParaRPr/>
          </a:p>
        </p:txBody>
      </p:sp>
      <p:sp>
        <p:nvSpPr>
          <p:cNvPr id="332" name="Google Shape;332;p8"/>
          <p:cNvSpPr txBox="1"/>
          <p:nvPr/>
        </p:nvSpPr>
        <p:spPr>
          <a:xfrm>
            <a:off x="1174750" y="3419611"/>
            <a:ext cx="7214058" cy="5333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23403D"/>
                </a:solidFill>
                <a:latin typeface="Arial"/>
                <a:ea typeface="Arial"/>
                <a:cs typeface="Arial"/>
                <a:sym typeface="Arial"/>
              </a:rPr>
              <a:t>Consistent Repeat Purchase Behavior</a:t>
            </a:r>
            <a:endParaRPr/>
          </a:p>
        </p:txBody>
      </p:sp>
      <p:sp>
        <p:nvSpPr>
          <p:cNvPr id="333" name="Google Shape;333;p8"/>
          <p:cNvSpPr txBox="1"/>
          <p:nvPr/>
        </p:nvSpPr>
        <p:spPr>
          <a:xfrm>
            <a:off x="1174750" y="4813553"/>
            <a:ext cx="7214058" cy="5333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5E8E3E"/>
                </a:solidFill>
                <a:latin typeface="Arial"/>
                <a:ea typeface="Arial"/>
                <a:cs typeface="Arial"/>
                <a:sym typeface="Arial"/>
              </a:rPr>
              <a:t>Sales Cycle Patterns</a:t>
            </a:r>
            <a:endParaRPr/>
          </a:p>
        </p:txBody>
      </p:sp>
      <p:sp>
        <p:nvSpPr>
          <p:cNvPr id="334" name="Google Shape;334;p8"/>
          <p:cNvSpPr txBox="1"/>
          <p:nvPr/>
        </p:nvSpPr>
        <p:spPr>
          <a:xfrm>
            <a:off x="1174750" y="6922277"/>
            <a:ext cx="8082627" cy="7016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Urban regions outperform significantly. Maybe it would be better to optimize regional marketing or shipping.</a:t>
            </a:r>
            <a:endParaRPr/>
          </a:p>
        </p:txBody>
      </p:sp>
      <p:sp>
        <p:nvSpPr>
          <p:cNvPr id="335" name="Google Shape;335;p8"/>
          <p:cNvSpPr txBox="1"/>
          <p:nvPr/>
        </p:nvSpPr>
        <p:spPr>
          <a:xfrm>
            <a:off x="1174750" y="6330207"/>
            <a:ext cx="7214058" cy="5333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5E8E3E"/>
                </a:solidFill>
                <a:latin typeface="Arial"/>
                <a:ea typeface="Arial"/>
                <a:cs typeface="Arial"/>
                <a:sym typeface="Arial"/>
              </a:rPr>
              <a:t>Geographic Skew</a:t>
            </a:r>
            <a:endParaRPr/>
          </a:p>
        </p:txBody>
      </p:sp>
      <p:sp>
        <p:nvSpPr>
          <p:cNvPr id="336" name="Google Shape;336;p8"/>
          <p:cNvSpPr txBox="1"/>
          <p:nvPr/>
        </p:nvSpPr>
        <p:spPr>
          <a:xfrm>
            <a:off x="1174750" y="8663630"/>
            <a:ext cx="8082627" cy="349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Customers spend big and show brand affinity.</a:t>
            </a:r>
            <a:endParaRPr/>
          </a:p>
        </p:txBody>
      </p:sp>
      <p:sp>
        <p:nvSpPr>
          <p:cNvPr id="337" name="Google Shape;337;p8"/>
          <p:cNvSpPr txBox="1"/>
          <p:nvPr/>
        </p:nvSpPr>
        <p:spPr>
          <a:xfrm>
            <a:off x="1174750" y="8071560"/>
            <a:ext cx="7214058" cy="5333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99">
                <a:solidFill>
                  <a:srgbClr val="5E8E3E"/>
                </a:solidFill>
                <a:latin typeface="Arial"/>
                <a:ea typeface="Arial"/>
                <a:cs typeface="Arial"/>
                <a:sym typeface="Arial"/>
              </a:rPr>
              <a:t>High LTV and AOV</a:t>
            </a:r>
            <a:endParaRPr/>
          </a:p>
        </p:txBody>
      </p:sp>
      <p:sp>
        <p:nvSpPr>
          <p:cNvPr id="338" name="Google Shape;338;p8"/>
          <p:cNvSpPr/>
          <p:nvPr/>
        </p:nvSpPr>
        <p:spPr>
          <a:xfrm>
            <a:off x="7477830" y="8947794"/>
            <a:ext cx="910977" cy="1028700"/>
          </a:xfrm>
          <a:custGeom>
            <a:rect b="b" l="l" r="r" t="t"/>
            <a:pathLst>
              <a:path extrusionOk="0" h="1028700" w="910977">
                <a:moveTo>
                  <a:pt x="0" y="0"/>
                </a:moveTo>
                <a:lnTo>
                  <a:pt x="910978" y="0"/>
                </a:lnTo>
                <a:lnTo>
                  <a:pt x="910978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-2703" l="0" r="-279377" t="-270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9"/>
          <p:cNvSpPr/>
          <p:nvPr/>
        </p:nvSpPr>
        <p:spPr>
          <a:xfrm rot="5400000">
            <a:off x="4000500" y="-4000500"/>
            <a:ext cx="10287000" cy="18288000"/>
          </a:xfrm>
          <a:custGeom>
            <a:rect b="b" l="l" r="r" t="t"/>
            <a:pathLst>
              <a:path extrusionOk="0" h="18288000" w="10287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2886" r="-1288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9"/>
          <p:cNvGrpSpPr/>
          <p:nvPr/>
        </p:nvGrpSpPr>
        <p:grpSpPr>
          <a:xfrm>
            <a:off x="12899702" y="-1640324"/>
            <a:ext cx="7138931" cy="3327266"/>
            <a:chOff x="12460" y="-66675"/>
            <a:chExt cx="906000" cy="422262"/>
          </a:xfrm>
        </p:grpSpPr>
        <p:sp>
          <p:nvSpPr>
            <p:cNvPr id="345" name="Google Shape;345;p9"/>
            <p:cNvSpPr/>
            <p:nvPr/>
          </p:nvSpPr>
          <p:spPr>
            <a:xfrm>
              <a:off x="12460" y="0"/>
              <a:ext cx="906000" cy="355587"/>
            </a:xfrm>
            <a:custGeom>
              <a:rect b="b" l="l" r="r" t="t"/>
              <a:pathLst>
                <a:path extrusionOk="0" h="355587" w="906000">
                  <a:moveTo>
                    <a:pt x="683597" y="0"/>
                  </a:moveTo>
                  <a:lnTo>
                    <a:pt x="19203" y="0"/>
                  </a:lnTo>
                  <a:cubicBezTo>
                    <a:pt x="12653" y="0"/>
                    <a:pt x="6598" y="3487"/>
                    <a:pt x="3311" y="9152"/>
                  </a:cubicBezTo>
                  <a:cubicBezTo>
                    <a:pt x="23" y="14817"/>
                    <a:pt x="0" y="21804"/>
                    <a:pt x="3250" y="27491"/>
                  </a:cubicBezTo>
                  <a:lnTo>
                    <a:pt x="175030" y="328096"/>
                  </a:lnTo>
                  <a:cubicBezTo>
                    <a:pt x="184745" y="345096"/>
                    <a:pt x="202823" y="355587"/>
                    <a:pt x="222403" y="355587"/>
                  </a:cubicBezTo>
                  <a:lnTo>
                    <a:pt x="886797" y="355587"/>
                  </a:lnTo>
                  <a:cubicBezTo>
                    <a:pt x="893347" y="355587"/>
                    <a:pt x="899402" y="352101"/>
                    <a:pt x="902689" y="346435"/>
                  </a:cubicBezTo>
                  <a:cubicBezTo>
                    <a:pt x="905977" y="340770"/>
                    <a:pt x="906000" y="333783"/>
                    <a:pt x="902750" y="328096"/>
                  </a:cubicBezTo>
                  <a:lnTo>
                    <a:pt x="730970" y="27491"/>
                  </a:lnTo>
                  <a:cubicBezTo>
                    <a:pt x="721255" y="10491"/>
                    <a:pt x="703177" y="0"/>
                    <a:pt x="683597" y="0"/>
                  </a:cubicBezTo>
                  <a:close/>
                </a:path>
              </a:pathLst>
            </a:custGeom>
            <a:solidFill>
              <a:srgbClr val="95BF4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9"/>
            <p:cNvSpPr txBox="1"/>
            <p:nvPr/>
          </p:nvSpPr>
          <p:spPr>
            <a:xfrm>
              <a:off x="101600" y="-66675"/>
              <a:ext cx="727720" cy="422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7" name="Google Shape;347;p9"/>
          <p:cNvSpPr/>
          <p:nvPr/>
        </p:nvSpPr>
        <p:spPr>
          <a:xfrm rot="2203448">
            <a:off x="16087195" y="-567063"/>
            <a:ext cx="2401361" cy="2458731"/>
          </a:xfrm>
          <a:custGeom>
            <a:rect b="b" l="l" r="r" t="t"/>
            <a:pathLst>
              <a:path extrusionOk="0" h="2458731" w="2401361">
                <a:moveTo>
                  <a:pt x="0" y="0"/>
                </a:moveTo>
                <a:lnTo>
                  <a:pt x="2401360" y="0"/>
                </a:lnTo>
                <a:lnTo>
                  <a:pt x="2401360" y="2458731"/>
                </a:lnTo>
                <a:lnTo>
                  <a:pt x="0" y="24587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8" name="Google Shape;348;p9"/>
          <p:cNvGrpSpPr/>
          <p:nvPr/>
        </p:nvGrpSpPr>
        <p:grpSpPr>
          <a:xfrm>
            <a:off x="-2758270" y="-2392283"/>
            <a:ext cx="18251825" cy="4620873"/>
            <a:chOff x="5822" y="-66675"/>
            <a:chExt cx="1661771" cy="420716"/>
          </a:xfrm>
        </p:grpSpPr>
        <p:sp>
          <p:nvSpPr>
            <p:cNvPr id="349" name="Google Shape;349;p9"/>
            <p:cNvSpPr/>
            <p:nvPr/>
          </p:nvSpPr>
          <p:spPr>
            <a:xfrm>
              <a:off x="5822" y="0"/>
              <a:ext cx="1661771" cy="354041"/>
            </a:xfrm>
            <a:custGeom>
              <a:rect b="b" l="l" r="r" t="t"/>
              <a:pathLst>
                <a:path extrusionOk="0" h="354041" w="1661771">
                  <a:moveTo>
                    <a:pt x="212121" y="0"/>
                  </a:moveTo>
                  <a:lnTo>
                    <a:pt x="1652851" y="0"/>
                  </a:lnTo>
                  <a:cubicBezTo>
                    <a:pt x="1655897" y="0"/>
                    <a:pt x="1658712" y="1623"/>
                    <a:pt x="1660239" y="4259"/>
                  </a:cubicBezTo>
                  <a:cubicBezTo>
                    <a:pt x="1661765" y="6895"/>
                    <a:pt x="1661771" y="10145"/>
                    <a:pt x="1660255" y="12786"/>
                  </a:cubicBezTo>
                  <a:lnTo>
                    <a:pt x="1471732" y="341255"/>
                  </a:lnTo>
                  <a:cubicBezTo>
                    <a:pt x="1467193" y="349164"/>
                    <a:pt x="1458770" y="354041"/>
                    <a:pt x="1449651" y="354041"/>
                  </a:cubicBezTo>
                  <a:lnTo>
                    <a:pt x="8921" y="354041"/>
                  </a:lnTo>
                  <a:cubicBezTo>
                    <a:pt x="5875" y="354041"/>
                    <a:pt x="3059" y="352418"/>
                    <a:pt x="1533" y="349782"/>
                  </a:cubicBezTo>
                  <a:cubicBezTo>
                    <a:pt x="7" y="347146"/>
                    <a:pt x="0" y="343896"/>
                    <a:pt x="1517" y="341255"/>
                  </a:cubicBezTo>
                  <a:lnTo>
                    <a:pt x="190039" y="12786"/>
                  </a:lnTo>
                  <a:cubicBezTo>
                    <a:pt x="194579" y="4877"/>
                    <a:pt x="203002" y="0"/>
                    <a:pt x="212121" y="0"/>
                  </a:cubicBezTo>
                  <a:close/>
                </a:path>
              </a:pathLst>
            </a:custGeom>
            <a:solidFill>
              <a:srgbClr val="5E8E3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9"/>
            <p:cNvSpPr txBox="1"/>
            <p:nvPr/>
          </p:nvSpPr>
          <p:spPr>
            <a:xfrm>
              <a:off x="101600" y="-66675"/>
              <a:ext cx="1470215" cy="4207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8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1" name="Google Shape;351;p9"/>
          <p:cNvSpPr/>
          <p:nvPr/>
        </p:nvSpPr>
        <p:spPr>
          <a:xfrm flipH="1" rot="-4021186">
            <a:off x="-2164000" y="-580014"/>
            <a:ext cx="6677500" cy="2612572"/>
          </a:xfrm>
          <a:custGeom>
            <a:rect b="b" l="l" r="r" t="t"/>
            <a:pathLst>
              <a:path extrusionOk="0" h="2612572" w="6677500">
                <a:moveTo>
                  <a:pt x="6677500" y="0"/>
                </a:moveTo>
                <a:lnTo>
                  <a:pt x="0" y="0"/>
                </a:lnTo>
                <a:lnTo>
                  <a:pt x="0" y="2612572"/>
                </a:lnTo>
                <a:lnTo>
                  <a:pt x="6677500" y="2612572"/>
                </a:lnTo>
                <a:lnTo>
                  <a:pt x="6677500" y="0"/>
                </a:lnTo>
                <a:close/>
              </a:path>
            </a:pathLst>
          </a:custGeom>
          <a:blipFill rotWithShape="1">
            <a:blip r:embed="rId5">
              <a:alphaModFix amt="5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9"/>
          <p:cNvSpPr/>
          <p:nvPr/>
        </p:nvSpPr>
        <p:spPr>
          <a:xfrm>
            <a:off x="-387376" y="9972675"/>
            <a:ext cx="17646676" cy="1656163"/>
          </a:xfrm>
          <a:custGeom>
            <a:rect b="b" l="l" r="r" t="t"/>
            <a:pathLst>
              <a:path extrusionOk="0" h="1656163" w="17646676">
                <a:moveTo>
                  <a:pt x="0" y="0"/>
                </a:moveTo>
                <a:lnTo>
                  <a:pt x="17646676" y="0"/>
                </a:lnTo>
                <a:lnTo>
                  <a:pt x="17646676" y="1656163"/>
                </a:lnTo>
                <a:lnTo>
                  <a:pt x="0" y="16561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-29024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9"/>
          <p:cNvSpPr/>
          <p:nvPr/>
        </p:nvSpPr>
        <p:spPr>
          <a:xfrm>
            <a:off x="13565251" y="-3510381"/>
            <a:ext cx="1992249" cy="4114800"/>
          </a:xfrm>
          <a:custGeom>
            <a:rect b="b" l="l" r="r" t="t"/>
            <a:pathLst>
              <a:path extrusionOk="0" h="4114800" w="1992249">
                <a:moveTo>
                  <a:pt x="0" y="0"/>
                </a:moveTo>
                <a:lnTo>
                  <a:pt x="1992249" y="0"/>
                </a:lnTo>
                <a:lnTo>
                  <a:pt x="1992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9"/>
          <p:cNvSpPr/>
          <p:nvPr/>
        </p:nvSpPr>
        <p:spPr>
          <a:xfrm>
            <a:off x="-1383500" y="8847436"/>
            <a:ext cx="1992249" cy="4114800"/>
          </a:xfrm>
          <a:custGeom>
            <a:rect b="b" l="l" r="r" t="t"/>
            <a:pathLst>
              <a:path extrusionOk="0" h="4114800" w="1992249">
                <a:moveTo>
                  <a:pt x="0" y="0"/>
                </a:moveTo>
                <a:lnTo>
                  <a:pt x="1992249" y="0"/>
                </a:lnTo>
                <a:lnTo>
                  <a:pt x="1992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9"/>
          <p:cNvSpPr txBox="1"/>
          <p:nvPr/>
        </p:nvSpPr>
        <p:spPr>
          <a:xfrm>
            <a:off x="1311775" y="243450"/>
            <a:ext cx="11587800" cy="18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1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RECOMMENDATIONS FOR STAKEHOLDERS</a:t>
            </a:r>
            <a:endParaRPr/>
          </a:p>
        </p:txBody>
      </p:sp>
      <p:sp>
        <p:nvSpPr>
          <p:cNvPr id="356" name="Google Shape;356;p9"/>
          <p:cNvSpPr txBox="1"/>
          <p:nvPr/>
        </p:nvSpPr>
        <p:spPr>
          <a:xfrm>
            <a:off x="1911333" y="2718895"/>
            <a:ext cx="5959262" cy="4223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3403D"/>
                </a:solidFill>
                <a:latin typeface="Arial"/>
                <a:ea typeface="Arial"/>
                <a:cs typeface="Arial"/>
                <a:sym typeface="Arial"/>
              </a:rPr>
              <a:t>Marketing &amp; Customer Engagement</a:t>
            </a:r>
            <a:endParaRPr/>
          </a:p>
        </p:txBody>
      </p:sp>
      <p:sp>
        <p:nvSpPr>
          <p:cNvPr id="357" name="Google Shape;357;p9"/>
          <p:cNvSpPr txBox="1"/>
          <p:nvPr/>
        </p:nvSpPr>
        <p:spPr>
          <a:xfrm>
            <a:off x="1911333" y="3322146"/>
            <a:ext cx="12629731" cy="10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5903" lvl="1" marL="431806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E8E3E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5E8E3E"/>
                </a:solidFill>
                <a:latin typeface="Arial"/>
                <a:ea typeface="Arial"/>
                <a:cs typeface="Arial"/>
                <a:sym typeface="Arial"/>
              </a:rPr>
              <a:t>Retarget Single-Order Customers: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Implement email automation and cart abandonment campaigns.</a:t>
            </a:r>
            <a:endParaRPr/>
          </a:p>
          <a:p>
            <a:pPr indent="-215903" lvl="1" marL="431806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E8E3E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5E8E3E"/>
                </a:solidFill>
                <a:latin typeface="Arial"/>
                <a:ea typeface="Arial"/>
                <a:cs typeface="Arial"/>
                <a:sym typeface="Arial"/>
              </a:rPr>
              <a:t>Referral Programs: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Leverage repeat buyers to invite new ones.</a:t>
            </a:r>
            <a:endParaRPr/>
          </a:p>
          <a:p>
            <a:pPr indent="-215903" lvl="1" marL="431806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E8E3E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5E8E3E"/>
                </a:solidFill>
                <a:latin typeface="Arial"/>
                <a:ea typeface="Arial"/>
                <a:cs typeface="Arial"/>
                <a:sym typeface="Arial"/>
              </a:rPr>
              <a:t>Personalized Campaigns: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Based on city and product preference clusters.</a:t>
            </a:r>
            <a:endParaRPr/>
          </a:p>
        </p:txBody>
      </p:sp>
      <p:sp>
        <p:nvSpPr>
          <p:cNvPr id="358" name="Google Shape;358;p9"/>
          <p:cNvSpPr txBox="1"/>
          <p:nvPr/>
        </p:nvSpPr>
        <p:spPr>
          <a:xfrm>
            <a:off x="1911333" y="4758168"/>
            <a:ext cx="6784330" cy="4223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3403D"/>
                </a:solidFill>
                <a:latin typeface="Arial"/>
                <a:ea typeface="Arial"/>
                <a:cs typeface="Arial"/>
                <a:sym typeface="Arial"/>
              </a:rPr>
              <a:t>Operations &amp; Fulfillment</a:t>
            </a:r>
            <a:endParaRPr/>
          </a:p>
        </p:txBody>
      </p:sp>
      <p:sp>
        <p:nvSpPr>
          <p:cNvPr id="359" name="Google Shape;359;p9"/>
          <p:cNvSpPr txBox="1"/>
          <p:nvPr/>
        </p:nvSpPr>
        <p:spPr>
          <a:xfrm>
            <a:off x="1911333" y="5361418"/>
            <a:ext cx="12629731" cy="7016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5903" lvl="1" marL="431806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E8E3E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5E8E3E"/>
                </a:solidFill>
                <a:latin typeface="Arial"/>
                <a:ea typeface="Arial"/>
                <a:cs typeface="Arial"/>
                <a:sym typeface="Arial"/>
              </a:rPr>
              <a:t>Regional Warehousing: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distribution centers near high-sales regions (e.g., Washington, Houston).</a:t>
            </a:r>
            <a:endParaRPr/>
          </a:p>
          <a:p>
            <a:pPr indent="-215903" lvl="1" marL="431806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E8E3E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5E8E3E"/>
                </a:solidFill>
                <a:latin typeface="Arial"/>
                <a:ea typeface="Arial"/>
                <a:cs typeface="Arial"/>
                <a:sym typeface="Arial"/>
              </a:rPr>
              <a:t>Optimize Delivery Windows: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sales time trends (10–20 hours).</a:t>
            </a:r>
            <a:endParaRPr/>
          </a:p>
        </p:txBody>
      </p:sp>
      <p:sp>
        <p:nvSpPr>
          <p:cNvPr id="360" name="Google Shape;360;p9"/>
          <p:cNvSpPr txBox="1"/>
          <p:nvPr/>
        </p:nvSpPr>
        <p:spPr>
          <a:xfrm>
            <a:off x="1911333" y="6444026"/>
            <a:ext cx="6784330" cy="4223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3403D"/>
                </a:solidFill>
                <a:latin typeface="Arial"/>
                <a:ea typeface="Arial"/>
                <a:cs typeface="Arial"/>
                <a:sym typeface="Arial"/>
              </a:rPr>
              <a:t>Product Strategy</a:t>
            </a:r>
            <a:endParaRPr/>
          </a:p>
        </p:txBody>
      </p:sp>
      <p:sp>
        <p:nvSpPr>
          <p:cNvPr id="361" name="Google Shape;361;p9"/>
          <p:cNvSpPr txBox="1"/>
          <p:nvPr/>
        </p:nvSpPr>
        <p:spPr>
          <a:xfrm>
            <a:off x="1911333" y="7047277"/>
            <a:ext cx="12629731" cy="7016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5903" lvl="1" marL="431806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E8E3E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5E8E3E"/>
                </a:solidFill>
                <a:latin typeface="Arial"/>
                <a:ea typeface="Arial"/>
                <a:cs typeface="Arial"/>
                <a:sym typeface="Arial"/>
              </a:rPr>
              <a:t>Push Low-Performing Items: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bundles (e.g., shoes + accessories).</a:t>
            </a:r>
            <a:endParaRPr/>
          </a:p>
          <a:p>
            <a:pPr indent="-215903" lvl="1" marL="431806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E8E3E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5E8E3E"/>
                </a:solidFill>
                <a:latin typeface="Arial"/>
                <a:ea typeface="Arial"/>
                <a:cs typeface="Arial"/>
                <a:sym typeface="Arial"/>
              </a:rPr>
              <a:t>Expand Bestsellers: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Introduce variants of Running and Training shoes (e.g., seasonal, limited edition).</a:t>
            </a:r>
            <a:endParaRPr/>
          </a:p>
        </p:txBody>
      </p:sp>
      <p:sp>
        <p:nvSpPr>
          <p:cNvPr id="362" name="Google Shape;362;p9"/>
          <p:cNvSpPr txBox="1"/>
          <p:nvPr/>
        </p:nvSpPr>
        <p:spPr>
          <a:xfrm>
            <a:off x="1911333" y="8129885"/>
            <a:ext cx="6784330" cy="4223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3403D"/>
                </a:solidFill>
                <a:latin typeface="Arial"/>
                <a:ea typeface="Arial"/>
                <a:cs typeface="Arial"/>
                <a:sym typeface="Arial"/>
              </a:rPr>
              <a:t>Strategic Growth</a:t>
            </a:r>
            <a:endParaRPr/>
          </a:p>
        </p:txBody>
      </p:sp>
      <p:sp>
        <p:nvSpPr>
          <p:cNvPr id="363" name="Google Shape;363;p9"/>
          <p:cNvSpPr txBox="1"/>
          <p:nvPr/>
        </p:nvSpPr>
        <p:spPr>
          <a:xfrm>
            <a:off x="1911333" y="8733136"/>
            <a:ext cx="13049257" cy="7016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5903" lvl="1" marL="431806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E8E3E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5E8E3E"/>
                </a:solidFill>
                <a:latin typeface="Arial"/>
                <a:ea typeface="Arial"/>
                <a:cs typeface="Arial"/>
                <a:sym typeface="Arial"/>
              </a:rPr>
              <a:t>Focus on LTV Increase: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Loyalty programs, VIP tiers, or exclusive discounts.</a:t>
            </a:r>
            <a:endParaRPr/>
          </a:p>
          <a:p>
            <a:pPr indent="-215903" lvl="1" marL="431806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5E8E3E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5E8E3E"/>
                </a:solidFill>
                <a:latin typeface="Arial"/>
                <a:ea typeface="Arial"/>
                <a:cs typeface="Arial"/>
                <a:sym typeface="Arial"/>
              </a:rPr>
              <a:t>Analyze Customer Segments: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Drill down into high-LTV customers to replicate traits across campaigns.</a:t>
            </a:r>
            <a:endParaRPr/>
          </a:p>
        </p:txBody>
      </p:sp>
      <p:sp>
        <p:nvSpPr>
          <p:cNvPr id="364" name="Google Shape;364;p9"/>
          <p:cNvSpPr/>
          <p:nvPr/>
        </p:nvSpPr>
        <p:spPr>
          <a:xfrm>
            <a:off x="16436483" y="8622650"/>
            <a:ext cx="910977" cy="1028700"/>
          </a:xfrm>
          <a:custGeom>
            <a:rect b="b" l="l" r="r" t="t"/>
            <a:pathLst>
              <a:path extrusionOk="0" h="1028700" w="910977">
                <a:moveTo>
                  <a:pt x="0" y="0"/>
                </a:moveTo>
                <a:lnTo>
                  <a:pt x="910977" y="0"/>
                </a:lnTo>
                <a:lnTo>
                  <a:pt x="910977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-2703" l="0" r="-279377" t="-270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Gaming</dc:creator>
</cp:coreProperties>
</file>