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notesMasterIdLst>
    <p:notesMasterId r:id="rId31"/>
  </p:notesMasterIdLst>
  <p:sldIdLst>
    <p:sldId id="285" r:id="rId2"/>
    <p:sldId id="286" r:id="rId3"/>
    <p:sldId id="327" r:id="rId4"/>
    <p:sldId id="323" r:id="rId5"/>
    <p:sldId id="324" r:id="rId6"/>
    <p:sldId id="328" r:id="rId7"/>
    <p:sldId id="313" r:id="rId8"/>
    <p:sldId id="325" r:id="rId9"/>
    <p:sldId id="329" r:id="rId10"/>
    <p:sldId id="326" r:id="rId11"/>
    <p:sldId id="330" r:id="rId12"/>
    <p:sldId id="335" r:id="rId13"/>
    <p:sldId id="331" r:id="rId14"/>
    <p:sldId id="315" r:id="rId15"/>
    <p:sldId id="336" r:id="rId16"/>
    <p:sldId id="333" r:id="rId17"/>
    <p:sldId id="332" r:id="rId18"/>
    <p:sldId id="317" r:id="rId19"/>
    <p:sldId id="334" r:id="rId20"/>
    <p:sldId id="338" r:id="rId21"/>
    <p:sldId id="337" r:id="rId22"/>
    <p:sldId id="339" r:id="rId23"/>
    <p:sldId id="341" r:id="rId24"/>
    <p:sldId id="340" r:id="rId25"/>
    <p:sldId id="342" r:id="rId26"/>
    <p:sldId id="345" r:id="rId27"/>
    <p:sldId id="344" r:id="rId28"/>
    <p:sldId id="346" r:id="rId29"/>
    <p:sldId id="29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1F"/>
    <a:srgbClr val="FDFDFD"/>
    <a:srgbClr val="F9C423"/>
    <a:srgbClr val="EEB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1"/>
    <p:restoredTop sz="96327"/>
  </p:normalViewPr>
  <p:slideViewPr>
    <p:cSldViewPr snapToGrid="0" snapToObjects="1" showGuides="1">
      <p:cViewPr varScale="1">
        <p:scale>
          <a:sx n="114" d="100"/>
          <a:sy n="114" d="100"/>
        </p:scale>
        <p:origin x="192" y="480"/>
      </p:cViewPr>
      <p:guideLst>
        <p:guide pos="3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EE178-0D2E-C447-8092-FD029D38C71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C0AC-DD3F-054A-9B89-4510036C8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6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C0AC-DD3F-054A-9B89-4510036C8C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9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yellow horse with a star and a white text&#10;&#10;Description automatically generated">
            <a:extLst>
              <a:ext uri="{FF2B5EF4-FFF2-40B4-BE49-F238E27FC236}">
                <a16:creationId xmlns:a16="http://schemas.microsoft.com/office/drawing/2014/main" id="{EBE8C2E6-C727-1F54-003D-BC1EDA5C4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5952" y="729049"/>
            <a:ext cx="540094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4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With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E9004F09-C030-794E-98B5-FE92BC82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n>
                <a:noFill/>
              </a:ln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68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With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99FB1F3E-A0BE-73A8-4725-732085160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956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-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897" y="183658"/>
            <a:ext cx="10744207" cy="772388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">
            <a:extLst>
              <a:ext uri="{FF2B5EF4-FFF2-40B4-BE49-F238E27FC236}">
                <a16:creationId xmlns:a16="http://schemas.microsoft.com/office/drawing/2014/main" id="{D77F6443-D010-1146-B8C0-176DC4884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3897" y="1099536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675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Centered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3200" b="1" i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800" b="0" i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pic>
        <p:nvPicPr>
          <p:cNvPr id="12" name="Large Quotation Mark">
            <a:extLst>
              <a:ext uri="{FF2B5EF4-FFF2-40B4-BE49-F238E27FC236}">
                <a16:creationId xmlns:a16="http://schemas.microsoft.com/office/drawing/2014/main" id="{3932BF08-418B-A342-8AF0-5060E8D2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2" t="19475" r="29641" b="47417"/>
          <a:stretch/>
        </p:blipFill>
        <p:spPr>
          <a:xfrm>
            <a:off x="5123361" y="846118"/>
            <a:ext cx="1854926" cy="181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4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Centered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5320746" y="1053012"/>
            <a:ext cx="1550505" cy="1311966"/>
          </a:xfrm>
          <a:prstGeom prst="rect">
            <a:avLst/>
          </a:prstGeom>
        </p:spPr>
      </p:pic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Quote">
            <a:extLst>
              <a:ext uri="{FF2B5EF4-FFF2-40B4-BE49-F238E27FC236}">
                <a16:creationId xmlns:a16="http://schemas.microsoft.com/office/drawing/2014/main" id="{24B5A5E1-B230-4B3A-A5F5-43F77FBBC4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3200" b="1" i="0">
                <a:solidFill>
                  <a:srgbClr val="FDFDF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4" name="Attribution">
            <a:extLst>
              <a:ext uri="{FF2B5EF4-FFF2-40B4-BE49-F238E27FC236}">
                <a16:creationId xmlns:a16="http://schemas.microsoft.com/office/drawing/2014/main" id="{C4C00EDE-E370-0418-EBAC-72AFBCC6E3A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800" b="0" i="1">
                <a:solidFill>
                  <a:srgbClr val="FDFDF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</p:spTree>
    <p:extLst>
      <p:ext uri="{BB962C8B-B14F-4D97-AF65-F5344CB8AC3E}">
        <p14:creationId xmlns:p14="http://schemas.microsoft.com/office/powerpoint/2010/main" val="240147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A12D-D286-E34D-BA6B-24F03D0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2AB8-F1CC-E549-B630-EB13F467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89844F1C-2F28-1E4A-B4F0-CE9DDE546ECD}"/>
              </a:ext>
            </a:extLst>
          </p:cNvPr>
          <p:cNvSpPr txBox="1"/>
          <p:nvPr userDrawn="1"/>
        </p:nvSpPr>
        <p:spPr>
          <a:xfrm>
            <a:off x="274320" y="6519672"/>
            <a:ext cx="914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 descr="A yellow horse with a star and a white text&#10;&#10;Description automatically generated">
            <a:extLst>
              <a:ext uri="{FF2B5EF4-FFF2-40B4-BE49-F238E27FC236}">
                <a16:creationId xmlns:a16="http://schemas.microsoft.com/office/drawing/2014/main" id="{7FD527EB-4E33-C078-C9F0-C913FB0A27A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439144" y="6126500"/>
            <a:ext cx="540094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4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56" r:id="rId2"/>
    <p:sldLayoutId id="2147483858" r:id="rId3"/>
    <p:sldLayoutId id="2147483857" r:id="rId4"/>
    <p:sldLayoutId id="2147483851" r:id="rId5"/>
    <p:sldLayoutId id="2147483859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 userDrawn="1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9" orient="horz" pos="3840">
          <p15:clr>
            <a:srgbClr val="F26B43"/>
          </p15:clr>
        </p15:guide>
        <p15:guide id="10" orient="horz" pos="456">
          <p15:clr>
            <a:srgbClr val="F26B43"/>
          </p15:clr>
        </p15:guide>
        <p15:guide id="11" orient="horz" pos="696">
          <p15:clr>
            <a:srgbClr val="5ACBF0"/>
          </p15:clr>
        </p15:guide>
        <p15:guide id="12" orient="horz" pos="362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image" Target="../media/image36.svg"/><Relationship Id="rId3" Type="http://schemas.openxmlformats.org/officeDocument/2006/relationships/image" Target="../media/image21.png"/><Relationship Id="rId21" Type="http://schemas.openxmlformats.org/officeDocument/2006/relationships/image" Target="../media/image5.emf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35.png"/><Relationship Id="rId2" Type="http://schemas.openxmlformats.org/officeDocument/2006/relationships/image" Target="../media/image4.png"/><Relationship Id="rId16" Type="http://schemas.openxmlformats.org/officeDocument/2006/relationships/image" Target="../media/image34.sv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19" Type="http://schemas.openxmlformats.org/officeDocument/2006/relationships/image" Target="../media/image37.pn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68B2-A6AF-A1A6-8871-59CEDE4B7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RLWE FHE practical:</a:t>
            </a:r>
            <a:br>
              <a:rPr lang="en-US" dirty="0"/>
            </a:br>
            <a:r>
              <a:rPr lang="en-US" dirty="0"/>
              <a:t>CRT and NTT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B580B-D8CF-813F-0074-EC3D6EB1A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 Wu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3A7E52B-4E4C-1679-49E2-27DD68A14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520" y="848043"/>
            <a:ext cx="2297969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8BF12-07CC-175D-9E4E-265E13A66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13" y="848043"/>
            <a:ext cx="290659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2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BB30A68-2D4E-1919-A414-C07C95D5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</p:spPr>
        <p:txBody>
          <a:bodyPr/>
          <a:lstStyle/>
          <a:p>
            <a:r>
              <a:rPr lang="en-US" dirty="0"/>
              <a:t>Multiply 2 degree-N polynomials using convolution</a:t>
            </a:r>
          </a:p>
          <a:p>
            <a:pPr lvl="1"/>
            <a:r>
              <a:rPr lang="en-US" sz="2400" dirty="0"/>
              <a:t>O(N</a:t>
            </a:r>
            <a:r>
              <a:rPr lang="en-US" sz="2400" baseline="30000" dirty="0"/>
              <a:t>2</a:t>
            </a:r>
            <a:r>
              <a:rPr lang="en-US" sz="2400" dirty="0"/>
              <a:t>) complexity, still costly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multiplication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EE22D9-4DBD-B545-2049-5684831AB0C8}"/>
              </a:ext>
            </a:extLst>
          </p:cNvPr>
          <p:cNvSpPr/>
          <p:nvPr/>
        </p:nvSpPr>
        <p:spPr>
          <a:xfrm>
            <a:off x="3094721" y="3912676"/>
            <a:ext cx="91440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55E9F2D-3CEA-FC9F-B080-BAADEB9625F4}"/>
              </a:ext>
            </a:extLst>
          </p:cNvPr>
          <p:cNvSpPr/>
          <p:nvPr/>
        </p:nvSpPr>
        <p:spPr>
          <a:xfrm>
            <a:off x="8182879" y="3912676"/>
            <a:ext cx="91440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iCRT</a:t>
            </a: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CD7CBF1-0CD5-C83F-4ECA-7DD8FAEC2476}"/>
              </a:ext>
            </a:extLst>
          </p:cNvPr>
          <p:cNvSpPr/>
          <p:nvPr/>
        </p:nvSpPr>
        <p:spPr>
          <a:xfrm>
            <a:off x="1311722" y="3912676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E67B76B-53FE-4629-7851-C9C4DB4F6702}"/>
              </a:ext>
            </a:extLst>
          </p:cNvPr>
          <p:cNvSpPr/>
          <p:nvPr/>
        </p:nvSpPr>
        <p:spPr>
          <a:xfrm>
            <a:off x="9970352" y="3912676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4E6E21-EA77-BEB4-A94E-844648B2D2FD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2226122" y="4278436"/>
            <a:ext cx="86859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CF4DEB-474B-3EEA-F781-8B0FC3F9D76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9097279" y="4278436"/>
            <a:ext cx="87307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098719-3316-B294-AC5F-00F55A03C7C5}"/>
              </a:ext>
            </a:extLst>
          </p:cNvPr>
          <p:cNvSpPr/>
          <p:nvPr/>
        </p:nvSpPr>
        <p:spPr>
          <a:xfrm>
            <a:off x="4710472" y="2464876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</a:t>
            </a:r>
            <a:r>
              <a:rPr lang="en-US" sz="2000" baseline="-25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lang="en-US" sz="20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645FEF3-62FD-E372-482B-DBC567587F3A}"/>
              </a:ext>
            </a:extLst>
          </p:cNvPr>
          <p:cNvSpPr/>
          <p:nvPr/>
        </p:nvSpPr>
        <p:spPr>
          <a:xfrm>
            <a:off x="4710472" y="3912676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</a:t>
            </a:r>
            <a:r>
              <a:rPr lang="en-US" sz="2000" baseline="-25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lang="en-US" sz="20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60CA272-C11F-5249-6C41-93C659513F06}"/>
              </a:ext>
            </a:extLst>
          </p:cNvPr>
          <p:cNvSpPr/>
          <p:nvPr/>
        </p:nvSpPr>
        <p:spPr>
          <a:xfrm>
            <a:off x="4710472" y="5364481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</a:t>
            </a:r>
            <a:r>
              <a:rPr lang="en-US" sz="2000" baseline="-250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</a:t>
            </a:r>
            <a:endParaRPr lang="en-US" sz="20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067C4-1CFC-903C-2B85-FB6915666F86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4009121" y="2830636"/>
            <a:ext cx="701351" cy="14478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EE01F0-7C4F-F502-1D71-D2AA0B159D8D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4009121" y="4278436"/>
            <a:ext cx="70135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5B27F9-6334-A499-BE87-229364C6DD4E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009121" y="4278436"/>
            <a:ext cx="701351" cy="145180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68CFF6-C2DD-3CA2-AF82-1EEB60FBBE42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5624872" y="2823016"/>
            <a:ext cx="928328" cy="76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4E09EA-8EE9-244E-C675-ECA241702862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 flipV="1">
            <a:off x="5624872" y="4278435"/>
            <a:ext cx="924812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37A584-48CF-2D49-0D6B-44C23D6D282B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>
            <a:off x="5624872" y="5730241"/>
            <a:ext cx="924880" cy="36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A3D5302-A10E-0BD3-FBE1-4013DA105A59}"/>
              </a:ext>
            </a:extLst>
          </p:cNvPr>
          <p:cNvSpPr/>
          <p:nvPr/>
        </p:nvSpPr>
        <p:spPr>
          <a:xfrm>
            <a:off x="6553200" y="2457256"/>
            <a:ext cx="914400" cy="7315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Poly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mul</a:t>
            </a: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1773571-30B6-A17A-4298-99EB0125811F}"/>
              </a:ext>
            </a:extLst>
          </p:cNvPr>
          <p:cNvSpPr/>
          <p:nvPr/>
        </p:nvSpPr>
        <p:spPr>
          <a:xfrm>
            <a:off x="6549684" y="3912675"/>
            <a:ext cx="914400" cy="7315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Poly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mul</a:t>
            </a: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FB00B20-FABB-7A67-BF7B-8F39F18FA309}"/>
              </a:ext>
            </a:extLst>
          </p:cNvPr>
          <p:cNvSpPr/>
          <p:nvPr/>
        </p:nvSpPr>
        <p:spPr>
          <a:xfrm>
            <a:off x="6549752" y="5368094"/>
            <a:ext cx="914400" cy="7315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Poly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mul</a:t>
            </a: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556AB2-96CC-84C5-51D3-0DE8E330934F}"/>
              </a:ext>
            </a:extLst>
          </p:cNvPr>
          <p:cNvCxnSpPr>
            <a:cxnSpLocks/>
            <a:stCxn id="31" idx="3"/>
            <a:endCxn id="8" idx="1"/>
          </p:cNvCxnSpPr>
          <p:nvPr/>
        </p:nvCxnSpPr>
        <p:spPr>
          <a:xfrm flipV="1">
            <a:off x="7464152" y="4278436"/>
            <a:ext cx="718727" cy="145541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715094-6408-DD5E-377F-266345883593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>
            <a:off x="7464084" y="4278435"/>
            <a:ext cx="718795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878F59-0112-AE06-19E0-452B6B58D5C5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>
            <a:off x="7467600" y="2823016"/>
            <a:ext cx="715279" cy="14554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80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BB30A68-2D4E-1919-A414-C07C95D5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</p:spPr>
        <p:txBody>
          <a:bodyPr/>
          <a:lstStyle/>
          <a:p>
            <a:r>
              <a:rPr lang="en-US" dirty="0"/>
              <a:t>From time domain to frequency domain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 concept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CBB7015-055E-CEF5-E7CD-D3ADE3349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2888599"/>
            <a:ext cx="6210300" cy="20447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841B1964-9844-1C38-C738-3EC9AAB39F93}"/>
              </a:ext>
            </a:extLst>
          </p:cNvPr>
          <p:cNvSpPr txBox="1"/>
          <p:nvPr/>
        </p:nvSpPr>
        <p:spPr>
          <a:xfrm>
            <a:off x="397322" y="6483462"/>
            <a:ext cx="104942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en.wikipedia.org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/wiki/</a:t>
            </a: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Discrete_Fourier_transform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5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BB30A68-2D4E-1919-A414-C07C95D5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</p:spPr>
        <p:txBody>
          <a:bodyPr/>
          <a:lstStyle/>
          <a:p>
            <a:r>
              <a:rPr lang="en-US" dirty="0"/>
              <a:t>DFT magic</a:t>
            </a:r>
          </a:p>
          <a:p>
            <a:pPr lvl="1"/>
            <a:r>
              <a:rPr lang="en-US" sz="2400" dirty="0"/>
              <a:t>Time-domain convolution equals frequency-domain multiplication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convolution to multiplication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EE22D9-4DBD-B545-2049-5684831AB0C8}"/>
              </a:ext>
            </a:extLst>
          </p:cNvPr>
          <p:cNvSpPr/>
          <p:nvPr/>
        </p:nvSpPr>
        <p:spPr>
          <a:xfrm>
            <a:off x="2180321" y="3912676"/>
            <a:ext cx="91440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Conv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CD7CBF1-0CD5-C83F-4ECA-7DD8FAEC2476}"/>
              </a:ext>
            </a:extLst>
          </p:cNvPr>
          <p:cNvSpPr/>
          <p:nvPr/>
        </p:nvSpPr>
        <p:spPr>
          <a:xfrm>
            <a:off x="397322" y="3181155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4E6E21-EA77-BEB4-A94E-844648B2D2FD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1311722" y="3546915"/>
            <a:ext cx="868599" cy="7315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645FEF3-62FD-E372-482B-DBC567587F3A}"/>
              </a:ext>
            </a:extLst>
          </p:cNvPr>
          <p:cNvSpPr/>
          <p:nvPr/>
        </p:nvSpPr>
        <p:spPr>
          <a:xfrm>
            <a:off x="3796072" y="3912676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EE01F0-7C4F-F502-1D71-D2AA0B159D8D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3094721" y="4278436"/>
            <a:ext cx="70135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20E7FB9-F170-ABE8-F3FA-FCD613DFB4B6}"/>
              </a:ext>
            </a:extLst>
          </p:cNvPr>
          <p:cNvSpPr/>
          <p:nvPr/>
        </p:nvSpPr>
        <p:spPr>
          <a:xfrm>
            <a:off x="397322" y="4638578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5B1866-7515-277D-AEA2-3C74F417E18D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1311722" y="4278436"/>
            <a:ext cx="868599" cy="725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29A2D34-EA38-47CE-1B0B-49107806815C}"/>
              </a:ext>
            </a:extLst>
          </p:cNvPr>
          <p:cNvSpPr/>
          <p:nvPr/>
        </p:nvSpPr>
        <p:spPr>
          <a:xfrm>
            <a:off x="7189819" y="4638578"/>
            <a:ext cx="91440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DFT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46D395C-627A-D450-847A-B62F5485BC09}"/>
              </a:ext>
            </a:extLst>
          </p:cNvPr>
          <p:cNvSpPr/>
          <p:nvPr/>
        </p:nvSpPr>
        <p:spPr>
          <a:xfrm>
            <a:off x="5411823" y="3181155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B30DFA-D2EF-FD5E-7F78-4039580D3F10}"/>
              </a:ext>
            </a:extLst>
          </p:cNvPr>
          <p:cNvCxnSpPr>
            <a:cxnSpLocks/>
            <a:stCxn id="21" idx="3"/>
            <a:endCxn id="36" idx="1"/>
          </p:cNvCxnSpPr>
          <p:nvPr/>
        </p:nvCxnSpPr>
        <p:spPr>
          <a:xfrm>
            <a:off x="6326223" y="3546915"/>
            <a:ext cx="86359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3C5F21C-0F06-CA6E-2FD0-BF26357ED2BE}"/>
              </a:ext>
            </a:extLst>
          </p:cNvPr>
          <p:cNvSpPr/>
          <p:nvPr/>
        </p:nvSpPr>
        <p:spPr>
          <a:xfrm>
            <a:off x="9121851" y="3912676"/>
            <a:ext cx="91440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iDFT</a:t>
            </a: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6858E7-C4EA-4702-0690-A2C7DC462D2C}"/>
              </a:ext>
            </a:extLst>
          </p:cNvPr>
          <p:cNvCxnSpPr>
            <a:cxnSpLocks/>
            <a:stCxn id="17" idx="3"/>
            <a:endCxn id="53" idx="3"/>
          </p:cNvCxnSpPr>
          <p:nvPr/>
        </p:nvCxnSpPr>
        <p:spPr>
          <a:xfrm flipV="1">
            <a:off x="8104219" y="4400134"/>
            <a:ext cx="378712" cy="6042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09E957B-AC01-C580-F052-C12F7EFB5AE3}"/>
              </a:ext>
            </a:extLst>
          </p:cNvPr>
          <p:cNvSpPr/>
          <p:nvPr/>
        </p:nvSpPr>
        <p:spPr>
          <a:xfrm>
            <a:off x="5411823" y="4638578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8785C9-CC8C-9253-6CCC-5B5E7DBDE8EF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>
            <a:off x="6326223" y="5004338"/>
            <a:ext cx="86359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452F46F-47F6-5B6C-BA42-51F5068EC4E0}"/>
              </a:ext>
            </a:extLst>
          </p:cNvPr>
          <p:cNvSpPr/>
          <p:nvPr/>
        </p:nvSpPr>
        <p:spPr>
          <a:xfrm>
            <a:off x="7189819" y="3181155"/>
            <a:ext cx="91440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DFT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053CE42-A6E2-6272-759E-8420FA1E9EE0}"/>
              </a:ext>
            </a:extLst>
          </p:cNvPr>
          <p:cNvSpPr/>
          <p:nvPr/>
        </p:nvSpPr>
        <p:spPr>
          <a:xfrm>
            <a:off x="10634370" y="3906729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E126F3-3F15-77DB-19A8-CE4B35730692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10036251" y="4272489"/>
            <a:ext cx="598119" cy="59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738CB7C-75AC-942F-76DF-620F6F6483B6}"/>
              </a:ext>
            </a:extLst>
          </p:cNvPr>
          <p:cNvCxnSpPr>
            <a:cxnSpLocks/>
            <a:stCxn id="36" idx="3"/>
            <a:endCxn id="53" idx="1"/>
          </p:cNvCxnSpPr>
          <p:nvPr/>
        </p:nvCxnSpPr>
        <p:spPr>
          <a:xfrm>
            <a:off x="8104219" y="3546915"/>
            <a:ext cx="378712" cy="5930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5CD7386C-5A1A-A62A-50EF-AA13FE3D0203}"/>
              </a:ext>
            </a:extLst>
          </p:cNvPr>
          <p:cNvSpPr/>
          <p:nvPr/>
        </p:nvSpPr>
        <p:spPr>
          <a:xfrm>
            <a:off x="8429040" y="4086035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C6235A3-A0B5-0BF0-FC95-53EC25099C24}"/>
              </a:ext>
            </a:extLst>
          </p:cNvPr>
          <p:cNvCxnSpPr>
            <a:cxnSpLocks/>
            <a:stCxn id="53" idx="6"/>
            <a:endCxn id="28" idx="1"/>
          </p:cNvCxnSpPr>
          <p:nvPr/>
        </p:nvCxnSpPr>
        <p:spPr>
          <a:xfrm>
            <a:off x="8797030" y="4270030"/>
            <a:ext cx="324821" cy="8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E7D5E4C-DAA2-AAAC-94BD-A9614E4F45FF}"/>
              </a:ext>
            </a:extLst>
          </p:cNvPr>
          <p:cNvSpPr txBox="1"/>
          <p:nvPr/>
        </p:nvSpPr>
        <p:spPr>
          <a:xfrm>
            <a:off x="1265921" y="4769089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</a:t>
            </a:r>
            <a:r>
              <a:rPr lang="en-US" sz="18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~ N</a:t>
            </a:r>
            <a:r>
              <a:rPr lang="en-US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D609C8-D517-FF6F-B416-2751299BA56C}"/>
              </a:ext>
            </a:extLst>
          </p:cNvPr>
          <p:cNvSpPr txBox="1"/>
          <p:nvPr/>
        </p:nvSpPr>
        <p:spPr>
          <a:xfrm>
            <a:off x="6275419" y="2747163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</a:t>
            </a:r>
            <a:r>
              <a:rPr lang="en-US" sz="18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~ N</a:t>
            </a:r>
            <a:r>
              <a:rPr lang="en-US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8938EA-D381-F62A-CC62-6B998243BBC7}"/>
              </a:ext>
            </a:extLst>
          </p:cNvPr>
          <p:cNvSpPr txBox="1"/>
          <p:nvPr/>
        </p:nvSpPr>
        <p:spPr>
          <a:xfrm>
            <a:off x="6275419" y="5505935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</a:t>
            </a:r>
            <a:r>
              <a:rPr lang="en-US" sz="18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~ N</a:t>
            </a:r>
            <a:r>
              <a:rPr lang="en-US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6E99D0-36E5-AF26-9A30-E4DBECF03762}"/>
              </a:ext>
            </a:extLst>
          </p:cNvPr>
          <p:cNvSpPr txBox="1"/>
          <p:nvPr/>
        </p:nvSpPr>
        <p:spPr>
          <a:xfrm>
            <a:off x="8207451" y="3482255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</a:t>
            </a:r>
            <a:r>
              <a:rPr lang="en-US" sz="18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+N ~ N</a:t>
            </a:r>
            <a:r>
              <a:rPr lang="en-US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C0F1A6C-16E8-7844-5CB2-A37BD5985A25}"/>
              </a:ext>
            </a:extLst>
          </p:cNvPr>
          <p:cNvSpPr txBox="1"/>
          <p:nvPr/>
        </p:nvSpPr>
        <p:spPr>
          <a:xfrm>
            <a:off x="7692324" y="4745373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 ~ 0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BB30A68-2D4E-1919-A414-C07C95D5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</p:spPr>
        <p:txBody>
          <a:bodyPr/>
          <a:lstStyle/>
          <a:p>
            <a:r>
              <a:rPr lang="en-US" dirty="0"/>
              <a:t>FFT is better</a:t>
            </a:r>
          </a:p>
          <a:p>
            <a:pPr lvl="1"/>
            <a:r>
              <a:rPr lang="en-US" sz="2400" dirty="0"/>
              <a:t>FFT saves intermediate results while processing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convolution to multiplication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EE22D9-4DBD-B545-2049-5684831AB0C8}"/>
              </a:ext>
            </a:extLst>
          </p:cNvPr>
          <p:cNvSpPr/>
          <p:nvPr/>
        </p:nvSpPr>
        <p:spPr>
          <a:xfrm>
            <a:off x="2180321" y="3912676"/>
            <a:ext cx="91440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Conv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CD7CBF1-0CD5-C83F-4ECA-7DD8FAEC2476}"/>
              </a:ext>
            </a:extLst>
          </p:cNvPr>
          <p:cNvSpPr/>
          <p:nvPr/>
        </p:nvSpPr>
        <p:spPr>
          <a:xfrm>
            <a:off x="397322" y="3181155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4E6E21-EA77-BEB4-A94E-844648B2D2FD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1311722" y="3546915"/>
            <a:ext cx="868599" cy="7315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645FEF3-62FD-E372-482B-DBC567587F3A}"/>
              </a:ext>
            </a:extLst>
          </p:cNvPr>
          <p:cNvSpPr/>
          <p:nvPr/>
        </p:nvSpPr>
        <p:spPr>
          <a:xfrm>
            <a:off x="3796072" y="3912676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EE01F0-7C4F-F502-1D71-D2AA0B159D8D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3094721" y="4278436"/>
            <a:ext cx="70135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20E7FB9-F170-ABE8-F3FA-FCD613DFB4B6}"/>
              </a:ext>
            </a:extLst>
          </p:cNvPr>
          <p:cNvSpPr/>
          <p:nvPr/>
        </p:nvSpPr>
        <p:spPr>
          <a:xfrm>
            <a:off x="397322" y="4638578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5B1866-7515-277D-AEA2-3C74F417E18D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1311722" y="4278436"/>
            <a:ext cx="868599" cy="725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29A2D34-EA38-47CE-1B0B-49107806815C}"/>
              </a:ext>
            </a:extLst>
          </p:cNvPr>
          <p:cNvSpPr/>
          <p:nvPr/>
        </p:nvSpPr>
        <p:spPr>
          <a:xfrm>
            <a:off x="7189819" y="4638578"/>
            <a:ext cx="91440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FFT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46D395C-627A-D450-847A-B62F5485BC09}"/>
              </a:ext>
            </a:extLst>
          </p:cNvPr>
          <p:cNvSpPr/>
          <p:nvPr/>
        </p:nvSpPr>
        <p:spPr>
          <a:xfrm>
            <a:off x="5411823" y="3181155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B30DFA-D2EF-FD5E-7F78-4039580D3F10}"/>
              </a:ext>
            </a:extLst>
          </p:cNvPr>
          <p:cNvCxnSpPr>
            <a:cxnSpLocks/>
            <a:stCxn id="21" idx="3"/>
            <a:endCxn id="36" idx="1"/>
          </p:cNvCxnSpPr>
          <p:nvPr/>
        </p:nvCxnSpPr>
        <p:spPr>
          <a:xfrm>
            <a:off x="6326223" y="3546915"/>
            <a:ext cx="86359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3C5F21C-0F06-CA6E-2FD0-BF26357ED2BE}"/>
              </a:ext>
            </a:extLst>
          </p:cNvPr>
          <p:cNvSpPr/>
          <p:nvPr/>
        </p:nvSpPr>
        <p:spPr>
          <a:xfrm>
            <a:off x="9121851" y="3912676"/>
            <a:ext cx="91440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iFFT</a:t>
            </a:r>
            <a:endParaRPr lang="en-US" sz="2000" dirty="0">
              <a:solidFill>
                <a:srgbClr val="FF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6858E7-C4EA-4702-0690-A2C7DC462D2C}"/>
              </a:ext>
            </a:extLst>
          </p:cNvPr>
          <p:cNvCxnSpPr>
            <a:cxnSpLocks/>
            <a:stCxn id="17" idx="3"/>
            <a:endCxn id="53" idx="3"/>
          </p:cNvCxnSpPr>
          <p:nvPr/>
        </p:nvCxnSpPr>
        <p:spPr>
          <a:xfrm flipV="1">
            <a:off x="8104219" y="4400134"/>
            <a:ext cx="378712" cy="6042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09E957B-AC01-C580-F052-C12F7EFB5AE3}"/>
              </a:ext>
            </a:extLst>
          </p:cNvPr>
          <p:cNvSpPr/>
          <p:nvPr/>
        </p:nvSpPr>
        <p:spPr>
          <a:xfrm>
            <a:off x="5411823" y="4638578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8785C9-CC8C-9253-6CCC-5B5E7DBDE8EF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>
            <a:off x="6326223" y="5004338"/>
            <a:ext cx="86359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452F46F-47F6-5B6C-BA42-51F5068EC4E0}"/>
              </a:ext>
            </a:extLst>
          </p:cNvPr>
          <p:cNvSpPr/>
          <p:nvPr/>
        </p:nvSpPr>
        <p:spPr>
          <a:xfrm>
            <a:off x="7189819" y="3181155"/>
            <a:ext cx="91440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FFT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053CE42-A6E2-6272-759E-8420FA1E9EE0}"/>
              </a:ext>
            </a:extLst>
          </p:cNvPr>
          <p:cNvSpPr/>
          <p:nvPr/>
        </p:nvSpPr>
        <p:spPr>
          <a:xfrm>
            <a:off x="10634370" y="3906729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E126F3-3F15-77DB-19A8-CE4B35730692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10036251" y="4272489"/>
            <a:ext cx="598119" cy="59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738CB7C-75AC-942F-76DF-620F6F6483B6}"/>
              </a:ext>
            </a:extLst>
          </p:cNvPr>
          <p:cNvCxnSpPr>
            <a:cxnSpLocks/>
            <a:stCxn id="36" idx="3"/>
            <a:endCxn id="53" idx="1"/>
          </p:cNvCxnSpPr>
          <p:nvPr/>
        </p:nvCxnSpPr>
        <p:spPr>
          <a:xfrm>
            <a:off x="8104219" y="3546915"/>
            <a:ext cx="378712" cy="5930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5CD7386C-5A1A-A62A-50EF-AA13FE3D0203}"/>
              </a:ext>
            </a:extLst>
          </p:cNvPr>
          <p:cNvSpPr/>
          <p:nvPr/>
        </p:nvSpPr>
        <p:spPr>
          <a:xfrm>
            <a:off x="8429040" y="4086035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C6235A3-A0B5-0BF0-FC95-53EC25099C24}"/>
              </a:ext>
            </a:extLst>
          </p:cNvPr>
          <p:cNvCxnSpPr>
            <a:cxnSpLocks/>
            <a:stCxn id="53" idx="6"/>
            <a:endCxn id="28" idx="1"/>
          </p:cNvCxnSpPr>
          <p:nvPr/>
        </p:nvCxnSpPr>
        <p:spPr>
          <a:xfrm>
            <a:off x="8797030" y="4270030"/>
            <a:ext cx="324821" cy="8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2E1108-8E48-F8E5-29A7-757AED53B2D8}"/>
              </a:ext>
            </a:extLst>
          </p:cNvPr>
          <p:cNvSpPr txBox="1"/>
          <p:nvPr/>
        </p:nvSpPr>
        <p:spPr>
          <a:xfrm>
            <a:off x="397322" y="6483462"/>
            <a:ext cx="104942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www.ni.com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/docs/</a:t>
            </a: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-US/bundle/diadem/page/</a:t>
            </a: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genmaths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genmaths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calc_fouriertransform.htm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C3EFDD-0BA3-72AE-1D50-4CEA522D0AB6}"/>
              </a:ext>
            </a:extLst>
          </p:cNvPr>
          <p:cNvSpPr txBox="1"/>
          <p:nvPr/>
        </p:nvSpPr>
        <p:spPr>
          <a:xfrm>
            <a:off x="1265921" y="4769089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</a:t>
            </a:r>
            <a:r>
              <a:rPr lang="en-US" sz="18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~ N</a:t>
            </a:r>
            <a:r>
              <a:rPr lang="en-US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842021-DC60-289D-201C-165D36649B90}"/>
              </a:ext>
            </a:extLst>
          </p:cNvPr>
          <p:cNvSpPr txBox="1"/>
          <p:nvPr/>
        </p:nvSpPr>
        <p:spPr>
          <a:xfrm>
            <a:off x="6275419" y="2747163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N/2*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logN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~ N*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logN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1E1457-663A-5584-CCC4-C4A35F49EB1B}"/>
              </a:ext>
            </a:extLst>
          </p:cNvPr>
          <p:cNvSpPr txBox="1"/>
          <p:nvPr/>
        </p:nvSpPr>
        <p:spPr>
          <a:xfrm>
            <a:off x="6275419" y="5505935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N/2*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logN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~ N*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logN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FCED4A-BAED-A654-634F-FF9ABE1B80DB}"/>
              </a:ext>
            </a:extLst>
          </p:cNvPr>
          <p:cNvSpPr txBox="1"/>
          <p:nvPr/>
        </p:nvSpPr>
        <p:spPr>
          <a:xfrm>
            <a:off x="8207451" y="3482255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N/2*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logN+N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~ N*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logN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65DB08-83FD-48DB-E7C7-2D6C5E0A4CB8}"/>
              </a:ext>
            </a:extLst>
          </p:cNvPr>
          <p:cNvSpPr txBox="1"/>
          <p:nvPr/>
        </p:nvSpPr>
        <p:spPr>
          <a:xfrm>
            <a:off x="7692324" y="4745373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 ~ 0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56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Conv-DFT vs FFT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904DAFC-A7CB-9435-1B13-75027144F37D}"/>
              </a:ext>
            </a:extLst>
          </p:cNvPr>
          <p:cNvGraphicFramePr>
            <a:graphicFrameLocks noGrp="1"/>
          </p:cNvGraphicFramePr>
          <p:nvPr/>
        </p:nvGraphicFramePr>
        <p:xfrm>
          <a:off x="3515731" y="2327646"/>
          <a:ext cx="5160537" cy="14833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98931902"/>
                    </a:ext>
                  </a:extLst>
                </a:gridCol>
                <a:gridCol w="2263698">
                  <a:extLst>
                    <a:ext uri="{9D8B030D-6E8A-4147-A177-3AD203B41FA5}">
                      <a16:colId xmlns:a16="http://schemas.microsoft.com/office/drawing/2014/main" val="584213923"/>
                    </a:ext>
                  </a:extLst>
                </a:gridCol>
                <a:gridCol w="1271239">
                  <a:extLst>
                    <a:ext uri="{9D8B030D-6E8A-4147-A177-3AD203B41FA5}">
                      <a16:colId xmlns:a16="http://schemas.microsoft.com/office/drawing/2014/main" val="2129323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Conv-DFT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0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16~64</a:t>
                      </a:r>
                    </a:p>
                  </a:txBody>
                  <a:tcPr>
                    <a:solidFill>
                      <a:srgbClr val="FFDE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✓</a:t>
                      </a:r>
                    </a:p>
                  </a:txBody>
                  <a:tcPr>
                    <a:solidFill>
                      <a:srgbClr val="FFDE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solidFill>
                      <a:srgbClr val="FFDE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1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64~1024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01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1024~</a:t>
                      </a:r>
                    </a:p>
                  </a:txBody>
                  <a:tcPr>
                    <a:solidFill>
                      <a:srgbClr val="FFDE1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solidFill>
                      <a:srgbClr val="FFDE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✓✓</a:t>
                      </a:r>
                    </a:p>
                  </a:txBody>
                  <a:tcPr>
                    <a:solidFill>
                      <a:srgbClr val="FFDE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255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271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BB30A68-2D4E-1919-A414-C07C95D5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</p:spPr>
        <p:txBody>
          <a:bodyPr/>
          <a:lstStyle/>
          <a:p>
            <a:r>
              <a:rPr lang="en-US" dirty="0"/>
              <a:t>Key difference from DFT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NTT concept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CBB7015-055E-CEF5-E7CD-D3ADE3349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372" y="2002266"/>
            <a:ext cx="6210300" cy="20447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841B1964-9844-1C38-C738-3EC9AAB39F93}"/>
              </a:ext>
            </a:extLst>
          </p:cNvPr>
          <p:cNvSpPr txBox="1"/>
          <p:nvPr/>
        </p:nvSpPr>
        <p:spPr>
          <a:xfrm>
            <a:off x="397322" y="6483462"/>
            <a:ext cx="104942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Accelerating Number Theoretic Transformations for Bootstrappable Homomorphic Encryption on GPUs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C4E5D-59CE-7A1C-473B-9A9B032E4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722" y="4887333"/>
            <a:ext cx="5181600" cy="368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3740D8-3E9F-E0E9-40AA-AD8A8D84D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486" y="5765800"/>
            <a:ext cx="4597400" cy="330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A344B9F-8DA1-7C49-CC86-53E7D738DA44}"/>
              </a:ext>
            </a:extLst>
          </p:cNvPr>
          <p:cNvSpPr/>
          <p:nvPr/>
        </p:nvSpPr>
        <p:spPr>
          <a:xfrm>
            <a:off x="4449335" y="2971800"/>
            <a:ext cx="914400" cy="914400"/>
          </a:xfrm>
          <a:prstGeom prst="ellipse">
            <a:avLst/>
          </a:prstGeom>
          <a:noFill/>
          <a:ln w="381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240175-600A-C463-5A7B-BE6098BA4669}"/>
              </a:ext>
            </a:extLst>
          </p:cNvPr>
          <p:cNvSpPr/>
          <p:nvPr/>
        </p:nvSpPr>
        <p:spPr>
          <a:xfrm>
            <a:off x="4962293" y="4705390"/>
            <a:ext cx="682136" cy="672949"/>
          </a:xfrm>
          <a:prstGeom prst="ellipse">
            <a:avLst/>
          </a:prstGeom>
          <a:noFill/>
          <a:ln w="381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31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BB30A68-2D4E-1919-A414-C07C95D5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</p:spPr>
        <p:txBody>
          <a:bodyPr/>
          <a:lstStyle/>
          <a:p>
            <a:r>
              <a:rPr lang="en-US" dirty="0"/>
              <a:t>NTT in polynomial multiplication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NTT is DFT in FHE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EE22D9-4DBD-B545-2049-5684831AB0C8}"/>
              </a:ext>
            </a:extLst>
          </p:cNvPr>
          <p:cNvSpPr/>
          <p:nvPr/>
        </p:nvSpPr>
        <p:spPr>
          <a:xfrm>
            <a:off x="2180321" y="3912676"/>
            <a:ext cx="91440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Conv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CD7CBF1-0CD5-C83F-4ECA-7DD8FAEC2476}"/>
              </a:ext>
            </a:extLst>
          </p:cNvPr>
          <p:cNvSpPr/>
          <p:nvPr/>
        </p:nvSpPr>
        <p:spPr>
          <a:xfrm>
            <a:off x="397322" y="3181155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4E6E21-EA77-BEB4-A94E-844648B2D2FD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1311722" y="3546915"/>
            <a:ext cx="868599" cy="7315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645FEF3-62FD-E372-482B-DBC567587F3A}"/>
              </a:ext>
            </a:extLst>
          </p:cNvPr>
          <p:cNvSpPr/>
          <p:nvPr/>
        </p:nvSpPr>
        <p:spPr>
          <a:xfrm>
            <a:off x="3796072" y="3912676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EE01F0-7C4F-F502-1D71-D2AA0B159D8D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3094721" y="4278436"/>
            <a:ext cx="70135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20E7FB9-F170-ABE8-F3FA-FCD613DFB4B6}"/>
              </a:ext>
            </a:extLst>
          </p:cNvPr>
          <p:cNvSpPr/>
          <p:nvPr/>
        </p:nvSpPr>
        <p:spPr>
          <a:xfrm>
            <a:off x="397322" y="4638578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5B1866-7515-277D-AEA2-3C74F417E18D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1311722" y="4278436"/>
            <a:ext cx="868599" cy="725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29A2D34-EA38-47CE-1B0B-49107806815C}"/>
              </a:ext>
            </a:extLst>
          </p:cNvPr>
          <p:cNvSpPr/>
          <p:nvPr/>
        </p:nvSpPr>
        <p:spPr>
          <a:xfrm>
            <a:off x="7189819" y="4638578"/>
            <a:ext cx="91440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NTT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46D395C-627A-D450-847A-B62F5485BC09}"/>
              </a:ext>
            </a:extLst>
          </p:cNvPr>
          <p:cNvSpPr/>
          <p:nvPr/>
        </p:nvSpPr>
        <p:spPr>
          <a:xfrm>
            <a:off x="5411823" y="3181155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B30DFA-D2EF-FD5E-7F78-4039580D3F10}"/>
              </a:ext>
            </a:extLst>
          </p:cNvPr>
          <p:cNvCxnSpPr>
            <a:cxnSpLocks/>
            <a:stCxn id="21" idx="3"/>
            <a:endCxn id="36" idx="1"/>
          </p:cNvCxnSpPr>
          <p:nvPr/>
        </p:nvCxnSpPr>
        <p:spPr>
          <a:xfrm>
            <a:off x="6326223" y="3546915"/>
            <a:ext cx="86359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3C5F21C-0F06-CA6E-2FD0-BF26357ED2BE}"/>
              </a:ext>
            </a:extLst>
          </p:cNvPr>
          <p:cNvSpPr/>
          <p:nvPr/>
        </p:nvSpPr>
        <p:spPr>
          <a:xfrm>
            <a:off x="9121851" y="3912676"/>
            <a:ext cx="91440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iNTT</a:t>
            </a: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6858E7-C4EA-4702-0690-A2C7DC462D2C}"/>
              </a:ext>
            </a:extLst>
          </p:cNvPr>
          <p:cNvCxnSpPr>
            <a:cxnSpLocks/>
            <a:stCxn id="17" idx="3"/>
            <a:endCxn id="53" idx="3"/>
          </p:cNvCxnSpPr>
          <p:nvPr/>
        </p:nvCxnSpPr>
        <p:spPr>
          <a:xfrm flipV="1">
            <a:off x="8104219" y="4400134"/>
            <a:ext cx="378712" cy="6042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09E957B-AC01-C580-F052-C12F7EFB5AE3}"/>
              </a:ext>
            </a:extLst>
          </p:cNvPr>
          <p:cNvSpPr/>
          <p:nvPr/>
        </p:nvSpPr>
        <p:spPr>
          <a:xfrm>
            <a:off x="5411823" y="4638578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8785C9-CC8C-9253-6CCC-5B5E7DBDE8EF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>
            <a:off x="6326223" y="5004338"/>
            <a:ext cx="86359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452F46F-47F6-5B6C-BA42-51F5068EC4E0}"/>
              </a:ext>
            </a:extLst>
          </p:cNvPr>
          <p:cNvSpPr/>
          <p:nvPr/>
        </p:nvSpPr>
        <p:spPr>
          <a:xfrm>
            <a:off x="7189819" y="3181155"/>
            <a:ext cx="91440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NTT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053CE42-A6E2-6272-759E-8420FA1E9EE0}"/>
              </a:ext>
            </a:extLst>
          </p:cNvPr>
          <p:cNvSpPr/>
          <p:nvPr/>
        </p:nvSpPr>
        <p:spPr>
          <a:xfrm>
            <a:off x="10634370" y="3906729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E126F3-3F15-77DB-19A8-CE4B35730692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10036251" y="4272489"/>
            <a:ext cx="598119" cy="59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738CB7C-75AC-942F-76DF-620F6F6483B6}"/>
              </a:ext>
            </a:extLst>
          </p:cNvPr>
          <p:cNvCxnSpPr>
            <a:cxnSpLocks/>
            <a:stCxn id="36" idx="3"/>
            <a:endCxn id="53" idx="1"/>
          </p:cNvCxnSpPr>
          <p:nvPr/>
        </p:nvCxnSpPr>
        <p:spPr>
          <a:xfrm>
            <a:off x="8104219" y="3546915"/>
            <a:ext cx="378712" cy="5930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5CD7386C-5A1A-A62A-50EF-AA13FE3D0203}"/>
              </a:ext>
            </a:extLst>
          </p:cNvPr>
          <p:cNvSpPr/>
          <p:nvPr/>
        </p:nvSpPr>
        <p:spPr>
          <a:xfrm>
            <a:off x="8429040" y="4086035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C6235A3-A0B5-0BF0-FC95-53EC25099C24}"/>
              </a:ext>
            </a:extLst>
          </p:cNvPr>
          <p:cNvCxnSpPr>
            <a:cxnSpLocks/>
            <a:stCxn id="53" idx="6"/>
            <a:endCxn id="28" idx="1"/>
          </p:cNvCxnSpPr>
          <p:nvPr/>
        </p:nvCxnSpPr>
        <p:spPr>
          <a:xfrm>
            <a:off x="8797030" y="4270030"/>
            <a:ext cx="324821" cy="8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D66BB6D-C6D5-60C2-17E8-7B79BB03EBEB}"/>
              </a:ext>
            </a:extLst>
          </p:cNvPr>
          <p:cNvSpPr txBox="1"/>
          <p:nvPr/>
        </p:nvSpPr>
        <p:spPr>
          <a:xfrm>
            <a:off x="1265921" y="4769089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</a:t>
            </a:r>
            <a:r>
              <a:rPr lang="en-US" sz="18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~ N</a:t>
            </a:r>
            <a:r>
              <a:rPr lang="en-US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B418B-AF99-1442-68C8-2CF98CAA29F7}"/>
              </a:ext>
            </a:extLst>
          </p:cNvPr>
          <p:cNvSpPr txBox="1"/>
          <p:nvPr/>
        </p:nvSpPr>
        <p:spPr>
          <a:xfrm>
            <a:off x="6275419" y="2747163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</a:t>
            </a:r>
            <a:r>
              <a:rPr lang="en-US" sz="18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+N ~ N</a:t>
            </a:r>
            <a:r>
              <a:rPr lang="en-US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0B494-F625-5A93-3BAB-75770F7BEFDC}"/>
              </a:ext>
            </a:extLst>
          </p:cNvPr>
          <p:cNvSpPr txBox="1"/>
          <p:nvPr/>
        </p:nvSpPr>
        <p:spPr>
          <a:xfrm>
            <a:off x="6275419" y="5505935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</a:t>
            </a:r>
            <a:r>
              <a:rPr lang="en-US" sz="18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+N ~ N</a:t>
            </a:r>
            <a:r>
              <a:rPr lang="en-US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49E82-F389-FE38-B318-6C2C26080A15}"/>
              </a:ext>
            </a:extLst>
          </p:cNvPr>
          <p:cNvSpPr txBox="1"/>
          <p:nvPr/>
        </p:nvSpPr>
        <p:spPr>
          <a:xfrm>
            <a:off x="8207451" y="3482255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</a:t>
            </a:r>
            <a:r>
              <a:rPr lang="en-US" sz="18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+2N ~ N</a:t>
            </a:r>
            <a:r>
              <a:rPr lang="en-US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69F153-820E-164D-3A45-E6E7F793B771}"/>
              </a:ext>
            </a:extLst>
          </p:cNvPr>
          <p:cNvSpPr txBox="1"/>
          <p:nvPr/>
        </p:nvSpPr>
        <p:spPr>
          <a:xfrm>
            <a:off x="7692324" y="4745373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 ~ 0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20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BB30A68-2D4E-1919-A414-C07C95D5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</p:spPr>
        <p:txBody>
          <a:bodyPr/>
          <a:lstStyle/>
          <a:p>
            <a:r>
              <a:rPr lang="en-US" dirty="0"/>
              <a:t>Accelerate NTT using FFT tricks</a:t>
            </a:r>
          </a:p>
          <a:p>
            <a:pPr lvl="1"/>
            <a:r>
              <a:rPr lang="en-US" sz="2400" dirty="0"/>
              <a:t>Negative wrapped convolution NWC-NTT, etc.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 NTT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EE22D9-4DBD-B545-2049-5684831AB0C8}"/>
              </a:ext>
            </a:extLst>
          </p:cNvPr>
          <p:cNvSpPr/>
          <p:nvPr/>
        </p:nvSpPr>
        <p:spPr>
          <a:xfrm>
            <a:off x="2180321" y="3912676"/>
            <a:ext cx="91440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Conv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CD7CBF1-0CD5-C83F-4ECA-7DD8FAEC2476}"/>
              </a:ext>
            </a:extLst>
          </p:cNvPr>
          <p:cNvSpPr/>
          <p:nvPr/>
        </p:nvSpPr>
        <p:spPr>
          <a:xfrm>
            <a:off x="397322" y="3181155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4E6E21-EA77-BEB4-A94E-844648B2D2FD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1311722" y="3546915"/>
            <a:ext cx="868599" cy="7315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645FEF3-62FD-E372-482B-DBC567587F3A}"/>
              </a:ext>
            </a:extLst>
          </p:cNvPr>
          <p:cNvSpPr/>
          <p:nvPr/>
        </p:nvSpPr>
        <p:spPr>
          <a:xfrm>
            <a:off x="3796072" y="3912676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EE01F0-7C4F-F502-1D71-D2AA0B159D8D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3094721" y="4278436"/>
            <a:ext cx="70135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20E7FB9-F170-ABE8-F3FA-FCD613DFB4B6}"/>
              </a:ext>
            </a:extLst>
          </p:cNvPr>
          <p:cNvSpPr/>
          <p:nvPr/>
        </p:nvSpPr>
        <p:spPr>
          <a:xfrm>
            <a:off x="397322" y="4638578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5B1866-7515-277D-AEA2-3C74F417E18D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1311722" y="4278436"/>
            <a:ext cx="868599" cy="725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29A2D34-EA38-47CE-1B0B-49107806815C}"/>
              </a:ext>
            </a:extLst>
          </p:cNvPr>
          <p:cNvSpPr/>
          <p:nvPr/>
        </p:nvSpPr>
        <p:spPr>
          <a:xfrm>
            <a:off x="7189819" y="4638578"/>
            <a:ext cx="91440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NTT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46D395C-627A-D450-847A-B62F5485BC09}"/>
              </a:ext>
            </a:extLst>
          </p:cNvPr>
          <p:cNvSpPr/>
          <p:nvPr/>
        </p:nvSpPr>
        <p:spPr>
          <a:xfrm>
            <a:off x="5411823" y="3181155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B30DFA-D2EF-FD5E-7F78-4039580D3F10}"/>
              </a:ext>
            </a:extLst>
          </p:cNvPr>
          <p:cNvCxnSpPr>
            <a:cxnSpLocks/>
            <a:stCxn id="21" idx="3"/>
            <a:endCxn id="36" idx="1"/>
          </p:cNvCxnSpPr>
          <p:nvPr/>
        </p:nvCxnSpPr>
        <p:spPr>
          <a:xfrm>
            <a:off x="6326223" y="3546915"/>
            <a:ext cx="86359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3C5F21C-0F06-CA6E-2FD0-BF26357ED2BE}"/>
              </a:ext>
            </a:extLst>
          </p:cNvPr>
          <p:cNvSpPr/>
          <p:nvPr/>
        </p:nvSpPr>
        <p:spPr>
          <a:xfrm>
            <a:off x="9121851" y="3912676"/>
            <a:ext cx="91440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  <a:p>
            <a:pPr algn="ctr"/>
            <a:r>
              <a:rPr lang="en-US" sz="2000" dirty="0" err="1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iNTT</a:t>
            </a:r>
            <a:endParaRPr lang="en-US" sz="2000" dirty="0">
              <a:solidFill>
                <a:srgbClr val="FF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6858E7-C4EA-4702-0690-A2C7DC462D2C}"/>
              </a:ext>
            </a:extLst>
          </p:cNvPr>
          <p:cNvCxnSpPr>
            <a:cxnSpLocks/>
            <a:stCxn id="17" idx="3"/>
            <a:endCxn id="53" idx="3"/>
          </p:cNvCxnSpPr>
          <p:nvPr/>
        </p:nvCxnSpPr>
        <p:spPr>
          <a:xfrm flipV="1">
            <a:off x="8104219" y="4400134"/>
            <a:ext cx="378712" cy="6042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09E957B-AC01-C580-F052-C12F7EFB5AE3}"/>
              </a:ext>
            </a:extLst>
          </p:cNvPr>
          <p:cNvSpPr/>
          <p:nvPr/>
        </p:nvSpPr>
        <p:spPr>
          <a:xfrm>
            <a:off x="5411823" y="4638578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8785C9-CC8C-9253-6CCC-5B5E7DBDE8EF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>
            <a:off x="6326223" y="5004338"/>
            <a:ext cx="86359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452F46F-47F6-5B6C-BA42-51F5068EC4E0}"/>
              </a:ext>
            </a:extLst>
          </p:cNvPr>
          <p:cNvSpPr/>
          <p:nvPr/>
        </p:nvSpPr>
        <p:spPr>
          <a:xfrm>
            <a:off x="7189819" y="3181155"/>
            <a:ext cx="91440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NTT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053CE42-A6E2-6272-759E-8420FA1E9EE0}"/>
              </a:ext>
            </a:extLst>
          </p:cNvPr>
          <p:cNvSpPr/>
          <p:nvPr/>
        </p:nvSpPr>
        <p:spPr>
          <a:xfrm>
            <a:off x="10634370" y="3906729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E126F3-3F15-77DB-19A8-CE4B35730692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10036251" y="4272489"/>
            <a:ext cx="598119" cy="59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738CB7C-75AC-942F-76DF-620F6F6483B6}"/>
              </a:ext>
            </a:extLst>
          </p:cNvPr>
          <p:cNvCxnSpPr>
            <a:cxnSpLocks/>
            <a:stCxn id="36" idx="3"/>
            <a:endCxn id="53" idx="1"/>
          </p:cNvCxnSpPr>
          <p:nvPr/>
        </p:nvCxnSpPr>
        <p:spPr>
          <a:xfrm>
            <a:off x="8104219" y="3546915"/>
            <a:ext cx="378712" cy="5930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5CD7386C-5A1A-A62A-50EF-AA13FE3D0203}"/>
              </a:ext>
            </a:extLst>
          </p:cNvPr>
          <p:cNvSpPr/>
          <p:nvPr/>
        </p:nvSpPr>
        <p:spPr>
          <a:xfrm>
            <a:off x="8429040" y="4086035"/>
            <a:ext cx="367990" cy="3679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C6235A3-A0B5-0BF0-FC95-53EC25099C24}"/>
              </a:ext>
            </a:extLst>
          </p:cNvPr>
          <p:cNvCxnSpPr>
            <a:cxnSpLocks/>
            <a:stCxn id="53" idx="6"/>
            <a:endCxn id="28" idx="1"/>
          </p:cNvCxnSpPr>
          <p:nvPr/>
        </p:nvCxnSpPr>
        <p:spPr>
          <a:xfrm>
            <a:off x="8797030" y="4270030"/>
            <a:ext cx="324821" cy="84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BC98E7D-A143-56B3-B76A-3B9DF0C7ECC1}"/>
              </a:ext>
            </a:extLst>
          </p:cNvPr>
          <p:cNvSpPr txBox="1"/>
          <p:nvPr/>
        </p:nvSpPr>
        <p:spPr>
          <a:xfrm>
            <a:off x="1265921" y="4769089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</a:t>
            </a:r>
            <a:r>
              <a:rPr lang="en-US" sz="18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~ N</a:t>
            </a:r>
            <a:r>
              <a:rPr lang="en-US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303A6-3C53-3D3B-29AB-75ACC9B28838}"/>
              </a:ext>
            </a:extLst>
          </p:cNvPr>
          <p:cNvSpPr txBox="1"/>
          <p:nvPr/>
        </p:nvSpPr>
        <p:spPr>
          <a:xfrm>
            <a:off x="6275419" y="2747163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N/2*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logN+N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~ N*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logN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9E9F7C-0DCC-88AA-84DD-94F282252A18}"/>
              </a:ext>
            </a:extLst>
          </p:cNvPr>
          <p:cNvSpPr txBox="1"/>
          <p:nvPr/>
        </p:nvSpPr>
        <p:spPr>
          <a:xfrm>
            <a:off x="6275419" y="5505935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N/2*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logN+N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~ N*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logN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217D02-5340-4BFF-CE87-2DC083977780}"/>
              </a:ext>
            </a:extLst>
          </p:cNvPr>
          <p:cNvSpPr txBox="1"/>
          <p:nvPr/>
        </p:nvSpPr>
        <p:spPr>
          <a:xfrm>
            <a:off x="8207451" y="3482255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N/2*logN+2N ~ N*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logN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C432C6-EF1D-472B-2E09-22A39F538EE1}"/>
              </a:ext>
            </a:extLst>
          </p:cNvPr>
          <p:cNvSpPr txBox="1"/>
          <p:nvPr/>
        </p:nvSpPr>
        <p:spPr>
          <a:xfrm>
            <a:off x="7692324" y="4745373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 ~ 0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767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NTT reduces operations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400CD08-5073-C859-0DDB-1D8BD564D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56235"/>
              </p:ext>
            </p:extLst>
          </p:nvPr>
        </p:nvGraphicFramePr>
        <p:xfrm>
          <a:off x="3515731" y="2687320"/>
          <a:ext cx="5160537" cy="14833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98931902"/>
                    </a:ext>
                  </a:extLst>
                </a:gridCol>
                <a:gridCol w="2263698">
                  <a:extLst>
                    <a:ext uri="{9D8B030D-6E8A-4147-A177-3AD203B41FA5}">
                      <a16:colId xmlns:a16="http://schemas.microsoft.com/office/drawing/2014/main" val="584213923"/>
                    </a:ext>
                  </a:extLst>
                </a:gridCol>
                <a:gridCol w="1271239">
                  <a:extLst>
                    <a:ext uri="{9D8B030D-6E8A-4147-A177-3AD203B41FA5}">
                      <a16:colId xmlns:a16="http://schemas.microsoft.com/office/drawing/2014/main" val="2129323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Poly-</a:t>
                      </a:r>
                      <a:r>
                        <a:rPr lang="en-US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mul</a:t>
                      </a:r>
                      <a:endPara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30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CONV</a:t>
                      </a:r>
                    </a:p>
                  </a:txBody>
                  <a:tcPr>
                    <a:solidFill>
                      <a:srgbClr val="FFDE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solidFill>
                      <a:srgbClr val="FFDE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solidFill>
                      <a:srgbClr val="FFDE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1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NTT-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iNTT</a:t>
                      </a:r>
                      <a:endParaRPr lang="en-US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3N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+5N</a:t>
                      </a:r>
                      <a:endParaRPr lang="en-US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3N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01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X NTT-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iNTT</a:t>
                      </a:r>
                      <a:endParaRPr lang="en-US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solidFill>
                      <a:srgbClr val="FFDE1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3N/2*logN+5N</a:t>
                      </a:r>
                      <a:endParaRPr lang="en-US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solidFill>
                      <a:srgbClr val="FFDE1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3N*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logN</a:t>
                      </a:r>
                      <a:endParaRPr lang="en-US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solidFill>
                      <a:srgbClr val="FFDE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255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381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NWC-NTT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0682-CF50-8A55-6DD0-BDD8704F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</p:spPr>
        <p:txBody>
          <a:bodyPr/>
          <a:lstStyle/>
          <a:p>
            <a:r>
              <a:rPr lang="en-US" dirty="0"/>
              <a:t>Negative wrapped convolution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561A7-79C5-E30A-61C4-A074E32CA85E}"/>
              </a:ext>
            </a:extLst>
          </p:cNvPr>
          <p:cNvSpPr txBox="1"/>
          <p:nvPr/>
        </p:nvSpPr>
        <p:spPr>
          <a:xfrm>
            <a:off x="723897" y="6535842"/>
            <a:ext cx="98363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Number Theoretic Transform and Its Applications in Lattice-based Cryptosystems: A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9B5749-255D-BEF2-3C92-317DE7DD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09" y="2340590"/>
            <a:ext cx="9258981" cy="872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D8B052-93D5-4C9D-404C-8EBB26D92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982" y="4083669"/>
            <a:ext cx="9542036" cy="107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8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981C-4B6A-75FD-6DB4-1208172A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219DF-B9AA-BC10-4B87-79C244FB2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/>
              <a:t>FHE recap</a:t>
            </a:r>
          </a:p>
          <a:p>
            <a:pPr marL="0" indent="0">
              <a:buNone/>
            </a:pPr>
            <a:r>
              <a:rPr lang="en-US" dirty="0">
                <a:highlight>
                  <a:srgbClr val="F9C423"/>
                </a:highlight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dirty="0">
                <a:highlight>
                  <a:srgbClr val="F9C423"/>
                </a:highlight>
              </a:rPr>
              <a:t> </a:t>
            </a:r>
            <a:r>
              <a:rPr lang="en-US" dirty="0"/>
              <a:t> CRT for executable FHE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b="1" dirty="0">
                <a:solidFill>
                  <a:prstClr val="black"/>
                </a:solidFill>
                <a:highlight>
                  <a:srgbClr val="F9C423"/>
                </a:highlight>
              </a:rPr>
              <a:t>3</a:t>
            </a:r>
            <a:r>
              <a:rPr lang="en-US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/>
              <a:t>NTT to lower complexity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b="1" dirty="0">
                <a:solidFill>
                  <a:prstClr val="black"/>
                </a:solidFill>
                <a:highlight>
                  <a:srgbClr val="F9C423"/>
                </a:highlight>
              </a:rPr>
              <a:t>3</a:t>
            </a:r>
            <a:r>
              <a:rPr lang="en-US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/>
              <a:t>Modular Add/Mul</a:t>
            </a:r>
          </a:p>
        </p:txBody>
      </p:sp>
    </p:spTree>
    <p:extLst>
      <p:ext uri="{BB962C8B-B14F-4D97-AF65-F5344CB8AC3E}">
        <p14:creationId xmlns:p14="http://schemas.microsoft.com/office/powerpoint/2010/main" val="1995662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NWC-NTT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0682-CF50-8A55-6DD0-BDD8704F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</p:spPr>
        <p:txBody>
          <a:bodyPr/>
          <a:lstStyle/>
          <a:p>
            <a:r>
              <a:rPr lang="en-US" dirty="0"/>
              <a:t>Negative wrapped convolution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561A7-79C5-E30A-61C4-A074E32CA85E}"/>
              </a:ext>
            </a:extLst>
          </p:cNvPr>
          <p:cNvSpPr txBox="1"/>
          <p:nvPr/>
        </p:nvSpPr>
        <p:spPr>
          <a:xfrm>
            <a:off x="723897" y="6535842"/>
            <a:ext cx="98363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Number Theoretic Transform and Its Applications in Lattice-based Cryptosystems: A Survey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C6A360-CD12-49F4-E8FB-5239879EB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64" y="2213318"/>
            <a:ext cx="10208071" cy="320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13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NWC-NTT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0682-CF50-8A55-6DD0-BDD8704F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561A7-79C5-E30A-61C4-A074E32CA85E}"/>
              </a:ext>
            </a:extLst>
          </p:cNvPr>
          <p:cNvSpPr txBox="1"/>
          <p:nvPr/>
        </p:nvSpPr>
        <p:spPr>
          <a:xfrm>
            <a:off x="723897" y="6535842"/>
            <a:ext cx="98363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NTT-Based Polynomial Modular Multiplication for Homomorphic Encryption: A Tutorial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02018-2F39-147A-EB30-9DFFF2687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617" y="2595601"/>
            <a:ext cx="4640766" cy="2057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63A0AE-4814-F23C-A37A-3251B903E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617" y="2094428"/>
            <a:ext cx="2616200" cy="35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B810B6-FE38-66E1-98A2-B1CE10BAC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662" y="2578874"/>
            <a:ext cx="3035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20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NWC-NTT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0682-CF50-8A55-6DD0-BDD8704F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</p:spPr>
        <p:txBody>
          <a:bodyPr/>
          <a:lstStyle/>
          <a:p>
            <a:r>
              <a:rPr lang="en-US" dirty="0"/>
              <a:t>FFT butterfly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15541-4999-10F4-CC9F-1E30A363E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7" y="1814520"/>
            <a:ext cx="5078297" cy="4591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F5507D-76D4-3D11-A2FC-37C5BC518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795" y="5192211"/>
            <a:ext cx="2824976" cy="10585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C6A1D2-FBA4-E285-F4A1-8EC3C0B4BA8C}"/>
              </a:ext>
            </a:extLst>
          </p:cNvPr>
          <p:cNvSpPr txBox="1"/>
          <p:nvPr/>
        </p:nvSpPr>
        <p:spPr>
          <a:xfrm>
            <a:off x="723897" y="6405560"/>
            <a:ext cx="98363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Accelerating Number Theoretic Transformations for Bootstrappable Homomorphic Encryption on GPUs</a:t>
            </a:r>
          </a:p>
          <a:p>
            <a:r>
              <a:rPr lang="en-US" sz="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Number Theoretic Transform and Its Applications in Lattice-based Cryptosystems: A Survey</a:t>
            </a:r>
          </a:p>
        </p:txBody>
      </p:sp>
    </p:spTree>
    <p:extLst>
      <p:ext uri="{BB962C8B-B14F-4D97-AF65-F5344CB8AC3E}">
        <p14:creationId xmlns:p14="http://schemas.microsoft.com/office/powerpoint/2010/main" val="3815497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NWC-NTT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0682-CF50-8A55-6DD0-BDD8704F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</p:spPr>
        <p:txBody>
          <a:bodyPr/>
          <a:lstStyle/>
          <a:p>
            <a:r>
              <a:rPr lang="en-US" dirty="0"/>
              <a:t>FFT butterfly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561A7-79C5-E30A-61C4-A074E32CA85E}"/>
              </a:ext>
            </a:extLst>
          </p:cNvPr>
          <p:cNvSpPr txBox="1"/>
          <p:nvPr/>
        </p:nvSpPr>
        <p:spPr>
          <a:xfrm>
            <a:off x="723897" y="6405560"/>
            <a:ext cx="9836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Accelerating Number Theoretic Transformations for Bootstrappable Homomorphic Encryption on GPUs</a:t>
            </a:r>
          </a:p>
          <a:p>
            <a:r>
              <a:rPr lang="en-US" sz="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Number Theoretic Transform and Its Applications in Lattice-based Cryptosystems: A Survey</a:t>
            </a:r>
          </a:p>
          <a:p>
            <a:r>
              <a:rPr lang="en-US" sz="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NTT-Based Polynomial Modular Multiplication for Homomorphic Encryption: A Tutorial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15541-4999-10F4-CC9F-1E30A363E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7" y="1814520"/>
            <a:ext cx="5078297" cy="4591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B49C7-9AE2-FE2F-3736-37A9F93F1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808" y="312140"/>
            <a:ext cx="4858095" cy="45705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9905CD-7A0F-1E83-3156-ECCECAF3D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795" y="5192211"/>
            <a:ext cx="2824976" cy="105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96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NWC-NTT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0682-CF50-8A55-6DD0-BDD8704F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</p:spPr>
        <p:txBody>
          <a:bodyPr/>
          <a:lstStyle/>
          <a:p>
            <a:r>
              <a:rPr lang="en-US" dirty="0"/>
              <a:t>Input and output order: </a:t>
            </a:r>
          </a:p>
          <a:p>
            <a:pPr lvl="1"/>
            <a:r>
              <a:rPr lang="en-US" sz="2400" dirty="0"/>
              <a:t>natural order</a:t>
            </a:r>
          </a:p>
          <a:p>
            <a:pPr lvl="2"/>
            <a:r>
              <a:rPr lang="en-US" sz="2000" dirty="0"/>
              <a:t>00, 01, 10, 11</a:t>
            </a:r>
          </a:p>
          <a:p>
            <a:pPr lvl="1"/>
            <a:r>
              <a:rPr lang="en-US" sz="2400" dirty="0"/>
              <a:t>bit-inverse order</a:t>
            </a:r>
          </a:p>
          <a:p>
            <a:pPr lvl="2"/>
            <a:r>
              <a:rPr lang="en-US" sz="2000" dirty="0"/>
              <a:t>00, 10, 01, 11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561A7-79C5-E30A-61C4-A074E32CA85E}"/>
              </a:ext>
            </a:extLst>
          </p:cNvPr>
          <p:cNvSpPr txBox="1"/>
          <p:nvPr/>
        </p:nvSpPr>
        <p:spPr>
          <a:xfrm>
            <a:off x="723897" y="6535842"/>
            <a:ext cx="98363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NTT-Based Polynomial Modular Multiplication for Homomorphic Encryption: A Tutorial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4B49C7-9AE2-FE2F-3736-37A9F93F1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52" y="1460688"/>
            <a:ext cx="4858095" cy="45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21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NWC-NTT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0682-CF50-8A55-6DD0-BDD8704F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</p:spPr>
        <p:txBody>
          <a:bodyPr/>
          <a:lstStyle/>
          <a:p>
            <a:r>
              <a:rPr lang="en-US" dirty="0"/>
              <a:t>What is used in </a:t>
            </a:r>
            <a:r>
              <a:rPr lang="en-US" dirty="0" err="1"/>
              <a:t>OpenFHE</a:t>
            </a:r>
            <a:r>
              <a:rPr lang="en-US" dirty="0"/>
              <a:t>?</a:t>
            </a:r>
          </a:p>
          <a:p>
            <a:pPr lvl="1"/>
            <a:r>
              <a:rPr lang="en-US" sz="2400" b="1" dirty="0"/>
              <a:t>Please confirm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561A7-79C5-E30A-61C4-A074E32CA85E}"/>
              </a:ext>
            </a:extLst>
          </p:cNvPr>
          <p:cNvSpPr txBox="1"/>
          <p:nvPr/>
        </p:nvSpPr>
        <p:spPr>
          <a:xfrm>
            <a:off x="723897" y="6535842"/>
            <a:ext cx="98363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NTT-Based Polynomial Modular Multiplication for Homomorphic Encryption: A Tutorial</a:t>
            </a:r>
          </a:p>
          <a:p>
            <a:r>
              <a:rPr lang="en-US" sz="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crypto.stackexchange.com</a:t>
            </a:r>
            <a:r>
              <a:rPr lang="en-US" sz="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/questions/103649/different-ways-to-implement-ntt-in-fhe-confusion-about-ct-gs-butterflies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368A5-D346-EAFA-130B-53BC74FA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64133"/>
            <a:ext cx="7772400" cy="211437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175582E-E2A3-7629-7CAD-82BBF3833B9C}"/>
              </a:ext>
            </a:extLst>
          </p:cNvPr>
          <p:cNvSpPr/>
          <p:nvPr/>
        </p:nvSpPr>
        <p:spPr>
          <a:xfrm>
            <a:off x="5430644" y="3738770"/>
            <a:ext cx="1260087" cy="423746"/>
          </a:xfrm>
          <a:prstGeom prst="ellipse">
            <a:avLst/>
          </a:prstGeom>
          <a:noFill/>
          <a:ln w="381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CA9C14-8478-949F-7ADA-52C0D90A3D5E}"/>
              </a:ext>
            </a:extLst>
          </p:cNvPr>
          <p:cNvSpPr/>
          <p:nvPr/>
        </p:nvSpPr>
        <p:spPr>
          <a:xfrm>
            <a:off x="7188820" y="3969227"/>
            <a:ext cx="1260087" cy="527825"/>
          </a:xfrm>
          <a:prstGeom prst="ellipse">
            <a:avLst/>
          </a:prstGeom>
          <a:noFill/>
          <a:ln w="381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0D39A-BA68-4690-96C3-42783ED39F33}"/>
              </a:ext>
            </a:extLst>
          </p:cNvPr>
          <p:cNvSpPr txBox="1"/>
          <p:nvPr/>
        </p:nvSpPr>
        <p:spPr>
          <a:xfrm>
            <a:off x="4724400" y="4698489"/>
            <a:ext cx="2743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What’s good?</a:t>
            </a:r>
          </a:p>
          <a:p>
            <a:pPr algn="ctr"/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-&gt;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-&gt; no</a:t>
            </a:r>
          </a:p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need to reorder!</a:t>
            </a:r>
          </a:p>
        </p:txBody>
      </p:sp>
    </p:spTree>
    <p:extLst>
      <p:ext uri="{BB962C8B-B14F-4D97-AF65-F5344CB8AC3E}">
        <p14:creationId xmlns:p14="http://schemas.microsoft.com/office/powerpoint/2010/main" val="2413072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BB54-8635-5C79-1CAA-3617225B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Add/Mul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537F-23F8-B76F-9CB6-1307B91F2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38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0682-CF50-8A55-6DD0-BDD8704F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</p:spPr>
        <p:txBody>
          <a:bodyPr/>
          <a:lstStyle/>
          <a:p>
            <a:r>
              <a:rPr lang="en-US" dirty="0"/>
              <a:t>Simple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561A7-79C5-E30A-61C4-A074E32CA85E}"/>
              </a:ext>
            </a:extLst>
          </p:cNvPr>
          <p:cNvSpPr txBox="1"/>
          <p:nvPr/>
        </p:nvSpPr>
        <p:spPr>
          <a:xfrm>
            <a:off x="723897" y="6535842"/>
            <a:ext cx="98363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Conceptual Review on Number Theoretic Transform and Comprehensive Review on Its Implementations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E74166-0F00-B970-64FD-EC38C658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0" y="2533650"/>
            <a:ext cx="4318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24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Montgomery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0682-CF50-8A55-6DD0-BDD8704F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</p:spPr>
        <p:txBody>
          <a:bodyPr/>
          <a:lstStyle/>
          <a:p>
            <a:r>
              <a:rPr lang="en-US" dirty="0"/>
              <a:t>Costly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561A7-79C5-E30A-61C4-A074E32CA85E}"/>
              </a:ext>
            </a:extLst>
          </p:cNvPr>
          <p:cNvSpPr txBox="1"/>
          <p:nvPr/>
        </p:nvSpPr>
        <p:spPr>
          <a:xfrm>
            <a:off x="723897" y="6535842"/>
            <a:ext cx="98363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Conceptual Review on Number Theoretic Transform and Comprehensive Review on Its Implementations</a:t>
            </a:r>
          </a:p>
          <a:p>
            <a:r>
              <a:rPr lang="en-US" sz="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www.nayuki.io</a:t>
            </a:r>
            <a:r>
              <a:rPr lang="en-US" sz="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/page/</a:t>
            </a:r>
            <a:r>
              <a:rPr lang="en-US" sz="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montgomery</a:t>
            </a:r>
            <a:r>
              <a:rPr lang="en-US" sz="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-reduction-algorithm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40817-0EB8-32F1-8589-BCC2B791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1804949"/>
            <a:ext cx="43815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54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E098F10-B9D9-427C-7C9B-058917035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520" y="848043"/>
            <a:ext cx="2297969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807F35C-9966-CF23-896A-7ADCFE084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0199" y="4083587"/>
            <a:ext cx="1371600" cy="9144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4BB711F-C690-65F3-B566-380564E1B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48379" y="3916315"/>
            <a:ext cx="1873415" cy="124894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4B6B1F0-62B5-BA48-43FB-935FCD2752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77835" y="4083587"/>
            <a:ext cx="1371599" cy="9144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113335-1D0D-0BE7-4417-B7BD16FE46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6383" y="4083587"/>
            <a:ext cx="1371600" cy="9144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08B90BD-D299-37D9-DE3E-76F4BCB102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24203" y="5028356"/>
            <a:ext cx="1371600" cy="9144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2CBCE2E-FA95-204F-F906-3BB2D3862F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024395" y="5028356"/>
            <a:ext cx="1371600" cy="9144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7546625-290D-B29F-A3F0-F97304635EF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20435" y="5028356"/>
            <a:ext cx="1371600" cy="9144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F21FC8A-25FB-8F81-D9EB-AF6F6A5645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44018" y="4083587"/>
            <a:ext cx="1371601" cy="914400"/>
          </a:xfrm>
          <a:prstGeom prst="rect">
            <a:avLst/>
          </a:prstGeom>
        </p:spPr>
      </p:pic>
      <p:pic>
        <p:nvPicPr>
          <p:cNvPr id="2068" name="Picture 20" descr="Car, f1, finish, flag, line, race icon - Download on Iconfinder">
            <a:extLst>
              <a:ext uri="{FF2B5EF4-FFF2-40B4-BE49-F238E27FC236}">
                <a16:creationId xmlns:a16="http://schemas.microsoft.com/office/drawing/2014/main" id="{2812FC8A-9B1C-E195-8653-F983B6E74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01" y="1792812"/>
            <a:ext cx="2165003" cy="216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Car, f1, finish, flag, line, race icon - Download on Iconfinder">
            <a:extLst>
              <a:ext uri="{FF2B5EF4-FFF2-40B4-BE49-F238E27FC236}">
                <a16:creationId xmlns:a16="http://schemas.microsoft.com/office/drawing/2014/main" id="{3F490C05-B71C-41F0-8532-2504F9C06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97180" y="1793973"/>
            <a:ext cx="2165003" cy="216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yH5BAEAAAAALAAAAAABAAEAAAIBRAA7 - NYU Logo - New York University Logo">
            <a:extLst>
              <a:ext uri="{FF2B5EF4-FFF2-40B4-BE49-F238E27FC236}">
                <a16:creationId xmlns:a16="http://schemas.microsoft.com/office/drawing/2014/main" id="{07B994DA-E3CE-9B91-C2E5-9A32AA7AB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207" y="4866957"/>
            <a:ext cx="1371599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9811D64-3116-597F-1F92-FC5A647D8BA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64513" y="848043"/>
            <a:ext cx="290659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9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BB54-8635-5C79-1CAA-3617225B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FHE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537F-23F8-B76F-9CB6-1307B91F2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2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D461991-C5D8-2734-81F2-091616D11A66}"/>
              </a:ext>
            </a:extLst>
          </p:cNvPr>
          <p:cNvSpPr/>
          <p:nvPr/>
        </p:nvSpPr>
        <p:spPr>
          <a:xfrm>
            <a:off x="723884" y="1216271"/>
            <a:ext cx="10744207" cy="5120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Polynomial ADD/MUL</a:t>
            </a: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Polynomial modulo polynomial</a:t>
            </a:r>
          </a:p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/integer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RLWE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68BBD0AB-AC65-FDD5-AF52-7CD3CEC91EC5}"/>
              </a:ext>
            </a:extLst>
          </p:cNvPr>
          <p:cNvSpPr/>
          <p:nvPr/>
        </p:nvSpPr>
        <p:spPr>
          <a:xfrm>
            <a:off x="5120652" y="1467854"/>
            <a:ext cx="2194559" cy="46617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2880" rtlCol="0" anchor="t"/>
          <a:lstStyle/>
          <a:p>
            <a:pPr algn="ctr"/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Evaluate</a:t>
            </a: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B3DBE7-263E-7CBE-E123-AC2E5FF92B40}"/>
              </a:ext>
            </a:extLst>
          </p:cNvPr>
          <p:cNvSpPr/>
          <p:nvPr/>
        </p:nvSpPr>
        <p:spPr>
          <a:xfrm>
            <a:off x="2743206" y="3840480"/>
            <a:ext cx="146304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KeyGen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44297F-EF31-59AB-1FDA-7AC614A7212D}"/>
              </a:ext>
            </a:extLst>
          </p:cNvPr>
          <p:cNvSpPr/>
          <p:nvPr/>
        </p:nvSpPr>
        <p:spPr>
          <a:xfrm>
            <a:off x="2743212" y="2468880"/>
            <a:ext cx="146304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Encrypt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8A9CD49-0C1B-A632-026E-CD0CFF056DDB}"/>
              </a:ext>
            </a:extLst>
          </p:cNvPr>
          <p:cNvSpPr/>
          <p:nvPr/>
        </p:nvSpPr>
        <p:spPr>
          <a:xfrm>
            <a:off x="5486412" y="2466632"/>
            <a:ext cx="1458669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ADD/MUL/Compare</a:t>
            </a: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1EFC26-25A1-546F-C872-EE52B66180F6}"/>
              </a:ext>
            </a:extLst>
          </p:cNvPr>
          <p:cNvSpPr/>
          <p:nvPr/>
        </p:nvSpPr>
        <p:spPr>
          <a:xfrm>
            <a:off x="5486412" y="5212080"/>
            <a:ext cx="146304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ADD/MUL/Compare</a:t>
            </a: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751EB34-1082-8F19-B7A6-89E27077FC0D}"/>
              </a:ext>
            </a:extLst>
          </p:cNvPr>
          <p:cNvSpPr/>
          <p:nvPr/>
        </p:nvSpPr>
        <p:spPr>
          <a:xfrm>
            <a:off x="2743206" y="5212079"/>
            <a:ext cx="146304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Decrypt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87B83B-5A82-7D5D-9DDE-23B3C45DAA9B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3474726" y="3200400"/>
            <a:ext cx="6" cy="6400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5C04B5-DD53-3BAE-4EEF-2E305815FDF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474726" y="4572000"/>
            <a:ext cx="0" cy="64007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5C1ACF-DB33-B2A8-CE43-BB463A7737B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206246" y="2832392"/>
            <a:ext cx="1280166" cy="13738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2D39AF-D19C-46B5-C668-6D583203DE6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206246" y="4206240"/>
            <a:ext cx="1280166" cy="1371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8A7844-0629-3FD3-079D-401D545D86F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206252" y="2832392"/>
            <a:ext cx="1280160" cy="2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8D6D19-ACAB-CAFE-DDDD-82A912D7FAAA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4206246" y="5577839"/>
            <a:ext cx="1280166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003134-2CA4-287C-2E27-7A6299E0568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215747" y="3198152"/>
            <a:ext cx="2185" cy="201392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1AD901-D6E0-BA85-5F2E-724EF965D1D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463040" y="2832392"/>
            <a:ext cx="1280172" cy="224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672E8E-A8ED-9E39-727A-66FFE6AD598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463046" y="5577839"/>
            <a:ext cx="128016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D790AEFD-E51C-71C8-042F-0A9EDD9C9251}"/>
              </a:ext>
            </a:extLst>
          </p:cNvPr>
          <p:cNvSpPr/>
          <p:nvPr/>
        </p:nvSpPr>
        <p:spPr>
          <a:xfrm>
            <a:off x="8220876" y="5212079"/>
            <a:ext cx="2466217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 switching, etc.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5E1DCC97-3136-D3C8-53F3-10A34B8709E8}"/>
              </a:ext>
            </a:extLst>
          </p:cNvPr>
          <p:cNvSpPr/>
          <p:nvPr/>
        </p:nvSpPr>
        <p:spPr>
          <a:xfrm>
            <a:off x="8220875" y="3840480"/>
            <a:ext cx="2466217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Relinearization</a:t>
            </a: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1097FF2-114A-ABF2-3832-9A37A6B8B012}"/>
              </a:ext>
            </a:extLst>
          </p:cNvPr>
          <p:cNvSpPr/>
          <p:nvPr/>
        </p:nvSpPr>
        <p:spPr>
          <a:xfrm>
            <a:off x="8225241" y="2466632"/>
            <a:ext cx="2466217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Modulus switching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E49DF78-0371-3E0D-47D6-AD9F518A0595}"/>
              </a:ext>
            </a:extLst>
          </p:cNvPr>
          <p:cNvSpPr txBox="1"/>
          <p:nvPr/>
        </p:nvSpPr>
        <p:spPr>
          <a:xfrm>
            <a:off x="12843803" y="5345723"/>
            <a:ext cx="65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CD25214-2D2D-9D70-25BE-4BFD59EE569C}"/>
              </a:ext>
            </a:extLst>
          </p:cNvPr>
          <p:cNvSpPr/>
          <p:nvPr/>
        </p:nvSpPr>
        <p:spPr>
          <a:xfrm>
            <a:off x="5486411" y="3838231"/>
            <a:ext cx="1458669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Recryption</a:t>
            </a:r>
            <a:endParaRPr lang="en-US" sz="20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2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56ED-86CA-2F39-D778-9C29B045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D836-69BB-7BF5-555D-B86DF208B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modulo</a:t>
            </a:r>
          </a:p>
          <a:p>
            <a:pPr lvl="1"/>
            <a:r>
              <a:rPr lang="en-US" sz="2400" dirty="0"/>
              <a:t>mod(X</a:t>
            </a:r>
            <a:r>
              <a:rPr lang="en-US" sz="2400" baseline="30000" dirty="0"/>
              <a:t>N</a:t>
            </a:r>
            <a:r>
              <a:rPr lang="en-US" sz="2400" dirty="0"/>
              <a:t>+1): N is 2^10~2^17</a:t>
            </a:r>
          </a:p>
          <a:p>
            <a:pPr lvl="1"/>
            <a:r>
              <a:rPr lang="en-US" sz="2400" dirty="0"/>
              <a:t>mod(Q): Q is much larger, e.g., 2^180, 2^881</a:t>
            </a:r>
          </a:p>
          <a:p>
            <a:pPr lvl="1"/>
            <a:endParaRPr lang="en-US" sz="2400" dirty="0"/>
          </a:p>
          <a:p>
            <a:r>
              <a:rPr lang="en-US" dirty="0"/>
              <a:t>Impossible in existing machines</a:t>
            </a:r>
          </a:p>
          <a:p>
            <a:pPr lvl="1"/>
            <a:r>
              <a:rPr lang="en-US" sz="2400" dirty="0"/>
              <a:t>CPU/GPU usually use 64-bit registers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B1B87-FBAF-4ECF-EF5E-A40B1EE92238}"/>
              </a:ext>
            </a:extLst>
          </p:cNvPr>
          <p:cNvSpPr txBox="1"/>
          <p:nvPr/>
        </p:nvSpPr>
        <p:spPr>
          <a:xfrm>
            <a:off x="723897" y="6505065"/>
            <a:ext cx="6513001" cy="338554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OpenFHE</a:t>
            </a:r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Open-Source Fully Homomorphic Encryption Library</a:t>
            </a:r>
          </a:p>
          <a:p>
            <a:pPr algn="l"/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Accelerating Number Theoretic Transformations for Bootstrappable Homomorphic Encryption on GPUs</a:t>
            </a:r>
          </a:p>
        </p:txBody>
      </p:sp>
    </p:spTree>
    <p:extLst>
      <p:ext uri="{BB962C8B-B14F-4D97-AF65-F5344CB8AC3E}">
        <p14:creationId xmlns:p14="http://schemas.microsoft.com/office/powerpoint/2010/main" val="297611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BB54-8635-5C79-1CAA-3617225B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 for executable FHE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537F-23F8-B76F-9CB6-1307B91F2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7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BB30A68-2D4E-1919-A414-C07C95D5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</p:spPr>
        <p:txBody>
          <a:bodyPr/>
          <a:lstStyle/>
          <a:p>
            <a:r>
              <a:rPr lang="en-US" dirty="0"/>
              <a:t>Decompose large Q to small q</a:t>
            </a:r>
          </a:p>
          <a:p>
            <a:pPr lvl="1"/>
            <a:r>
              <a:rPr lang="en-US" sz="2400" dirty="0"/>
              <a:t>q will be representable in existing machines, e.g., 64 bits or less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9B9EB4D-1201-DBE6-5CE3-DAEEA0695080}"/>
              </a:ext>
            </a:extLst>
          </p:cNvPr>
          <p:cNvSpPr/>
          <p:nvPr/>
        </p:nvSpPr>
        <p:spPr>
          <a:xfrm>
            <a:off x="3094721" y="3912676"/>
            <a:ext cx="91440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9F93F59-FF2A-C869-BB79-C5B1566D07A2}"/>
              </a:ext>
            </a:extLst>
          </p:cNvPr>
          <p:cNvSpPr/>
          <p:nvPr/>
        </p:nvSpPr>
        <p:spPr>
          <a:xfrm>
            <a:off x="8182879" y="3912676"/>
            <a:ext cx="91440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iCRT</a:t>
            </a: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AAC5794-6747-FB93-EC60-2B308771AAD3}"/>
              </a:ext>
            </a:extLst>
          </p:cNvPr>
          <p:cNvSpPr/>
          <p:nvPr/>
        </p:nvSpPr>
        <p:spPr>
          <a:xfrm>
            <a:off x="1311722" y="3912676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2D26F5B-1FED-AFC8-71A9-574BD7C9A0E3}"/>
              </a:ext>
            </a:extLst>
          </p:cNvPr>
          <p:cNvSpPr/>
          <p:nvPr/>
        </p:nvSpPr>
        <p:spPr>
          <a:xfrm>
            <a:off x="9970352" y="3912676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D86F0F-192E-0B27-0619-B57B571B3F4D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>
            <a:off x="2226122" y="4278436"/>
            <a:ext cx="86859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ADB48C-334F-1069-8529-9C0B56E692EA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9097279" y="4278436"/>
            <a:ext cx="87307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D074A0-0239-1A03-A576-8AFFBE592939}"/>
              </a:ext>
            </a:extLst>
          </p:cNvPr>
          <p:cNvCxnSpPr>
            <a:cxnSpLocks/>
            <a:stCxn id="57" idx="3"/>
            <a:endCxn id="17" idx="1"/>
          </p:cNvCxnSpPr>
          <p:nvPr/>
        </p:nvCxnSpPr>
        <p:spPr>
          <a:xfrm>
            <a:off x="5624872" y="2830636"/>
            <a:ext cx="2558007" cy="14478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646512-3E51-B94C-E1F0-557B3142BF56}"/>
              </a:ext>
            </a:extLst>
          </p:cNvPr>
          <p:cNvCxnSpPr>
            <a:cxnSpLocks/>
            <a:stCxn id="58" idx="3"/>
            <a:endCxn id="17" idx="1"/>
          </p:cNvCxnSpPr>
          <p:nvPr/>
        </p:nvCxnSpPr>
        <p:spPr>
          <a:xfrm>
            <a:off x="5624872" y="4278436"/>
            <a:ext cx="255800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F081B6-AD8B-7EB9-20F5-187F4CDCA54F}"/>
              </a:ext>
            </a:extLst>
          </p:cNvPr>
          <p:cNvCxnSpPr>
            <a:cxnSpLocks/>
            <a:stCxn id="59" idx="3"/>
            <a:endCxn id="17" idx="1"/>
          </p:cNvCxnSpPr>
          <p:nvPr/>
        </p:nvCxnSpPr>
        <p:spPr>
          <a:xfrm flipV="1">
            <a:off x="5624872" y="4278436"/>
            <a:ext cx="2558007" cy="145180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A9409A2-35C8-A6EE-5CC3-97ED1816EA23}"/>
              </a:ext>
            </a:extLst>
          </p:cNvPr>
          <p:cNvSpPr/>
          <p:nvPr/>
        </p:nvSpPr>
        <p:spPr>
          <a:xfrm>
            <a:off x="4710472" y="2464876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</a:t>
            </a:r>
            <a:r>
              <a:rPr lang="en-US" sz="2000" baseline="-25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lang="en-US" sz="20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1B9328A-B0AE-C3EF-5D9E-9D45FD663EB0}"/>
              </a:ext>
            </a:extLst>
          </p:cNvPr>
          <p:cNvSpPr/>
          <p:nvPr/>
        </p:nvSpPr>
        <p:spPr>
          <a:xfrm>
            <a:off x="4710472" y="3912676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</a:t>
            </a:r>
            <a:r>
              <a:rPr lang="en-US" sz="2000" baseline="-25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lang="en-US" sz="20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EC89EA0-EF4C-4DFC-C039-F0BB21838B49}"/>
              </a:ext>
            </a:extLst>
          </p:cNvPr>
          <p:cNvSpPr/>
          <p:nvPr/>
        </p:nvSpPr>
        <p:spPr>
          <a:xfrm>
            <a:off x="4710472" y="5364481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</a:t>
            </a:r>
            <a:r>
              <a:rPr lang="en-US" sz="2000" baseline="-250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</a:t>
            </a:r>
            <a:endParaRPr lang="en-US" sz="20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F9DE4EF-8654-4C1E-EDC5-9BDD1CE09D6E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4009121" y="2830636"/>
            <a:ext cx="701351" cy="14478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C63F055-6380-1AD4-AE2F-2F4A53573EBA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4009121" y="4278436"/>
            <a:ext cx="70135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B45CF0-3CFB-BCC6-FA6B-5AF6F1E27355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009121" y="4278436"/>
            <a:ext cx="701351" cy="145180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3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BB30A68-2D4E-1919-A414-C07C95D5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</p:spPr>
        <p:txBody>
          <a:bodyPr/>
          <a:lstStyle/>
          <a:p>
            <a:r>
              <a:rPr lang="en-US" dirty="0"/>
              <a:t>Parallel computation</a:t>
            </a:r>
          </a:p>
          <a:p>
            <a:pPr lvl="1"/>
            <a:r>
              <a:rPr lang="en-US" sz="2400" dirty="0"/>
              <a:t>Computation on different q[1-k] are independent from each other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9B9EB4D-1201-DBE6-5CE3-DAEEA0695080}"/>
              </a:ext>
            </a:extLst>
          </p:cNvPr>
          <p:cNvSpPr/>
          <p:nvPr/>
        </p:nvSpPr>
        <p:spPr>
          <a:xfrm>
            <a:off x="3094721" y="3912676"/>
            <a:ext cx="91440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9F93F59-FF2A-C869-BB79-C5B1566D07A2}"/>
              </a:ext>
            </a:extLst>
          </p:cNvPr>
          <p:cNvSpPr/>
          <p:nvPr/>
        </p:nvSpPr>
        <p:spPr>
          <a:xfrm>
            <a:off x="8182879" y="3912676"/>
            <a:ext cx="91440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iCRT</a:t>
            </a:r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AAC5794-6747-FB93-EC60-2B308771AAD3}"/>
              </a:ext>
            </a:extLst>
          </p:cNvPr>
          <p:cNvSpPr/>
          <p:nvPr/>
        </p:nvSpPr>
        <p:spPr>
          <a:xfrm>
            <a:off x="1311722" y="3912676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2D26F5B-1FED-AFC8-71A9-574BD7C9A0E3}"/>
              </a:ext>
            </a:extLst>
          </p:cNvPr>
          <p:cNvSpPr/>
          <p:nvPr/>
        </p:nvSpPr>
        <p:spPr>
          <a:xfrm>
            <a:off x="9970352" y="3912676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D86F0F-192E-0B27-0619-B57B571B3F4D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>
            <a:off x="2226122" y="4278436"/>
            <a:ext cx="86859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ADB48C-334F-1069-8529-9C0B56E692EA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9097279" y="4278436"/>
            <a:ext cx="87307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B343EB7-5716-BAB9-E4B8-18CEE54EB34A}"/>
              </a:ext>
            </a:extLst>
          </p:cNvPr>
          <p:cNvSpPr/>
          <p:nvPr/>
        </p:nvSpPr>
        <p:spPr>
          <a:xfrm>
            <a:off x="4710472" y="2464876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</a:t>
            </a:r>
            <a:r>
              <a:rPr lang="en-US" sz="2000" baseline="-25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lang="en-US" sz="20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D417FE-73B5-C988-C6A2-91E28FA2FEDC}"/>
              </a:ext>
            </a:extLst>
          </p:cNvPr>
          <p:cNvSpPr/>
          <p:nvPr/>
        </p:nvSpPr>
        <p:spPr>
          <a:xfrm>
            <a:off x="4710472" y="3912676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</a:t>
            </a:r>
            <a:r>
              <a:rPr lang="en-US" sz="2000" baseline="-25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lang="en-US" sz="20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A8E68CA-6BF5-D407-4512-5AD5D20857DC}"/>
              </a:ext>
            </a:extLst>
          </p:cNvPr>
          <p:cNvSpPr/>
          <p:nvPr/>
        </p:nvSpPr>
        <p:spPr>
          <a:xfrm>
            <a:off x="4710472" y="5364481"/>
            <a:ext cx="914400" cy="73152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</a:t>
            </a:r>
            <a:r>
              <a:rPr lang="en-US" sz="2000" baseline="-250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</a:t>
            </a:r>
            <a:endParaRPr lang="en-US" sz="20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5AD934-4DAD-D86B-63B2-78C75FD281A3}"/>
              </a:ext>
            </a:extLst>
          </p:cNvPr>
          <p:cNvCxnSpPr>
            <a:cxnSpLocks/>
            <a:stCxn id="10" idx="3"/>
            <a:endCxn id="36" idx="1"/>
          </p:cNvCxnSpPr>
          <p:nvPr/>
        </p:nvCxnSpPr>
        <p:spPr>
          <a:xfrm flipV="1">
            <a:off x="4009121" y="2830636"/>
            <a:ext cx="701351" cy="14478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687131-A6FA-63DE-8AA1-B7AEBCE64D35}"/>
              </a:ext>
            </a:extLst>
          </p:cNvPr>
          <p:cNvCxnSpPr>
            <a:cxnSpLocks/>
            <a:stCxn id="10" idx="3"/>
            <a:endCxn id="37" idx="1"/>
          </p:cNvCxnSpPr>
          <p:nvPr/>
        </p:nvCxnSpPr>
        <p:spPr>
          <a:xfrm>
            <a:off x="4009121" y="4278436"/>
            <a:ext cx="70135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827D58-5610-DA08-9DB6-AE9C736FEB2D}"/>
              </a:ext>
            </a:extLst>
          </p:cNvPr>
          <p:cNvCxnSpPr>
            <a:cxnSpLocks/>
            <a:stCxn id="10" idx="3"/>
            <a:endCxn id="38" idx="1"/>
          </p:cNvCxnSpPr>
          <p:nvPr/>
        </p:nvCxnSpPr>
        <p:spPr>
          <a:xfrm>
            <a:off x="4009121" y="4278436"/>
            <a:ext cx="701351" cy="145180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D074A0-0239-1A03-A576-8AFFBE592939}"/>
              </a:ext>
            </a:extLst>
          </p:cNvPr>
          <p:cNvCxnSpPr>
            <a:cxnSpLocks/>
            <a:stCxn id="36" idx="3"/>
            <a:endCxn id="3" idx="1"/>
          </p:cNvCxnSpPr>
          <p:nvPr/>
        </p:nvCxnSpPr>
        <p:spPr>
          <a:xfrm flipV="1">
            <a:off x="5624872" y="2823016"/>
            <a:ext cx="928328" cy="76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646512-3E51-B94C-E1F0-557B3142BF56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5624872" y="4278435"/>
            <a:ext cx="924812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F081B6-AD8B-7EB9-20F5-187F4CDCA54F}"/>
              </a:ext>
            </a:extLst>
          </p:cNvPr>
          <p:cNvCxnSpPr>
            <a:cxnSpLocks/>
            <a:stCxn id="38" idx="3"/>
            <a:endCxn id="5" idx="1"/>
          </p:cNvCxnSpPr>
          <p:nvPr/>
        </p:nvCxnSpPr>
        <p:spPr>
          <a:xfrm>
            <a:off x="5624872" y="5730241"/>
            <a:ext cx="924880" cy="36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C3136B2-684B-F8BC-D038-EA952F409EB5}"/>
              </a:ext>
            </a:extLst>
          </p:cNvPr>
          <p:cNvSpPr/>
          <p:nvPr/>
        </p:nvSpPr>
        <p:spPr>
          <a:xfrm>
            <a:off x="6553200" y="2457256"/>
            <a:ext cx="91440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DDF44E-4FA8-FDA5-DC67-74FBBE819ED3}"/>
              </a:ext>
            </a:extLst>
          </p:cNvPr>
          <p:cNvSpPr/>
          <p:nvPr/>
        </p:nvSpPr>
        <p:spPr>
          <a:xfrm>
            <a:off x="6549684" y="3912675"/>
            <a:ext cx="91440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A64B4D-7014-7036-6F1A-B23B28D4FDB2}"/>
              </a:ext>
            </a:extLst>
          </p:cNvPr>
          <p:cNvSpPr/>
          <p:nvPr/>
        </p:nvSpPr>
        <p:spPr>
          <a:xfrm>
            <a:off x="6549752" y="5368094"/>
            <a:ext cx="91440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F00F5F-1F1F-E218-BA8C-91B97750B8C6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7464152" y="4278436"/>
            <a:ext cx="718727" cy="145541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845738-8CE7-DC52-9067-9B1C08932145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7464084" y="4278435"/>
            <a:ext cx="718795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3D9D3F6-653F-12FD-4A7F-D675E52B2EF7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7467600" y="2823016"/>
            <a:ext cx="715279" cy="14554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C4710E6-0336-F0B6-18EF-864567215BD7}"/>
              </a:ext>
            </a:extLst>
          </p:cNvPr>
          <p:cNvSpPr txBox="1"/>
          <p:nvPr/>
        </p:nvSpPr>
        <p:spPr>
          <a:xfrm>
            <a:off x="723897" y="6500523"/>
            <a:ext cx="4638899" cy="276999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=KIg2B0Ja02c</a:t>
            </a:r>
          </a:p>
        </p:txBody>
      </p:sp>
    </p:spTree>
    <p:extLst>
      <p:ext uri="{BB962C8B-B14F-4D97-AF65-F5344CB8AC3E}">
        <p14:creationId xmlns:p14="http://schemas.microsoft.com/office/powerpoint/2010/main" val="228684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BB54-8635-5C79-1CAA-3617225B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NTT to lower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537F-23F8-B76F-9CB6-1307B91F2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21365"/>
      </p:ext>
    </p:extLst>
  </p:cSld>
  <p:clrMapOvr>
    <a:masterClrMapping/>
  </p:clrMapOvr>
</p:sld>
</file>

<file path=ppt/theme/theme1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D0935A25-3235-B246-A1F2-E072E5CED754}" vid="{089C96C3-7B4E-E640-960D-B551C38CC6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UCF - Title, Divider, Mission Statement and Quotation Slides</Template>
  <TotalTime>10705</TotalTime>
  <Words>770</Words>
  <Application>Microsoft Macintosh PowerPoint</Application>
  <PresentationFormat>Widescreen</PresentationFormat>
  <Paragraphs>228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Helvetica</vt:lpstr>
      <vt:lpstr>Helvetica Neue</vt:lpstr>
      <vt:lpstr>UCF - Title, Divider, Mission Statement and Quotation Slides</vt:lpstr>
      <vt:lpstr>Making RLWE FHE practical: CRT and NTT</vt:lpstr>
      <vt:lpstr>Outline</vt:lpstr>
      <vt:lpstr>FHE recap</vt:lpstr>
      <vt:lpstr>RLWE</vt:lpstr>
      <vt:lpstr>Impractical</vt:lpstr>
      <vt:lpstr>CRT for executable FHE</vt:lpstr>
      <vt:lpstr>Concept</vt:lpstr>
      <vt:lpstr>Workflow</vt:lpstr>
      <vt:lpstr>NTT to lower complexity</vt:lpstr>
      <vt:lpstr>Polynomial multiplication</vt:lpstr>
      <vt:lpstr>DFT concept</vt:lpstr>
      <vt:lpstr>Convert convolution to multiplication</vt:lpstr>
      <vt:lpstr>Convert convolution to multiplication</vt:lpstr>
      <vt:lpstr>Conv-DFT vs FFT</vt:lpstr>
      <vt:lpstr>NTT concept</vt:lpstr>
      <vt:lpstr>NTT is DFT in FHE</vt:lpstr>
      <vt:lpstr>x NTT</vt:lpstr>
      <vt:lpstr>NTT reduces operations</vt:lpstr>
      <vt:lpstr>NWC-NTT</vt:lpstr>
      <vt:lpstr>NWC-NTT</vt:lpstr>
      <vt:lpstr>NWC-NTT</vt:lpstr>
      <vt:lpstr>NWC-NTT</vt:lpstr>
      <vt:lpstr>NWC-NTT</vt:lpstr>
      <vt:lpstr>NWC-NTT</vt:lpstr>
      <vt:lpstr>NWC-NTT</vt:lpstr>
      <vt:lpstr>Modular Add/Mul</vt:lpstr>
      <vt:lpstr>Modular addition</vt:lpstr>
      <vt:lpstr>Montgomery reduction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DI WU</dc:creator>
  <cp:keywords/>
  <dc:description/>
  <cp:lastModifiedBy>DI WU</cp:lastModifiedBy>
  <cp:revision>630</cp:revision>
  <cp:lastPrinted>2023-08-11T16:32:32Z</cp:lastPrinted>
  <dcterms:created xsi:type="dcterms:W3CDTF">2023-09-28T18:41:57Z</dcterms:created>
  <dcterms:modified xsi:type="dcterms:W3CDTF">2023-10-13T19:05:21Z</dcterms:modified>
  <cp:category/>
</cp:coreProperties>
</file>