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16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16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030f837bb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030f837bb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9030f837bb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030f837bb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030f837bb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 is precomputed using mod.ComputeMu()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approaches use the %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bPrecomp is computed by b.PreModMulConst(mod)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 Const only works for the NativeInteger class but it is the fastest method</a:t>
            </a:r>
            <a:endParaRPr/>
          </a:p>
        </p:txBody>
      </p:sp>
      <p:sp>
        <p:nvSpPr>
          <p:cNvPr id="133" name="Google Shape;133;g29030f837bb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030f837bb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9030f837bb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9030f837bb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7fad776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97fad776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e97fad776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030f837bb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9030f837bb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Converting to Montgomery form involves taking a true modulo operation, expensive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Further research needs to be done for the best reduction method in terms of cost and efficiency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9030f837bb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0ec5e9e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90ec5e9e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0ec5e9ed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030f837bb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9030f837bb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030f837bb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030f837bb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MATHBACKEND 4: Dynamic Big Integers</a:t>
            </a:r>
            <a:endParaRPr/>
          </a:p>
        </p:txBody>
      </p:sp>
      <p:sp>
        <p:nvSpPr>
          <p:cNvPr id="187" name="Google Shape;187;g29030f837bb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030f837bb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030f837bb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MATHBACKEND 4: Dynamic Big Integers</a:t>
            </a:r>
            <a:endParaRPr/>
          </a:p>
        </p:txBody>
      </p:sp>
      <p:sp>
        <p:nvSpPr>
          <p:cNvPr id="197" name="Google Shape;197;g29030f837bb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030f837bb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9030f837bb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030f837bb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9030f837b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9030f837bb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030f837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030f837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9030f837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030f837bb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030f837bb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9030f837bb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30f837b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030f837b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9030f837b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030f837b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030f837b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9030f837b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030f837b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030f837b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9030f837b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030f837b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030f837b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9030f837bb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Yellow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104900" y="1122363"/>
            <a:ext cx="9982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4552950" y="3720230"/>
            <a:ext cx="30861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yellow horse with a star and a white text&#10;&#10;Description automatically generated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25952" y="729049"/>
            <a:ext cx="540094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With Border - Black">
  <p:cSld name="Content - With Border -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104902" y="1124950"/>
            <a:ext cx="9982199" cy="981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1104903" y="2344732"/>
            <a:ext cx="556263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With Border - Black">
  <p:cSld name="1_Content - With Border - Blac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1104902" y="1124950"/>
            <a:ext cx="9982199" cy="981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1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4"/>
          <p:cNvCxnSpPr/>
          <p:nvPr/>
        </p:nvCxnSpPr>
        <p:spPr>
          <a:xfrm>
            <a:off x="1104903" y="2344732"/>
            <a:ext cx="556263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Full Width">
  <p:cSld name="Content - Full Width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3897" y="183658"/>
            <a:ext cx="10744207" cy="7723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3900" y="1265605"/>
            <a:ext cx="10744200" cy="483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723897" y="1099536"/>
            <a:ext cx="556263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Slide Centered - Yellow">
  <p:cSld name="Quotation Slide Centered - Yellow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6"/>
          <p:cNvCxnSpPr/>
          <p:nvPr/>
        </p:nvCxnSpPr>
        <p:spPr>
          <a:xfrm>
            <a:off x="4533900" y="1871061"/>
            <a:ext cx="30861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>
            <p:ph type="ctrTitle"/>
          </p:nvPr>
        </p:nvSpPr>
        <p:spPr>
          <a:xfrm>
            <a:off x="1104900" y="2118511"/>
            <a:ext cx="9982200" cy="2388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1" i="0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4533900" y="4754135"/>
            <a:ext cx="30861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6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47416" l="29772" r="29640" t="19475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Slide Centered - Black">
  <p:cSld name="Quotation Slide Centered - Blac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7"/>
          <p:cNvCxnSpPr/>
          <p:nvPr/>
        </p:nvCxnSpPr>
        <p:spPr>
          <a:xfrm>
            <a:off x="4533900" y="1871061"/>
            <a:ext cx="3086100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7"/>
          <p:cNvCxnSpPr/>
          <p:nvPr/>
        </p:nvCxnSpPr>
        <p:spPr>
          <a:xfrm>
            <a:off x="4533900" y="4754135"/>
            <a:ext cx="3086100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52423" l="33584" r="31534" t="22981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>
            <p:ph type="ctrTitle"/>
          </p:nvPr>
        </p:nvSpPr>
        <p:spPr>
          <a:xfrm>
            <a:off x="1104900" y="2118511"/>
            <a:ext cx="9982200" cy="2388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200"/>
              <a:buFont typeface="Helvetica Neue"/>
              <a:buNone/>
              <a:defRPr b="1" i="0" sz="32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800"/>
              <a:buNone/>
              <a:defRPr b="0" i="1" sz="28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74320" y="6519672"/>
            <a:ext cx="9144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878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rgbClr val="7878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 yellow horse with a star and a white text&#10;&#10;Description automatically generated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39144" y="6126500"/>
            <a:ext cx="540094" cy="7315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5" orient="horz" pos="3840">
          <p15:clr>
            <a:srgbClr val="F26B43"/>
          </p15:clr>
        </p15:guide>
        <p15:guide id="6" orient="horz" pos="456">
          <p15:clr>
            <a:srgbClr val="F26B43"/>
          </p15:clr>
        </p15:guide>
        <p15:guide id="7" orient="horz" pos="696">
          <p15:clr>
            <a:srgbClr val="5ACBF0"/>
          </p15:clr>
        </p15:guide>
        <p15:guide id="8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penfhe-development.readthedocs.io/en/latest/sphinx_rsts/modules/core/math/math_backends.html#other-modular-operation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ayuki.io/page/barrett-reduction-algorith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1104900" y="1122363"/>
            <a:ext cx="9982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Polynomial Representation and NTT in OpenFHE</a:t>
            </a:r>
            <a:endParaRPr/>
          </a:p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Cory Brynds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Backends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5877150" y="333588"/>
            <a:ext cx="6138900" cy="58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MATHBACKEND 2:</a:t>
            </a:r>
            <a:endParaRPr sz="2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Max size of BigInteger is set with BigIntegerBitLength (default is 3000 bits, max is 3500 bits)</a:t>
            </a:r>
            <a:endParaRPr sz="2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Recommended value is &gt; double the bitwidth of the </a:t>
            </a:r>
            <a:r>
              <a:rPr lang="en-US" sz="2200"/>
              <a:t>largest</a:t>
            </a:r>
            <a:r>
              <a:rPr lang="en-US" sz="2200"/>
              <a:t> ciphertext modulus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Defined in “hal/bigintfxd/backendfxd.h”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MATHBACKEND 4: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No max size of BigInteger, size grows dynamically and is constrained only by memory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Defined in “hal/bigintdyn/backenddyn.h”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MATHBACKEND 6: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Integrates the NTL (Number Theory Library) with OpenFHE and uses its values as default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Defined in “hal/bigintntl/backendntl.h”</a:t>
            </a:r>
            <a:endParaRPr sz="22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5" y="2201699"/>
            <a:ext cx="4870975" cy="24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25" y="5901820"/>
            <a:ext cx="3562450" cy="4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56725" y="5553000"/>
            <a:ext cx="19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Backend Defined In: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Supported Modular Operations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27775" y="6346975"/>
            <a:ext cx="4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Table from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OpenFHE Library API: Math Backends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50" y="1707725"/>
            <a:ext cx="4555045" cy="28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994" y="1707725"/>
            <a:ext cx="7220857" cy="28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527775" y="4770250"/>
            <a:ext cx="79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*Fast indicates that operands are less than the modulus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/>
              <a:t>Barrett Modular Reduction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23901" y="2004357"/>
            <a:ext cx="31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272197"/>
            <a:ext cx="5218127" cy="49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472125" y="1350725"/>
            <a:ext cx="5334000" cy="48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Key idea: approximate division by the modulus with pre-computed value for μ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OpenFHE, precomputed with ComputeMu() and passed to the ModMul() method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/>
              <a:t>Barrett Reduction Example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723901" y="2004357"/>
            <a:ext cx="31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1" y="1104908"/>
            <a:ext cx="5620960" cy="559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850" y="1104897"/>
            <a:ext cx="5218127" cy="49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/>
              <a:t>Why Barrett over Montgomery?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723901" y="2004357"/>
            <a:ext cx="31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27775" y="6346975"/>
            <a:ext cx="4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Source: Project Nayuki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Barrett Reduction Algorithm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27775" y="1236400"/>
            <a:ext cx="11119500" cy="48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Montgomery, must first convert operands to “Montgomery form”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For efficient </a:t>
            </a:r>
            <a:r>
              <a:rPr lang="en-US" sz="2400"/>
              <a:t>implementation</a:t>
            </a:r>
            <a:r>
              <a:rPr lang="en-US" sz="2400"/>
              <a:t>, must minimize the number of transforms to Montgomery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Barrett reduction </a:t>
            </a:r>
            <a:r>
              <a:rPr lang="en-US" sz="2400"/>
              <a:t>consists of less expensive operations, where all of the computations are done in Z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Montgomery is good for modular exponentiation, useful for calculating powers of phi but not for unrelated numbers.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Barrett is suitable for multiplication of unrelated numbers (i.e. multiplying by twiddle factors and element-wise multiplication)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/>
              <a:t>Which NTT/iNTT algorithm is used in OpenFHE?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723901" y="2004357"/>
            <a:ext cx="31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175" y="1591875"/>
            <a:ext cx="10891650" cy="2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574096" y="2"/>
            <a:ext cx="143256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/>
              <a:t>Which NTT/iNTT Algorithm is implemented in OpenFHE?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965200" y="1687473"/>
            <a:ext cx="14325600" cy="6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Conclusion: Di was </a:t>
            </a:r>
            <a:r>
              <a:rPr lang="en-US"/>
              <a:t>right</a:t>
            </a:r>
            <a:r>
              <a:rPr lang="en-US"/>
              <a:t>!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464133"/>
            <a:ext cx="7772401" cy="211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5430644" y="3738770"/>
            <a:ext cx="1260000" cy="423600"/>
          </a:xfrm>
          <a:prstGeom prst="ellipse">
            <a:avLst/>
          </a:prstGeom>
          <a:noFill/>
          <a:ln cap="flat" cmpd="sng" w="38100">
            <a:solidFill>
              <a:srgbClr val="FF0000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7188820" y="3969227"/>
            <a:ext cx="1260000" cy="528000"/>
          </a:xfrm>
          <a:prstGeom prst="ellipse">
            <a:avLst/>
          </a:prstGeom>
          <a:noFill/>
          <a:ln cap="flat" cmpd="sng" w="38100">
            <a:solidFill>
              <a:srgbClr val="FF0000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17300" y="148350"/>
            <a:ext cx="119805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NTT: ForwardTransformToBitReverse()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798525" y="1419375"/>
            <a:ext cx="5334000" cy="48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Defined in “src/core/include/math/hal/bigintdyn/transformdyn-impl.h”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Alt version that computes NTT in-place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505775" y="6405355"/>
            <a:ext cx="10744200" cy="4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/>
              <a:t>*I</a:t>
            </a:r>
            <a:r>
              <a:rPr lang="en-US" sz="1800"/>
              <a:t>mplementation described in Algorithm 1 of https://eprint.iacr.org/2016/504.pdf</a:t>
            </a:r>
            <a:endParaRPr sz="1800"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" y="1419375"/>
            <a:ext cx="6545950" cy="44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725" y="3287850"/>
            <a:ext cx="4827601" cy="1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211500" y="0"/>
            <a:ext cx="119805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NTT: InverseTransformFromBitReverse()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692675" y="1173775"/>
            <a:ext cx="5334000" cy="48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Defined in “src/core/include/math/hal/bigintdyn/transformdyn-impl.h”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Alt version that computes iNTT in-place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-US" sz="2000"/>
              <a:t>cycloOrderInv: inverse of n mod q (n^-1)</a:t>
            </a:r>
            <a:endParaRPr sz="200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505775" y="6405355"/>
            <a:ext cx="10744200" cy="4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*Implementation described in Algorithm 2 of https://eprint.iacr.org/2016/504.pdf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0" y="884975"/>
            <a:ext cx="5703123" cy="4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050" y="3791350"/>
            <a:ext cx="4907225" cy="1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104902" y="1124950"/>
            <a:ext cx="9982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lang="en-US"/>
              <a:t>Future Steps/Areas to Research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104906" y="2538770"/>
            <a:ext cx="9982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rgbClr val="000000"/>
                </a:solidFill>
                <a:highlight>
                  <a:srgbClr val="F9C423"/>
                </a:highlight>
              </a:rPr>
              <a:t>1</a:t>
            </a:r>
            <a:r>
              <a:rPr lang="en-US">
                <a:solidFill>
                  <a:srgbClr val="000000"/>
                </a:solidFill>
                <a:highlight>
                  <a:srgbClr val="F9C423"/>
                </a:highlight>
              </a:rPr>
              <a:t> 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Cost of implementing Barrett vs Montgomery Reduction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rgbClr val="F9C423"/>
                </a:highlight>
              </a:rPr>
              <a:t>2</a:t>
            </a:r>
            <a:r>
              <a:rPr lang="en-US">
                <a:highlight>
                  <a:srgbClr val="F9C423"/>
                </a:highlight>
              </a:rPr>
              <a:t> </a:t>
            </a:r>
            <a:r>
              <a:rPr lang="en-US"/>
              <a:t> Comparing performance/security of HE schemes with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different mathematical backends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rgbClr val="F9C423"/>
                </a:highlight>
              </a:rPr>
              <a:t>3</a:t>
            </a:r>
            <a:r>
              <a:rPr lang="en-US">
                <a:highlight>
                  <a:srgbClr val="F9C423"/>
                </a:highlight>
              </a:rPr>
              <a:t> </a:t>
            </a:r>
            <a:r>
              <a:rPr lang="en-US"/>
              <a:t> NTT Optimizations in FHE for certain use cases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104902" y="1124950"/>
            <a:ext cx="9982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104906" y="2538770"/>
            <a:ext cx="9982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rgbClr val="000000"/>
                </a:solidFill>
                <a:highlight>
                  <a:srgbClr val="F9C423"/>
                </a:highlight>
              </a:rPr>
              <a:t>1</a:t>
            </a:r>
            <a:r>
              <a:rPr lang="en-US">
                <a:solidFill>
                  <a:srgbClr val="000000"/>
                </a:solidFill>
                <a:highlight>
                  <a:srgbClr val="F9C423"/>
                </a:highlight>
              </a:rPr>
              <a:t> 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OpenFHE Library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rgbClr val="F9C423"/>
                </a:highlight>
              </a:rPr>
              <a:t>2</a:t>
            </a:r>
            <a:r>
              <a:rPr lang="en-US">
                <a:highlight>
                  <a:srgbClr val="F9C423"/>
                </a:highlight>
              </a:rPr>
              <a:t> </a:t>
            </a:r>
            <a:r>
              <a:rPr lang="en-US"/>
              <a:t> Math Backend of OpenFHE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rgbClr val="F9C423"/>
                </a:highlight>
              </a:rPr>
              <a:t>3</a:t>
            </a:r>
            <a:r>
              <a:rPr lang="en-US">
                <a:highlight>
                  <a:srgbClr val="F9C423"/>
                </a:highlight>
              </a:rPr>
              <a:t> </a:t>
            </a:r>
            <a:r>
              <a:rPr lang="en-US"/>
              <a:t> Modular Reduction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rgbClr val="F9C423"/>
                </a:highlight>
              </a:rPr>
              <a:t>4</a:t>
            </a:r>
            <a:r>
              <a:rPr lang="en-US">
                <a:highlight>
                  <a:srgbClr val="F9C423"/>
                </a:highlight>
              </a:rPr>
              <a:t> </a:t>
            </a:r>
            <a:r>
              <a:rPr lang="en-US"/>
              <a:t> NTT in OpenFHE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/>
              <a:t>Polynomial Definition in NTT</a:t>
            </a:r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723901" y="2004357"/>
            <a:ext cx="31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1387200"/>
            <a:ext cx="9264300" cy="523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OpenFHE defines a </a:t>
            </a:r>
            <a:r>
              <a:rPr lang="en-US"/>
              <a:t>polynomial</a:t>
            </a:r>
            <a:r>
              <a:rPr lang="en-US"/>
              <a:t> 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Where f(x) is an irreducible polynomial of degree n, and q is an integer modulus.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OpenFHE only supports polynomial rings where the order n is a power of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3660" t="0"/>
          <a:stretch/>
        </p:blipFill>
        <p:spPr>
          <a:xfrm>
            <a:off x="723900" y="2004350"/>
            <a:ext cx="1826700" cy="7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OpenFHE Modules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3900" y="1265600"/>
            <a:ext cx="6070800" cy="48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OpenFHE is broken down into three main modules: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Boolean FHE</a:t>
            </a:r>
            <a:r>
              <a:rPr lang="en-US"/>
              <a:t>: evaluation of boolean circuits (DM, FHEW, CGGI, TFHE,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Public Key Encryption</a:t>
            </a:r>
            <a:r>
              <a:rPr lang="en-US"/>
              <a:t>: supports the representation of ciphertexts and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Core</a:t>
            </a:r>
            <a:r>
              <a:rPr lang="en-US"/>
              <a:t>: implements the math and lattice layers necessary for PKE and BINFHE</a:t>
            </a:r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13" y="1708286"/>
            <a:ext cx="4160723" cy="40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Library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3900" y="1265600"/>
            <a:ext cx="8663100" cy="48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Library contains the lattice layer, math, and utility libraries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Lattice layer: </a:t>
            </a:r>
            <a:r>
              <a:rPr lang="en-US"/>
              <a:t>contains representations for polynomial rings and operations over those 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Math</a:t>
            </a:r>
            <a:r>
              <a:rPr lang="en-US"/>
              <a:t>: supports mathematical backends for different use cases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Distribution generation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theory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Hardware abstraction layer (HAL)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Utils</a:t>
            </a:r>
            <a:r>
              <a:rPr lang="en-US"/>
              <a:t>: used for debugging, memory management, and parallel/serialization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Lattice Layer: </a:t>
            </a:r>
            <a:r>
              <a:rPr lang="en-US"/>
              <a:t>Polynomial Representations in OpenFHE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55774" l="0" r="0" t="13246"/>
          <a:stretch/>
        </p:blipFill>
        <p:spPr>
          <a:xfrm>
            <a:off x="1569450" y="1800388"/>
            <a:ext cx="9053100" cy="25887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374450" y="4694400"/>
            <a:ext cx="9443100" cy="211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The parameters of Poly and NativePoly are order, modulus, and the root of unity, while DCRTPoly’s parameters are order, double-CRT width, moduli, and the roots of unity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Polynomial Representations in OpenFHE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23900" y="1536600"/>
            <a:ext cx="10744200" cy="42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Each representation consists of two forms:</a:t>
            </a:r>
            <a:endParaRPr sz="2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2400"/>
              <a:t>Coefficient form</a:t>
            </a:r>
            <a:r>
              <a:rPr lang="en-US" sz="2400"/>
              <a:t> (aka the raw form): vector of coefficients representing the polynomial ring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2400"/>
              <a:t>Evaluation form</a:t>
            </a:r>
            <a:r>
              <a:rPr lang="en-US" sz="2400"/>
              <a:t>: vector transformed under CRT to allow for the element-wise multiplication of two or more ring polynomials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Multiplication is ONLY allowed in the </a:t>
            </a:r>
            <a:r>
              <a:rPr lang="en-US" sz="2400"/>
              <a:t>evaluation</a:t>
            </a:r>
            <a:r>
              <a:rPr lang="en-US" sz="2400"/>
              <a:t> form in OpenFHE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DCRTPoly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23900" y="1536600"/>
            <a:ext cx="5406300" cy="42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Common optimization for lattice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Decomposes a large-modulus polynomial into many smaller-modulus polynomials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Maximum size of degree, coefficients, and modulus is determined by the representation scheme for Big Integer</a:t>
            </a:r>
            <a:endParaRPr/>
          </a:p>
        </p:txBody>
      </p:sp>
      <p:pic>
        <p:nvPicPr>
          <p:cNvPr descr="digraph {&#10;    graph [bgcolor=&quot;#00000000&quot;]&#10;    node [shape=rectangle style=filled fillcolor=&quot;#FFFFFF&quot; font=Helvetica padding=2]&#10;    edge [color=&quot;#1414CE&quot;]&#10;    &quot;265&quot; [label=&quot;lbcrypto::DCRTPolyImpl&lt; VecType &gt;&quot; tooltip=&quot;lbcrypto::DCRTPolyImpl&lt; VecType &gt;&quot;]&#10;    &quot;266&quot; [label=&quot;lbcrypto::DCRTPolyInterface&lt; DCRTPolyImpl&lt; VecType &gt;, VecType, NativeVector, PolyImpl &gt;&quot; tooltip=&quot;lbcrypto::DCRTPolyInterface&lt; DCRTPolyImpl&lt; VecType &gt;, VecType, NativeVector, PolyImpl &gt;&quot;]&#10;    &quot;268&quot; [label=&quot;lbcrypto::Serializable&quot; tooltip=&quot;lbcrypto::Serializable&quot;]&#10;    &quot;267&quot; [label=&quot;lbcrypto::ILElement&lt; DCRTPolyImpl&lt; VecType &gt;, VecType &gt;&quot; tooltip=&quot;lbcrypto::ILElement&lt; DCRTPolyImpl&lt; VecType &gt;, VecType &gt;&quot;]&#10;    &quot;265&quot; -&gt; &quot;266&quot; [dir=forward tooltip=&quot;public-inheritance&quot;]&#10;    &quot;266&quot; -&gt; &quot;267&quot; [dir=forward tooltip=&quot;public-inheritance&quot;]&#10;    &quot;267&quot; -&gt; &quot;268&quot; [dir=forward tooltip=&quot;public-inheritance&quot;]&#10;}"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200" y="2321883"/>
            <a:ext cx="5757000" cy="264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75" y="5924800"/>
            <a:ext cx="4773011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Abstraction Layer: Big Integers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23900" y="1536600"/>
            <a:ext cx="9546600" cy="42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type for representing integers larger than the supported bit width of the processor (aka native integers)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Implemented as an array of native unsigned integers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32-bit and 64-bit native integers are supported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