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4" r:id="rId1"/>
  </p:sldMasterIdLst>
  <p:notesMasterIdLst>
    <p:notesMasterId r:id="rId14"/>
  </p:notesMasterIdLst>
  <p:sldIdLst>
    <p:sldId id="285" r:id="rId2"/>
    <p:sldId id="286" r:id="rId3"/>
    <p:sldId id="296" r:id="rId4"/>
    <p:sldId id="289" r:id="rId5"/>
    <p:sldId id="322" r:id="rId6"/>
    <p:sldId id="323" r:id="rId7"/>
    <p:sldId id="325" r:id="rId8"/>
    <p:sldId id="324" r:id="rId9"/>
    <p:sldId id="321" r:id="rId10"/>
    <p:sldId id="327" r:id="rId11"/>
    <p:sldId id="326" r:id="rId12"/>
    <p:sldId id="29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16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DFD"/>
    <a:srgbClr val="F9C423"/>
    <a:srgbClr val="EEBD20"/>
    <a:srgbClr val="FFDE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04"/>
    <p:restoredTop sz="91224"/>
  </p:normalViewPr>
  <p:slideViewPr>
    <p:cSldViewPr snapToGrid="0" snapToObjects="1" showGuides="1">
      <p:cViewPr varScale="1">
        <p:scale>
          <a:sx n="106" d="100"/>
          <a:sy n="106" d="100"/>
        </p:scale>
        <p:origin x="216" y="400"/>
      </p:cViewPr>
      <p:guideLst>
        <p:guide pos="381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5EE178-0D2E-C447-8092-FD029D38C716}" type="datetimeFigureOut">
              <a:rPr lang="en-US" smtClean="0"/>
              <a:t>10/3/23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2C0AC-DD3F-054A-9B89-4510036C8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169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2C0AC-DD3F-054A-9B89-4510036C8C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97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>
            <a:extLst>
              <a:ext uri="{FF2B5EF4-FFF2-40B4-BE49-F238E27FC236}">
                <a16:creationId xmlns:a16="http://schemas.microsoft.com/office/drawing/2014/main" id="{6112C9D6-04B3-C247-8B1C-745199753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9C4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A1974F17-DC71-8340-8C7B-9714E26CB9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4900" y="1122363"/>
            <a:ext cx="99822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64EC623-BDE0-FB40-B315-6D93A261016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04900" y="4020854"/>
            <a:ext cx="9982200" cy="173224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372B5F29-DF67-FD42-8E91-1EBD65047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">
            <a:extLst>
              <a:ext uri="{FF2B5EF4-FFF2-40B4-BE49-F238E27FC236}">
                <a16:creationId xmlns:a16="http://schemas.microsoft.com/office/drawing/2014/main" id="{91628ED9-2ECD-314A-B538-0065A143F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52950" y="3720230"/>
            <a:ext cx="308610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yellow horse with a star and a white text&#10;&#10;Description automatically generated">
            <a:extLst>
              <a:ext uri="{FF2B5EF4-FFF2-40B4-BE49-F238E27FC236}">
                <a16:creationId xmlns:a16="http://schemas.microsoft.com/office/drawing/2014/main" id="{EBE8C2E6-C727-1F54-003D-BC1EDA5C47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25952" y="729049"/>
            <a:ext cx="540094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944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- With Border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E9004F09-C030-794E-98B5-FE92BC824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n>
                <a:noFill/>
              </a:ln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592FC221-8914-B349-9636-535956EE8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4A55588E-02EF-3944-A647-089617EADD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4902" y="1124950"/>
            <a:ext cx="9982199" cy="981801"/>
          </a:xfrm>
        </p:spPr>
        <p:txBody>
          <a:bodyPr/>
          <a:lstStyle>
            <a:lvl1pPr>
              <a:defRPr b="1" i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Content Placeholder">
            <a:extLst>
              <a:ext uri="{FF2B5EF4-FFF2-40B4-BE49-F238E27FC236}">
                <a16:creationId xmlns:a16="http://schemas.microsoft.com/office/drawing/2014/main" id="{717A49EC-C902-CD49-B9A9-CD37F9561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6" y="2538770"/>
            <a:ext cx="9982193" cy="321433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">
            <a:extLst>
              <a:ext uri="{FF2B5EF4-FFF2-40B4-BE49-F238E27FC236}">
                <a16:creationId xmlns:a16="http://schemas.microsoft.com/office/drawing/2014/main" id="{2D21006E-1ACB-AB47-ACB2-359495240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04903" y="2344732"/>
            <a:ext cx="556263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1681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- With Border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99FB1F3E-A0BE-73A8-4725-732085160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9C4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592FC221-8914-B349-9636-535956EE8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4A55588E-02EF-3944-A647-089617EADD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4902" y="1124950"/>
            <a:ext cx="9982199" cy="981801"/>
          </a:xfrm>
        </p:spPr>
        <p:txBody>
          <a:bodyPr/>
          <a:lstStyle>
            <a:lvl1pPr>
              <a:defRPr b="1" i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Content Placeholder">
            <a:extLst>
              <a:ext uri="{FF2B5EF4-FFF2-40B4-BE49-F238E27FC236}">
                <a16:creationId xmlns:a16="http://schemas.microsoft.com/office/drawing/2014/main" id="{717A49EC-C902-CD49-B9A9-CD37F9561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6" y="2538770"/>
            <a:ext cx="9982193" cy="321433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">
            <a:extLst>
              <a:ext uri="{FF2B5EF4-FFF2-40B4-BE49-F238E27FC236}">
                <a16:creationId xmlns:a16="http://schemas.microsoft.com/office/drawing/2014/main" id="{2D21006E-1ACB-AB47-ACB2-359495240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04903" y="2344732"/>
            <a:ext cx="556263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69561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- Full Wid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4A55588E-02EF-3944-A647-089617EADD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897" y="183658"/>
            <a:ext cx="10744207" cy="772388"/>
          </a:xfrm>
        </p:spPr>
        <p:txBody>
          <a:bodyPr/>
          <a:lstStyle/>
          <a:p>
            <a:r>
              <a:rPr lang="en-US" dirty="0"/>
              <a:t>CLICK TO EDIT SLIDE TITLE</a:t>
            </a:r>
          </a:p>
        </p:txBody>
      </p:sp>
      <p:sp>
        <p:nvSpPr>
          <p:cNvPr id="3" name="Content Placeholder">
            <a:extLst>
              <a:ext uri="{FF2B5EF4-FFF2-40B4-BE49-F238E27FC236}">
                <a16:creationId xmlns:a16="http://schemas.microsoft.com/office/drawing/2014/main" id="{717A49EC-C902-CD49-B9A9-CD37F9561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1265605"/>
            <a:ext cx="10744200" cy="483039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6" name="Straight Connector">
            <a:extLst>
              <a:ext uri="{FF2B5EF4-FFF2-40B4-BE49-F238E27FC236}">
                <a16:creationId xmlns:a16="http://schemas.microsoft.com/office/drawing/2014/main" id="{D77F6443-D010-1146-B8C0-176DC4884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23897" y="1099536"/>
            <a:ext cx="556263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6752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 Slide Centered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ackground">
            <a:extLst>
              <a:ext uri="{FF2B5EF4-FFF2-40B4-BE49-F238E27FC236}">
                <a16:creationId xmlns:a16="http://schemas.microsoft.com/office/drawing/2014/main" id="{662C6F28-30A1-E24A-B711-44D6D5D2C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9C4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cxnSp>
        <p:nvCxnSpPr>
          <p:cNvPr id="10" name="Straight Connector">
            <a:extLst>
              <a:ext uri="{FF2B5EF4-FFF2-40B4-BE49-F238E27FC236}">
                <a16:creationId xmlns:a16="http://schemas.microsoft.com/office/drawing/2014/main" id="{323B8688-1239-F34F-BD8D-5BB9DF7D9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33900" y="1871061"/>
            <a:ext cx="308610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Quote">
            <a:extLst>
              <a:ext uri="{FF2B5EF4-FFF2-40B4-BE49-F238E27FC236}">
                <a16:creationId xmlns:a16="http://schemas.microsoft.com/office/drawing/2014/main" id="{5286B22F-3584-D04A-A394-CA6D39BDA0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04900" y="2118511"/>
            <a:ext cx="9982200" cy="2388173"/>
          </a:xfrm>
        </p:spPr>
        <p:txBody>
          <a:bodyPr anchor="ctr" anchorCtr="0"/>
          <a:lstStyle>
            <a:lvl1pPr algn="ctr">
              <a:lnSpc>
                <a:spcPct val="150000"/>
              </a:lnSpc>
              <a:spcAft>
                <a:spcPts val="0"/>
              </a:spcAft>
              <a:defRPr sz="3200" b="1" i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dirty="0"/>
              <a:t>Click to insert a quote. </a:t>
            </a:r>
            <a:br>
              <a:rPr lang="en-US" dirty="0"/>
            </a:br>
            <a:r>
              <a:rPr lang="en-US" dirty="0"/>
              <a:t>Font size, weight and highlights can be adjusted as needed. </a:t>
            </a:r>
          </a:p>
        </p:txBody>
      </p:sp>
      <p:sp>
        <p:nvSpPr>
          <p:cNvPr id="11" name="Attribution">
            <a:extLst>
              <a:ext uri="{FF2B5EF4-FFF2-40B4-BE49-F238E27FC236}">
                <a16:creationId xmlns:a16="http://schemas.microsoft.com/office/drawing/2014/main" id="{CF26F02E-6F07-4844-89CE-159379ED1A5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04900" y="5001586"/>
            <a:ext cx="9982200" cy="75151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2800" b="0" i="1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an attribution for the quote</a:t>
            </a:r>
          </a:p>
        </p:txBody>
      </p:sp>
      <p:cxnSp>
        <p:nvCxnSpPr>
          <p:cNvPr id="13" name="Straight Connector">
            <a:extLst>
              <a:ext uri="{FF2B5EF4-FFF2-40B4-BE49-F238E27FC236}">
                <a16:creationId xmlns:a16="http://schemas.microsoft.com/office/drawing/2014/main" id="{AC1233E0-7C19-4F4E-9069-C8514BFC2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33900" y="4754135"/>
            <a:ext cx="308610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">
            <a:extLst>
              <a:ext uri="{FF2B5EF4-FFF2-40B4-BE49-F238E27FC236}">
                <a16:creationId xmlns:a16="http://schemas.microsoft.com/office/drawing/2014/main" id="{372B5F29-DF67-FD42-8E91-1EBD65047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pitchFamily="2" charset="0"/>
            </a:endParaRPr>
          </a:p>
        </p:txBody>
      </p:sp>
      <p:pic>
        <p:nvPicPr>
          <p:cNvPr id="12" name="Large Quotation Mark">
            <a:extLst>
              <a:ext uri="{FF2B5EF4-FFF2-40B4-BE49-F238E27FC236}">
                <a16:creationId xmlns:a16="http://schemas.microsoft.com/office/drawing/2014/main" id="{3932BF08-418B-A342-8AF0-5060E8D29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72" t="19475" r="29641" b="47417"/>
          <a:stretch/>
        </p:blipFill>
        <p:spPr>
          <a:xfrm>
            <a:off x="5123361" y="846118"/>
            <a:ext cx="1854926" cy="181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349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Slide Centered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ackground">
            <a:extLst>
              <a:ext uri="{FF2B5EF4-FFF2-40B4-BE49-F238E27FC236}">
                <a16:creationId xmlns:a16="http://schemas.microsoft.com/office/drawing/2014/main" id="{662C6F28-30A1-E24A-B711-44D6D5D2C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cxnSp>
        <p:nvCxnSpPr>
          <p:cNvPr id="10" name="Straight Connector">
            <a:extLst>
              <a:ext uri="{FF2B5EF4-FFF2-40B4-BE49-F238E27FC236}">
                <a16:creationId xmlns:a16="http://schemas.microsoft.com/office/drawing/2014/main" id="{323B8688-1239-F34F-BD8D-5BB9DF7D9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33900" y="1871061"/>
            <a:ext cx="3086100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">
            <a:extLst>
              <a:ext uri="{FF2B5EF4-FFF2-40B4-BE49-F238E27FC236}">
                <a16:creationId xmlns:a16="http://schemas.microsoft.com/office/drawing/2014/main" id="{AC1233E0-7C19-4F4E-9069-C8514BFC2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33900" y="4754135"/>
            <a:ext cx="3086100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Large Quotation Mark">
            <a:extLst>
              <a:ext uri="{FF2B5EF4-FFF2-40B4-BE49-F238E27FC236}">
                <a16:creationId xmlns:a16="http://schemas.microsoft.com/office/drawing/2014/main" id="{6284E8BB-5B41-3B46-B995-0E8561FB8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84" t="22981" r="31534" b="52423"/>
          <a:stretch/>
        </p:blipFill>
        <p:spPr>
          <a:xfrm>
            <a:off x="5320746" y="1053012"/>
            <a:ext cx="1550505" cy="1311966"/>
          </a:xfrm>
          <a:prstGeom prst="rect">
            <a:avLst/>
          </a:prstGeom>
        </p:spPr>
      </p:pic>
      <p:sp>
        <p:nvSpPr>
          <p:cNvPr id="8" name="Rectangle ">
            <a:extLst>
              <a:ext uri="{FF2B5EF4-FFF2-40B4-BE49-F238E27FC236}">
                <a16:creationId xmlns:a16="http://schemas.microsoft.com/office/drawing/2014/main" id="{372B5F29-DF67-FD42-8E91-1EBD65047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Quote">
            <a:extLst>
              <a:ext uri="{FF2B5EF4-FFF2-40B4-BE49-F238E27FC236}">
                <a16:creationId xmlns:a16="http://schemas.microsoft.com/office/drawing/2014/main" id="{24B5A5E1-B230-4B3A-A5F5-43F77FBBC42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04900" y="2118511"/>
            <a:ext cx="9982200" cy="2388173"/>
          </a:xfrm>
        </p:spPr>
        <p:txBody>
          <a:bodyPr anchor="ctr" anchorCtr="0"/>
          <a:lstStyle>
            <a:lvl1pPr algn="ctr">
              <a:lnSpc>
                <a:spcPct val="150000"/>
              </a:lnSpc>
              <a:spcAft>
                <a:spcPts val="0"/>
              </a:spcAft>
              <a:defRPr sz="3200" b="1" i="0">
                <a:solidFill>
                  <a:srgbClr val="FDFDFD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dirty="0"/>
              <a:t>Click to insert a quote. </a:t>
            </a:r>
            <a:br>
              <a:rPr lang="en-US" dirty="0"/>
            </a:br>
            <a:r>
              <a:rPr lang="en-US" dirty="0"/>
              <a:t>Font size, weight and highlights can be adjusted as needed. </a:t>
            </a:r>
          </a:p>
        </p:txBody>
      </p:sp>
      <p:sp>
        <p:nvSpPr>
          <p:cNvPr id="4" name="Attribution">
            <a:extLst>
              <a:ext uri="{FF2B5EF4-FFF2-40B4-BE49-F238E27FC236}">
                <a16:creationId xmlns:a16="http://schemas.microsoft.com/office/drawing/2014/main" id="{C4C00EDE-E370-0418-EBAC-72AFBCC6E3A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04900" y="5001586"/>
            <a:ext cx="9982200" cy="75151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2800" b="0" i="1">
                <a:solidFill>
                  <a:srgbClr val="FDFDFD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an attribution for the quote</a:t>
            </a:r>
          </a:p>
        </p:txBody>
      </p:sp>
    </p:spTree>
    <p:extLst>
      <p:ext uri="{BB962C8B-B14F-4D97-AF65-F5344CB8AC3E}">
        <p14:creationId xmlns:p14="http://schemas.microsoft.com/office/powerpoint/2010/main" val="2401478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DCA12D-D286-E34D-BA6B-24F03D040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1110050"/>
            <a:ext cx="9982201" cy="71815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C2AB8-F1CC-E549-B630-EB13F4674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0" y="1954060"/>
            <a:ext cx="9982201" cy="379389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age Number">
            <a:extLst>
              <a:ext uri="{FF2B5EF4-FFF2-40B4-BE49-F238E27FC236}">
                <a16:creationId xmlns:a16="http://schemas.microsoft.com/office/drawing/2014/main" id="{89844F1C-2F28-1E4A-B4F0-CE9DDE546ECD}"/>
              </a:ext>
            </a:extLst>
          </p:cNvPr>
          <p:cNvSpPr txBox="1"/>
          <p:nvPr userDrawn="1"/>
        </p:nvSpPr>
        <p:spPr>
          <a:xfrm>
            <a:off x="274320" y="6519672"/>
            <a:ext cx="9144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fld id="{2CB46002-6C40-404C-904C-C9A970A01033}" type="slidenum">
              <a:rPr lang="en-US" sz="1000" b="0" i="0" smtClean="0">
                <a:solidFill>
                  <a:schemeClr val="bg2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pPr algn="l"/>
              <a:t>‹#›</a:t>
            </a:fld>
            <a:endParaRPr lang="en-US" sz="1000" b="0" i="0" dirty="0">
              <a:solidFill>
                <a:schemeClr val="bg2">
                  <a:lumMod val="50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4" name="Picture 3" descr="A yellow horse with a star and a white text&#10;&#10;Description automatically generated">
            <a:extLst>
              <a:ext uri="{FF2B5EF4-FFF2-40B4-BE49-F238E27FC236}">
                <a16:creationId xmlns:a16="http://schemas.microsoft.com/office/drawing/2014/main" id="{7FD527EB-4E33-C078-C9F0-C913FB0A27AB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1439144" y="6126500"/>
            <a:ext cx="540094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948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56" r:id="rId2"/>
    <p:sldLayoutId id="2147483858" r:id="rId3"/>
    <p:sldLayoutId id="2147483857" r:id="rId4"/>
    <p:sldLayoutId id="2147483851" r:id="rId5"/>
    <p:sldLayoutId id="2147483859" r:id="rId6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i="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000"/>
        </a:spcAft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000"/>
        </a:spcAft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000"/>
        </a:spcAft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000"/>
        </a:spcAft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56" userDrawn="1">
          <p15:clr>
            <a:srgbClr val="F26B43"/>
          </p15:clr>
        </p15:guide>
        <p15:guide id="2" pos="7224">
          <p15:clr>
            <a:srgbClr val="F26B43"/>
          </p15:clr>
        </p15:guide>
        <p15:guide id="3" pos="696">
          <p15:clr>
            <a:srgbClr val="5ACBF0"/>
          </p15:clr>
        </p15:guide>
        <p15:guide id="4" pos="6984">
          <p15:clr>
            <a:srgbClr val="5ACBF0"/>
          </p15:clr>
        </p15:guide>
        <p15:guide id="9" orient="horz" pos="3840">
          <p15:clr>
            <a:srgbClr val="F26B43"/>
          </p15:clr>
        </p15:guide>
        <p15:guide id="10" orient="horz" pos="456">
          <p15:clr>
            <a:srgbClr val="F26B43"/>
          </p15:clr>
        </p15:guide>
        <p15:guide id="11" orient="horz" pos="696">
          <p15:clr>
            <a:srgbClr val="5ACBF0"/>
          </p15:clr>
        </p15:guide>
        <p15:guide id="12" orient="horz" pos="3624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868B2-A6AF-A1A6-8871-59CEDE4B75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BGV bootstrapping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AB580B-D8CF-813F-0074-EC3D6EB1A0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 Wu</a:t>
            </a:r>
          </a:p>
        </p:txBody>
      </p:sp>
    </p:spTree>
    <p:extLst>
      <p:ext uri="{BB962C8B-B14F-4D97-AF65-F5344CB8AC3E}">
        <p14:creationId xmlns:p14="http://schemas.microsoft.com/office/powerpoint/2010/main" val="781321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2C8B4-7AC0-CAD2-E8D2-D01715ECB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Recryption</a:t>
            </a:r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21F864D-3C4E-B73F-455A-29DF921ACCD9}"/>
              </a:ext>
            </a:extLst>
          </p:cNvPr>
          <p:cNvSpPr/>
          <p:nvPr/>
        </p:nvSpPr>
        <p:spPr>
          <a:xfrm>
            <a:off x="723897" y="1504106"/>
            <a:ext cx="2466217" cy="7315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Modulus switching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B6078E9-522E-837D-C99D-CF8A0A950736}"/>
              </a:ext>
            </a:extLst>
          </p:cNvPr>
          <p:cNvSpPr/>
          <p:nvPr/>
        </p:nvSpPr>
        <p:spPr>
          <a:xfrm>
            <a:off x="723895" y="2774324"/>
            <a:ext cx="2466217" cy="7315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Optimization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74F2E9E-96AE-E478-A556-B53536F6A907}"/>
              </a:ext>
            </a:extLst>
          </p:cNvPr>
          <p:cNvSpPr/>
          <p:nvPr/>
        </p:nvSpPr>
        <p:spPr>
          <a:xfrm>
            <a:off x="723895" y="4044542"/>
            <a:ext cx="2466217" cy="7315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Multiply by encrypted key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3D98C89-709A-1924-D58B-20CCF48A3044}"/>
              </a:ext>
            </a:extLst>
          </p:cNvPr>
          <p:cNvSpPr/>
          <p:nvPr/>
        </p:nvSpPr>
        <p:spPr>
          <a:xfrm>
            <a:off x="723894" y="5314760"/>
            <a:ext cx="2466217" cy="7315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Linear transformation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DD07E3C-AB97-A78C-A6D0-8C2CBE937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538" y="1681520"/>
            <a:ext cx="7772400" cy="3766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57A8CDB-444D-CA6C-9D1A-31F64B816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9538" y="2783685"/>
            <a:ext cx="4762500" cy="381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ED030A6-BD83-71B7-D011-10D76EDC15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9538" y="3188344"/>
            <a:ext cx="4305300" cy="317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D9460A-F90E-F966-670E-FFDD5F6665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4838" y="3175644"/>
            <a:ext cx="1257300" cy="342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E10597-35A8-E493-229F-C15F83BEF7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9538" y="4044007"/>
            <a:ext cx="7315200" cy="330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0E0297-AACD-5085-048E-2EC088174B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3602" y="4445862"/>
            <a:ext cx="3949700" cy="330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71F90EB-D135-D5FD-B679-DA4A5CEC53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74174" y="4800126"/>
            <a:ext cx="838200" cy="355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2FC9A98-1B8D-B6B3-22FF-36E72D548B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3411" y="2240924"/>
            <a:ext cx="266700" cy="3556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E12D23D-8C9B-097B-38CB-257CCD546E6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3411" y="3521545"/>
            <a:ext cx="266700" cy="3556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E9812B6-03F4-1FCD-6466-E398D55EC4F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3602" y="5314760"/>
            <a:ext cx="6921500" cy="4064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E0EBAF5-CEFF-6D1A-4507-062C3F593EE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29538" y="5746803"/>
            <a:ext cx="2641600" cy="3048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DC58097-347A-AD67-02A1-16E18BEC542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85438" y="5765853"/>
            <a:ext cx="30988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958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2C8B4-7AC0-CAD2-E8D2-D01715ECB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Recryption</a:t>
            </a:r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21F864D-3C4E-B73F-455A-29DF921ACCD9}"/>
              </a:ext>
            </a:extLst>
          </p:cNvPr>
          <p:cNvSpPr/>
          <p:nvPr/>
        </p:nvSpPr>
        <p:spPr>
          <a:xfrm>
            <a:off x="723897" y="1504106"/>
            <a:ext cx="2466217" cy="7315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Modulus switching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B6078E9-522E-837D-C99D-CF8A0A950736}"/>
              </a:ext>
            </a:extLst>
          </p:cNvPr>
          <p:cNvSpPr/>
          <p:nvPr/>
        </p:nvSpPr>
        <p:spPr>
          <a:xfrm>
            <a:off x="723893" y="2240017"/>
            <a:ext cx="2466217" cy="7315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Optimization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74F2E9E-96AE-E478-A556-B53536F6A907}"/>
              </a:ext>
            </a:extLst>
          </p:cNvPr>
          <p:cNvSpPr/>
          <p:nvPr/>
        </p:nvSpPr>
        <p:spPr>
          <a:xfrm>
            <a:off x="723893" y="2975928"/>
            <a:ext cx="2466217" cy="7315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Multiply by encrypted key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3D98C89-709A-1924-D58B-20CCF48A3044}"/>
              </a:ext>
            </a:extLst>
          </p:cNvPr>
          <p:cNvSpPr/>
          <p:nvPr/>
        </p:nvSpPr>
        <p:spPr>
          <a:xfrm>
            <a:off x="723892" y="3707448"/>
            <a:ext cx="2466217" cy="7315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Linear transformation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BCF3F39-B82D-A629-2A3A-69B042F3FC8D}"/>
              </a:ext>
            </a:extLst>
          </p:cNvPr>
          <p:cNvSpPr/>
          <p:nvPr/>
        </p:nvSpPr>
        <p:spPr>
          <a:xfrm>
            <a:off x="723891" y="4438968"/>
            <a:ext cx="2466217" cy="7315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Digit extraction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21DB8F5-C435-9FD1-B506-9E9E21FB0912}"/>
              </a:ext>
            </a:extLst>
          </p:cNvPr>
          <p:cNvSpPr/>
          <p:nvPr/>
        </p:nvSpPr>
        <p:spPr>
          <a:xfrm>
            <a:off x="723890" y="5179270"/>
            <a:ext cx="2466217" cy="7315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Inverse linear transformation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C28373D-36DF-099B-D4F9-38BF0B363447}"/>
              </a:ext>
            </a:extLst>
          </p:cNvPr>
          <p:cNvSpPr/>
          <p:nvPr/>
        </p:nvSpPr>
        <p:spPr>
          <a:xfrm>
            <a:off x="723889" y="5919572"/>
            <a:ext cx="2466217" cy="7315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Thin bootstrapping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811CDD1-DB48-B2AC-6BF0-1E8DD57F9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1100" y="5167238"/>
            <a:ext cx="2374900" cy="2921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C0EBC3A-2611-70FF-B7DB-F2CFFBEAD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166570"/>
            <a:ext cx="850900" cy="3048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3F1D89D-281A-F80E-922A-64B0024A28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1100" y="5508934"/>
            <a:ext cx="7353300" cy="2413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B339E31-E620-A9E8-DDEB-961187A73E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1099" y="4661495"/>
            <a:ext cx="5791200" cy="2921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C29A6C4-8BC6-655D-5050-DDC28F2EC1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1099" y="6285332"/>
            <a:ext cx="3251200" cy="254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25D5541-025A-27F5-3683-043AE978B0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21099" y="5731076"/>
            <a:ext cx="3644900" cy="2794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31C7BCF-606B-3BAA-CE16-545E9F2F27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21099" y="3952558"/>
            <a:ext cx="5143500" cy="2413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0B3C1BA-C7E1-7E6C-51E5-33517A4C72E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60723" y="6259932"/>
            <a:ext cx="39751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281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FFE85-6EDD-F492-8EFB-CD986DDF89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Extremely complicated!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1F9F9-0C92-92E2-1785-0465FD7EB3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Significantly more efforts are needed for algorithm analysis</a:t>
            </a:r>
          </a:p>
        </p:txBody>
      </p:sp>
    </p:spTree>
    <p:extLst>
      <p:ext uri="{BB962C8B-B14F-4D97-AF65-F5344CB8AC3E}">
        <p14:creationId xmlns:p14="http://schemas.microsoft.com/office/powerpoint/2010/main" val="3053597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3981C-4B6A-75FD-6DB4-1208172A9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219DF-B9AA-BC10-4B87-79C244FB2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highlight>
                  <a:srgbClr val="F9C423"/>
                </a:highlight>
              </a:rPr>
              <a:t> </a:t>
            </a:r>
            <a:r>
              <a:rPr lang="en-US" b="1" dirty="0">
                <a:solidFill>
                  <a:prstClr val="black"/>
                </a:solidFill>
                <a:highlight>
                  <a:srgbClr val="F9C423"/>
                </a:highlight>
              </a:rPr>
              <a:t>1</a:t>
            </a:r>
            <a:r>
              <a:rPr lang="en-US" dirty="0">
                <a:solidFill>
                  <a:prstClr val="black"/>
                </a:solidFill>
                <a:highlight>
                  <a:srgbClr val="F9C423"/>
                </a:highlight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/>
              <a:t>BGV scheme</a:t>
            </a:r>
          </a:p>
          <a:p>
            <a:pPr marL="0" indent="0">
              <a:buNone/>
            </a:pPr>
            <a:r>
              <a:rPr lang="en-US" dirty="0">
                <a:highlight>
                  <a:srgbClr val="F9C423"/>
                </a:highlight>
              </a:rPr>
              <a:t> </a:t>
            </a:r>
            <a:r>
              <a:rPr lang="en-US" b="1" dirty="0">
                <a:solidFill>
                  <a:schemeClr val="tx1"/>
                </a:solidFill>
                <a:highlight>
                  <a:srgbClr val="F9C423"/>
                </a:highlight>
              </a:rPr>
              <a:t>2</a:t>
            </a:r>
            <a:r>
              <a:rPr lang="en-US" dirty="0">
                <a:highlight>
                  <a:srgbClr val="F9C423"/>
                </a:highlight>
              </a:rPr>
              <a:t> </a:t>
            </a:r>
            <a:r>
              <a:rPr lang="en-US" dirty="0"/>
              <a:t> Bootstrapping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95662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FDA54-53A5-5868-92CE-BB4F0C02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BGV scheme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B242C-810C-8DB3-2BAE-1089DC76B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Fully Homomorphic Encryption without Bootstrapping</a:t>
            </a:r>
          </a:p>
          <a:p>
            <a:pPr lvl="1"/>
            <a:r>
              <a:rPr lang="en-US" sz="2400" dirty="0" err="1"/>
              <a:t>Zvika</a:t>
            </a:r>
            <a:r>
              <a:rPr lang="en-US" sz="2400" dirty="0"/>
              <a:t> </a:t>
            </a:r>
            <a:r>
              <a:rPr lang="en-US" sz="2400" b="1" u="sng" dirty="0" err="1"/>
              <a:t>B</a:t>
            </a:r>
            <a:r>
              <a:rPr lang="en-US" sz="2400" dirty="0" err="1"/>
              <a:t>rakerski</a:t>
            </a:r>
            <a:endParaRPr lang="en-US" sz="2400" dirty="0"/>
          </a:p>
          <a:p>
            <a:pPr lvl="1"/>
            <a:r>
              <a:rPr lang="en-US" sz="2400" dirty="0"/>
              <a:t>Craig </a:t>
            </a:r>
            <a:r>
              <a:rPr lang="en-US" sz="2400" b="1" u="sng" dirty="0"/>
              <a:t>G</a:t>
            </a:r>
            <a:r>
              <a:rPr lang="en-US" sz="2400" dirty="0"/>
              <a:t>entry</a:t>
            </a:r>
          </a:p>
          <a:p>
            <a:pPr lvl="1"/>
            <a:r>
              <a:rPr lang="en-US" sz="2400" dirty="0"/>
              <a:t>Vinod </a:t>
            </a:r>
            <a:r>
              <a:rPr lang="en-US" sz="2400" b="1" u="sng" dirty="0" err="1"/>
              <a:t>V</a:t>
            </a:r>
            <a:r>
              <a:rPr lang="en-US" sz="2400" dirty="0" err="1"/>
              <a:t>aikuntanathan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98047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D461991-C5D8-2734-81F2-091616D11A66}"/>
              </a:ext>
            </a:extLst>
          </p:cNvPr>
          <p:cNvSpPr/>
          <p:nvPr/>
        </p:nvSpPr>
        <p:spPr>
          <a:xfrm>
            <a:off x="723884" y="1216271"/>
            <a:ext cx="10744207" cy="51206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Polynomial ADD/MUL</a:t>
            </a:r>
          </a:p>
          <a:p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Polynomial modulo polynomial/integer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B2C8B4-7AC0-CAD2-E8D2-D01715ECB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BGV—Overview</a:t>
            </a:r>
          </a:p>
        </p:txBody>
      </p:sp>
      <p:sp>
        <p:nvSpPr>
          <p:cNvPr id="137" name="Rounded Rectangle 136">
            <a:extLst>
              <a:ext uri="{FF2B5EF4-FFF2-40B4-BE49-F238E27FC236}">
                <a16:creationId xmlns:a16="http://schemas.microsoft.com/office/drawing/2014/main" id="{68BBD0AB-AC65-FDD5-AF52-7CD3CEC91EC5}"/>
              </a:ext>
            </a:extLst>
          </p:cNvPr>
          <p:cNvSpPr/>
          <p:nvPr/>
        </p:nvSpPr>
        <p:spPr>
          <a:xfrm>
            <a:off x="5120652" y="2286000"/>
            <a:ext cx="2194559" cy="384356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182880" rtlCol="0" anchor="t"/>
          <a:lstStyle/>
          <a:p>
            <a:pPr algn="ctr"/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Evaluate</a:t>
            </a:r>
            <a:endParaRPr lang="en-US" sz="2000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5B3DBE7-263E-7CBE-E123-AC2E5FF92B40}"/>
              </a:ext>
            </a:extLst>
          </p:cNvPr>
          <p:cNvSpPr/>
          <p:nvPr/>
        </p:nvSpPr>
        <p:spPr>
          <a:xfrm>
            <a:off x="2743206" y="3840480"/>
            <a:ext cx="1463040" cy="73152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KeyGen</a:t>
            </a:r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144297F-EF31-59AB-1FDA-7AC614A7212D}"/>
              </a:ext>
            </a:extLst>
          </p:cNvPr>
          <p:cNvSpPr/>
          <p:nvPr/>
        </p:nvSpPr>
        <p:spPr>
          <a:xfrm>
            <a:off x="2743212" y="2468880"/>
            <a:ext cx="1463040" cy="73152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Encrypt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8A9CD49-0C1B-A632-026E-CD0CFF056DDB}"/>
              </a:ext>
            </a:extLst>
          </p:cNvPr>
          <p:cNvSpPr/>
          <p:nvPr/>
        </p:nvSpPr>
        <p:spPr>
          <a:xfrm>
            <a:off x="5486412" y="3840480"/>
            <a:ext cx="1458669" cy="73152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ADD</a:t>
            </a:r>
            <a:endParaRPr lang="en-US" sz="2000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11EFC26-25A1-546F-C872-EE52B66180F6}"/>
              </a:ext>
            </a:extLst>
          </p:cNvPr>
          <p:cNvSpPr/>
          <p:nvPr/>
        </p:nvSpPr>
        <p:spPr>
          <a:xfrm>
            <a:off x="5486412" y="5212080"/>
            <a:ext cx="1463040" cy="73152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MUL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751EB34-1082-8F19-B7A6-89E27077FC0D}"/>
              </a:ext>
            </a:extLst>
          </p:cNvPr>
          <p:cNvSpPr/>
          <p:nvPr/>
        </p:nvSpPr>
        <p:spPr>
          <a:xfrm>
            <a:off x="2743206" y="5212079"/>
            <a:ext cx="1463040" cy="73152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Decrypt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387B83B-5A82-7D5D-9DDE-23B3C45DAA9B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 flipV="1">
            <a:off x="3474726" y="3200400"/>
            <a:ext cx="6" cy="64008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E5C04B5-DD53-3BAE-4EEF-2E305815FDF8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3474726" y="4572000"/>
            <a:ext cx="0" cy="64007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05C1ACF-DB33-B2A8-CE43-BB463A7737BB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206246" y="4206240"/>
            <a:ext cx="1280166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E2D39AF-D19C-46B5-C668-6D583203DE6F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4206246" y="4206240"/>
            <a:ext cx="1280166" cy="13716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48A7844-0629-3FD3-079D-401D545D86F8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206252" y="2834640"/>
            <a:ext cx="1280160" cy="13716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58D6D19-ACAB-CAFE-DDDD-82A912D7FAAA}"/>
              </a:ext>
            </a:extLst>
          </p:cNvPr>
          <p:cNvCxnSpPr>
            <a:cxnSpLocks/>
            <a:stCxn id="8" idx="1"/>
            <a:endCxn id="9" idx="3"/>
          </p:cNvCxnSpPr>
          <p:nvPr/>
        </p:nvCxnSpPr>
        <p:spPr>
          <a:xfrm flipH="1" flipV="1">
            <a:off x="4206246" y="5577839"/>
            <a:ext cx="1280166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003134-2CA4-287C-2E27-7A6299E0568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6215747" y="4572000"/>
            <a:ext cx="2185" cy="64008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81AD901-D6E0-BA85-5F2E-724EF965D1DE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463040" y="2832392"/>
            <a:ext cx="1280172" cy="224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0672E8E-A8ED-9E39-727A-66FFE6AD598C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1463046" y="5577839"/>
            <a:ext cx="128016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D790AEFD-E51C-71C8-042F-0A9EDD9C9251}"/>
              </a:ext>
            </a:extLst>
          </p:cNvPr>
          <p:cNvSpPr/>
          <p:nvPr/>
        </p:nvSpPr>
        <p:spPr>
          <a:xfrm>
            <a:off x="8220876" y="5212079"/>
            <a:ext cx="2466217" cy="7315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Key switching, etc.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60EC2C38-EF8C-DCDD-F903-0720EF84D202}"/>
              </a:ext>
            </a:extLst>
          </p:cNvPr>
          <p:cNvCxnSpPr>
            <a:cxnSpLocks/>
            <a:stCxn id="77" idx="1"/>
            <a:endCxn id="7" idx="3"/>
          </p:cNvCxnSpPr>
          <p:nvPr/>
        </p:nvCxnSpPr>
        <p:spPr>
          <a:xfrm flipH="1">
            <a:off x="6945081" y="2832392"/>
            <a:ext cx="1280160" cy="137384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891B7BE4-6B9B-5F63-59A4-E88D54277D56}"/>
              </a:ext>
            </a:extLst>
          </p:cNvPr>
          <p:cNvCxnSpPr>
            <a:cxnSpLocks/>
            <a:stCxn id="129" idx="1"/>
            <a:endCxn id="8" idx="3"/>
          </p:cNvCxnSpPr>
          <p:nvPr/>
        </p:nvCxnSpPr>
        <p:spPr>
          <a:xfrm flipH="1">
            <a:off x="6949452" y="4206240"/>
            <a:ext cx="1271423" cy="13716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Rounded Rectangle 128">
            <a:extLst>
              <a:ext uri="{FF2B5EF4-FFF2-40B4-BE49-F238E27FC236}">
                <a16:creationId xmlns:a16="http://schemas.microsoft.com/office/drawing/2014/main" id="{5E1DCC97-3136-D3C8-53F3-10A34B8709E8}"/>
              </a:ext>
            </a:extLst>
          </p:cNvPr>
          <p:cNvSpPr/>
          <p:nvPr/>
        </p:nvSpPr>
        <p:spPr>
          <a:xfrm>
            <a:off x="8220875" y="3840480"/>
            <a:ext cx="2466217" cy="7315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Relinearization</a:t>
            </a:r>
            <a:endParaRPr lang="en-US" sz="2000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E1097FF2-114A-ABF2-3832-9A37A6B8B012}"/>
              </a:ext>
            </a:extLst>
          </p:cNvPr>
          <p:cNvSpPr/>
          <p:nvPr/>
        </p:nvSpPr>
        <p:spPr>
          <a:xfrm>
            <a:off x="8225241" y="2466632"/>
            <a:ext cx="2466217" cy="7315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Modulus switching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7E49DF78-0371-3E0D-47D6-AD9F518A0595}"/>
              </a:ext>
            </a:extLst>
          </p:cNvPr>
          <p:cNvSpPr txBox="1"/>
          <p:nvPr/>
        </p:nvSpPr>
        <p:spPr>
          <a:xfrm>
            <a:off x="12843803" y="5345723"/>
            <a:ext cx="65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l"/>
            <a:endParaRPr lang="en-US" dirty="0"/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8E0E325A-5960-42FA-C66E-55188DCD5B06}"/>
              </a:ext>
            </a:extLst>
          </p:cNvPr>
          <p:cNvCxnSpPr>
            <a:cxnSpLocks/>
            <a:stCxn id="84" idx="1"/>
            <a:endCxn id="8" idx="3"/>
          </p:cNvCxnSpPr>
          <p:nvPr/>
        </p:nvCxnSpPr>
        <p:spPr>
          <a:xfrm flipH="1">
            <a:off x="6949452" y="5577839"/>
            <a:ext cx="1271424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920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FDA54-53A5-5868-92CE-BB4F0C02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B242C-810C-8DB3-2BAE-1089DC76B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Recryption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915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D461991-C5D8-2734-81F2-091616D11A66}"/>
              </a:ext>
            </a:extLst>
          </p:cNvPr>
          <p:cNvSpPr/>
          <p:nvPr/>
        </p:nvSpPr>
        <p:spPr>
          <a:xfrm>
            <a:off x="723884" y="1216271"/>
            <a:ext cx="10744207" cy="51206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Polynomial ADD/MUL</a:t>
            </a:r>
          </a:p>
          <a:p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Polynomial modulo polynomial</a:t>
            </a:r>
          </a:p>
          <a:p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/integer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B2C8B4-7AC0-CAD2-E8D2-D01715ECB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Recryption</a:t>
            </a:r>
            <a:endParaRPr lang="en-US" dirty="0"/>
          </a:p>
        </p:txBody>
      </p:sp>
      <p:sp>
        <p:nvSpPr>
          <p:cNvPr id="137" name="Rounded Rectangle 136">
            <a:extLst>
              <a:ext uri="{FF2B5EF4-FFF2-40B4-BE49-F238E27FC236}">
                <a16:creationId xmlns:a16="http://schemas.microsoft.com/office/drawing/2014/main" id="{68BBD0AB-AC65-FDD5-AF52-7CD3CEC91EC5}"/>
              </a:ext>
            </a:extLst>
          </p:cNvPr>
          <p:cNvSpPr/>
          <p:nvPr/>
        </p:nvSpPr>
        <p:spPr>
          <a:xfrm>
            <a:off x="5120652" y="1467854"/>
            <a:ext cx="2194559" cy="46617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182880" rtlCol="0" anchor="t"/>
          <a:lstStyle/>
          <a:p>
            <a:pPr algn="ctr"/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Evaluate</a:t>
            </a:r>
            <a:endParaRPr lang="en-US" sz="2000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5B3DBE7-263E-7CBE-E123-AC2E5FF92B40}"/>
              </a:ext>
            </a:extLst>
          </p:cNvPr>
          <p:cNvSpPr/>
          <p:nvPr/>
        </p:nvSpPr>
        <p:spPr>
          <a:xfrm>
            <a:off x="2743206" y="3840480"/>
            <a:ext cx="1463040" cy="73152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KeyGen</a:t>
            </a:r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144297F-EF31-59AB-1FDA-7AC614A7212D}"/>
              </a:ext>
            </a:extLst>
          </p:cNvPr>
          <p:cNvSpPr/>
          <p:nvPr/>
        </p:nvSpPr>
        <p:spPr>
          <a:xfrm>
            <a:off x="2743212" y="2468880"/>
            <a:ext cx="1463040" cy="73152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Encrypt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8A9CD49-0C1B-A632-026E-CD0CFF056DDB}"/>
              </a:ext>
            </a:extLst>
          </p:cNvPr>
          <p:cNvSpPr/>
          <p:nvPr/>
        </p:nvSpPr>
        <p:spPr>
          <a:xfrm>
            <a:off x="5486412" y="2466632"/>
            <a:ext cx="1458669" cy="73152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ADD</a:t>
            </a:r>
            <a:endParaRPr lang="en-US" sz="2000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11EFC26-25A1-546F-C872-EE52B66180F6}"/>
              </a:ext>
            </a:extLst>
          </p:cNvPr>
          <p:cNvSpPr/>
          <p:nvPr/>
        </p:nvSpPr>
        <p:spPr>
          <a:xfrm>
            <a:off x="5486412" y="5212080"/>
            <a:ext cx="1463040" cy="73152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MUL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751EB34-1082-8F19-B7A6-89E27077FC0D}"/>
              </a:ext>
            </a:extLst>
          </p:cNvPr>
          <p:cNvSpPr/>
          <p:nvPr/>
        </p:nvSpPr>
        <p:spPr>
          <a:xfrm>
            <a:off x="2743206" y="5212079"/>
            <a:ext cx="1463040" cy="73152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Decrypt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387B83B-5A82-7D5D-9DDE-23B3C45DAA9B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 flipV="1">
            <a:off x="3474726" y="3200400"/>
            <a:ext cx="6" cy="64008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E5C04B5-DD53-3BAE-4EEF-2E305815FDF8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3474726" y="4572000"/>
            <a:ext cx="0" cy="64007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05C1ACF-DB33-B2A8-CE43-BB463A7737BB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4206246" y="2832392"/>
            <a:ext cx="1280166" cy="137384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E2D39AF-D19C-46B5-C668-6D583203DE6F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4206246" y="4206240"/>
            <a:ext cx="1280166" cy="13716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48A7844-0629-3FD3-079D-401D545D86F8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4206252" y="2832392"/>
            <a:ext cx="1280160" cy="224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58D6D19-ACAB-CAFE-DDDD-82A912D7FAAA}"/>
              </a:ext>
            </a:extLst>
          </p:cNvPr>
          <p:cNvCxnSpPr>
            <a:cxnSpLocks/>
            <a:stCxn id="8" idx="1"/>
            <a:endCxn id="9" idx="3"/>
          </p:cNvCxnSpPr>
          <p:nvPr/>
        </p:nvCxnSpPr>
        <p:spPr>
          <a:xfrm flipH="1" flipV="1">
            <a:off x="4206246" y="5577839"/>
            <a:ext cx="1280166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003134-2CA4-287C-2E27-7A6299E0568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6215747" y="3198152"/>
            <a:ext cx="2185" cy="201392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81AD901-D6E0-BA85-5F2E-724EF965D1DE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463040" y="2832392"/>
            <a:ext cx="1280172" cy="224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0672E8E-A8ED-9E39-727A-66FFE6AD598C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1463046" y="5577839"/>
            <a:ext cx="128016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D790AEFD-E51C-71C8-042F-0A9EDD9C9251}"/>
              </a:ext>
            </a:extLst>
          </p:cNvPr>
          <p:cNvSpPr/>
          <p:nvPr/>
        </p:nvSpPr>
        <p:spPr>
          <a:xfrm>
            <a:off x="8220876" y="5212079"/>
            <a:ext cx="2466217" cy="7315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Key switching, etc.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60EC2C38-EF8C-DCDD-F903-0720EF84D202}"/>
              </a:ext>
            </a:extLst>
          </p:cNvPr>
          <p:cNvCxnSpPr>
            <a:cxnSpLocks/>
            <a:stCxn id="77" idx="1"/>
            <a:endCxn id="7" idx="3"/>
          </p:cNvCxnSpPr>
          <p:nvPr/>
        </p:nvCxnSpPr>
        <p:spPr>
          <a:xfrm flipH="1">
            <a:off x="6945081" y="2832392"/>
            <a:ext cx="128016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891B7BE4-6B9B-5F63-59A4-E88D54277D56}"/>
              </a:ext>
            </a:extLst>
          </p:cNvPr>
          <p:cNvCxnSpPr>
            <a:cxnSpLocks/>
            <a:stCxn id="129" idx="1"/>
            <a:endCxn id="8" idx="3"/>
          </p:cNvCxnSpPr>
          <p:nvPr/>
        </p:nvCxnSpPr>
        <p:spPr>
          <a:xfrm flipH="1">
            <a:off x="6949452" y="4206240"/>
            <a:ext cx="1271423" cy="13716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Rounded Rectangle 128">
            <a:extLst>
              <a:ext uri="{FF2B5EF4-FFF2-40B4-BE49-F238E27FC236}">
                <a16:creationId xmlns:a16="http://schemas.microsoft.com/office/drawing/2014/main" id="{5E1DCC97-3136-D3C8-53F3-10A34B8709E8}"/>
              </a:ext>
            </a:extLst>
          </p:cNvPr>
          <p:cNvSpPr/>
          <p:nvPr/>
        </p:nvSpPr>
        <p:spPr>
          <a:xfrm>
            <a:off x="8220875" y="3840480"/>
            <a:ext cx="2466217" cy="7315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Relinearization</a:t>
            </a:r>
            <a:endParaRPr lang="en-US" sz="2000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E1097FF2-114A-ABF2-3832-9A37A6B8B012}"/>
              </a:ext>
            </a:extLst>
          </p:cNvPr>
          <p:cNvSpPr/>
          <p:nvPr/>
        </p:nvSpPr>
        <p:spPr>
          <a:xfrm>
            <a:off x="8225241" y="2466632"/>
            <a:ext cx="2466217" cy="7315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Modulus switching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7E49DF78-0371-3E0D-47D6-AD9F518A0595}"/>
              </a:ext>
            </a:extLst>
          </p:cNvPr>
          <p:cNvSpPr txBox="1"/>
          <p:nvPr/>
        </p:nvSpPr>
        <p:spPr>
          <a:xfrm>
            <a:off x="12843803" y="5345723"/>
            <a:ext cx="65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l"/>
            <a:endParaRPr lang="en-US" dirty="0"/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8E0E325A-5960-42FA-C66E-55188DCD5B06}"/>
              </a:ext>
            </a:extLst>
          </p:cNvPr>
          <p:cNvCxnSpPr>
            <a:cxnSpLocks/>
            <a:stCxn id="84" idx="1"/>
            <a:endCxn id="8" idx="3"/>
          </p:cNvCxnSpPr>
          <p:nvPr/>
        </p:nvCxnSpPr>
        <p:spPr>
          <a:xfrm flipH="1">
            <a:off x="6949452" y="5577839"/>
            <a:ext cx="1271424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CD25214-2D2D-9D70-25BE-4BFD59EE569C}"/>
              </a:ext>
            </a:extLst>
          </p:cNvPr>
          <p:cNvSpPr/>
          <p:nvPr/>
        </p:nvSpPr>
        <p:spPr>
          <a:xfrm>
            <a:off x="5486411" y="3838231"/>
            <a:ext cx="1458669" cy="73152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Recryption</a:t>
            </a:r>
            <a:endParaRPr lang="en-US" sz="2000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424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2C8B4-7AC0-CAD2-E8D2-D01715ECB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Modulus switching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F16B1-2118-F6E5-CB12-C471E2C43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 noise</a:t>
            </a:r>
          </a:p>
          <a:p>
            <a:pPr lvl="1"/>
            <a:r>
              <a:rPr lang="en-US" sz="2400" dirty="0"/>
              <a:t>Modulus becomes </a:t>
            </a:r>
            <a:r>
              <a:rPr lang="en-US" sz="2400" dirty="0">
                <a:solidFill>
                  <a:srgbClr val="FF0000"/>
                </a:solidFill>
              </a:rPr>
              <a:t>smaller</a:t>
            </a:r>
          </a:p>
          <a:p>
            <a:pPr lvl="1"/>
            <a:r>
              <a:rPr lang="en-US" sz="2400" dirty="0"/>
              <a:t>No longer working when modulus reach the </a:t>
            </a:r>
            <a:r>
              <a:rPr lang="en-US" sz="2400" dirty="0">
                <a:solidFill>
                  <a:srgbClr val="FF0000"/>
                </a:solidFill>
              </a:rPr>
              <a:t>smallest</a:t>
            </a:r>
          </a:p>
          <a:p>
            <a:pPr lvl="1"/>
            <a:r>
              <a:rPr lang="en-US" sz="2400" dirty="0"/>
              <a:t>Resort to bootstrapping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AA45EB-84C1-9594-C3C6-A71805DD0841}"/>
              </a:ext>
            </a:extLst>
          </p:cNvPr>
          <p:cNvSpPr txBox="1"/>
          <p:nvPr/>
        </p:nvSpPr>
        <p:spPr>
          <a:xfrm>
            <a:off x="723897" y="6405560"/>
            <a:ext cx="80952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Shai Halevi and Victor </a:t>
            </a:r>
            <a:r>
              <a:rPr lang="en-US" sz="1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Shoup</a:t>
            </a:r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 Bootstrapping for </a:t>
            </a:r>
            <a:r>
              <a:rPr lang="en-US" sz="1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Helib</a:t>
            </a:r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</a:t>
            </a:r>
            <a:r>
              <a:rPr lang="en-US" sz="14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Journal of Cryptology</a:t>
            </a:r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2021</a:t>
            </a:r>
            <a:endParaRPr lang="en-US" sz="1400" i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521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2C8B4-7AC0-CAD2-E8D2-D01715ECB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Recryption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F16B1-2118-F6E5-CB12-C471E2C43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  <a:p>
            <a:pPr lvl="1"/>
            <a:r>
              <a:rPr lang="en-US" sz="2400" dirty="0"/>
              <a:t>Produce another ciphertext that encrypts the same plaintext element relative to the </a:t>
            </a:r>
            <a:r>
              <a:rPr lang="en-US" sz="2400" dirty="0">
                <a:solidFill>
                  <a:srgbClr val="FF0000"/>
                </a:solidFill>
              </a:rPr>
              <a:t>same secret key</a:t>
            </a:r>
            <a:endParaRPr lang="en-US" sz="2400" dirty="0"/>
          </a:p>
          <a:p>
            <a:pPr lvl="1"/>
            <a:r>
              <a:rPr lang="en-US" sz="2400" dirty="0"/>
              <a:t>using a much </a:t>
            </a:r>
            <a:r>
              <a:rPr lang="en-US" sz="2400" dirty="0">
                <a:solidFill>
                  <a:srgbClr val="FF0000"/>
                </a:solidFill>
              </a:rPr>
              <a:t>larger</a:t>
            </a:r>
            <a:r>
              <a:rPr lang="en-US" sz="2400" dirty="0"/>
              <a:t> modulus Q ≫ q</a:t>
            </a:r>
          </a:p>
          <a:p>
            <a:pPr lvl="1"/>
            <a:r>
              <a:rPr lang="en-US" sz="2400" dirty="0"/>
              <a:t>having A much </a:t>
            </a:r>
            <a:r>
              <a:rPr lang="en-US" sz="2400" dirty="0">
                <a:solidFill>
                  <a:srgbClr val="FF0000"/>
                </a:solidFill>
              </a:rPr>
              <a:t>smaller</a:t>
            </a:r>
            <a:r>
              <a:rPr lang="en-US" sz="2400" dirty="0"/>
              <a:t> relative noise</a:t>
            </a:r>
          </a:p>
          <a:p>
            <a:endParaRPr lang="en-US" dirty="0"/>
          </a:p>
          <a:p>
            <a:r>
              <a:rPr lang="en-US" dirty="0"/>
              <a:t>How</a:t>
            </a:r>
          </a:p>
          <a:p>
            <a:pPr lvl="1"/>
            <a:r>
              <a:rPr lang="en-US" sz="2400" dirty="0"/>
              <a:t>The decryption procedure of the scheme is run </a:t>
            </a:r>
            <a:r>
              <a:rPr lang="en-US" sz="2400" dirty="0">
                <a:solidFill>
                  <a:srgbClr val="FF0000"/>
                </a:solidFill>
              </a:rPr>
              <a:t>homomorphically</a:t>
            </a:r>
          </a:p>
          <a:p>
            <a:pPr lvl="1"/>
            <a:r>
              <a:rPr lang="en-US" sz="2400" dirty="0"/>
              <a:t>using an encryption of the secret key that can be found in the </a:t>
            </a:r>
            <a:r>
              <a:rPr lang="en-US" sz="2400" dirty="0">
                <a:solidFill>
                  <a:srgbClr val="FF0000"/>
                </a:solidFill>
              </a:rPr>
              <a:t>public key</a:t>
            </a:r>
          </a:p>
        </p:txBody>
      </p:sp>
    </p:spTree>
    <p:extLst>
      <p:ext uri="{BB962C8B-B14F-4D97-AF65-F5344CB8AC3E}">
        <p14:creationId xmlns:p14="http://schemas.microsoft.com/office/powerpoint/2010/main" val="521349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2C8B4-7AC0-CAD2-E8D2-D01715ECB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Recryption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F16B1-2118-F6E5-CB12-C471E2C43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Preparation</a:t>
            </a:r>
          </a:p>
          <a:p>
            <a:pPr lvl="1"/>
            <a:r>
              <a:rPr lang="en-US" sz="2400" dirty="0"/>
              <a:t>Plain text modulus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A special, sparse </a:t>
            </a:r>
            <a:r>
              <a:rPr lang="en-US" sz="2400" dirty="0" err="1"/>
              <a:t>recryption</a:t>
            </a:r>
            <a:r>
              <a:rPr lang="en-US" sz="2400" dirty="0"/>
              <a:t> secret key</a:t>
            </a:r>
          </a:p>
          <a:p>
            <a:pPr lvl="1"/>
            <a:r>
              <a:rPr lang="en-US" sz="2400" dirty="0"/>
              <a:t>Encrypt the secret key        as        in the public key, </a:t>
            </a:r>
            <a:r>
              <a:rPr lang="en-US" sz="2400" dirty="0" err="1"/>
              <a:t>w.r.t.</a:t>
            </a:r>
            <a:endParaRPr lang="en-US" sz="2400" dirty="0"/>
          </a:p>
          <a:p>
            <a:pPr lvl="2"/>
            <a:r>
              <a:rPr lang="en-US" sz="2400" dirty="0"/>
              <a:t>A large ciphertext modulus</a:t>
            </a:r>
          </a:p>
          <a:p>
            <a:pPr lvl="2"/>
            <a:r>
              <a:rPr lang="en-US" sz="2400" dirty="0"/>
              <a:t>A plaintext modulus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EFB8C5-4629-F59E-7980-DE607C640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6224" y="2945939"/>
            <a:ext cx="1206500" cy="457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82F875-7535-0497-3723-8FB939A59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9056" y="1873250"/>
            <a:ext cx="914400" cy="368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12CD59-BD30-CB91-128C-5202FF93FA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6879" y="4688643"/>
            <a:ext cx="2768600" cy="355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4D1469E-CE07-CA89-33B5-C6694E7684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4824" y="4167568"/>
            <a:ext cx="292100" cy="330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38C6F9-9292-1888-5B39-ED706D9773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0179" y="3608641"/>
            <a:ext cx="266700" cy="304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5089DBA-585D-2E70-C56F-4AD3620BAF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90674" y="3608641"/>
            <a:ext cx="3683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487545"/>
      </p:ext>
    </p:extLst>
  </p:cSld>
  <p:clrMapOvr>
    <a:masterClrMapping/>
  </p:clrMapOvr>
</p:sld>
</file>

<file path=ppt/theme/theme1.xml><?xml version="1.0" encoding="utf-8"?>
<a:theme xmlns:a="http://schemas.openxmlformats.org/drawingml/2006/main" name="UCF - Title, Divider, Mission Statement and Quotation Slides">
  <a:themeElements>
    <a:clrScheme name="UCF Brand PPT - Sept 2022">
      <a:dk1>
        <a:srgbClr val="000000"/>
      </a:dk1>
      <a:lt1>
        <a:srgbClr val="FFFFFF"/>
      </a:lt1>
      <a:dk2>
        <a:srgbClr val="505050"/>
      </a:dk2>
      <a:lt2>
        <a:srgbClr val="F0F0F0"/>
      </a:lt2>
      <a:accent1>
        <a:srgbClr val="F8C323"/>
      </a:accent1>
      <a:accent2>
        <a:srgbClr val="FFF1B7"/>
      </a:accent2>
      <a:accent3>
        <a:srgbClr val="8D949B"/>
      </a:accent3>
      <a:accent4>
        <a:srgbClr val="D6D6D6"/>
      </a:accent4>
      <a:accent5>
        <a:srgbClr val="1A1918"/>
      </a:accent5>
      <a:accent6>
        <a:srgbClr val="C5BBA4"/>
      </a:accent6>
      <a:hlink>
        <a:srgbClr val="00ABF0"/>
      </a:hlink>
      <a:folHlink>
        <a:srgbClr val="747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 anchor="t" anchorCtr="0"/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7" id="{B795B12A-C845-B546-B35F-EB605E7A76C2}" vid="{71DD35CA-86A6-FE42-976C-051FC4CE00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UCF - Title, Divider, Mission Statement and Quotation Slides</Template>
  <TotalTime>5871</TotalTime>
  <Words>241</Words>
  <Application>Microsoft Macintosh PowerPoint</Application>
  <PresentationFormat>Widescreen</PresentationFormat>
  <Paragraphs>77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Helvetica</vt:lpstr>
      <vt:lpstr>Helvetica Neue</vt:lpstr>
      <vt:lpstr>UCF - Title, Divider, Mission Statement and Quotation Slides</vt:lpstr>
      <vt:lpstr>BGV bootstrapping</vt:lpstr>
      <vt:lpstr>Outline</vt:lpstr>
      <vt:lpstr>BGV scheme</vt:lpstr>
      <vt:lpstr>BGV—Overview</vt:lpstr>
      <vt:lpstr>Bootstrapping</vt:lpstr>
      <vt:lpstr>Recryption</vt:lpstr>
      <vt:lpstr>Modulus switching</vt:lpstr>
      <vt:lpstr>Recryption</vt:lpstr>
      <vt:lpstr>Recryption</vt:lpstr>
      <vt:lpstr>Recryption</vt:lpstr>
      <vt:lpstr>Recryption</vt:lpstr>
      <vt:lpstr>Extremely complicated!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subject/>
  <dc:creator>DI WU</dc:creator>
  <cp:keywords/>
  <dc:description/>
  <cp:lastModifiedBy>DI WU</cp:lastModifiedBy>
  <cp:revision>454</cp:revision>
  <cp:lastPrinted>2023-08-11T16:32:32Z</cp:lastPrinted>
  <dcterms:created xsi:type="dcterms:W3CDTF">2023-09-20T02:56:29Z</dcterms:created>
  <dcterms:modified xsi:type="dcterms:W3CDTF">2023-10-06T03:52:00Z</dcterms:modified>
  <cp:category/>
</cp:coreProperties>
</file>