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notesMasterIdLst>
    <p:notesMasterId r:id="rId12"/>
  </p:notesMasterIdLst>
  <p:sldIdLst>
    <p:sldId id="285" r:id="rId2"/>
    <p:sldId id="286" r:id="rId3"/>
    <p:sldId id="287" r:id="rId4"/>
    <p:sldId id="313" r:id="rId5"/>
    <p:sldId id="317" r:id="rId6"/>
    <p:sldId id="320" r:id="rId7"/>
    <p:sldId id="319" r:id="rId8"/>
    <p:sldId id="315" r:id="rId9"/>
    <p:sldId id="316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F9C423"/>
    <a:srgbClr val="EEBD20"/>
    <a:srgbClr val="FFD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55"/>
    <p:restoredTop sz="96327"/>
  </p:normalViewPr>
  <p:slideViewPr>
    <p:cSldViewPr snapToGrid="0" snapToObjects="1" showGuides="1">
      <p:cViewPr varScale="1">
        <p:scale>
          <a:sx n="128" d="100"/>
          <a:sy n="128" d="100"/>
        </p:scale>
        <p:origin x="856" y="176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EE178-0D2E-C447-8092-FD029D38C716}" type="datetimeFigureOut">
              <a:rPr lang="en-US" smtClean="0"/>
              <a:t>10/21/23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C0AC-DD3F-054A-9B89-4510036C8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6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200" dirty="0"/>
              <a:t>Synthetization of Knowledge (</a:t>
            </a:r>
            <a:r>
              <a:rPr lang="en-US" sz="1200" dirty="0" err="1"/>
              <a:t>SoK</a:t>
            </a:r>
            <a:r>
              <a:rPr lang="en-US" sz="1200" dirty="0"/>
              <a:t>)</a:t>
            </a:r>
          </a:p>
          <a:p>
            <a:pPr marL="571500" lvl="1" indent="-342900">
              <a:spcAft>
                <a:spcPts val="0"/>
              </a:spcAft>
              <a:buFont typeface="+mj-lt"/>
              <a:buAutoNum type="alphaLcParenR"/>
            </a:pPr>
            <a:r>
              <a:rPr lang="en-US" sz="1200" dirty="0"/>
              <a:t>Synopsys ASIP Tools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Understand the complete flow from architecture </a:t>
            </a:r>
            <a:r>
              <a:rPr lang="en-US" sz="1200" dirty="0">
                <a:sym typeface="Wingdings" panose="05000000000000000000" pitchFamily="2" charset="2"/>
              </a:rPr>
              <a:t> compiler </a:t>
            </a:r>
            <a:r>
              <a:rPr lang="en-US" sz="1200" dirty="0"/>
              <a:t> RTL </a:t>
            </a:r>
            <a:r>
              <a:rPr lang="en-US" sz="1200" dirty="0">
                <a:sym typeface="Wingdings" panose="05000000000000000000" pitchFamily="2" charset="2"/>
              </a:rPr>
              <a:t> testbench </a:t>
            </a:r>
            <a:r>
              <a:rPr lang="en-US" sz="1200" dirty="0"/>
              <a:t>generation</a:t>
            </a:r>
          </a:p>
          <a:p>
            <a:pPr marL="1085850" lvl="2" indent="-40005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Perform the full flow on a prototype designs</a:t>
            </a:r>
          </a:p>
          <a:p>
            <a:pPr marL="1085850" lvl="2" indent="-40005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Review the capabilities of ASIP – existing functional blocks, defining custom blocks, etc.</a:t>
            </a:r>
          </a:p>
          <a:p>
            <a:pPr marL="571500" lvl="1" indent="-342900">
              <a:spcAft>
                <a:spcPts val="0"/>
              </a:spcAft>
              <a:buFont typeface="+mj-lt"/>
              <a:buAutoNum type="alphaLcParenR"/>
            </a:pPr>
            <a:r>
              <a:rPr lang="en-US" sz="1200" dirty="0"/>
              <a:t>FHE Building blocks – 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High level – </a:t>
            </a:r>
            <a:r>
              <a:rPr lang="en-US" sz="1200" dirty="0" err="1"/>
              <a:t>relinearize</a:t>
            </a:r>
            <a:r>
              <a:rPr lang="en-US" sz="1200" dirty="0"/>
              <a:t>, rotate, rescale, </a:t>
            </a:r>
            <a:r>
              <a:rPr lang="en-US" sz="1200" dirty="0" err="1"/>
              <a:t>keyswitch</a:t>
            </a:r>
            <a:r>
              <a:rPr lang="en-US" sz="1200" dirty="0"/>
              <a:t>, etc. 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Basic – NTT, </a:t>
            </a:r>
            <a:r>
              <a:rPr lang="en-US" sz="1200" dirty="0" err="1"/>
              <a:t>iNTT</a:t>
            </a:r>
            <a:r>
              <a:rPr lang="en-US" sz="1200" dirty="0"/>
              <a:t>, Reduction, Modular add/</a:t>
            </a:r>
            <a:r>
              <a:rPr lang="en-US" sz="1200" dirty="0" err="1"/>
              <a:t>mult</a:t>
            </a:r>
            <a:endParaRPr lang="en-US" sz="1200" dirty="0"/>
          </a:p>
          <a:p>
            <a:pPr marL="1143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200" dirty="0"/>
              <a:t>HW Acceleration (</a:t>
            </a:r>
            <a:r>
              <a:rPr lang="en-US" sz="1200" dirty="0" err="1"/>
              <a:t>HWAcc</a:t>
            </a:r>
            <a:r>
              <a:rPr lang="en-US" sz="1200" dirty="0"/>
              <a:t>)</a:t>
            </a:r>
          </a:p>
          <a:p>
            <a:pPr marL="571500" lvl="1" indent="-342900">
              <a:spcAft>
                <a:spcPts val="0"/>
              </a:spcAft>
              <a:buFont typeface="+mj-lt"/>
              <a:buAutoNum type="alphaLcParenR"/>
            </a:pPr>
            <a:r>
              <a:rPr lang="en-US" sz="1200" dirty="0"/>
              <a:t>Parameterize the HW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Understand the system architecture and the microarchitecture from Dr. Di Wu’s team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Design space exploration - Practical FHE parameter set that is synthesizable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Chose HW platform – cloud/local FPGA, FPGA spec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Memory bandwidth acceleration – PIM, HBM, Radix, etc. (if time permits)</a:t>
            </a:r>
          </a:p>
          <a:p>
            <a:pPr marL="628650" lvl="1" indent="-400050">
              <a:spcAft>
                <a:spcPts val="0"/>
              </a:spcAft>
              <a:buFont typeface="+mj-lt"/>
              <a:buAutoNum type="alphaLcParenR"/>
            </a:pPr>
            <a:r>
              <a:rPr lang="en-US" sz="1200" dirty="0"/>
              <a:t>Codify the HW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HLS (high-level synthesis) based accelerator design for the microarchitectures – C/</a:t>
            </a:r>
            <a:r>
              <a:rPr lang="en-US" sz="1200" dirty="0" err="1"/>
              <a:t>nML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RTL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>
                <a:sym typeface="Wingdings" panose="05000000000000000000" pitchFamily="2" charset="2"/>
              </a:rPr>
              <a:t>Integrated the microarchitectural blocks for building the overall FHE accelerator module</a:t>
            </a:r>
          </a:p>
          <a:p>
            <a:pPr marL="628650" lvl="1" indent="-400050">
              <a:spcAft>
                <a:spcPts val="0"/>
              </a:spcAft>
              <a:buFont typeface="+mj-lt"/>
              <a:buAutoNum type="alphaLcParenR"/>
            </a:pPr>
            <a:r>
              <a:rPr lang="en-US" sz="1200" dirty="0"/>
              <a:t>Verify the HW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Perform functional simulation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Optimize the design to meet specification/constraint</a:t>
            </a:r>
          </a:p>
          <a:p>
            <a:pPr marL="628650" lvl="1" indent="-400050">
              <a:spcAft>
                <a:spcPts val="0"/>
              </a:spcAft>
              <a:buFont typeface="+mj-lt"/>
              <a:buAutoNum type="alphaLcParenR"/>
            </a:pPr>
            <a:r>
              <a:rPr lang="en-US" sz="1200" dirty="0"/>
              <a:t>Configure the HW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Generate bitstream for FHE accelerator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Configure the FPGA with the bitstream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Test the HW for functional and specification correctness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C0AC-DD3F-054A-9B89-4510036C8C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8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yellow horse with a star and a white text&#10;&#10;Description automatically generated">
            <a:extLst>
              <a:ext uri="{FF2B5EF4-FFF2-40B4-BE49-F238E27FC236}">
                <a16:creationId xmlns:a16="http://schemas.microsoft.com/office/drawing/2014/main" id="{EBE8C2E6-C727-1F54-003D-BC1EDA5C47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5952" y="729049"/>
            <a:ext cx="540094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4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With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n>
                <a:noFill/>
              </a:ln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68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With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99FB1F3E-A0BE-73A8-4725-732085160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956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-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183658"/>
            <a:ext cx="10744207" cy="772388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265605"/>
            <a:ext cx="10744200" cy="48303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">
            <a:extLst>
              <a:ext uri="{FF2B5EF4-FFF2-40B4-BE49-F238E27FC236}">
                <a16:creationId xmlns:a16="http://schemas.microsoft.com/office/drawing/2014/main" id="{D77F6443-D010-1146-B8C0-176DC4884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3897" y="1099536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6752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3200" b="1" i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800" b="0" i="1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pic>
        <p:nvPicPr>
          <p:cNvPr id="12" name="Large Quotation Mark">
            <a:extLst>
              <a:ext uri="{FF2B5EF4-FFF2-40B4-BE49-F238E27FC236}">
                <a16:creationId xmlns:a16="http://schemas.microsoft.com/office/drawing/2014/main" id="{3932BF08-418B-A342-8AF0-5060E8D2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2" t="19475" r="29641" b="47417"/>
          <a:stretch/>
        </p:blipFill>
        <p:spPr>
          <a:xfrm>
            <a:off x="5123361" y="846118"/>
            <a:ext cx="1854926" cy="18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4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Slide Centered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5320746" y="1053012"/>
            <a:ext cx="1550505" cy="1311966"/>
          </a:xfrm>
          <a:prstGeom prst="rect">
            <a:avLst/>
          </a:prstGeom>
        </p:spPr>
      </p:pic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Quote">
            <a:extLst>
              <a:ext uri="{FF2B5EF4-FFF2-40B4-BE49-F238E27FC236}">
                <a16:creationId xmlns:a16="http://schemas.microsoft.com/office/drawing/2014/main" id="{24B5A5E1-B230-4B3A-A5F5-43F77FBBC4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3200" b="1" i="0">
                <a:solidFill>
                  <a:srgbClr val="FDFDF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4" name="Attribution">
            <a:extLst>
              <a:ext uri="{FF2B5EF4-FFF2-40B4-BE49-F238E27FC236}">
                <a16:creationId xmlns:a16="http://schemas.microsoft.com/office/drawing/2014/main" id="{C4C00EDE-E370-0418-EBAC-72AFBCC6E3A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2800" b="0" i="1">
                <a:solidFill>
                  <a:srgbClr val="FDFDF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</p:spTree>
    <p:extLst>
      <p:ext uri="{BB962C8B-B14F-4D97-AF65-F5344CB8AC3E}">
        <p14:creationId xmlns:p14="http://schemas.microsoft.com/office/powerpoint/2010/main" val="24014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89844F1C-2F28-1E4A-B4F0-CE9DDE546ECD}"/>
              </a:ext>
            </a:extLst>
          </p:cNvPr>
          <p:cNvSpPr txBox="1"/>
          <p:nvPr userDrawn="1"/>
        </p:nvSpPr>
        <p:spPr>
          <a:xfrm>
            <a:off x="274320" y="6519672"/>
            <a:ext cx="91440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 algn="l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 descr="A yellow horse with a star and a white text&#10;&#10;Description automatically generated">
            <a:extLst>
              <a:ext uri="{FF2B5EF4-FFF2-40B4-BE49-F238E27FC236}">
                <a16:creationId xmlns:a16="http://schemas.microsoft.com/office/drawing/2014/main" id="{7FD527EB-4E33-C078-C9F0-C913FB0A27A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439144" y="6126500"/>
            <a:ext cx="540094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4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56" r:id="rId2"/>
    <p:sldLayoutId id="2147483858" r:id="rId3"/>
    <p:sldLayoutId id="2147483857" r:id="rId4"/>
    <p:sldLayoutId id="2147483851" r:id="rId5"/>
    <p:sldLayoutId id="2147483859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 userDrawn="1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56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21" Type="http://schemas.openxmlformats.org/officeDocument/2006/relationships/image" Target="../media/image5.emf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image" Target="../media/image4.png"/><Relationship Id="rId16" Type="http://schemas.openxmlformats.org/officeDocument/2006/relationships/image" Target="../media/image20.sv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68B2-A6AF-A1A6-8871-59CEDE4B7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roadmap for</a:t>
            </a:r>
            <a:br>
              <a:rPr lang="en-US" dirty="0"/>
            </a:br>
            <a:r>
              <a:rPr lang="en-US" dirty="0"/>
              <a:t>homomorphic encryption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B580B-D8CF-813F-0074-EC3D6EB1A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 Wu, M. </a:t>
            </a:r>
            <a:r>
              <a:rPr lang="en-US" dirty="0" err="1"/>
              <a:t>Sazadur</a:t>
            </a:r>
            <a:r>
              <a:rPr lang="en-US" dirty="0"/>
              <a:t> Rahman, Xin Xin, Mike </a:t>
            </a:r>
            <a:r>
              <a:rPr lang="en-US" dirty="0" err="1"/>
              <a:t>Borowczak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3A7E52B-4E4C-1679-49E2-27DD68A14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520" y="848043"/>
            <a:ext cx="229796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8BF12-07CC-175D-9E4E-265E13A66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513" y="848043"/>
            <a:ext cx="290659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21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E098F10-B9D9-427C-7C9B-058917035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520" y="848043"/>
            <a:ext cx="229796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807F35C-9966-CF23-896A-7ADCFE084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0199" y="4083587"/>
            <a:ext cx="1371600" cy="9144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4BB711F-C690-65F3-B566-380564E1B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8379" y="3916315"/>
            <a:ext cx="1873415" cy="1248943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4B6B1F0-62B5-BA48-43FB-935FCD2752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77835" y="4083587"/>
            <a:ext cx="1371599" cy="9144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113335-1D0D-0BE7-4417-B7BD16FE46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6383" y="4083587"/>
            <a:ext cx="1371600" cy="9144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08B90BD-D299-37D9-DE3E-76F4BCB102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24203" y="5028356"/>
            <a:ext cx="1371600" cy="9144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2CBCE2E-FA95-204F-F906-3BB2D3862F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024395" y="5028356"/>
            <a:ext cx="1371600" cy="9144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B7546625-290D-B29F-A3F0-F97304635E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20435" y="5028356"/>
            <a:ext cx="1371600" cy="9144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F21FC8A-25FB-8F81-D9EB-AF6F6A5645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44018" y="4083587"/>
            <a:ext cx="1371601" cy="914400"/>
          </a:xfrm>
          <a:prstGeom prst="rect">
            <a:avLst/>
          </a:prstGeom>
        </p:spPr>
      </p:pic>
      <p:pic>
        <p:nvPicPr>
          <p:cNvPr id="2068" name="Picture 20" descr="Car, f1, finish, flag, line, race icon - Download on Iconfinder">
            <a:extLst>
              <a:ext uri="{FF2B5EF4-FFF2-40B4-BE49-F238E27FC236}">
                <a16:creationId xmlns:a16="http://schemas.microsoft.com/office/drawing/2014/main" id="{2812FC8A-9B1C-E195-8653-F983B6E74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401" y="1792812"/>
            <a:ext cx="2165003" cy="216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Car, f1, finish, flag, line, race icon - Download on Iconfinder">
            <a:extLst>
              <a:ext uri="{FF2B5EF4-FFF2-40B4-BE49-F238E27FC236}">
                <a16:creationId xmlns:a16="http://schemas.microsoft.com/office/drawing/2014/main" id="{3F490C05-B71C-41F0-8532-2504F9C06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97180" y="1793973"/>
            <a:ext cx="2165003" cy="216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yH5BAEAAAAALAAAAAABAAEAAAIBRAA7 - NYU Logo - New York University Logo">
            <a:extLst>
              <a:ext uri="{FF2B5EF4-FFF2-40B4-BE49-F238E27FC236}">
                <a16:creationId xmlns:a16="http://schemas.microsoft.com/office/drawing/2014/main" id="{07B994DA-E3CE-9B91-C2E5-9A32AA7AB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207" y="4866957"/>
            <a:ext cx="1371599" cy="137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811D64-3116-597F-1F92-FC5A647D8BA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64513" y="848043"/>
            <a:ext cx="290659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9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981C-4B6A-75FD-6DB4-1208172A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219DF-B9AA-BC10-4B87-79C244FB2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b="1" dirty="0">
                <a:solidFill>
                  <a:prstClr val="black"/>
                </a:solidFill>
                <a:highlight>
                  <a:srgbClr val="F9C423"/>
                </a:highlight>
              </a:rPr>
              <a:t>1</a:t>
            </a:r>
            <a:r>
              <a:rPr lang="en-US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Goal</a:t>
            </a:r>
          </a:p>
          <a:p>
            <a:pPr marL="0" indent="0">
              <a:buNone/>
            </a:pPr>
            <a:r>
              <a:rPr lang="en-US" dirty="0">
                <a:highlight>
                  <a:srgbClr val="F9C423"/>
                </a:highlight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9C423"/>
                </a:highlight>
              </a:rPr>
              <a:t>2</a:t>
            </a:r>
            <a:r>
              <a:rPr lang="en-US" dirty="0">
                <a:highlight>
                  <a:srgbClr val="F9C423"/>
                </a:highlight>
              </a:rPr>
              <a:t> </a:t>
            </a:r>
            <a:r>
              <a:rPr lang="en-US" dirty="0"/>
              <a:t> Milestone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b="1" dirty="0">
                <a:solidFill>
                  <a:prstClr val="black"/>
                </a:solidFill>
                <a:highlight>
                  <a:srgbClr val="F9C423"/>
                </a:highlight>
              </a:rPr>
              <a:t>3</a:t>
            </a:r>
            <a:r>
              <a:rPr lang="en-US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Outcome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b="1" dirty="0">
                <a:solidFill>
                  <a:prstClr val="black"/>
                </a:solidFill>
                <a:highlight>
                  <a:srgbClr val="F9C423"/>
                </a:highlight>
              </a:rPr>
              <a:t>4</a:t>
            </a:r>
            <a:r>
              <a:rPr lang="en-US" dirty="0">
                <a:solidFill>
                  <a:prstClr val="black"/>
                </a:solidFill>
                <a:highlight>
                  <a:srgbClr val="F9C423"/>
                </a:highlight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/>
              <a:t>Resource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566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A9BE51-C4DE-4B2E-09D6-51DCA6523618}"/>
              </a:ext>
            </a:extLst>
          </p:cNvPr>
          <p:cNvSpPr/>
          <p:nvPr/>
        </p:nvSpPr>
        <p:spPr>
          <a:xfrm>
            <a:off x="2818573" y="2304933"/>
            <a:ext cx="27432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Education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ECD2BD-2489-5A85-4D7A-345B2CB991F2}"/>
              </a:ext>
            </a:extLst>
          </p:cNvPr>
          <p:cNvSpPr/>
          <p:nvPr/>
        </p:nvSpPr>
        <p:spPr>
          <a:xfrm>
            <a:off x="6630228" y="2304933"/>
            <a:ext cx="27432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Research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00C40C-D0A0-4610-99EE-68835D0AF845}"/>
              </a:ext>
            </a:extLst>
          </p:cNvPr>
          <p:cNvSpPr/>
          <p:nvPr/>
        </p:nvSpPr>
        <p:spPr>
          <a:xfrm>
            <a:off x="912745" y="4152666"/>
            <a:ext cx="27432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Engineering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training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DE9647-9C39-1197-5985-19E4FEB502DA}"/>
              </a:ext>
            </a:extLst>
          </p:cNvPr>
          <p:cNvSpPr/>
          <p:nvPr/>
        </p:nvSpPr>
        <p:spPr>
          <a:xfrm>
            <a:off x="4724400" y="4152666"/>
            <a:ext cx="27432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Critical thinking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teamwork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90E973-E9B3-7DA5-D31E-A51B4CF92AA2}"/>
              </a:ext>
            </a:extLst>
          </p:cNvPr>
          <p:cNvSpPr/>
          <p:nvPr/>
        </p:nvSpPr>
        <p:spPr>
          <a:xfrm>
            <a:off x="8536055" y="4152666"/>
            <a:ext cx="27432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Research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philosophy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E6A645-60BD-308B-B25D-39BDDAE3A171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2284345" y="3219333"/>
            <a:ext cx="1905828" cy="933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9AB97-19ED-54D2-0775-8FF7E288B4A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190173" y="3219333"/>
            <a:ext cx="1905827" cy="933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EB04DD-66A1-7081-2B0E-432191A8870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6096000" y="3219333"/>
            <a:ext cx="1905828" cy="933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EEB59F-D099-67A2-C225-ED0AEF86C6BA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8001828" y="3219333"/>
            <a:ext cx="1905827" cy="933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03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>
            <a:extLst>
              <a:ext uri="{FF2B5EF4-FFF2-40B4-BE49-F238E27FC236}">
                <a16:creationId xmlns:a16="http://schemas.microsoft.com/office/drawing/2014/main" id="{3085A4C1-9A73-DCF0-A2DC-9CC1A6AC22DD}"/>
              </a:ext>
            </a:extLst>
          </p:cNvPr>
          <p:cNvSpPr/>
          <p:nvPr/>
        </p:nvSpPr>
        <p:spPr>
          <a:xfrm>
            <a:off x="5486400" y="4206240"/>
            <a:ext cx="1828800" cy="1828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Metric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formulation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A9BE51-C4DE-4B2E-09D6-51DCA6523618}"/>
              </a:ext>
            </a:extLst>
          </p:cNvPr>
          <p:cNvSpPr/>
          <p:nvPr/>
        </p:nvSpPr>
        <p:spPr>
          <a:xfrm>
            <a:off x="5486400" y="2103120"/>
            <a:ext cx="1828800" cy="914400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Workload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profiling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ECD2BD-2489-5A85-4D7A-345B2CB991F2}"/>
              </a:ext>
            </a:extLst>
          </p:cNvPr>
          <p:cNvSpPr/>
          <p:nvPr/>
        </p:nvSpPr>
        <p:spPr>
          <a:xfrm>
            <a:off x="6985705" y="5482781"/>
            <a:ext cx="1828800" cy="914400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Hardware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design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00C40C-D0A0-4610-99EE-68835D0AF845}"/>
              </a:ext>
            </a:extLst>
          </p:cNvPr>
          <p:cNvSpPr/>
          <p:nvPr/>
        </p:nvSpPr>
        <p:spPr>
          <a:xfrm>
            <a:off x="5486400" y="914400"/>
            <a:ext cx="1828800" cy="914400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Algorithm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DE9647-9C39-1197-5985-19E4FEB502DA}"/>
              </a:ext>
            </a:extLst>
          </p:cNvPr>
          <p:cNvSpPr/>
          <p:nvPr/>
        </p:nvSpPr>
        <p:spPr>
          <a:xfrm>
            <a:off x="5486400" y="3291840"/>
            <a:ext cx="1828800" cy="914400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Architecture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research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90E973-E9B3-7DA5-D31E-A51B4CF92AA2}"/>
              </a:ext>
            </a:extLst>
          </p:cNvPr>
          <p:cNvSpPr/>
          <p:nvPr/>
        </p:nvSpPr>
        <p:spPr>
          <a:xfrm>
            <a:off x="3973550" y="5482781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Software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integration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E6A645-60BD-308B-B25D-39BDDAE3A171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>
            <a:off x="6400800" y="1828800"/>
            <a:ext cx="0" cy="2743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9AB97-19ED-54D2-0775-8FF7E288B4A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6400800" y="3017520"/>
            <a:ext cx="0" cy="2743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EB04DD-66A1-7081-2B0E-432191A88701}"/>
              </a:ext>
            </a:extLst>
          </p:cNvPr>
          <p:cNvCxnSpPr>
            <a:cxnSpLocks/>
            <a:stCxn id="8" idx="5"/>
            <a:endCxn id="6" idx="0"/>
          </p:cNvCxnSpPr>
          <p:nvPr/>
        </p:nvCxnSpPr>
        <p:spPr>
          <a:xfrm>
            <a:off x="7047378" y="4072329"/>
            <a:ext cx="852727" cy="14104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EEB59F-D099-67A2-C225-ED0AEF86C6BA}"/>
              </a:ext>
            </a:extLst>
          </p:cNvPr>
          <p:cNvCxnSpPr>
            <a:cxnSpLocks/>
            <a:stCxn id="6" idx="2"/>
            <a:endCxn id="9" idx="6"/>
          </p:cNvCxnSpPr>
          <p:nvPr/>
        </p:nvCxnSpPr>
        <p:spPr>
          <a:xfrm flipH="1">
            <a:off x="5802350" y="5939981"/>
            <a:ext cx="118335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3F4584-C0A9-E3F8-0AAB-E748BFB9A847}"/>
              </a:ext>
            </a:extLst>
          </p:cNvPr>
          <p:cNvCxnSpPr>
            <a:cxnSpLocks/>
            <a:stCxn id="9" idx="0"/>
            <a:endCxn id="8" idx="3"/>
          </p:cNvCxnSpPr>
          <p:nvPr/>
        </p:nvCxnSpPr>
        <p:spPr>
          <a:xfrm flipV="1">
            <a:off x="4887950" y="4072329"/>
            <a:ext cx="866272" cy="14104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F644DC2-FEC6-3889-9869-0C772BFB93F7}"/>
              </a:ext>
            </a:extLst>
          </p:cNvPr>
          <p:cNvSpPr txBox="1"/>
          <p:nvPr/>
        </p:nvSpPr>
        <p:spPr>
          <a:xfrm>
            <a:off x="7526699" y="914400"/>
            <a:ext cx="43364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Scheme: BGV, TFHE, CKKS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(all having bootstrapping capability; most costly operations being NTT)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C5525-99A8-3433-AE87-EC364DD329F4}"/>
              </a:ext>
            </a:extLst>
          </p:cNvPr>
          <p:cNvSpPr txBox="1"/>
          <p:nvPr/>
        </p:nvSpPr>
        <p:spPr>
          <a:xfrm>
            <a:off x="7526699" y="2101627"/>
            <a:ext cx="43364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Framework: </a:t>
            </a:r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OpenFHE</a:t>
            </a: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(i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dentifying compute/memory bottlenecks; 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supporting all schemes)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B92692-4A11-8570-8C6E-DF325E709572}"/>
              </a:ext>
            </a:extLst>
          </p:cNvPr>
          <p:cNvSpPr txBox="1"/>
          <p:nvPr/>
        </p:nvSpPr>
        <p:spPr>
          <a:xfrm>
            <a:off x="7526700" y="3291840"/>
            <a:ext cx="4336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ISA: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compute and memory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CISC/RISC, memory access granularity, flexible conversion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7F1635-45ED-367F-E45B-65B3F2250716}"/>
              </a:ext>
            </a:extLst>
          </p:cNvPr>
          <p:cNvSpPr txBox="1"/>
          <p:nvPr/>
        </p:nvSpPr>
        <p:spPr>
          <a:xfrm>
            <a:off x="9053692" y="5482781"/>
            <a:ext cx="2717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EDA: Synopsys ASIP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(ISA mapping and design automation)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878941C-A3F1-2D58-6B1E-1758C3B146D1}"/>
              </a:ext>
            </a:extLst>
          </p:cNvPr>
          <p:cNvSpPr/>
          <p:nvPr/>
        </p:nvSpPr>
        <p:spPr>
          <a:xfrm>
            <a:off x="2743200" y="914401"/>
            <a:ext cx="1371441" cy="32918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Formal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verification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C1FAD6-F45D-9EF5-00DB-520663525D16}"/>
              </a:ext>
            </a:extLst>
          </p:cNvPr>
          <p:cNvSpPr txBox="1"/>
          <p:nvPr/>
        </p:nvSpPr>
        <p:spPr>
          <a:xfrm>
            <a:off x="588962" y="1960155"/>
            <a:ext cx="21542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Modules:</a:t>
            </a:r>
          </a:p>
          <a:p>
            <a:pPr marL="342900" indent="-34290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VLP kernel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Montgomery modular multiplication</a:t>
            </a:r>
          </a:p>
          <a:p>
            <a:pPr marL="342900" indent="-342900">
              <a:buAutoNum type="arabicPeriod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etc.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3EB04D-6DDC-6849-62AC-2A118B0AA10A}"/>
              </a:ext>
            </a:extLst>
          </p:cNvPr>
          <p:cNvSpPr txBox="1"/>
          <p:nvPr/>
        </p:nvSpPr>
        <p:spPr>
          <a:xfrm>
            <a:off x="497522" y="5482781"/>
            <a:ext cx="3525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Schedule: dataflow optimization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(m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ixture of GEMM and NTT)</a:t>
            </a:r>
          </a:p>
        </p:txBody>
      </p:sp>
    </p:spTree>
    <p:extLst>
      <p:ext uri="{BB962C8B-B14F-4D97-AF65-F5344CB8AC3E}">
        <p14:creationId xmlns:p14="http://schemas.microsoft.com/office/powerpoint/2010/main" val="337333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CB4705-17CC-6CC7-A12F-6BB51948C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38" y="2410688"/>
            <a:ext cx="11477723" cy="20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8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acceleration with ASIP – Subtasks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F158B-88E8-91C9-0225-B2D97A72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165734"/>
            <a:ext cx="10744200" cy="5497504"/>
          </a:xfrm>
        </p:spPr>
        <p:txBody>
          <a:bodyPr/>
          <a:lstStyle/>
          <a:p>
            <a:pPr marL="1143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200" dirty="0"/>
              <a:t>Synthetization of Knowledge (</a:t>
            </a:r>
            <a:r>
              <a:rPr lang="en-US" sz="1200" dirty="0" err="1"/>
              <a:t>SoK</a:t>
            </a:r>
            <a:r>
              <a:rPr lang="en-US" sz="1200" dirty="0"/>
              <a:t>)</a:t>
            </a:r>
          </a:p>
          <a:p>
            <a:pPr marL="571500" lvl="1" indent="-342900">
              <a:spcAft>
                <a:spcPts val="0"/>
              </a:spcAft>
              <a:buFont typeface="+mj-lt"/>
              <a:buAutoNum type="alphaLcParenR"/>
            </a:pPr>
            <a:r>
              <a:rPr lang="en-US" sz="1200" dirty="0"/>
              <a:t>Synopsys ASIP Tools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Understand the complete flow from architecture </a:t>
            </a:r>
            <a:r>
              <a:rPr lang="en-US" sz="1200" dirty="0">
                <a:sym typeface="Wingdings" panose="05000000000000000000" pitchFamily="2" charset="2"/>
              </a:rPr>
              <a:t> compiler </a:t>
            </a:r>
            <a:r>
              <a:rPr lang="en-US" sz="1200" dirty="0"/>
              <a:t> RTL </a:t>
            </a:r>
            <a:r>
              <a:rPr lang="en-US" sz="1200" dirty="0">
                <a:sym typeface="Wingdings" panose="05000000000000000000" pitchFamily="2" charset="2"/>
              </a:rPr>
              <a:t> testbench </a:t>
            </a:r>
            <a:r>
              <a:rPr lang="en-US" sz="1200" dirty="0"/>
              <a:t>generation</a:t>
            </a:r>
          </a:p>
          <a:p>
            <a:pPr marL="1085850" lvl="2" indent="-40005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Perform the full flow on a prototype designs</a:t>
            </a:r>
          </a:p>
          <a:p>
            <a:pPr marL="1085850" lvl="2" indent="-400050"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Review the capabilities of ASIP – existing functional blocks, defining custom blocks, etc.</a:t>
            </a:r>
          </a:p>
          <a:p>
            <a:pPr marL="571500" lvl="1" indent="-342900">
              <a:spcAft>
                <a:spcPts val="0"/>
              </a:spcAft>
              <a:buFont typeface="+mj-lt"/>
              <a:buAutoNum type="alphaLcParenR"/>
            </a:pPr>
            <a:r>
              <a:rPr lang="en-US" sz="1200" dirty="0"/>
              <a:t>FHE Building blocks – 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High level – </a:t>
            </a:r>
            <a:r>
              <a:rPr lang="en-US" sz="1200" dirty="0" err="1"/>
              <a:t>relinearize</a:t>
            </a:r>
            <a:r>
              <a:rPr lang="en-US" sz="1200" dirty="0"/>
              <a:t>, rotate, rescale, </a:t>
            </a:r>
            <a:r>
              <a:rPr lang="en-US" sz="1200" dirty="0" err="1"/>
              <a:t>keyswitch</a:t>
            </a:r>
            <a:r>
              <a:rPr lang="en-US" sz="1200" dirty="0"/>
              <a:t>, etc. 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Basic – NTT, </a:t>
            </a:r>
            <a:r>
              <a:rPr lang="en-US" sz="1200" dirty="0" err="1"/>
              <a:t>iNTT</a:t>
            </a:r>
            <a:r>
              <a:rPr lang="en-US" sz="1200" dirty="0"/>
              <a:t>, Reduction, Modular add/</a:t>
            </a:r>
            <a:r>
              <a:rPr lang="en-US" sz="1200" dirty="0" err="1"/>
              <a:t>mult</a:t>
            </a:r>
            <a:endParaRPr lang="en-US" sz="1200" dirty="0"/>
          </a:p>
          <a:p>
            <a:pPr marL="1143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200" dirty="0"/>
              <a:t>HW Acceleration (</a:t>
            </a:r>
            <a:r>
              <a:rPr lang="en-US" sz="1200" dirty="0" err="1"/>
              <a:t>HWAcc</a:t>
            </a:r>
            <a:r>
              <a:rPr lang="en-US" sz="1200" dirty="0"/>
              <a:t>)</a:t>
            </a:r>
          </a:p>
          <a:p>
            <a:pPr marL="571500" lvl="1" indent="-342900">
              <a:spcAft>
                <a:spcPts val="0"/>
              </a:spcAft>
              <a:buFont typeface="+mj-lt"/>
              <a:buAutoNum type="alphaLcParenR"/>
            </a:pPr>
            <a:r>
              <a:rPr lang="en-US" sz="1200" dirty="0"/>
              <a:t>Parameterize the HW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Understand the system architecture and the microarchitecture from Dr. Di Wu’s team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Design space exploration - Practical FHE parameter set that is synthesizable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Chose HW platform – cloud/local FPGA, FPGA spec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Memory bandwidth acceleration – PIM, HBM, Radix, etc. (if time permits)</a:t>
            </a:r>
          </a:p>
          <a:p>
            <a:pPr marL="628650" lvl="1" indent="-400050">
              <a:spcAft>
                <a:spcPts val="0"/>
              </a:spcAft>
              <a:buFont typeface="+mj-lt"/>
              <a:buAutoNum type="alphaLcParenR"/>
            </a:pPr>
            <a:r>
              <a:rPr lang="en-US" sz="1200" dirty="0"/>
              <a:t>Codify the HW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HLS (high-level synthesis) based accelerator design for the microarchitectures – C/</a:t>
            </a:r>
            <a:r>
              <a:rPr lang="en-US" sz="1200" dirty="0" err="1"/>
              <a:t>nML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RTL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>
                <a:sym typeface="Wingdings" panose="05000000000000000000" pitchFamily="2" charset="2"/>
              </a:rPr>
              <a:t>Integrated the microarchitectural blocks for building the overall FHE accelerator module</a:t>
            </a:r>
          </a:p>
          <a:p>
            <a:pPr marL="628650" lvl="1" indent="-400050">
              <a:spcAft>
                <a:spcPts val="0"/>
              </a:spcAft>
              <a:buFont typeface="+mj-lt"/>
              <a:buAutoNum type="alphaLcParenR"/>
            </a:pPr>
            <a:r>
              <a:rPr lang="en-US" sz="1200" dirty="0"/>
              <a:t>Verify the HW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Perform functional simulation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Optimize the design to meet specification/constraint</a:t>
            </a:r>
          </a:p>
          <a:p>
            <a:pPr marL="628650" lvl="1" indent="-400050">
              <a:spcAft>
                <a:spcPts val="0"/>
              </a:spcAft>
              <a:buFont typeface="+mj-lt"/>
              <a:buAutoNum type="alphaLcParenR"/>
            </a:pPr>
            <a:r>
              <a:rPr lang="en-US" sz="1200" dirty="0"/>
              <a:t>Configure the HW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Generate bitstream for FHE accelerator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Configure the FPGA with the bitstream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r>
              <a:rPr lang="en-US" sz="1200" dirty="0"/>
              <a:t>Test the HW for functional and specification correctness</a:t>
            </a:r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endParaRPr lang="en-US" sz="1200" dirty="0"/>
          </a:p>
          <a:p>
            <a:pPr marL="1085850" lvl="2" indent="-400050">
              <a:spcAft>
                <a:spcPts val="0"/>
              </a:spcAft>
              <a:buFont typeface="+mj-lt"/>
              <a:buAutoNum type="romanLcPeriod"/>
            </a:pPr>
            <a:endParaRPr lang="en-US" sz="1400" dirty="0"/>
          </a:p>
          <a:p>
            <a:pPr marL="457200" lvl="1">
              <a:spcAft>
                <a:spcPts val="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695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9CEE-79F0-6B26-576D-D3D7F486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acceleration with ASIP – Timeline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03C0AC-A308-C23E-6E29-04A28B525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11047"/>
              </p:ext>
            </p:extLst>
          </p:nvPr>
        </p:nvGraphicFramePr>
        <p:xfrm>
          <a:off x="723897" y="1303329"/>
          <a:ext cx="10752731" cy="496226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08516">
                  <a:extLst>
                    <a:ext uri="{9D8B030D-6E8A-4147-A177-3AD203B41FA5}">
                      <a16:colId xmlns:a16="http://schemas.microsoft.com/office/drawing/2014/main" val="1707199983"/>
                    </a:ext>
                  </a:extLst>
                </a:gridCol>
                <a:gridCol w="777783">
                  <a:extLst>
                    <a:ext uri="{9D8B030D-6E8A-4147-A177-3AD203B41FA5}">
                      <a16:colId xmlns:a16="http://schemas.microsoft.com/office/drawing/2014/main" val="2808744381"/>
                    </a:ext>
                  </a:extLst>
                </a:gridCol>
                <a:gridCol w="763700">
                  <a:extLst>
                    <a:ext uri="{9D8B030D-6E8A-4147-A177-3AD203B41FA5}">
                      <a16:colId xmlns:a16="http://schemas.microsoft.com/office/drawing/2014/main" val="3717081350"/>
                    </a:ext>
                  </a:extLst>
                </a:gridCol>
                <a:gridCol w="811120">
                  <a:extLst>
                    <a:ext uri="{9D8B030D-6E8A-4147-A177-3AD203B41FA5}">
                      <a16:colId xmlns:a16="http://schemas.microsoft.com/office/drawing/2014/main" val="3765146848"/>
                    </a:ext>
                  </a:extLst>
                </a:gridCol>
                <a:gridCol w="780958">
                  <a:extLst>
                    <a:ext uri="{9D8B030D-6E8A-4147-A177-3AD203B41FA5}">
                      <a16:colId xmlns:a16="http://schemas.microsoft.com/office/drawing/2014/main" val="812915939"/>
                    </a:ext>
                  </a:extLst>
                </a:gridCol>
                <a:gridCol w="790483">
                  <a:extLst>
                    <a:ext uri="{9D8B030D-6E8A-4147-A177-3AD203B41FA5}">
                      <a16:colId xmlns:a16="http://schemas.microsoft.com/office/drawing/2014/main" val="4249660983"/>
                    </a:ext>
                  </a:extLst>
                </a:gridCol>
                <a:gridCol w="799754">
                  <a:extLst>
                    <a:ext uri="{9D8B030D-6E8A-4147-A177-3AD203B41FA5}">
                      <a16:colId xmlns:a16="http://schemas.microsoft.com/office/drawing/2014/main" val="3715328272"/>
                    </a:ext>
                  </a:extLst>
                </a:gridCol>
                <a:gridCol w="766416">
                  <a:extLst>
                    <a:ext uri="{9D8B030D-6E8A-4147-A177-3AD203B41FA5}">
                      <a16:colId xmlns:a16="http://schemas.microsoft.com/office/drawing/2014/main" val="3552911101"/>
                    </a:ext>
                  </a:extLst>
                </a:gridCol>
                <a:gridCol w="831758">
                  <a:extLst>
                    <a:ext uri="{9D8B030D-6E8A-4147-A177-3AD203B41FA5}">
                      <a16:colId xmlns:a16="http://schemas.microsoft.com/office/drawing/2014/main" val="1918490563"/>
                    </a:ext>
                  </a:extLst>
                </a:gridCol>
                <a:gridCol w="784133">
                  <a:extLst>
                    <a:ext uri="{9D8B030D-6E8A-4147-A177-3AD203B41FA5}">
                      <a16:colId xmlns:a16="http://schemas.microsoft.com/office/drawing/2014/main" val="1640087562"/>
                    </a:ext>
                  </a:extLst>
                </a:gridCol>
                <a:gridCol w="725395">
                  <a:extLst>
                    <a:ext uri="{9D8B030D-6E8A-4147-A177-3AD203B41FA5}">
                      <a16:colId xmlns:a16="http://schemas.microsoft.com/office/drawing/2014/main" val="921296909"/>
                    </a:ext>
                  </a:extLst>
                </a:gridCol>
                <a:gridCol w="811120">
                  <a:extLst>
                    <a:ext uri="{9D8B030D-6E8A-4147-A177-3AD203B41FA5}">
                      <a16:colId xmlns:a16="http://schemas.microsoft.com/office/drawing/2014/main" val="3957429575"/>
                    </a:ext>
                  </a:extLst>
                </a:gridCol>
                <a:gridCol w="801595">
                  <a:extLst>
                    <a:ext uri="{9D8B030D-6E8A-4147-A177-3AD203B41FA5}">
                      <a16:colId xmlns:a16="http://schemas.microsoft.com/office/drawing/2014/main" val="3945877972"/>
                    </a:ext>
                  </a:extLst>
                </a:gridCol>
              </a:tblGrid>
              <a:tr h="21053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Sub-tasks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Oct-23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Nov-23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Dec-23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Jan-23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Feb-23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Mar-23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Apr-23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May-23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Jun-23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Jul-23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Aug-23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Sep-23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6346618"/>
                  </a:ext>
                </a:extLst>
              </a:tr>
              <a:tr h="17544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SoK</a:t>
                      </a:r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(a) (</a:t>
                      </a:r>
                      <a:r>
                        <a:rPr lang="en-US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</a:t>
                      </a:r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64312"/>
                  </a:ext>
                </a:extLst>
              </a:tr>
              <a:tr h="17544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SoK</a:t>
                      </a:r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(a) (ii)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242085"/>
                  </a:ext>
                </a:extLst>
              </a:tr>
              <a:tr h="17544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SoK</a:t>
                      </a:r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(a) (iii)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77167"/>
                  </a:ext>
                </a:extLst>
              </a:tr>
              <a:tr h="17544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SoK</a:t>
                      </a:r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(b) (</a:t>
                      </a:r>
                      <a:r>
                        <a:rPr lang="en-US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</a:t>
                      </a:r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946669"/>
                  </a:ext>
                </a:extLst>
              </a:tr>
              <a:tr h="17544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SoK</a:t>
                      </a:r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(b) (ii)</a:t>
                      </a:r>
                      <a:endParaRPr lang="en-US" sz="1400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110113"/>
                  </a:ext>
                </a:extLst>
              </a:tr>
              <a:tr h="17544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HWAcc</a:t>
                      </a:r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(a) (</a:t>
                      </a:r>
                      <a:r>
                        <a:rPr lang="en-US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</a:t>
                      </a:r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834191"/>
                  </a:ext>
                </a:extLst>
              </a:tr>
              <a:tr h="175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HWAcc</a:t>
                      </a:r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(a) (ii)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620563"/>
                  </a:ext>
                </a:extLst>
              </a:tr>
              <a:tr h="17544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HWAcc</a:t>
                      </a:r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(a) (iii)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758554"/>
                  </a:ext>
                </a:extLst>
              </a:tr>
              <a:tr h="17544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HWAcc</a:t>
                      </a:r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(a) (iv)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015894"/>
                  </a:ext>
                </a:extLst>
              </a:tr>
              <a:tr h="17544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HWAcc</a:t>
                      </a:r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(b) (</a:t>
                      </a:r>
                      <a:r>
                        <a:rPr lang="en-US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</a:t>
                      </a:r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592801"/>
                  </a:ext>
                </a:extLst>
              </a:tr>
              <a:tr h="17544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HWAcc</a:t>
                      </a:r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(b) (ii)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07449"/>
                  </a:ext>
                </a:extLst>
              </a:tr>
              <a:tr h="17544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HWAcc</a:t>
                      </a:r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(c) (</a:t>
                      </a:r>
                      <a:r>
                        <a:rPr lang="en-US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</a:t>
                      </a:r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  <a:endParaRPr lang="en-US" sz="1400" b="1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649308"/>
                  </a:ext>
                </a:extLst>
              </a:tr>
              <a:tr h="17544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HWAcc</a:t>
                      </a:r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(c) (ii)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503695"/>
                  </a:ext>
                </a:extLst>
              </a:tr>
              <a:tr h="17544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HWAcc</a:t>
                      </a:r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(d) (</a:t>
                      </a:r>
                      <a:r>
                        <a:rPr lang="en-US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</a:t>
                      </a:r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438689"/>
                  </a:ext>
                </a:extLst>
              </a:tr>
              <a:tr h="17544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HWAcc</a:t>
                      </a:r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(d) (ii)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065438"/>
                  </a:ext>
                </a:extLst>
              </a:tr>
              <a:tr h="175441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HWAcc</a:t>
                      </a:r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(d) (iii)</a:t>
                      </a: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1890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9FC331-FD97-BD20-46A0-79BC27599567}"/>
              </a:ext>
            </a:extLst>
          </p:cNvPr>
          <p:cNvGraphicFramePr>
            <a:graphicFrameLocks noGrp="1"/>
          </p:cNvGraphicFramePr>
          <p:nvPr/>
        </p:nvGraphicFramePr>
        <p:xfrm>
          <a:off x="9692140" y="576670"/>
          <a:ext cx="714277" cy="58379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14277">
                  <a:extLst>
                    <a:ext uri="{9D8B030D-6E8A-4147-A177-3AD203B41FA5}">
                      <a16:colId xmlns:a16="http://schemas.microsoft.com/office/drawing/2014/main" val="3823926295"/>
                    </a:ext>
                  </a:extLst>
                </a:gridCol>
              </a:tblGrid>
              <a:tr h="17544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025069"/>
                  </a:ext>
                </a:extLst>
              </a:tr>
              <a:tr h="175441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8535" marR="78535" marT="39269" marB="39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5783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21496A-FCAC-6CB5-D8CF-BAE16EA4AF2C}"/>
              </a:ext>
            </a:extLst>
          </p:cNvPr>
          <p:cNvSpPr txBox="1"/>
          <p:nvPr/>
        </p:nvSpPr>
        <p:spPr>
          <a:xfrm>
            <a:off x="10521514" y="586145"/>
            <a:ext cx="754822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1600" dirty="0"/>
              <a:t>Research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91151-17CB-0E93-2BC2-EBB3A2478CD5}"/>
              </a:ext>
            </a:extLst>
          </p:cNvPr>
          <p:cNvSpPr txBox="1"/>
          <p:nvPr/>
        </p:nvSpPr>
        <p:spPr>
          <a:xfrm>
            <a:off x="10521514" y="863144"/>
            <a:ext cx="770019" cy="246221"/>
          </a:xfrm>
          <a:prstGeom prst="rect">
            <a:avLst/>
          </a:prstGeom>
        </p:spPr>
        <p:txBody>
          <a:bodyPr wrap="none" lIns="0" tIns="0" rIns="0" bIns="0" rtlCol="0" anchor="t" anchorCtr="0">
            <a:spAutoFit/>
          </a:bodyPr>
          <a:lstStyle/>
          <a:p>
            <a:pPr algn="l"/>
            <a:r>
              <a:rPr lang="en-US" sz="1600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129676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A9BE51-C4DE-4B2E-09D6-51DCA6523618}"/>
              </a:ext>
            </a:extLst>
          </p:cNvPr>
          <p:cNvSpPr/>
          <p:nvPr/>
        </p:nvSpPr>
        <p:spPr>
          <a:xfrm>
            <a:off x="1770646" y="1287378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Education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ECD2BD-2489-5A85-4D7A-345B2CB991F2}"/>
              </a:ext>
            </a:extLst>
          </p:cNvPr>
          <p:cNvSpPr/>
          <p:nvPr/>
        </p:nvSpPr>
        <p:spPr>
          <a:xfrm>
            <a:off x="6361997" y="1287378"/>
            <a:ext cx="18288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Research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00C40C-D0A0-4610-99EE-68835D0AF845}"/>
              </a:ext>
            </a:extLst>
          </p:cNvPr>
          <p:cNvSpPr/>
          <p:nvPr/>
        </p:nvSpPr>
        <p:spPr>
          <a:xfrm>
            <a:off x="627645" y="3154044"/>
            <a:ext cx="1828800" cy="1463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Training: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From fellows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experts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DE9647-9C39-1197-5985-19E4FEB502DA}"/>
              </a:ext>
            </a:extLst>
          </p:cNvPr>
          <p:cNvSpPr/>
          <p:nvPr/>
        </p:nvSpPr>
        <p:spPr>
          <a:xfrm>
            <a:off x="2913647" y="3152480"/>
            <a:ext cx="1828800" cy="1463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Course: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Materials from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Practices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90E973-E9B3-7DA5-D31E-A51B4CF92AA2}"/>
              </a:ext>
            </a:extLst>
          </p:cNvPr>
          <p:cNvSpPr/>
          <p:nvPr/>
        </p:nvSpPr>
        <p:spPr>
          <a:xfrm>
            <a:off x="9771653" y="3152480"/>
            <a:ext cx="1828800" cy="1463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Impact GPU and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ASIP in 4 years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E6A645-60BD-308B-B25D-39BDDAE3A171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1542045" y="2201778"/>
            <a:ext cx="1143001" cy="95226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9AB97-19ED-54D2-0775-8FF7E288B4A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2685046" y="2201778"/>
            <a:ext cx="1143001" cy="9507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EB04DD-66A1-7081-2B0E-432191A88701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3828047" y="2201778"/>
            <a:ext cx="3448350" cy="9507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EEB59F-D099-67A2-C225-ED0AEF86C6BA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7276397" y="2201778"/>
            <a:ext cx="3409656" cy="9507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BFDBD53-97A5-664A-0FDD-9519FF1A55FF}"/>
              </a:ext>
            </a:extLst>
          </p:cNvPr>
          <p:cNvSpPr/>
          <p:nvPr/>
        </p:nvSpPr>
        <p:spPr>
          <a:xfrm>
            <a:off x="5199649" y="3152480"/>
            <a:ext cx="1828800" cy="1463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Workflow: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Architecture-&gt;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verification-&gt;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ASIP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B6D056-E061-5626-8142-F440DCFB7F3C}"/>
              </a:ext>
            </a:extLst>
          </p:cNvPr>
          <p:cNvCxnSpPr>
            <a:cxnSpLocks/>
            <a:stCxn id="6" idx="4"/>
            <a:endCxn id="4" idx="0"/>
          </p:cNvCxnSpPr>
          <p:nvPr/>
        </p:nvCxnSpPr>
        <p:spPr>
          <a:xfrm flipH="1">
            <a:off x="6114049" y="2201778"/>
            <a:ext cx="1162348" cy="9507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180BE70-BCC5-0CCF-31AF-9FA8B49BD16E}"/>
              </a:ext>
            </a:extLst>
          </p:cNvPr>
          <p:cNvSpPr/>
          <p:nvPr/>
        </p:nvSpPr>
        <p:spPr>
          <a:xfrm>
            <a:off x="7485651" y="3152480"/>
            <a:ext cx="1828800" cy="14630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Publication: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 papers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3 years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336BA2-152C-E02B-70D5-9F59C9831107}"/>
              </a:ext>
            </a:extLst>
          </p:cNvPr>
          <p:cNvCxnSpPr>
            <a:cxnSpLocks/>
            <a:stCxn id="6" idx="4"/>
            <a:endCxn id="21" idx="0"/>
          </p:cNvCxnSpPr>
          <p:nvPr/>
        </p:nvCxnSpPr>
        <p:spPr>
          <a:xfrm>
            <a:off x="7276397" y="2201778"/>
            <a:ext cx="1123654" cy="9507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CC32B7F-A63B-9D03-1919-36F534738CBC}"/>
              </a:ext>
            </a:extLst>
          </p:cNvPr>
          <p:cNvSpPr txBox="1"/>
          <p:nvPr/>
        </p:nvSpPr>
        <p:spPr>
          <a:xfrm>
            <a:off x="7485651" y="4735838"/>
            <a:ext cx="1828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Whitepaper,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computing,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emory,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ASIP,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system,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ormal method,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etc.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A91466-37E6-5D4E-96A9-E72B003D485D}"/>
              </a:ext>
            </a:extLst>
          </p:cNvPr>
          <p:cNvSpPr txBox="1"/>
          <p:nvPr/>
        </p:nvSpPr>
        <p:spPr>
          <a:xfrm>
            <a:off x="5199649" y="4735838"/>
            <a:ext cx="1828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End-to-end workflow with full-stack EDA support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C5808D-3399-8287-DA67-6DD30C9271E7}"/>
              </a:ext>
            </a:extLst>
          </p:cNvPr>
          <p:cNvSpPr txBox="1"/>
          <p:nvPr/>
        </p:nvSpPr>
        <p:spPr>
          <a:xfrm>
            <a:off x="627645" y="4735838"/>
            <a:ext cx="1828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AMD machines, ASIP toolchain, developing environment, etc.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42C1A4-24CC-1ED4-BCC6-ACAD55205288}"/>
              </a:ext>
            </a:extLst>
          </p:cNvPr>
          <p:cNvSpPr txBox="1"/>
          <p:nvPr/>
        </p:nvSpPr>
        <p:spPr>
          <a:xfrm>
            <a:off x="2913647" y="4735838"/>
            <a:ext cx="1828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Collect, synthesize best practices and include them in courses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BA84BB-F71F-6234-3545-E310B6904D6D}"/>
              </a:ext>
            </a:extLst>
          </p:cNvPr>
          <p:cNvSpPr txBox="1"/>
          <p:nvPr/>
        </p:nvSpPr>
        <p:spPr>
          <a:xfrm>
            <a:off x="9771653" y="4735838"/>
            <a:ext cx="1828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Close integration,</a:t>
            </a:r>
          </a:p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Better performance, security, etc.</a:t>
            </a:r>
            <a:endParaRPr lang="en-US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C8B4-7AC0-CAD2-E8D2-D01715EC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00C40C-D0A0-4610-99EE-68835D0AF845}"/>
              </a:ext>
            </a:extLst>
          </p:cNvPr>
          <p:cNvSpPr/>
          <p:nvPr/>
        </p:nvSpPr>
        <p:spPr>
          <a:xfrm>
            <a:off x="912745" y="4152666"/>
            <a:ext cx="27432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 AMD server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 1~2 GPUs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DE9647-9C39-1197-5985-19E4FEB502DA}"/>
              </a:ext>
            </a:extLst>
          </p:cNvPr>
          <p:cNvSpPr/>
          <p:nvPr/>
        </p:nvSpPr>
        <p:spPr>
          <a:xfrm>
            <a:off x="4724400" y="4152666"/>
            <a:ext cx="27432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Remote env access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90E973-E9B3-7DA5-D31E-A51B4CF92AA2}"/>
              </a:ext>
            </a:extLst>
          </p:cNvPr>
          <p:cNvSpPr/>
          <p:nvPr/>
        </p:nvSpPr>
        <p:spPr>
          <a:xfrm>
            <a:off x="8536055" y="4152666"/>
            <a:ext cx="27432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ASIP workshop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E6A645-60BD-308B-B25D-39BDDAE3A171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284345" y="3219333"/>
            <a:ext cx="1905828" cy="933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9AB97-19ED-54D2-0775-8FF7E288B4A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90173" y="3219333"/>
            <a:ext cx="1905827" cy="933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EB04DD-66A1-7081-2B0E-432191A8870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096000" y="3219333"/>
            <a:ext cx="1905828" cy="933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EEB59F-D099-67A2-C225-ED0AEF86C6B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001828" y="3219333"/>
            <a:ext cx="1905827" cy="9333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7B72E20E-D0A0-BC81-9191-53313CE2A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88" y="2478347"/>
            <a:ext cx="229796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761E9-2B3B-DFB8-3098-B75413849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845" y="2478347"/>
            <a:ext cx="2906593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0003"/>
      </p:ext>
    </p:extLst>
  </p:cSld>
  <p:clrMapOvr>
    <a:masterClrMapping/>
  </p:clrMapOvr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D0935A25-3235-B246-A1F2-E072E5CED754}" vid="{089C96C3-7B4E-E640-960D-B551C38CC6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UCF - Title, Divider, Mission Statement and Quotation Slides</Template>
  <TotalTime>7688</TotalTime>
  <Words>785</Words>
  <Application>Microsoft Macintosh PowerPoint</Application>
  <PresentationFormat>Widescreen</PresentationFormat>
  <Paragraphs>165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Helvetica</vt:lpstr>
      <vt:lpstr>Helvetica Neue</vt:lpstr>
      <vt:lpstr>UCF - Title, Divider, Mission Statement and Quotation Slides</vt:lpstr>
      <vt:lpstr>Research roadmap for homomorphic encryption</vt:lpstr>
      <vt:lpstr>Outline</vt:lpstr>
      <vt:lpstr>Goal</vt:lpstr>
      <vt:lpstr>Milestone</vt:lpstr>
      <vt:lpstr>Timeline</vt:lpstr>
      <vt:lpstr>HW acceleration with ASIP – Subtasks</vt:lpstr>
      <vt:lpstr>HW acceleration with ASIP – Timeline</vt:lpstr>
      <vt:lpstr>Outcome</vt:lpstr>
      <vt:lpstr>Resource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DI WU</dc:creator>
  <cp:keywords/>
  <dc:description/>
  <cp:lastModifiedBy>DI WU</cp:lastModifiedBy>
  <cp:revision>351</cp:revision>
  <cp:lastPrinted>2023-08-11T16:32:32Z</cp:lastPrinted>
  <dcterms:created xsi:type="dcterms:W3CDTF">2023-09-28T18:41:57Z</dcterms:created>
  <dcterms:modified xsi:type="dcterms:W3CDTF">2023-10-21T20:29:16Z</dcterms:modified>
  <cp:category/>
</cp:coreProperties>
</file>