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5"/>
  </p:notesMasterIdLst>
  <p:sldIdLst>
    <p:sldId id="256" r:id="rId2"/>
    <p:sldId id="378" r:id="rId3"/>
    <p:sldId id="37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81" r:id="rId12"/>
    <p:sldId id="382" r:id="rId13"/>
    <p:sldId id="367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B29"/>
    <a:srgbClr val="CC0099"/>
    <a:srgbClr val="0EE618"/>
    <a:srgbClr val="53D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סגנון בהיר 1 - הדגשה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88380" autoAdjust="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outlineViewPr>
    <p:cViewPr>
      <p:scale>
        <a:sx n="33" d="100"/>
        <a:sy n="33" d="100"/>
      </p:scale>
      <p:origin x="0" y="-3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1EBA392-205C-4DF5-9A40-22D050B4D1AF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6272F09-3565-4B89-9497-DE27ED19A1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58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72F09-3565-4B89-9497-DE27ED19A198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4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NTT-Based Polynomial Modular Multiplication for Homomorphic Encryption: A Tutorial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72F09-3565-4B89-9497-DE27ED19A19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469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Accelerating Number Theoretic Transformations for Bootstrappable Homomorphic Encryption on GPUs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Theoretic Transform and Its Applications in Lattice-based Cryptosystems: A Survey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72F09-3565-4B89-9497-DE27ED19A19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352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72F09-3565-4B89-9497-DE27ED19A19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837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e-I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70E-FB77-44A4-ADC4-3C45C37D6B5D}" type="datetime8">
              <a:rPr lang="he-IL" smtClean="0"/>
              <a:t>29 אוקטובר 23</a:t>
            </a:fld>
            <a:endParaRPr lang="he-I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046928-6538-47E1-9F59-4253893763F6}"/>
              </a:ext>
            </a:extLst>
          </p:cNvPr>
          <p:cNvSpPr/>
          <p:nvPr userDrawn="1"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021FA35-06AC-4554-85F5-E04CF0B432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29" y="6011570"/>
            <a:ext cx="625451" cy="84398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15106" y="6519870"/>
            <a:ext cx="2743200" cy="365125"/>
          </a:xfrm>
        </p:spPr>
        <p:txBody>
          <a:bodyPr/>
          <a:lstStyle/>
          <a:p>
            <a:pPr marL="228594" indent="-228594">
              <a:buFont typeface="+mj-lt"/>
              <a:buAutoNum type="arabicPeriod"/>
            </a:pPr>
            <a:fld id="{8BF23EE3-CCB0-4D64-9D25-ED43013B1052}" type="slidenum">
              <a:rPr lang="he-IL" smtClean="0"/>
              <a:pPr marL="228594" indent="-228594">
                <a:buFont typeface="+mj-lt"/>
                <a:buAutoNum type="arabicPeriod"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609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2091" y="2820"/>
            <a:ext cx="11266097" cy="1325563"/>
          </a:xfrm>
        </p:spPr>
        <p:txBody>
          <a:bodyPr/>
          <a:lstStyle>
            <a:lvl1pPr algn="l" rtl="0">
              <a:defRPr b="1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>
            <a:off x="552091" y="1555710"/>
            <a:ext cx="11266097" cy="4798195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CFB-0294-4123-8B8A-9CCA4AE0F85D}" type="datetime8">
              <a:rPr lang="he-IL" smtClean="0"/>
              <a:t>29 אוקטובר 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307A-1DDE-4068-8F8B-93AEF3FE836C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0831407-047C-4599-8CD8-574470CB8E36}"/>
              </a:ext>
            </a:extLst>
          </p:cNvPr>
          <p:cNvSpPr/>
          <p:nvPr userDrawn="1"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3A0C530-52E4-4EC8-B70F-8233EE1560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29" y="6011570"/>
            <a:ext cx="625451" cy="8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1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170E-FB77-44A4-ADC4-3C45C37D6B5D}" type="datetime8">
              <a:rPr lang="he-IL" smtClean="0"/>
              <a:t>29 אוקטובר 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28594" indent="-228594">
              <a:buFont typeface="+mj-lt"/>
              <a:buAutoNum type="arabicPeriod"/>
            </a:pPr>
            <a:fld id="{8BF23EE3-CCB0-4D64-9D25-ED43013B1052}" type="slidenum">
              <a:rPr lang="he-IL" smtClean="0"/>
              <a:pPr marL="228594" indent="-228594">
                <a:buFont typeface="+mj-lt"/>
                <a:buAutoNum type="arabicPeriod"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611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r" defTabSz="914377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r" defTabSz="914377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r" defTabSz="914377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r" defTabSz="91437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6F19D4DE-9C26-4998-AE0E-B38B66316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" y="0"/>
            <a:ext cx="12184325" cy="685800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68AF463D-0CA4-42CD-9C8A-3CBDF5CCE9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47" y="5908431"/>
            <a:ext cx="703698" cy="9495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76" y="750086"/>
            <a:ext cx="12184324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endParaRPr lang="en-US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r>
              <a:rPr lang="en-US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Butterfly/ Hardware implementation</a:t>
            </a:r>
          </a:p>
          <a:p>
            <a:pPr algn="ctr" rtl="0">
              <a:spcBef>
                <a:spcPts val="1200"/>
              </a:spcBef>
            </a:pP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Mariam Rabadi</a:t>
            </a:r>
          </a:p>
        </p:txBody>
      </p:sp>
    </p:spTree>
    <p:extLst>
      <p:ext uri="{BB962C8B-B14F-4D97-AF65-F5344CB8AC3E}">
        <p14:creationId xmlns:p14="http://schemas.microsoft.com/office/powerpoint/2010/main" val="97923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A8997-0C81-DF21-17E0-A83D5068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8594" indent="-228594">
              <a:buFont typeface="+mj-lt"/>
              <a:buAutoNum type="arabicPeriod"/>
            </a:pPr>
            <a:fld id="{8BF23EE3-CCB0-4D64-9D25-ED43013B1052}" type="slidenum">
              <a:rPr lang="he-IL" smtClean="0"/>
              <a:pPr marL="228594" indent="-228594">
                <a:buFont typeface="+mj-lt"/>
                <a:buAutoNum type="arabicPeriod"/>
              </a:pPr>
              <a:t>10</a:t>
            </a:fld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0E19D-6F04-7810-65A0-E91EC46C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1DB9-7388-9571-4B7B-162FBFBB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divide NTT into smaller NTTs?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164522-9582-0A92-7C4B-87868CE68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305" y="1615748"/>
            <a:ext cx="9521686" cy="46774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4C738-35BD-239C-38AF-FA07C5F0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307A-1DDE-4068-8F8B-93AEF3FE836C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38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B61F-10AD-7CCE-B7ED-4D194DCE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a butterfly to accelerate the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7536-7D0A-E4A9-F9D4-D496D35F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1" y="1007166"/>
            <a:ext cx="11266097" cy="5346740"/>
          </a:xfrm>
        </p:spPr>
        <p:txBody>
          <a:bodyPr/>
          <a:lstStyle/>
          <a:p>
            <a:r>
              <a:rPr lang="en-US" dirty="0" err="1"/>
              <a:t>MulRed</a:t>
            </a:r>
            <a:r>
              <a:rPr lang="en-US" dirty="0"/>
              <a:t> multiplies the first two inputs and mods them by q</a:t>
            </a:r>
          </a:p>
          <a:p>
            <a:r>
              <a:rPr lang="en-US" dirty="0"/>
              <a:t>Table representation with n = 4. There is an error in their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F30CC-2DF7-1569-6339-F4717E39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307A-1DDE-4068-8F8B-93AEF3FE836C}" type="slidenum">
              <a:rPr lang="he-IL" smtClean="0"/>
              <a:t>12</a:t>
            </a:fld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6160E-77F6-CFFF-A6EF-66F10292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2262024"/>
            <a:ext cx="10151165" cy="37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9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52739E31-023C-4CCF-84B7-4A5DA35FAA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"/>
            <a:ext cx="12184325" cy="6858000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C56815F-5FF9-4F81-A590-CADFA030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307A-1DDE-4068-8F8B-93AEF3FE836C}" type="slidenum">
              <a:rPr lang="he-IL" smtClean="0"/>
              <a:t>13</a:t>
            </a:fld>
            <a:endParaRPr lang="he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3CB4E3-C65A-46BE-9DF3-73FE782D1961}"/>
              </a:ext>
            </a:extLst>
          </p:cNvPr>
          <p:cNvSpPr txBox="1">
            <a:spLocks/>
          </p:cNvSpPr>
          <p:nvPr/>
        </p:nvSpPr>
        <p:spPr>
          <a:xfrm>
            <a:off x="4475703" y="3069276"/>
            <a:ext cx="3232917" cy="745951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Thank you!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F3DA196A-5A13-4979-B5DE-D897F5B1DA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134" y="6016487"/>
            <a:ext cx="633442" cy="8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4A42-5416-A45C-B31F-6E0C8F46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39" y="8799"/>
            <a:ext cx="11266097" cy="6353905"/>
          </a:xfrm>
        </p:spPr>
        <p:txBody>
          <a:bodyPr/>
          <a:lstStyle/>
          <a:p>
            <a:r>
              <a:rPr lang="en-US" dirty="0"/>
              <a:t>Butterfly code (will need to be modified to get all the desired results)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B5AD6-6F45-39AF-897B-C46537BE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307A-1DDE-4068-8F8B-93AEF3FE836C}" type="slidenum">
              <a:rPr lang="he-IL" smtClean="0"/>
              <a:t>2</a:t>
            </a:fld>
            <a:endParaRPr lang="he-IL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A9D2408-A5F8-A9D7-93BA-FEF409D8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296"/>
            <a:ext cx="4041913" cy="590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5D09-B470-9F3D-AA61-7C6E6E4A2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87" y="495297"/>
            <a:ext cx="7160674" cy="53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DCDB28-5584-58B8-564A-D1AAAB0DD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11326" cy="65995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AD061-0E68-E3C9-6FB9-D2339923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307A-1DDE-4068-8F8B-93AEF3FE836C}" type="slidenum">
              <a:rPr lang="he-IL" smtClean="0"/>
              <a:t>3</a:t>
            </a:fld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EE4EA-902B-F45C-B98E-2D46B781F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50" y="1"/>
            <a:ext cx="5372850" cy="65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2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A64A-9600-3441-CDAD-A6BE334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Butterfly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FBCB1-5986-D1A4-358D-9C9A16F8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307A-1DDE-4068-8F8B-93AEF3FE836C}" type="slidenum">
              <a:rPr lang="he-IL" smtClean="0"/>
              <a:t>4</a:t>
            </a:fld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15541-4999-10F4-CC9F-1E30A363E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4145" y="1019332"/>
            <a:ext cx="9773586" cy="53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5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09A4-76D6-F008-9727-74618472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different variables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5494-C8A6-8001-AAD5-2BA5F559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 using N=4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more analysis to see use of variables other than 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6CCB8-77B7-79F6-9FE6-C18D7222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307A-1DDE-4068-8F8B-93AEF3FE836C}" type="slidenum">
              <a:rPr lang="he-IL" smtClean="0"/>
              <a:t>5</a:t>
            </a:fld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AEC92-8305-454C-9BF5-401E684F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423972"/>
            <a:ext cx="10566483" cy="23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E8CF14-EEAD-7783-B14E-12501F92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63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 N=16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26CFF-EE58-411B-FC41-BDC4164B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8594" indent="-228594">
              <a:buFont typeface="+mj-lt"/>
              <a:buAutoNum type="arabicPeriod"/>
            </a:pPr>
            <a:fld id="{8BF23EE3-CCB0-4D64-9D25-ED43013B1052}" type="slidenum">
              <a:rPr lang="he-IL" smtClean="0"/>
              <a:pPr marL="228594" indent="-228594">
                <a:buFont typeface="+mj-lt"/>
                <a:buAutoNum type="arabicPeriod"/>
              </a:pPr>
              <a:t>6</a:t>
            </a:fld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77720F-6B7A-59F5-1492-55C65B7B3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58478"/>
              </p:ext>
            </p:extLst>
          </p:nvPr>
        </p:nvGraphicFramePr>
        <p:xfrm>
          <a:off x="583367" y="1181291"/>
          <a:ext cx="10149592" cy="4521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1237">
                  <a:extLst>
                    <a:ext uri="{9D8B030D-6E8A-4147-A177-3AD203B41FA5}">
                      <a16:colId xmlns:a16="http://schemas.microsoft.com/office/drawing/2014/main" val="875715623"/>
                    </a:ext>
                  </a:extLst>
                </a:gridCol>
                <a:gridCol w="1691237">
                  <a:extLst>
                    <a:ext uri="{9D8B030D-6E8A-4147-A177-3AD203B41FA5}">
                      <a16:colId xmlns:a16="http://schemas.microsoft.com/office/drawing/2014/main" val="2735403374"/>
                    </a:ext>
                  </a:extLst>
                </a:gridCol>
                <a:gridCol w="1691237">
                  <a:extLst>
                    <a:ext uri="{9D8B030D-6E8A-4147-A177-3AD203B41FA5}">
                      <a16:colId xmlns:a16="http://schemas.microsoft.com/office/drawing/2014/main" val="2874500494"/>
                    </a:ext>
                  </a:extLst>
                </a:gridCol>
                <a:gridCol w="1691237">
                  <a:extLst>
                    <a:ext uri="{9D8B030D-6E8A-4147-A177-3AD203B41FA5}">
                      <a16:colId xmlns:a16="http://schemas.microsoft.com/office/drawing/2014/main" val="2985135275"/>
                    </a:ext>
                  </a:extLst>
                </a:gridCol>
                <a:gridCol w="1692322">
                  <a:extLst>
                    <a:ext uri="{9D8B030D-6E8A-4147-A177-3AD203B41FA5}">
                      <a16:colId xmlns:a16="http://schemas.microsoft.com/office/drawing/2014/main" val="2049797934"/>
                    </a:ext>
                  </a:extLst>
                </a:gridCol>
                <a:gridCol w="1692322">
                  <a:extLst>
                    <a:ext uri="{9D8B030D-6E8A-4147-A177-3AD203B41FA5}">
                      <a16:colId xmlns:a16="http://schemas.microsoft.com/office/drawing/2014/main" val="2255271620"/>
                    </a:ext>
                  </a:extLst>
                </a:gridCol>
              </a:tblGrid>
              <a:tr h="416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Input 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describe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k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208326156"/>
                  </a:ext>
                </a:extLst>
              </a:tr>
              <a:tr h="581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a[0],a[8], si[1]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3572977407"/>
                  </a:ext>
                </a:extLst>
              </a:tr>
              <a:tr h="416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a[1],a[9], si[1]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925211917"/>
                  </a:ext>
                </a:extLst>
              </a:tr>
              <a:tr h="51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a[2],a[10], si[1]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2874409500"/>
                  </a:ext>
                </a:extLst>
              </a:tr>
              <a:tr h="51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a[3],a[11], si[1]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309784090"/>
                  </a:ext>
                </a:extLst>
              </a:tr>
              <a:tr h="51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a[4],a[12], si[1]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1411496999"/>
                  </a:ext>
                </a:extLst>
              </a:tr>
              <a:tr h="51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a[5],a[13], si[1]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557282983"/>
                  </a:ext>
                </a:extLst>
              </a:tr>
              <a:tr h="51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a[6],a[14], si[1]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1979411158"/>
                  </a:ext>
                </a:extLst>
              </a:tr>
              <a:tr h="51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a[7],a[15], si[1]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269" marR="60269" marT="0" marB="0"/>
                </a:tc>
                <a:extLst>
                  <a:ext uri="{0D108BD9-81ED-4DB2-BD59-A6C34878D82A}">
                    <a16:rowId xmlns:a16="http://schemas.microsoft.com/office/drawing/2014/main" val="44282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75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A2CEC-059C-C809-F129-183CB0D9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8594" indent="-228594">
              <a:buFont typeface="+mj-lt"/>
              <a:buAutoNum type="arabicPeriod"/>
            </a:pPr>
            <a:fld id="{8BF23EE3-CCB0-4D64-9D25-ED43013B1052}" type="slidenum">
              <a:rPr lang="he-IL" smtClean="0"/>
              <a:pPr marL="228594" indent="-228594">
                <a:buFont typeface="+mj-lt"/>
                <a:buAutoNum type="arabicPeriod"/>
              </a:pPr>
              <a:t>7</a:t>
            </a:fld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120AA2-A74F-7DC7-AF28-0DD49A053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27455"/>
              </p:ext>
            </p:extLst>
          </p:nvPr>
        </p:nvGraphicFramePr>
        <p:xfrm>
          <a:off x="535517" y="694164"/>
          <a:ext cx="10523096" cy="565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3474">
                  <a:extLst>
                    <a:ext uri="{9D8B030D-6E8A-4147-A177-3AD203B41FA5}">
                      <a16:colId xmlns:a16="http://schemas.microsoft.com/office/drawing/2014/main" val="230269142"/>
                    </a:ext>
                  </a:extLst>
                </a:gridCol>
                <a:gridCol w="1753474">
                  <a:extLst>
                    <a:ext uri="{9D8B030D-6E8A-4147-A177-3AD203B41FA5}">
                      <a16:colId xmlns:a16="http://schemas.microsoft.com/office/drawing/2014/main" val="87046440"/>
                    </a:ext>
                  </a:extLst>
                </a:gridCol>
                <a:gridCol w="1753474">
                  <a:extLst>
                    <a:ext uri="{9D8B030D-6E8A-4147-A177-3AD203B41FA5}">
                      <a16:colId xmlns:a16="http://schemas.microsoft.com/office/drawing/2014/main" val="3024890838"/>
                    </a:ext>
                  </a:extLst>
                </a:gridCol>
                <a:gridCol w="1753474">
                  <a:extLst>
                    <a:ext uri="{9D8B030D-6E8A-4147-A177-3AD203B41FA5}">
                      <a16:colId xmlns:a16="http://schemas.microsoft.com/office/drawing/2014/main" val="1960761461"/>
                    </a:ext>
                  </a:extLst>
                </a:gridCol>
                <a:gridCol w="1754600">
                  <a:extLst>
                    <a:ext uri="{9D8B030D-6E8A-4147-A177-3AD203B41FA5}">
                      <a16:colId xmlns:a16="http://schemas.microsoft.com/office/drawing/2014/main" val="2352733381"/>
                    </a:ext>
                  </a:extLst>
                </a:gridCol>
                <a:gridCol w="1754600">
                  <a:extLst>
                    <a:ext uri="{9D8B030D-6E8A-4147-A177-3AD203B41FA5}">
                      <a16:colId xmlns:a16="http://schemas.microsoft.com/office/drawing/2014/main" val="3185871333"/>
                    </a:ext>
                  </a:extLst>
                </a:gridCol>
              </a:tblGrid>
              <a:tr h="10197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a[0],a[4], si[2]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T=4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M=2</a:t>
                      </a: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J=0</a:t>
                      </a: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K=0</a:t>
                      </a:r>
                    </a:p>
                  </a:txBody>
                  <a:tcPr marL="39944" marR="39944" marT="0" marB="0"/>
                </a:tc>
                <a:extLst>
                  <a:ext uri="{0D108BD9-81ED-4DB2-BD59-A6C34878D82A}">
                    <a16:rowId xmlns:a16="http://schemas.microsoft.com/office/drawing/2014/main" val="162857802"/>
                  </a:ext>
                </a:extLst>
              </a:tr>
              <a:tr h="662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a[1],a[5], si[2]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extLst>
                  <a:ext uri="{0D108BD9-81ED-4DB2-BD59-A6C34878D82A}">
                    <a16:rowId xmlns:a16="http://schemas.microsoft.com/office/drawing/2014/main" val="2834827466"/>
                  </a:ext>
                </a:extLst>
              </a:tr>
              <a:tr h="662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a[2],a[6], si[2]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extLst>
                  <a:ext uri="{0D108BD9-81ED-4DB2-BD59-A6C34878D82A}">
                    <a16:rowId xmlns:a16="http://schemas.microsoft.com/office/drawing/2014/main" val="2023976721"/>
                  </a:ext>
                </a:extLst>
              </a:tr>
              <a:tr h="662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a[3],a[7], si[2]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extLst>
                  <a:ext uri="{0D108BD9-81ED-4DB2-BD59-A6C34878D82A}">
                    <a16:rowId xmlns:a16="http://schemas.microsoft.com/office/drawing/2014/main" val="1026991705"/>
                  </a:ext>
                </a:extLst>
              </a:tr>
              <a:tr h="662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a[8],a[12], si[3]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extLst>
                  <a:ext uri="{0D108BD9-81ED-4DB2-BD59-A6C34878D82A}">
                    <a16:rowId xmlns:a16="http://schemas.microsoft.com/office/drawing/2014/main" val="733055702"/>
                  </a:ext>
                </a:extLst>
              </a:tr>
              <a:tr h="662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a[9],a[13], si[3]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extLst>
                  <a:ext uri="{0D108BD9-81ED-4DB2-BD59-A6C34878D82A}">
                    <a16:rowId xmlns:a16="http://schemas.microsoft.com/office/drawing/2014/main" val="1084468940"/>
                  </a:ext>
                </a:extLst>
              </a:tr>
              <a:tr h="662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a[10],a[14], si[3]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extLst>
                  <a:ext uri="{0D108BD9-81ED-4DB2-BD59-A6C34878D82A}">
                    <a16:rowId xmlns:a16="http://schemas.microsoft.com/office/drawing/2014/main" val="1568112511"/>
                  </a:ext>
                </a:extLst>
              </a:tr>
              <a:tr h="662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a[11],a[15], si[3]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11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944" marR="39944" marT="0" marB="0"/>
                </a:tc>
                <a:extLst>
                  <a:ext uri="{0D108BD9-81ED-4DB2-BD59-A6C34878D82A}">
                    <a16:rowId xmlns:a16="http://schemas.microsoft.com/office/drawing/2014/main" val="235304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67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7BEAC-DF84-0EA1-24FF-D2794CF2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8594" indent="-228594">
              <a:buFont typeface="+mj-lt"/>
              <a:buAutoNum type="arabicPeriod"/>
            </a:pPr>
            <a:fld id="{8BF23EE3-CCB0-4D64-9D25-ED43013B1052}" type="slidenum">
              <a:rPr lang="he-IL" smtClean="0"/>
              <a:pPr marL="228594" indent="-228594">
                <a:buFont typeface="+mj-lt"/>
                <a:buAutoNum type="arabicPeriod"/>
              </a:pPr>
              <a:t>8</a:t>
            </a:fld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0BB533-B8EE-8AAB-20A1-02126B858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18112"/>
              </p:ext>
            </p:extLst>
          </p:nvPr>
        </p:nvGraphicFramePr>
        <p:xfrm>
          <a:off x="993912" y="579921"/>
          <a:ext cx="9859618" cy="5255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2918">
                  <a:extLst>
                    <a:ext uri="{9D8B030D-6E8A-4147-A177-3AD203B41FA5}">
                      <a16:colId xmlns:a16="http://schemas.microsoft.com/office/drawing/2014/main" val="4039015510"/>
                    </a:ext>
                  </a:extLst>
                </a:gridCol>
                <a:gridCol w="1642918">
                  <a:extLst>
                    <a:ext uri="{9D8B030D-6E8A-4147-A177-3AD203B41FA5}">
                      <a16:colId xmlns:a16="http://schemas.microsoft.com/office/drawing/2014/main" val="637517483"/>
                    </a:ext>
                  </a:extLst>
                </a:gridCol>
                <a:gridCol w="1642918">
                  <a:extLst>
                    <a:ext uri="{9D8B030D-6E8A-4147-A177-3AD203B41FA5}">
                      <a16:colId xmlns:a16="http://schemas.microsoft.com/office/drawing/2014/main" val="3866078836"/>
                    </a:ext>
                  </a:extLst>
                </a:gridCol>
                <a:gridCol w="1642918">
                  <a:extLst>
                    <a:ext uri="{9D8B030D-6E8A-4147-A177-3AD203B41FA5}">
                      <a16:colId xmlns:a16="http://schemas.microsoft.com/office/drawing/2014/main" val="227653456"/>
                    </a:ext>
                  </a:extLst>
                </a:gridCol>
                <a:gridCol w="1643973">
                  <a:extLst>
                    <a:ext uri="{9D8B030D-6E8A-4147-A177-3AD203B41FA5}">
                      <a16:colId xmlns:a16="http://schemas.microsoft.com/office/drawing/2014/main" val="661496961"/>
                    </a:ext>
                  </a:extLst>
                </a:gridCol>
                <a:gridCol w="1643973">
                  <a:extLst>
                    <a:ext uri="{9D8B030D-6E8A-4147-A177-3AD203B41FA5}">
                      <a16:colId xmlns:a16="http://schemas.microsoft.com/office/drawing/2014/main" val="1171534024"/>
                    </a:ext>
                  </a:extLst>
                </a:gridCol>
              </a:tblGrid>
              <a:tr h="11770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a[0], a[2],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[4]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T=2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M=4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J=0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K=0</a:t>
                      </a:r>
                    </a:p>
                  </a:txBody>
                  <a:tcPr marL="50819" marR="50819" marT="0" marB="0"/>
                </a:tc>
                <a:extLst>
                  <a:ext uri="{0D108BD9-81ED-4DB2-BD59-A6C34878D82A}">
                    <a16:rowId xmlns:a16="http://schemas.microsoft.com/office/drawing/2014/main" val="3281656205"/>
                  </a:ext>
                </a:extLst>
              </a:tr>
              <a:tr h="523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a[1],a[3],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[4]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extLst>
                  <a:ext uri="{0D108BD9-81ED-4DB2-BD59-A6C34878D82A}">
                    <a16:rowId xmlns:a16="http://schemas.microsoft.com/office/drawing/2014/main" val="349753084"/>
                  </a:ext>
                </a:extLst>
              </a:tr>
              <a:tr h="523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a[4],a[6],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[5]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extLst>
                  <a:ext uri="{0D108BD9-81ED-4DB2-BD59-A6C34878D82A}">
                    <a16:rowId xmlns:a16="http://schemas.microsoft.com/office/drawing/2014/main" val="3429017568"/>
                  </a:ext>
                </a:extLst>
              </a:tr>
              <a:tr h="523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a[5],a[7],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[5]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extLst>
                  <a:ext uri="{0D108BD9-81ED-4DB2-BD59-A6C34878D82A}">
                    <a16:rowId xmlns:a16="http://schemas.microsoft.com/office/drawing/2014/main" val="2753750947"/>
                  </a:ext>
                </a:extLst>
              </a:tr>
              <a:tr h="627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a[8],a[10],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[6]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extLst>
                  <a:ext uri="{0D108BD9-81ED-4DB2-BD59-A6C34878D82A}">
                    <a16:rowId xmlns:a16="http://schemas.microsoft.com/office/drawing/2014/main" val="740964571"/>
                  </a:ext>
                </a:extLst>
              </a:tr>
              <a:tr h="627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a[9],a[11],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[6]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extLst>
                  <a:ext uri="{0D108BD9-81ED-4DB2-BD59-A6C34878D82A}">
                    <a16:rowId xmlns:a16="http://schemas.microsoft.com/office/drawing/2014/main" val="1158929807"/>
                  </a:ext>
                </a:extLst>
              </a:tr>
              <a:tr h="627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a[12],a[14], </a:t>
                      </a:r>
                      <a:r>
                        <a:rPr lang="en-US" sz="1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[7]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50819" marR="50819" marT="0" marB="0"/>
                </a:tc>
                <a:extLst>
                  <a:ext uri="{0D108BD9-81ED-4DB2-BD59-A6C34878D82A}">
                    <a16:rowId xmlns:a16="http://schemas.microsoft.com/office/drawing/2014/main" val="1001184884"/>
                  </a:ext>
                </a:extLst>
              </a:tr>
              <a:tr h="627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a[13],a[15],</a:t>
                      </a:r>
                      <a:r>
                        <a:rPr lang="en-US" sz="1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[7]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0819" marR="508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0819" marR="50819" marT="0" marB="0"/>
                </a:tc>
                <a:extLst>
                  <a:ext uri="{0D108BD9-81ED-4DB2-BD59-A6C34878D82A}">
                    <a16:rowId xmlns:a16="http://schemas.microsoft.com/office/drawing/2014/main" val="325540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46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1E10B-3B89-98FC-E498-D359D34E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8594" indent="-228594">
              <a:buFont typeface="+mj-lt"/>
              <a:buAutoNum type="arabicPeriod"/>
            </a:pPr>
            <a:fld id="{8BF23EE3-CCB0-4D64-9D25-ED43013B1052}" type="slidenum">
              <a:rPr lang="he-IL" smtClean="0"/>
              <a:pPr marL="228594" indent="-228594">
                <a:buFont typeface="+mj-lt"/>
                <a:buAutoNum type="arabicPeriod"/>
              </a:pPr>
              <a:t>9</a:t>
            </a:fld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E6FD79-9ECA-AEDC-02FC-53EF4FAC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0112"/>
              </p:ext>
            </p:extLst>
          </p:nvPr>
        </p:nvGraphicFramePr>
        <p:xfrm>
          <a:off x="486475" y="241549"/>
          <a:ext cx="10323444" cy="6009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0206">
                  <a:extLst>
                    <a:ext uri="{9D8B030D-6E8A-4147-A177-3AD203B41FA5}">
                      <a16:colId xmlns:a16="http://schemas.microsoft.com/office/drawing/2014/main" val="3617708131"/>
                    </a:ext>
                  </a:extLst>
                </a:gridCol>
                <a:gridCol w="1720206">
                  <a:extLst>
                    <a:ext uri="{9D8B030D-6E8A-4147-A177-3AD203B41FA5}">
                      <a16:colId xmlns:a16="http://schemas.microsoft.com/office/drawing/2014/main" val="3854967624"/>
                    </a:ext>
                  </a:extLst>
                </a:gridCol>
                <a:gridCol w="1720206">
                  <a:extLst>
                    <a:ext uri="{9D8B030D-6E8A-4147-A177-3AD203B41FA5}">
                      <a16:colId xmlns:a16="http://schemas.microsoft.com/office/drawing/2014/main" val="3238883882"/>
                    </a:ext>
                  </a:extLst>
                </a:gridCol>
                <a:gridCol w="1720206">
                  <a:extLst>
                    <a:ext uri="{9D8B030D-6E8A-4147-A177-3AD203B41FA5}">
                      <a16:colId xmlns:a16="http://schemas.microsoft.com/office/drawing/2014/main" val="3170397009"/>
                    </a:ext>
                  </a:extLst>
                </a:gridCol>
                <a:gridCol w="1721310">
                  <a:extLst>
                    <a:ext uri="{9D8B030D-6E8A-4147-A177-3AD203B41FA5}">
                      <a16:colId xmlns:a16="http://schemas.microsoft.com/office/drawing/2014/main" val="3945128957"/>
                    </a:ext>
                  </a:extLst>
                </a:gridCol>
                <a:gridCol w="1721310">
                  <a:extLst>
                    <a:ext uri="{9D8B030D-6E8A-4147-A177-3AD203B41FA5}">
                      <a16:colId xmlns:a16="http://schemas.microsoft.com/office/drawing/2014/main" val="3212913717"/>
                    </a:ext>
                  </a:extLst>
                </a:gridCol>
              </a:tblGrid>
              <a:tr h="1048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a[0],a[1],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[8]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T=1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M=8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J=0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K=0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834289"/>
                  </a:ext>
                </a:extLst>
              </a:tr>
              <a:tr h="7087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a[2],a[3],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[9]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158843"/>
                  </a:ext>
                </a:extLst>
              </a:tr>
              <a:tr h="7087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a[4],a[5],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[10]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002921"/>
                  </a:ext>
                </a:extLst>
              </a:tr>
              <a:tr h="7087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a[6],a[7],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[11]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321592"/>
                  </a:ext>
                </a:extLst>
              </a:tr>
              <a:tr h="708717">
                <a:tc>
                  <a:txBody>
                    <a:bodyPr/>
                    <a:lstStyle/>
                    <a:p>
                      <a:pPr marL="0" marR="0" lvl="0" indent="0" algn="r" defTabSz="914377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</a:rPr>
                        <a:t>a[8],a[9],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[12]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417348"/>
                  </a:ext>
                </a:extLst>
              </a:tr>
              <a:tr h="708717">
                <a:tc>
                  <a:txBody>
                    <a:bodyPr/>
                    <a:lstStyle/>
                    <a:p>
                      <a:pPr marL="0" marR="0" lvl="0" indent="0" algn="r" defTabSz="914377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</a:rPr>
                        <a:t>a[10],a[11],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[13]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073999"/>
                  </a:ext>
                </a:extLst>
              </a:tr>
              <a:tr h="708717">
                <a:tc>
                  <a:txBody>
                    <a:bodyPr/>
                    <a:lstStyle/>
                    <a:p>
                      <a:pPr marL="0" marR="0" lvl="0" indent="0" algn="r" defTabSz="914377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</a:rPr>
                        <a:t>a[12],a[13],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[14]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740839"/>
                  </a:ext>
                </a:extLst>
              </a:tr>
              <a:tr h="708717">
                <a:tc>
                  <a:txBody>
                    <a:bodyPr/>
                    <a:lstStyle/>
                    <a:p>
                      <a:pPr marL="0" marR="0" lvl="0" indent="0" algn="r" defTabSz="914377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</a:rPr>
                        <a:t>a[14],a[15], </a:t>
                      </a:r>
                      <a:r>
                        <a:rPr lang="en-US" sz="1400" kern="100" dirty="0" err="1">
                          <a:effectLst/>
                        </a:rPr>
                        <a:t>si</a:t>
                      </a:r>
                      <a:r>
                        <a:rPr lang="en-US" sz="1400" kern="100" dirty="0">
                          <a:effectLst/>
                        </a:rPr>
                        <a:t>[15]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38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423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rtl="0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-01" id="{5E987EB9-C24C-4DA1-A8F3-4DE7A629A211}" vid="{B5264CAE-F3A8-427A-8AA0-2DA8EEEC9E1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Custom-01</Template>
  <TotalTime>13574</TotalTime>
  <Words>710</Words>
  <Application>Microsoft Office PowerPoint</Application>
  <PresentationFormat>Widescreen</PresentationFormat>
  <Paragraphs>229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</vt:lpstr>
      <vt:lpstr>Helvetica Neue</vt:lpstr>
      <vt:lpstr>Times New Roman</vt:lpstr>
      <vt:lpstr>ערכת נושא Office</vt:lpstr>
      <vt:lpstr>PowerPoint Presentation</vt:lpstr>
      <vt:lpstr>PowerPoint Presentation</vt:lpstr>
      <vt:lpstr>PowerPoint Presentation</vt:lpstr>
      <vt:lpstr>Butterfly code</vt:lpstr>
      <vt:lpstr>What are the different variables used for?</vt:lpstr>
      <vt:lpstr>Use N=16</vt:lpstr>
      <vt:lpstr>PowerPoint Presentation</vt:lpstr>
      <vt:lpstr>PowerPoint Presentation</vt:lpstr>
      <vt:lpstr>PowerPoint Presentation</vt:lpstr>
      <vt:lpstr>PowerPoint Presentation</vt:lpstr>
      <vt:lpstr>How does it divide NTT into smaller NTTs?</vt:lpstr>
      <vt:lpstr>Uses a butterfly to accelerate the process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Asadzadehmehdialghadami</dc:creator>
  <cp:lastModifiedBy>Mariam Rabadi</cp:lastModifiedBy>
  <cp:revision>472</cp:revision>
  <dcterms:created xsi:type="dcterms:W3CDTF">2018-11-18T20:48:52Z</dcterms:created>
  <dcterms:modified xsi:type="dcterms:W3CDTF">2023-10-30T03:23:30Z</dcterms:modified>
</cp:coreProperties>
</file>