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32"/>
  </p:notesMasterIdLst>
  <p:sldIdLst>
    <p:sldId id="285" r:id="rId2"/>
    <p:sldId id="286" r:id="rId3"/>
    <p:sldId id="288" r:id="rId4"/>
    <p:sldId id="287" r:id="rId5"/>
    <p:sldId id="300" r:id="rId6"/>
    <p:sldId id="301" r:id="rId7"/>
    <p:sldId id="304" r:id="rId8"/>
    <p:sldId id="303" r:id="rId9"/>
    <p:sldId id="296" r:id="rId10"/>
    <p:sldId id="289" r:id="rId11"/>
    <p:sldId id="306" r:id="rId12"/>
    <p:sldId id="309" r:id="rId13"/>
    <p:sldId id="308" r:id="rId14"/>
    <p:sldId id="307" r:id="rId15"/>
    <p:sldId id="305" r:id="rId16"/>
    <p:sldId id="314" r:id="rId17"/>
    <p:sldId id="311" r:id="rId18"/>
    <p:sldId id="310" r:id="rId19"/>
    <p:sldId id="312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298" r:id="rId28"/>
    <p:sldId id="291" r:id="rId29"/>
    <p:sldId id="321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9C423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7"/>
    <p:restoredTop sz="91224"/>
  </p:normalViewPr>
  <p:slideViewPr>
    <p:cSldViewPr snapToGrid="0" snapToObjects="1" showGuides="1">
      <p:cViewPr varScale="1">
        <p:scale>
          <a:sx n="111" d="100"/>
          <a:sy n="111" d="100"/>
        </p:scale>
        <p:origin x="224" y="312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3:53:28.709"/>
    </inkml:context>
    <inkml:brush xml:id="br0">
      <inkml:brushProperty name="width" value="0.03528" units="cm"/>
      <inkml:brushProperty name="height" value="0.03528" units="cm"/>
      <inkml:brushProperty name="color" value="#E71225"/>
    </inkml:brush>
  </inkml:definitions>
  <inkml:trace contextRef="#ctx0" brushRef="#br0">1 1 24575,'13'4'0,"67"-2"0,-11-1 0,16-1 0,10 1-1723,-10-1 0,8 0 1,6 0-1,4 0 0,3 0 1723,-23 0 0,3 0 0,3 0 0,2 0 0,1 0 0,2 0 0,0 0 0,1 0-388,0 0 1,1 0-1,2 0 1,0 0 0,2 0-1,0 0 1,1 0 0,0 0-1,-1 0 388,-5 0 0,0 0 0,2 0 0,-1 0 0,1 0 0,0 0 0,0 0 0,-1 0 0,-1 0 0,0 0 0,5 0 0,-1 0 0,1 0 0,-2 0 0,0 0 0,0 0 0,-1 0 0,-2 0 0,0 0-2,4 0 0,-1-1 0,-1 1 0,-1 0 1,-1 0-1,-1 0 0,-2 0 0,-2 1 2,13-1 0,-2 0 0,-1 1 0,-4-1 0,-2 1 0,-5-1-114,15 1 0,-5 0 1,-4-1-1,-6 1 114,6 0 0,-6 0 0,-10 0 1241,-3 1 0,-12-1-1241,11-1 0,-45 0 0,-16 0 5070,-7 0-5070,2 0 3905,7 0-3905,18 0 1114,19 0-1114,24 0 0,22 3 0,-42 0 0,1 2 0,4 0 0,0 1 0,-2 1 0,-1 1 0,-5-1 0,-2 0 0,41 5 0,-9-1 0,-3 3 0,-8 1 0,-3-1 0,-4-1 0,1-4 0,11 1 0,5-2 0,1 0 0,-9 1 0,-11-2 0,-4 1 0,-3-3 0,-1-2 0,-1 0 0,-7-3 0,-2 0 0,-1 0 0,-2 0 0,2 0 0,-6 0 0,-7 0 0,-10 0 0,-8 0 0,-1 0 0,0 0 0,5 0 0,6 0 0,3 0 0,3 0 0,1 0 0,4-4 0,3-1 0,7-3 0,10 1 0,5 3 0,14-1 0,23 2 0,-32 1 0,4 0 0,14 1 0,5 0 0,-21 1 0,2 0 0,0 0 0,1 0 0,1 0 0,-1 0 0,-1 0 0,0 0 0,-1 0 0,28 0 0,-2 0 0,-6 0 0,-1 0 0,0 0 0,1 0 0,2-1 0,0-1 0,6-1 0,1-2 0,-31 1 0,2-1 0,-1-1-144,3 0 0,0 0 1,1-1 143,0 0 0,0-1 0,0 0 0,-3 1 0,0-1 0,0 1 0,31-4 0,-2 1 0,-11 2 0,-3 0 0,-11 3 0,-3 1 0,-11 1 0,-4 1 0,20 2 0,-24 0 0,-19 0 0,-11 0 431,-5 0-431,2 0 0,5 2 0,15 4 0,16 5 0,17 2 0,7 1 0,-1-2 0,-9-4 0,-18-1 0,-13-2 0,-13-2 0,-9 1 0,-2-2 0,-1 1 0,2-2 0,13-1 0,21 0 0,25 0 0,18-2 0,6-4 0,-14-2 0,-21 0 0,-20 3 0,-18 3 0,-10 0 0,-8 0 0,-3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3:53:31.309"/>
    </inkml:context>
    <inkml:brush xml:id="br0">
      <inkml:brushProperty name="width" value="0.03528" units="cm"/>
      <inkml:brushProperty name="height" value="0.03528" units="cm"/>
      <inkml:brushProperty name="color" value="#E71225"/>
    </inkml:brush>
  </inkml:definitions>
  <inkml:trace contextRef="#ctx0" brushRef="#br0">0 0 24575,'26'0'0,"66"0"0,-26 0 0,12 0 0,7 0-1430,-11 0 1,5 0 0,5 0 0,4 0 0,2 0 1429,-9 0 0,4 0 0,2 0 0,2 0 0,2 0 0,1 0 0,0 0-410,-1 0 0,1 0 0,2 0 1,1 0-1,1 0 0,0 0 0,0 0 1,1 0 409,1 0 0,2 0 0,0 0 0,0 0 0,1 0 0,-1 0 0,-1 0 0,0 0 0,-4 0 0,0 0 0,0 0 0,-1 0 0,0 0 0,-1 0 0,-1 0 0,-1 0-40,5 0 1,-1 0 0,0 0-1,-1 0 1,-2 0 0,-1 0-1,-1 0 40,5 0 0,-1 0 0,-1 0 0,-2 0 0,-2 0 0,-2 0-153,2 0 0,-2 0 1,-2 0-1,-3 0 0,-1 0 153,3 1 0,-1-1 0,-4 1 0,-5 0 719,3 1 1,-5 1-1,-7 0-719,5 3 0,-8 0 4197,25 9-4197,-40-2 3508,-21-4-3508,-4-2 1601,1-1-1601,10-1 0,10 0 0,12 0 0,8-2 0,11-1 0,17 1 0,-37 0 0,3 0 0,7 1 0,2-1 0,5 1 0,1-2 0,2 0 0,0-1 0,-5 0 0,-1-2 0,-6 1 0,-3 0 0,36 0 0,-27 0 0,-20 0 0,-11 0 0,-2 0 0,1 0 0,1 0 0,-3 0 0,-3 0 0,-2 0 0,1 0 0,2 0 0,1-1 0,-2-1 0,-4-3 0,-5 1 0,-6 1 0,-5 1 0,-5 1 0,-4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7:22:55.915"/>
    </inkml:context>
    <inkml:brush xml:id="br0">
      <inkml:brushProperty name="width" value="0.025" units="cm"/>
      <inkml:brushProperty name="height" value="0.025" units="cm"/>
      <inkml:brushProperty name="color" value="#E71225"/>
    </inkml:brush>
  </inkml:definitions>
  <inkml:trace contextRef="#ctx0" brushRef="#br0">395 1289 24575,'28'0'0,"66"0"0,-17 0 0,8 0 0,-10 0 0,4 0 0,3 0-782,13 0 0,4 0 0,-1 0 782,-5 0 0,0 0 0,-1 0 0,-7 0 0,-1 0 0,-3 0 250,-11 0 0,-2 0 0,-5 0-250,13 0 0,-7 0 387,30 0-387,-25 0 0,-29 0 0,-8-4 1209,-2-8-1209,0-7 0,0-9 0,-4-7 0,-1-8 0,-1-7 0,-2 2 0,-4 7 0,-6 9 0,-7 1 0,-6-11 0,-16-21 0,-19-20 0,10 37 0,-3-1 0,-3 1 0,-2 2 0,-30-33 0,-3 14 0,-10 12 0,-8 4 0,-3 6 0,4 4 0,8 6 0,7 6 0,3 2 0,0 4 0,2 4 0,2 2 0,7 3 0,3 1 0,-1 0 0,-3 2 0,-9 3 0,-11 2 0,-6 2 0,-5-3 0,4-2 0,13-1 0,6-1 0,6-1 0,-3 0 0,-7 1 0,-2-1 0,1 3 0,1 1 0,6-1 0,2 0 0,-1 0 0,5-1 0,3 1 0,5 3 0,7 0 0,4 2 0,5 0 0,5 0 0,1 0 0,1 0 0,0 3 0,0 5 0,4 5 0,3 4 0,0 0 0,4 1 0,0 5 0,0 6 0,2 7 0,1 7 0,0 9 0,1 16 0,2 20 0,1-37 0,1 2 0,1 4 0,0 0 0,0 0 0,0-2 0,0 45 0,3-15 0,5-20 0,5-14 0,5-10 0,1-5 0,-1-3 0,3 1 0,5 1 0,3 1 0,2 0 0,-2-1 0,-6-3 0,-3-5 0,-3-5 0,-5-4 0,-2-6 0,-7-5 0,-1-5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E178-0D2E-C447-8092-FD029D38C716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C0AC-DD3F-054A-9B89-4510036C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Symmetric-key cryptography: the same key is used for both encryption and decryption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C0AC-DD3F-054A-9B89-4510036C8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5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C0AC-DD3F-054A-9B89-4510036C8C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C0AC-DD3F-054A-9B89-4510036C8C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C0AC-DD3F-054A-9B89-4510036C8C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C0AC-DD3F-054A-9B89-4510036C8C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EBE8C2E6-C727-1F54-003D-BC1EDA5C4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5952" y="729049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n>
                <a:noFill/>
              </a:ln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6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9FB1F3E-A0BE-73A8-4725-732085160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56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183658"/>
            <a:ext cx="10744207" cy="772388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09953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75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Centered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24B5A5E1-B230-4B3A-A5F5-43F77FBBC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4" name="Attribution">
            <a:extLst>
              <a:ext uri="{FF2B5EF4-FFF2-40B4-BE49-F238E27FC236}">
                <a16:creationId xmlns:a16="http://schemas.microsoft.com/office/drawing/2014/main" id="{C4C00EDE-E370-0418-EBAC-72AFBCC6E3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</p:spTree>
    <p:extLst>
      <p:ext uri="{BB962C8B-B14F-4D97-AF65-F5344CB8AC3E}">
        <p14:creationId xmlns:p14="http://schemas.microsoft.com/office/powerpoint/2010/main" val="2401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274320" y="6519672"/>
            <a:ext cx="914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7FD527EB-4E33-C078-C9F0-C913FB0A27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39144" y="6126500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6" r:id="rId2"/>
    <p:sldLayoutId id="2147483858" r:id="rId3"/>
    <p:sldLayoutId id="2147483857" r:id="rId4"/>
    <p:sldLayoutId id="2147483851" r:id="rId5"/>
    <p:sldLayoutId id="2147483859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 userDrawn="1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inferati.azureedge.net/docs/inferati-fhe-bgv.pdf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s://www.inferati.com/blog/fhe-schemes-bgv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zademn/EverythingCrypto/blob/master/E3-Homomorphic-Encryption/BGV.ipynb" TargetMode="External"/><Relationship Id="rId5" Type="http://schemas.openxmlformats.org/officeDocument/2006/relationships/hyperlink" Target="https://bit-ml.github.io/blog/post/bgv-fully-homomorphic-encryption-scheme-in-python/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customXml" Target="../ink/ink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32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68B2-A6AF-A1A6-8871-59CEDE4B7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Fully Homomorphic Encryption with BGV scheme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B580B-D8CF-813F-0074-EC3D6EB1A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 Wu</a:t>
            </a:r>
          </a:p>
        </p:txBody>
      </p:sp>
    </p:spTree>
    <p:extLst>
      <p:ext uri="{BB962C8B-B14F-4D97-AF65-F5344CB8AC3E}">
        <p14:creationId xmlns:p14="http://schemas.microsoft.com/office/powerpoint/2010/main" val="7813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461991-C5D8-2734-81F2-091616D11A66}"/>
              </a:ext>
            </a:extLst>
          </p:cNvPr>
          <p:cNvSpPr/>
          <p:nvPr/>
        </p:nvSpPr>
        <p:spPr>
          <a:xfrm>
            <a:off x="723884" y="1216271"/>
            <a:ext cx="10744207" cy="512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Polynomial ADD/MUL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Polynomial modulo polynomial/integer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BGV—Overview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8BBD0AB-AC65-FDD5-AF52-7CD3CEC91EC5}"/>
              </a:ext>
            </a:extLst>
          </p:cNvPr>
          <p:cNvSpPr/>
          <p:nvPr/>
        </p:nvSpPr>
        <p:spPr>
          <a:xfrm>
            <a:off x="5120652" y="2286000"/>
            <a:ext cx="2194559" cy="3843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2880" rtlCol="0" anchor="t"/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Evaluate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B3DBE7-263E-7CBE-E123-AC2E5FF92B40}"/>
              </a:ext>
            </a:extLst>
          </p:cNvPr>
          <p:cNvSpPr/>
          <p:nvPr/>
        </p:nvSpPr>
        <p:spPr>
          <a:xfrm>
            <a:off x="2743206" y="38404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KeyGen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44297F-EF31-59AB-1FDA-7AC614A7212D}"/>
              </a:ext>
            </a:extLst>
          </p:cNvPr>
          <p:cNvSpPr/>
          <p:nvPr/>
        </p:nvSpPr>
        <p:spPr>
          <a:xfrm>
            <a:off x="2743212" y="24688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Encrypt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A9CD49-0C1B-A632-026E-CD0CFF056DDB}"/>
              </a:ext>
            </a:extLst>
          </p:cNvPr>
          <p:cNvSpPr/>
          <p:nvPr/>
        </p:nvSpPr>
        <p:spPr>
          <a:xfrm>
            <a:off x="5486412" y="3840480"/>
            <a:ext cx="1458669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1EFC26-25A1-546F-C872-EE52B66180F6}"/>
              </a:ext>
            </a:extLst>
          </p:cNvPr>
          <p:cNvSpPr/>
          <p:nvPr/>
        </p:nvSpPr>
        <p:spPr>
          <a:xfrm>
            <a:off x="5486412" y="52120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51EB34-1082-8F19-B7A6-89E27077FC0D}"/>
              </a:ext>
            </a:extLst>
          </p:cNvPr>
          <p:cNvSpPr/>
          <p:nvPr/>
        </p:nvSpPr>
        <p:spPr>
          <a:xfrm>
            <a:off x="2743206" y="5212079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7B83B-5A82-7D5D-9DDE-23B3C45DAA9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474726" y="3200400"/>
            <a:ext cx="6" cy="6400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C04B5-DD53-3BAE-4EEF-2E305815FD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74726" y="4572000"/>
            <a:ext cx="0" cy="6400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5C1ACF-DB33-B2A8-CE43-BB463A7737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06246" y="4206240"/>
            <a:ext cx="128016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2D39AF-D19C-46B5-C668-6D583203DE6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06246" y="4206240"/>
            <a:ext cx="1280166" cy="1371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8A7844-0629-3FD3-079D-401D545D86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206252" y="2834640"/>
            <a:ext cx="1280160" cy="1371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8D6D19-ACAB-CAFE-DDDD-82A912D7FAA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4206246" y="5577839"/>
            <a:ext cx="128016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03134-2CA4-287C-2E27-7A6299E0568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215747" y="4572000"/>
            <a:ext cx="2185" cy="6400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1AD901-D6E0-BA85-5F2E-724EF965D1D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63040" y="2832392"/>
            <a:ext cx="1280172" cy="2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672E8E-A8ED-9E39-727A-66FFE6AD598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463046" y="5577839"/>
            <a:ext cx="12801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790AEFD-E51C-71C8-042F-0A9EDD9C9251}"/>
              </a:ext>
            </a:extLst>
          </p:cNvPr>
          <p:cNvSpPr/>
          <p:nvPr/>
        </p:nvSpPr>
        <p:spPr>
          <a:xfrm>
            <a:off x="8220876" y="5212079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switching, etc.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0EC2C38-EF8C-DCDD-F903-0720EF84D202}"/>
              </a:ext>
            </a:extLst>
          </p:cNvPr>
          <p:cNvCxnSpPr>
            <a:cxnSpLocks/>
            <a:stCxn id="77" idx="1"/>
            <a:endCxn id="7" idx="3"/>
          </p:cNvCxnSpPr>
          <p:nvPr/>
        </p:nvCxnSpPr>
        <p:spPr>
          <a:xfrm flipH="1">
            <a:off x="6945081" y="2832392"/>
            <a:ext cx="1280160" cy="13738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91B7BE4-6B9B-5F63-59A4-E88D54277D56}"/>
              </a:ext>
            </a:extLst>
          </p:cNvPr>
          <p:cNvCxnSpPr>
            <a:cxnSpLocks/>
            <a:stCxn id="129" idx="1"/>
            <a:endCxn id="8" idx="3"/>
          </p:cNvCxnSpPr>
          <p:nvPr/>
        </p:nvCxnSpPr>
        <p:spPr>
          <a:xfrm flipH="1">
            <a:off x="6949452" y="4206240"/>
            <a:ext cx="1271423" cy="1371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5E1DCC97-3136-D3C8-53F3-10A34B8709E8}"/>
              </a:ext>
            </a:extLst>
          </p:cNvPr>
          <p:cNvSpPr/>
          <p:nvPr/>
        </p:nvSpPr>
        <p:spPr>
          <a:xfrm>
            <a:off x="8220875" y="3840480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Relinearization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1097FF2-114A-ABF2-3832-9A37A6B8B012}"/>
              </a:ext>
            </a:extLst>
          </p:cNvPr>
          <p:cNvSpPr/>
          <p:nvPr/>
        </p:nvSpPr>
        <p:spPr>
          <a:xfrm>
            <a:off x="8225241" y="2466632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Modulus switching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49DF78-0371-3E0D-47D6-AD9F518A0595}"/>
              </a:ext>
            </a:extLst>
          </p:cNvPr>
          <p:cNvSpPr txBox="1"/>
          <p:nvPr/>
        </p:nvSpPr>
        <p:spPr>
          <a:xfrm>
            <a:off x="12843803" y="5345723"/>
            <a:ext cx="6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E0E325A-5960-42FA-C66E-55188DCD5B06}"/>
              </a:ext>
            </a:extLst>
          </p:cNvPr>
          <p:cNvCxnSpPr>
            <a:cxnSpLocks/>
            <a:stCxn id="84" idx="1"/>
            <a:endCxn id="8" idx="3"/>
          </p:cNvCxnSpPr>
          <p:nvPr/>
        </p:nvCxnSpPr>
        <p:spPr>
          <a:xfrm flipH="1">
            <a:off x="6949452" y="5577839"/>
            <a:ext cx="127142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2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BGV—Polynomial ADD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9DD48-F0A5-75D5-3FA6-D578C03D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7" y="1438002"/>
            <a:ext cx="7772400" cy="4589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1D5FA6-E558-F07D-0634-E9A7659D7FE4}"/>
              </a:ext>
            </a:extLst>
          </p:cNvPr>
          <p:cNvSpPr txBox="1"/>
          <p:nvPr/>
        </p:nvSpPr>
        <p:spPr>
          <a:xfrm>
            <a:off x="723897" y="6509375"/>
            <a:ext cx="1074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sciencing.com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/polynomials-adding-subtracting-dividing-multiplying-13712465.html</a:t>
            </a:r>
          </a:p>
        </p:txBody>
      </p:sp>
    </p:spTree>
    <p:extLst>
      <p:ext uri="{BB962C8B-B14F-4D97-AF65-F5344CB8AC3E}">
        <p14:creationId xmlns:p14="http://schemas.microsoft.com/office/powerpoint/2010/main" val="158282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BGV—Polynomial MUL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CB406-50E6-9A6C-6BF2-C4E68DB4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7" y="2239047"/>
            <a:ext cx="7772400" cy="18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5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BGV—Polynomial modulo polynomial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remainder of polynomial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EC6C4-EBF2-3BEE-2CC7-E6028C89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57" y="2211887"/>
            <a:ext cx="27432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618BE-CE42-B3FB-C0B2-3F505928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7" y="3706827"/>
            <a:ext cx="7772400" cy="175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E82D1-B860-F14C-0585-9048AFA8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61" y="2612328"/>
            <a:ext cx="5283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8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BGV—Polynomial modulo integer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Modulo each coefficient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537AA-5137-7F27-E694-24A3CF0B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7" y="3674714"/>
            <a:ext cx="5791200" cy="181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65B88-B9A5-F5B0-51EB-38EE1DA5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57" y="2211887"/>
            <a:ext cx="27432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DAADB-6A14-EA8B-0287-5DDA91E6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61" y="2612328"/>
            <a:ext cx="5283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D067BF-FCCD-7E15-ABCA-A7CAFABD0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210" y="3022236"/>
            <a:ext cx="838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BGV—Prologue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0A3FD-8DDE-2065-A856-DBDF2957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Everything (operation and variable) is polynomial, except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operations are </a:t>
            </a:r>
            <a:r>
              <a:rPr lang="en-US" dirty="0">
                <a:solidFill>
                  <a:srgbClr val="FF0000"/>
                </a:solidFill>
              </a:rPr>
              <a:t>mod q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mod (X^n+1)</a:t>
            </a:r>
            <a:r>
              <a:rPr lang="en-US" dirty="0"/>
              <a:t> by default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0F117-1045-94DD-495D-94DF32CC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52" y="1740924"/>
            <a:ext cx="4076295" cy="1216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87C39A-93F7-2566-AA2F-5F9E25E3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1" y="3645570"/>
            <a:ext cx="5943600" cy="218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F8E226-C3C4-AD12-BA44-20CD5BE0C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730" y="3835365"/>
            <a:ext cx="5334000" cy="1549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826775-1113-551A-231B-B31B9B584B2A}"/>
              </a:ext>
            </a:extLst>
          </p:cNvPr>
          <p:cNvSpPr txBox="1"/>
          <p:nvPr/>
        </p:nvSpPr>
        <p:spPr>
          <a:xfrm>
            <a:off x="723900" y="6007700"/>
            <a:ext cx="10744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/>
              </a:rPr>
              <a:t>https://bit-ml.github.io/blog/post/bgv-fully-homomorphic-encryption-scheme-in-python/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https://github.com/zademn/EverythingCrypto/blob/master/E3-Homomorphic-Encryption/BGV.ipynb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/>
              </a:rPr>
              <a:t>https://www.inferati.com/blog/fhe-schemes-bgv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8"/>
              </a:rPr>
              <a:t>https://inferati.azureedge.net/docs/inferati-fhe-bgv.pdf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2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</a:t>
            </a:r>
            <a:r>
              <a:rPr lang="en-US" dirty="0" err="1"/>
              <a:t>KeyGen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698AE-FACB-11F3-47E1-D9DFC421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090"/>
            <a:ext cx="12167843" cy="1479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0F117-1045-94DD-495D-94DF32CC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449" y="382153"/>
            <a:ext cx="3845502" cy="1147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08363-55BB-9FBD-7A80-8F31BF483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28434"/>
            <a:ext cx="7772400" cy="25463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1C27F2-4CAA-31F2-CBDD-3F5451EAA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921" y="5494523"/>
            <a:ext cx="1130300" cy="25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3CCE5F-8A13-7370-70BC-7643D12B8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666" y="6062546"/>
            <a:ext cx="4152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</a:t>
            </a:r>
            <a:r>
              <a:rPr lang="en-US" dirty="0" err="1"/>
              <a:t>KeyGen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28631-2B75-F7EC-7979-0E44D4C4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449" y="382153"/>
            <a:ext cx="3845502" cy="11477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45C62A-9930-5095-5FB6-790693E3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4685"/>
            <a:ext cx="12192000" cy="2391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1499B1-9D23-AB22-8734-6C4AED4AE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98" y="1644020"/>
            <a:ext cx="70993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1AC3CA-DDE9-5D02-2ED1-BD011BE2D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350" y="4560374"/>
            <a:ext cx="2425700" cy="24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E1A67-5B1D-FCA0-5578-2C8572142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05" y="2636253"/>
            <a:ext cx="2209800" cy="58420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87841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BGV—Encryption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B790F-812E-743B-B360-B9C980D0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7" y="1272228"/>
            <a:ext cx="7772400" cy="2639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EB07EC-B04D-F8CA-8B43-6D888A8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48" y="3966547"/>
            <a:ext cx="9258303" cy="2891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928631-2B75-F7EC-7979-0E44D4C4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449" y="382153"/>
            <a:ext cx="3845502" cy="1147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D41E4F-FB48-C618-FA8C-51D92FA0B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910" y="4644780"/>
            <a:ext cx="2425700" cy="24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63740-EF75-B08D-B72A-B7A2C6C52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063" y="2891453"/>
            <a:ext cx="2235200" cy="60960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9703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BGV—Decryption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28631-2B75-F7EC-7979-0E44D4C4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449" y="382153"/>
            <a:ext cx="3845502" cy="1147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25EE8-807C-BC61-5CC3-717829403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992507"/>
            <a:ext cx="10015669" cy="2639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9AE059-DD01-8385-91B8-F0FB028D2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127" y="1742214"/>
            <a:ext cx="528320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BE4B0-E3A7-6343-83CB-BA288AC78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276" y="2767932"/>
            <a:ext cx="1917700" cy="43180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21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981C-4B6A-75FD-6DB4-1208172A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19DF-B9AA-BC10-4B87-79C244FB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Fully homomorphic encryption (FHE)</a:t>
            </a:r>
          </a:p>
          <a:p>
            <a:pPr marL="0" indent="0">
              <a:buNone/>
            </a:pP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dirty="0"/>
              <a:t> BGV scheme</a:t>
            </a:r>
          </a:p>
          <a:p>
            <a:pPr marL="0" indent="0">
              <a:buNone/>
            </a:pP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9C423"/>
                </a:highlight>
              </a:rPr>
              <a:t>3</a:t>
            </a: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dirty="0"/>
              <a:t> Next step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5662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BGV—Decryption continued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28631-2B75-F7EC-7979-0E44D4C4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449" y="382153"/>
            <a:ext cx="3845502" cy="1147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9AE059-DD01-8385-91B8-F0FB028D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7" y="1684127"/>
            <a:ext cx="528320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CF8CF-A316-921E-CECE-486689C27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49" y="3598880"/>
            <a:ext cx="7772400" cy="1913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C463C-1163-195C-0F78-E1991A896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372" y="2082800"/>
            <a:ext cx="5384800" cy="134620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41E35-8E66-350F-5551-AC024C039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097" y="4909218"/>
            <a:ext cx="5994400" cy="113030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37909D-6926-DC71-B135-E8EC43D2680B}"/>
                  </a:ext>
                </a:extLst>
              </p14:cNvPr>
              <p14:cNvContentPartPr/>
              <p14:nvPr/>
            </p14:nvContentPartPr>
            <p14:xfrm>
              <a:off x="6923387" y="5557301"/>
              <a:ext cx="5020560" cy="79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37909D-6926-DC71-B135-E8EC43D268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7267" y="5551181"/>
                <a:ext cx="50328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192410-C07D-48FC-DB8F-61ABFC79B7CB}"/>
                  </a:ext>
                </a:extLst>
              </p14:cNvPr>
              <p14:cNvContentPartPr/>
              <p14:nvPr/>
            </p14:nvContentPartPr>
            <p14:xfrm>
              <a:off x="6078827" y="5803181"/>
              <a:ext cx="2875680" cy="42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192410-C07D-48FC-DB8F-61ABFC79B7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72707" y="5797061"/>
                <a:ext cx="288828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28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BGV—FHE ADD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D730B-4A94-E181-5DCA-CDA24492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19" y="1185145"/>
            <a:ext cx="7759700" cy="40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57DD0-D63D-3C77-3A25-54AB99B0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82" y="1764130"/>
            <a:ext cx="152400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C55D1F-D1B9-35AA-C946-862A8AC5D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761" y="3313544"/>
            <a:ext cx="5807242" cy="26489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598946-A5B4-5F8F-2EA2-E9113B6894CC}"/>
              </a:ext>
            </a:extLst>
          </p:cNvPr>
          <p:cNvSpPr txBox="1"/>
          <p:nvPr/>
        </p:nvSpPr>
        <p:spPr>
          <a:xfrm>
            <a:off x="2209800" y="6077917"/>
            <a:ext cx="9258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Additive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noise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Magnitude </a:t>
            </a: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constraint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the norm of the error term, identical to decryption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F9C56C-7728-FF59-A811-61D4237130AB}"/>
              </a:ext>
            </a:extLst>
          </p:cNvPr>
          <p:cNvGrpSpPr/>
          <p:nvPr/>
        </p:nvGrpSpPr>
        <p:grpSpPr>
          <a:xfrm>
            <a:off x="3062344" y="2365071"/>
            <a:ext cx="6463418" cy="901700"/>
            <a:chOff x="343207" y="2354970"/>
            <a:chExt cx="6463418" cy="9017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DAFB31-69D8-8A7C-49F7-DACD6ACE0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625" y="2354970"/>
              <a:ext cx="6350000" cy="9017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E4095D-6FB3-5442-A198-5FF522898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1376" y="2787269"/>
              <a:ext cx="1549400" cy="4191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B1E2DD9-8223-1322-12A1-89017B663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3207" y="2792951"/>
              <a:ext cx="1562100" cy="431800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F771BEC-3359-BC4D-E1AD-06B3753BC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6205" y="0"/>
            <a:ext cx="2435795" cy="7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BGV—FHE MUL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D77DD-C7E8-4516-0BF3-EA7C3327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109494"/>
            <a:ext cx="75565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957E08-4514-2359-B621-202286EE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28933"/>
            <a:ext cx="7772400" cy="954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D9445-E009-FAB6-6E34-FE45D6605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152" y="3003215"/>
            <a:ext cx="3073400" cy="194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B5654B-5EAB-EC3D-92DC-7566983ED8B4}"/>
              </a:ext>
            </a:extLst>
          </p:cNvPr>
          <p:cNvSpPr txBox="1"/>
          <p:nvPr/>
        </p:nvSpPr>
        <p:spPr>
          <a:xfrm>
            <a:off x="2209800" y="5525596"/>
            <a:ext cx="9258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Multiplicative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noise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Magnitude </a:t>
            </a: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constraint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the norm of the error term, identical to decryption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terms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instead of 2, not sustainable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ecryption is linear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2 terms, incompatible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D3540-F027-E31F-E375-4B8E54BA8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62517"/>
            <a:ext cx="5143500" cy="1231900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88F8DF-C944-FF29-2762-5613E5D6C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205" y="0"/>
            <a:ext cx="2435795" cy="7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3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748F1A-1496-2A80-4257-A2668BB9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Reduce noises after FHE operations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scale down</a:t>
            </a:r>
            <a:r>
              <a:rPr lang="en-US" sz="2400" dirty="0"/>
              <a:t> the ciphertext's components by q/Q</a:t>
            </a:r>
          </a:p>
          <a:p>
            <a:pPr lvl="1"/>
            <a:r>
              <a:rPr lang="en-US" sz="2400" dirty="0"/>
              <a:t>smartly round in a way to keep the </a:t>
            </a:r>
            <a:r>
              <a:rPr lang="en-US" sz="2400" dirty="0">
                <a:solidFill>
                  <a:srgbClr val="FF0000"/>
                </a:solidFill>
              </a:rPr>
              <a:t>decryption equation correct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BGV—Modulus switching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166180-9D06-D828-2641-A939B6DA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33" y="3458553"/>
            <a:ext cx="4356100" cy="44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D6B541-8749-612F-3E04-1BC15C2F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4381136"/>
            <a:ext cx="2108200" cy="673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1B6D13-AE43-5E09-B971-F4A1F99D3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300" y="5363795"/>
            <a:ext cx="71374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F10FA-1F39-4982-524A-AEF43F45E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265" y="3503003"/>
            <a:ext cx="4368800" cy="35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36FC6F-2D65-A1CD-5DC0-7ACFCC4AE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205" y="0"/>
            <a:ext cx="2435795" cy="7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1039A4-7BB0-88A2-8E3A-87722581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Reduce terms from 3 to 2</a:t>
            </a:r>
            <a:r>
              <a:rPr lang="en-US" sz="2400" dirty="0"/>
              <a:t> for correct decryption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</a:t>
            </a:r>
            <a:r>
              <a:rPr lang="en-US" dirty="0" err="1"/>
              <a:t>Relinearization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585E3-989B-B1F4-FE89-966547A6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81" y="2850190"/>
            <a:ext cx="36195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2046AE-0F4A-2086-AD09-8F661F9A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31" y="3449132"/>
            <a:ext cx="2717800" cy="1054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4B486-DFFB-34FD-6105-D2C20410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81" y="4619574"/>
            <a:ext cx="6311900" cy="135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836D8-3476-9A4A-91FF-96ED59A8A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81" y="2118376"/>
            <a:ext cx="5829300" cy="58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8A5D1A-6C94-3CBF-BCA7-0644E3BCF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126" y="2900228"/>
            <a:ext cx="3218791" cy="382523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5D0345-E28E-04BF-0A04-F846E24D60BE}"/>
              </a:ext>
            </a:extLst>
          </p:cNvPr>
          <p:cNvSpPr txBox="1"/>
          <p:nvPr/>
        </p:nvSpPr>
        <p:spPr>
          <a:xfrm>
            <a:off x="6513398" y="5592395"/>
            <a:ext cx="3771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a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element 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  <a:r>
              <a:rPr lang="en-US" baseline="-25000" dirty="0" err="1">
                <a:solidFill>
                  <a:srgbClr val="3333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it will yield some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 noise</a:t>
            </a:r>
            <a:endParaRPr lang="en-US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785A35-E315-0586-597A-23933925919D}"/>
                  </a:ext>
                </a:extLst>
              </p14:cNvPr>
              <p14:cNvContentPartPr/>
              <p14:nvPr/>
            </p14:nvContentPartPr>
            <p14:xfrm>
              <a:off x="5314589" y="5523147"/>
              <a:ext cx="940320" cy="523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785A35-E315-0586-597A-2393392591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0269" y="5518827"/>
                <a:ext cx="948960" cy="53172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7A465D3D-4AAF-1621-2C05-4C884EF4BF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681" y="5932220"/>
            <a:ext cx="2349500" cy="40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ADD23F-DCF3-9488-173D-F55CB19B1F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6205" y="0"/>
            <a:ext cx="2435795" cy="7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99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1039A4-7BB0-88A2-8E3A-87722581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Key switching v1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</a:t>
            </a:r>
            <a:r>
              <a:rPr lang="en-US" dirty="0" err="1"/>
              <a:t>Relinearization</a:t>
            </a:r>
            <a:r>
              <a:rPr lang="en-US" dirty="0"/>
              <a:t> variant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F765C2-5BB1-5B0B-79EB-FBE3B753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3" y="2979054"/>
            <a:ext cx="7772400" cy="2042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590E27-DEDD-A9FE-F52D-442340EDF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93" y="5321300"/>
            <a:ext cx="6324600" cy="153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C2412B-2740-D99D-74E8-69CD7096C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43" y="1907622"/>
            <a:ext cx="5067300" cy="673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C9DBB8-99FC-5006-50F6-8DF896A82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205" y="0"/>
            <a:ext cx="2435795" cy="772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4F8732-6F15-5603-45C7-57579C0FB083}"/>
              </a:ext>
            </a:extLst>
          </p:cNvPr>
          <p:cNvSpPr txBox="1"/>
          <p:nvPr/>
        </p:nvSpPr>
        <p:spPr>
          <a:xfrm>
            <a:off x="8003653" y="5784311"/>
            <a:ext cx="3190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error is </a:t>
            </a: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multiple of 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it goes away when we decrypt via mod t</a:t>
            </a:r>
          </a:p>
        </p:txBody>
      </p:sp>
    </p:spTree>
    <p:extLst>
      <p:ext uri="{BB962C8B-B14F-4D97-AF65-F5344CB8AC3E}">
        <p14:creationId xmlns:p14="http://schemas.microsoft.com/office/powerpoint/2010/main" val="2605910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1039A4-7BB0-88A2-8E3A-87722581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Key switching v2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BGV—</a:t>
            </a:r>
            <a:r>
              <a:rPr lang="en-US" dirty="0" err="1"/>
              <a:t>Relinearization</a:t>
            </a:r>
            <a:r>
              <a:rPr lang="en-US" dirty="0"/>
              <a:t> variant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179EF-4BA1-C277-0083-9CB9203A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77" y="3363949"/>
            <a:ext cx="3619500" cy="154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B48D3C-3659-35A6-FD60-6495CFA1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0" y="5264642"/>
            <a:ext cx="73533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DB30A-CE03-B6A4-8EA2-341622DB6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7" y="2170807"/>
            <a:ext cx="5778500" cy="92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B4AFA-06E7-E7C7-68B8-E259B6FD0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205" y="0"/>
            <a:ext cx="2435795" cy="772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0CF84-F334-DB8C-872F-FADB63F154A9}"/>
              </a:ext>
            </a:extLst>
          </p:cNvPr>
          <p:cNvSpPr txBox="1"/>
          <p:nvPr/>
        </p:nvSpPr>
        <p:spPr>
          <a:xfrm>
            <a:off x="8003653" y="5784311"/>
            <a:ext cx="3190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error is </a:t>
            </a:r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multiple of 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it goes away when we decrypt via mod t</a:t>
            </a:r>
          </a:p>
        </p:txBody>
      </p:sp>
    </p:spTree>
    <p:extLst>
      <p:ext uri="{BB962C8B-B14F-4D97-AF65-F5344CB8AC3E}">
        <p14:creationId xmlns:p14="http://schemas.microsoft.com/office/powerpoint/2010/main" val="759156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A54-53A5-5868-92CE-BB4F0C02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42C-810C-8DB3-2BAE-1089DC76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practices</a:t>
            </a:r>
          </a:p>
        </p:txBody>
      </p:sp>
    </p:spTree>
    <p:extLst>
      <p:ext uri="{BB962C8B-B14F-4D97-AF65-F5344CB8AC3E}">
        <p14:creationId xmlns:p14="http://schemas.microsoft.com/office/powerpoint/2010/main" val="729470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  <a:p>
            <a:r>
              <a:rPr lang="en-US" dirty="0"/>
              <a:t>Polynomial MUL acceleration: NTT</a:t>
            </a:r>
          </a:p>
          <a:p>
            <a:r>
              <a:rPr lang="en-US" dirty="0"/>
              <a:t>Cryptography parameter: </a:t>
            </a:r>
            <a:r>
              <a:rPr lang="en-US" dirty="0" err="1"/>
              <a:t>OpenFHE</a:t>
            </a:r>
            <a:r>
              <a:rPr lang="en-US" dirty="0"/>
              <a:t>, 32-2048 bits?</a:t>
            </a:r>
            <a:endParaRPr lang="en-US" sz="2400" dirty="0"/>
          </a:p>
          <a:p>
            <a:r>
              <a:rPr lang="en-US" dirty="0"/>
              <a:t>HW data format: INT32, INT64?</a:t>
            </a:r>
          </a:p>
          <a:p>
            <a:r>
              <a:rPr lang="en-US" dirty="0"/>
              <a:t>SW operation and schedule: GEMM? NNT? Comparison?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48425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  <a:p>
            <a:r>
              <a:rPr lang="en-US" dirty="0"/>
              <a:t>Performance profiling</a:t>
            </a:r>
          </a:p>
          <a:p>
            <a:r>
              <a:rPr lang="en-US" dirty="0"/>
              <a:t>ISA definition</a:t>
            </a:r>
          </a:p>
          <a:p>
            <a:r>
              <a:rPr lang="en-US" dirty="0"/>
              <a:t>Architecture design</a:t>
            </a:r>
          </a:p>
          <a:p>
            <a:r>
              <a:rPr lang="en-US" dirty="0"/>
              <a:t>Architecture simulation</a:t>
            </a:r>
          </a:p>
          <a:p>
            <a:r>
              <a:rPr lang="en-US" dirty="0"/>
              <a:t>Physical implementation</a:t>
            </a:r>
          </a:p>
          <a:p>
            <a:r>
              <a:rPr lang="en-US" dirty="0"/>
              <a:t>Baseline implementation</a:t>
            </a:r>
          </a:p>
          <a:p>
            <a:pPr lvl="1"/>
            <a:r>
              <a:rPr lang="en-US" sz="2400" dirty="0"/>
              <a:t>Works from MIT, NYU, SNU, KAIST, </a:t>
            </a:r>
            <a:r>
              <a:rPr lang="en-US" sz="2400" dirty="0" err="1"/>
              <a:t>UMich</a:t>
            </a:r>
            <a:r>
              <a:rPr lang="en-US" sz="2400" dirty="0"/>
              <a:t>, Duke, etc.</a:t>
            </a:r>
          </a:p>
          <a:p>
            <a:r>
              <a:rPr lang="en-US" dirty="0"/>
              <a:t>Compiler stack</a:t>
            </a:r>
          </a:p>
          <a:p>
            <a:r>
              <a:rPr lang="en-US" dirty="0"/>
              <a:t>Metric definition </a:t>
            </a:r>
          </a:p>
        </p:txBody>
      </p:sp>
    </p:spTree>
    <p:extLst>
      <p:ext uri="{BB962C8B-B14F-4D97-AF65-F5344CB8AC3E}">
        <p14:creationId xmlns:p14="http://schemas.microsoft.com/office/powerpoint/2010/main" val="14164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A54-53A5-5868-92CE-BB4F0C02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homomorphic encryption (FHE)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42C-810C-8DB3-2BAE-1089DC76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and what</a:t>
            </a:r>
          </a:p>
        </p:txBody>
      </p:sp>
    </p:spTree>
    <p:extLst>
      <p:ext uri="{BB962C8B-B14F-4D97-AF65-F5344CB8AC3E}">
        <p14:creationId xmlns:p14="http://schemas.microsoft.com/office/powerpoint/2010/main" val="4099762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E85-6EDD-F492-8EFB-CD986DDF8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1F9F9-0C92-92E2-1785-0465FD7EB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9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Pre-FHE cryptography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1996EA7-4BFC-1250-494E-698536271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4" y="1982069"/>
            <a:ext cx="4867935" cy="24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EDF7D-58AB-AB15-BB54-90B90C6C8AAD}"/>
              </a:ext>
            </a:extLst>
          </p:cNvPr>
          <p:cNvSpPr txBox="1"/>
          <p:nvPr/>
        </p:nvSpPr>
        <p:spPr>
          <a:xfrm>
            <a:off x="1685699" y="5167907"/>
            <a:ext cx="1916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Symmetric-key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e.g., AES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9467B-52E8-5AE0-AE91-A494EE422310}"/>
              </a:ext>
            </a:extLst>
          </p:cNvPr>
          <p:cNvSpPr txBox="1"/>
          <p:nvPr/>
        </p:nvSpPr>
        <p:spPr>
          <a:xfrm>
            <a:off x="723897" y="6509375"/>
            <a:ext cx="1074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Figures are from 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E0336559-B4A7-CA2A-8013-8E386B52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44" y="1906172"/>
            <a:ext cx="3116861" cy="30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98198-3FA3-706A-699B-AE421407194A}"/>
              </a:ext>
            </a:extLst>
          </p:cNvPr>
          <p:cNvSpPr txBox="1"/>
          <p:nvPr/>
        </p:nvSpPr>
        <p:spPr>
          <a:xfrm>
            <a:off x="6886811" y="5158903"/>
            <a:ext cx="3239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Asymmetric-key (Public-key)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e.g., RSA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7DDFFF6-4044-A299-CE2D-02906B18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5502"/>
            <a:ext cx="2426995" cy="24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3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FHE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Asymmetric-key with the ability to evaluate </a:t>
            </a:r>
            <a:r>
              <a:rPr lang="en-US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9467B-52E8-5AE0-AE91-A494EE422310}"/>
              </a:ext>
            </a:extLst>
          </p:cNvPr>
          <p:cNvSpPr txBox="1"/>
          <p:nvPr/>
        </p:nvSpPr>
        <p:spPr>
          <a:xfrm>
            <a:off x="723897" y="6509375"/>
            <a:ext cx="1074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github.com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zademn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EverythingCrypto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/blob/master/E3-Homomorphic-Encryption/1.%20Homomorphic%20Encryption.pdf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2EA78A-0131-098B-9278-04A8CF72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508" y="2147990"/>
            <a:ext cx="4030977" cy="436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FHE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Asymmetric-key</a:t>
            </a:r>
            <a:r>
              <a:rPr lang="en-US" dirty="0"/>
              <a:t> with the ability to evaluate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9467B-52E8-5AE0-AE91-A494EE422310}"/>
              </a:ext>
            </a:extLst>
          </p:cNvPr>
          <p:cNvSpPr txBox="1"/>
          <p:nvPr/>
        </p:nvSpPr>
        <p:spPr>
          <a:xfrm>
            <a:off x="723897" y="6509375"/>
            <a:ext cx="1074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github.com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zademn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EverythingCrypto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/blob/master/E3-Homomorphic-Encryption/1.%20Homomorphic%20Encryption.pdf</a:t>
            </a:r>
          </a:p>
        </p:txBody>
      </p:sp>
      <p:pic>
        <p:nvPicPr>
          <p:cNvPr id="2051" name="Picture 3" descr="page4image166744336">
            <a:extLst>
              <a:ext uri="{FF2B5EF4-FFF2-40B4-BE49-F238E27FC236}">
                <a16:creationId xmlns:a16="http://schemas.microsoft.com/office/drawing/2014/main" id="{C7EAC926-6F88-7987-8E12-F5D29E9F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7" y="2457449"/>
            <a:ext cx="64389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FHE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Asymmetric-key</a:t>
            </a:r>
            <a:r>
              <a:rPr lang="en-US" dirty="0"/>
              <a:t> with the ability to evaluate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9467B-52E8-5AE0-AE91-A494EE422310}"/>
              </a:ext>
            </a:extLst>
          </p:cNvPr>
          <p:cNvSpPr txBox="1"/>
          <p:nvPr/>
        </p:nvSpPr>
        <p:spPr>
          <a:xfrm>
            <a:off x="723897" y="6509375"/>
            <a:ext cx="1074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github.com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zademn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EverythingCrypto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/blob/master/E3-Homomorphic-Encryption/1.%20Homomorphic%20Encryption.pdf</a:t>
            </a:r>
          </a:p>
        </p:txBody>
      </p:sp>
      <p:pic>
        <p:nvPicPr>
          <p:cNvPr id="7" name="Picture 4" descr="page4image166749328">
            <a:extLst>
              <a:ext uri="{FF2B5EF4-FFF2-40B4-BE49-F238E27FC236}">
                <a16:creationId xmlns:a16="http://schemas.microsoft.com/office/drawing/2014/main" id="{9B9EF9BA-2017-7F0D-719F-A93FF11D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7" y="2405658"/>
            <a:ext cx="6438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9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FHE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16B1-2118-F6E5-CB12-C471E2C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steps: </a:t>
            </a:r>
            <a:r>
              <a:rPr lang="en-US" dirty="0" err="1"/>
              <a:t>KeyGen</a:t>
            </a:r>
            <a:r>
              <a:rPr lang="en-US" dirty="0"/>
              <a:t>, Encrypt, Evaluate, Decrypt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9467B-52E8-5AE0-AE91-A494EE422310}"/>
              </a:ext>
            </a:extLst>
          </p:cNvPr>
          <p:cNvSpPr txBox="1"/>
          <p:nvPr/>
        </p:nvSpPr>
        <p:spPr>
          <a:xfrm>
            <a:off x="723897" y="6509375"/>
            <a:ext cx="1074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github.com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zademn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EverythingCrypto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/blob/master/E3-Homomorphic-Encryption/1.%20Homomorphic%20Encryption.pdf</a:t>
            </a:r>
          </a:p>
        </p:txBody>
      </p:sp>
      <p:pic>
        <p:nvPicPr>
          <p:cNvPr id="4" name="Picture 4" descr="page4image166749328">
            <a:extLst>
              <a:ext uri="{FF2B5EF4-FFF2-40B4-BE49-F238E27FC236}">
                <a16:creationId xmlns:a16="http://schemas.microsoft.com/office/drawing/2014/main" id="{E5A5C973-E327-461E-B233-CCE471E4C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7" y="2405658"/>
            <a:ext cx="6438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A54-53A5-5868-92CE-BB4F0C02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BGV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42C-810C-8DB3-2BAE-1089DC76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Homomorphic Encryption without Bootstrapping</a:t>
            </a:r>
          </a:p>
          <a:p>
            <a:pPr lvl="1"/>
            <a:r>
              <a:rPr lang="en-US" sz="2400" dirty="0" err="1"/>
              <a:t>Zvika</a:t>
            </a:r>
            <a:r>
              <a:rPr lang="en-US" sz="2400" dirty="0"/>
              <a:t> </a:t>
            </a:r>
            <a:r>
              <a:rPr lang="en-US" sz="2400" b="1" u="sng" dirty="0" err="1"/>
              <a:t>B</a:t>
            </a:r>
            <a:r>
              <a:rPr lang="en-US" sz="2400" dirty="0" err="1"/>
              <a:t>rakerski</a:t>
            </a:r>
            <a:endParaRPr lang="en-US" sz="2400" dirty="0"/>
          </a:p>
          <a:p>
            <a:pPr lvl="1"/>
            <a:r>
              <a:rPr lang="en-US" sz="2400" dirty="0"/>
              <a:t>Craig </a:t>
            </a:r>
            <a:r>
              <a:rPr lang="en-US" sz="2400" b="1" u="sng" dirty="0"/>
              <a:t>G</a:t>
            </a:r>
            <a:r>
              <a:rPr lang="en-US" sz="2400" dirty="0"/>
              <a:t>entry</a:t>
            </a:r>
          </a:p>
          <a:p>
            <a:pPr lvl="1"/>
            <a:r>
              <a:rPr lang="en-US" sz="2400" dirty="0"/>
              <a:t>Vinod </a:t>
            </a:r>
            <a:r>
              <a:rPr lang="en-US" sz="2400" b="1" u="sng" dirty="0" err="1"/>
              <a:t>V</a:t>
            </a:r>
            <a:r>
              <a:rPr lang="en-US" sz="2400" dirty="0" err="1"/>
              <a:t>aikuntanathan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047084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7" id="{B795B12A-C845-B546-B35F-EB605E7A76C2}" vid="{71DD35CA-86A6-FE42-976C-051FC4CE00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- Title, Divider, Mission Statement and Quotation Slides</Template>
  <TotalTime>2330</TotalTime>
  <Words>624</Words>
  <Application>Microsoft Macintosh PowerPoint</Application>
  <PresentationFormat>Widescreen</PresentationFormat>
  <Paragraphs>112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Helvetica</vt:lpstr>
      <vt:lpstr>Helvetica Neue</vt:lpstr>
      <vt:lpstr>UCF - Title, Divider, Mission Statement and Quotation Slides</vt:lpstr>
      <vt:lpstr>Fully Homomorphic Encryption with BGV scheme</vt:lpstr>
      <vt:lpstr>Outline</vt:lpstr>
      <vt:lpstr>Fully homomorphic encryption (FHE)</vt:lpstr>
      <vt:lpstr>Pre-FHE cryptography</vt:lpstr>
      <vt:lpstr>FHE cryptography</vt:lpstr>
      <vt:lpstr>FHE cryptography</vt:lpstr>
      <vt:lpstr>FHE cryptography</vt:lpstr>
      <vt:lpstr>FHE cryptography</vt:lpstr>
      <vt:lpstr>BGV scheme</vt:lpstr>
      <vt:lpstr>BGV—Overview</vt:lpstr>
      <vt:lpstr>BGV—Polynomial ADD</vt:lpstr>
      <vt:lpstr>BGV—Polynomial MUL </vt:lpstr>
      <vt:lpstr>BGV—Polynomial modulo polynomial </vt:lpstr>
      <vt:lpstr>BGV—Polynomial modulo integer </vt:lpstr>
      <vt:lpstr>BGV—Prologue</vt:lpstr>
      <vt:lpstr>BGV—KeyGen</vt:lpstr>
      <vt:lpstr>BGV—KeyGen</vt:lpstr>
      <vt:lpstr>BGV—Encryption</vt:lpstr>
      <vt:lpstr>BGV—Decryption</vt:lpstr>
      <vt:lpstr>BGV—Decryption continued</vt:lpstr>
      <vt:lpstr>BGV—FHE ADD</vt:lpstr>
      <vt:lpstr>BGV—FHE MUL</vt:lpstr>
      <vt:lpstr>BGV—Modulus switching</vt:lpstr>
      <vt:lpstr>BGV—Relinearization</vt:lpstr>
      <vt:lpstr>BGV—Relinearization variant</vt:lpstr>
      <vt:lpstr>BGV—Relinearization variant</vt:lpstr>
      <vt:lpstr>Next step</vt:lpstr>
      <vt:lpstr>Questions to be answered</vt:lpstr>
      <vt:lpstr>Milestones</vt:lpstr>
      <vt:lpstr>Thank you 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DI WU</dc:creator>
  <cp:keywords/>
  <dc:description/>
  <cp:lastModifiedBy>DI WU</cp:lastModifiedBy>
  <cp:revision>361</cp:revision>
  <cp:lastPrinted>2023-08-11T16:32:32Z</cp:lastPrinted>
  <dcterms:created xsi:type="dcterms:W3CDTF">2023-09-20T02:56:29Z</dcterms:created>
  <dcterms:modified xsi:type="dcterms:W3CDTF">2023-09-21T17:46:37Z</dcterms:modified>
  <cp:category/>
</cp:coreProperties>
</file>