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86a3582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86a3582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6a35823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86a35823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86a35823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86a35823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8f91c47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8f91c47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86a35823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86a35823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86a3582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86a3582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86a3582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86a3582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86a3582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86a3582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8f91c475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8f91c475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86a3582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86a3582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86a3582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86a3582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86a35823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86a35823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zama.ai/post/tfhe-deep-dive-part-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TFHE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https://www.zama.ai/post/tfhe-deep-dive-part-1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Ciphertext Used:​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LWE (Learning with Error)​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RLWE (Ring Learning with Error)​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RGSW (Gentry, Sahai, and Waters)​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utilize security that relies of LWE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Example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244425" y="1138975"/>
            <a:ext cx="36513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Known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=-2+1*X+0*X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–1*X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Calculated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Δ = q/p = 16​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{S</a:t>
            </a:r>
            <a:r>
              <a:rPr baseline="-25000" lang="en"/>
              <a:t>0</a:t>
            </a:r>
            <a:r>
              <a:rPr lang="en"/>
              <a:t>, S</a:t>
            </a:r>
            <a:r>
              <a:rPr baseline="-25000" lang="en"/>
              <a:t>1</a:t>
            </a:r>
            <a:r>
              <a:rPr lang="en"/>
              <a:t>} = ({0,1,1,0}  ,  {1,0,1,1})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</a:t>
            </a:r>
            <a:r>
              <a:rPr lang="en">
                <a:solidFill>
                  <a:schemeClr val="dk1"/>
                </a:solidFill>
              </a:rPr>
              <a:t>{S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} = </a:t>
            </a:r>
            <a:r>
              <a:rPr lang="en"/>
              <a:t>({17,-2,-24,9} , {-14,0,-1,21})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 = {-1,1,0,1}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184150" y="1138975"/>
            <a:ext cx="45195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Encrypt the Message: Body (B)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ΣAi*Si + ΔM + E ⊆ Rq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</a:t>
            </a:r>
            <a:r>
              <a:rPr b="1" baseline="-25000" lang="en">
                <a:solidFill>
                  <a:schemeClr val="dk1"/>
                </a:solidFill>
              </a:rPr>
              <a:t>0</a:t>
            </a:r>
            <a:r>
              <a:rPr b="1" lang="en">
                <a:solidFill>
                  <a:schemeClr val="dk1"/>
                </a:solidFill>
              </a:rPr>
              <a:t>*S</a:t>
            </a:r>
            <a:r>
              <a:rPr b="1"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=(17-2X-24X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+9X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)(X+X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=(17X+(17-2)X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+(-2-12)X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+(-24+9)X</a:t>
            </a:r>
            <a:r>
              <a:rPr baseline="30000" lang="en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+9X</a:t>
            </a:r>
            <a:r>
              <a:rPr baseline="30000"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4A86E8"/>
                </a:solidFill>
              </a:rPr>
              <a:t>At this point to ensure we maintain Rq we must do modulo X</a:t>
            </a:r>
            <a:r>
              <a:rPr baseline="30000" i="1" lang="en" sz="1000">
                <a:solidFill>
                  <a:srgbClr val="4A86E8"/>
                </a:solidFill>
              </a:rPr>
              <a:t>N</a:t>
            </a:r>
            <a:r>
              <a:rPr i="1" lang="en" sz="1000">
                <a:solidFill>
                  <a:srgbClr val="4A86E8"/>
                </a:solidFill>
              </a:rPr>
              <a:t>+1 (Roughy X</a:t>
            </a:r>
            <a:r>
              <a:rPr baseline="30000" i="1" lang="en" sz="1000">
                <a:solidFill>
                  <a:srgbClr val="4A86E8"/>
                </a:solidFill>
              </a:rPr>
              <a:t>4</a:t>
            </a:r>
            <a:r>
              <a:rPr i="1" lang="en" sz="1000">
                <a:solidFill>
                  <a:srgbClr val="4A86E8"/>
                </a:solidFill>
              </a:rPr>
              <a:t>)</a:t>
            </a:r>
            <a:endParaRPr i="1" sz="1000">
              <a:solidFill>
                <a:srgbClr val="4A86E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=17X+15X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-26X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+</a:t>
            </a:r>
            <a:r>
              <a:rPr lang="en">
                <a:solidFill>
                  <a:srgbClr val="4A86E8"/>
                </a:solidFill>
              </a:rPr>
              <a:t>15-9X</a:t>
            </a:r>
            <a:endParaRPr>
              <a:solidFill>
                <a:srgbClr val="4A86E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=15+8X+15X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-26X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endParaRPr b="1">
              <a:solidFill>
                <a:srgbClr val="4A86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</a:t>
            </a:r>
            <a:r>
              <a:rPr b="1" baseline="-25000" lang="en">
                <a:solidFill>
                  <a:schemeClr val="dk1"/>
                </a:solidFill>
              </a:rPr>
              <a:t>1</a:t>
            </a:r>
            <a:r>
              <a:rPr b="1" lang="en">
                <a:solidFill>
                  <a:schemeClr val="dk1"/>
                </a:solidFill>
              </a:rPr>
              <a:t>*S</a:t>
            </a:r>
            <a:r>
              <a:rPr b="1"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=(-14-X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+21X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)(1+X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+X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	= -13-20X+28X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+7X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endParaRPr b="1" baseline="30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ΔM = </a:t>
            </a:r>
            <a:r>
              <a:rPr lang="en">
                <a:solidFill>
                  <a:schemeClr val="dk1"/>
                </a:solidFill>
              </a:rPr>
              <a:t>16*(-2+1*X-1*X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​)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b="1" lang="en">
                <a:solidFill>
                  <a:schemeClr val="dk1"/>
                </a:solidFill>
              </a:rPr>
              <a:t>= (-32+16*X–16*X</a:t>
            </a:r>
            <a:r>
              <a:rPr b="1" baseline="30000" lang="en">
                <a:solidFill>
                  <a:schemeClr val="dk1"/>
                </a:solidFill>
              </a:rPr>
              <a:t>3​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Combining all these terms we get that: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B = -31+5X-21X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+30X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final encryption (A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,A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,B) is: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(17–2*X–24*X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+9*X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r>
              <a:rPr b="1" lang="en">
                <a:solidFill>
                  <a:schemeClr val="dk1"/>
                </a:solidFill>
              </a:rPr>
              <a:t> ,          -14+0*X–1*X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+21*X</a:t>
            </a:r>
            <a:r>
              <a:rPr b="1" baseline="30000" lang="en">
                <a:solidFill>
                  <a:schemeClr val="dk1"/>
                </a:solidFill>
              </a:rPr>
              <a:t>3,</a:t>
            </a:r>
            <a:endParaRPr b="1" baseline="300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-31+5X-21X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+30X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Example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244425" y="1138975"/>
            <a:ext cx="36513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Known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=-2+1*X+0*X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–1*X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Calculated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Δ = q/p = 16​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{S</a:t>
            </a:r>
            <a:r>
              <a:rPr baseline="-25000" lang="en"/>
              <a:t>0</a:t>
            </a:r>
            <a:r>
              <a:rPr lang="en"/>
              <a:t>, S</a:t>
            </a:r>
            <a:r>
              <a:rPr baseline="-25000" lang="en"/>
              <a:t>1</a:t>
            </a:r>
            <a:r>
              <a:rPr lang="en"/>
              <a:t>} = ({0,1,1,0}  ,  {1,0,1,1})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</a:t>
            </a:r>
            <a:r>
              <a:rPr lang="en">
                <a:solidFill>
                  <a:schemeClr val="dk1"/>
                </a:solidFill>
              </a:rPr>
              <a:t>{S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} = </a:t>
            </a:r>
            <a:r>
              <a:rPr lang="en"/>
              <a:t>({17,-2,-24,9} , {-14,0,-1,21})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= {-1,1,0,1}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{-31,5,-21,30}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4184150" y="1138975"/>
            <a:ext cx="45195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Decrypt the Message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 - Σ</a:t>
            </a:r>
            <a:r>
              <a:rPr b="1" baseline="30000" lang="en">
                <a:solidFill>
                  <a:schemeClr val="dk1"/>
                </a:solidFill>
              </a:rPr>
              <a:t>k-1</a:t>
            </a:r>
            <a:r>
              <a:rPr b="1" lang="en">
                <a:solidFill>
                  <a:schemeClr val="dk1"/>
                </a:solidFill>
              </a:rPr>
              <a:t>Ai*Si = ΔM + E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B - Σ</a:t>
            </a:r>
            <a:r>
              <a:rPr b="1" baseline="30000" lang="en">
                <a:solidFill>
                  <a:schemeClr val="dk1"/>
                </a:solidFill>
              </a:rPr>
              <a:t>k-1</a:t>
            </a:r>
            <a:r>
              <a:rPr b="1" lang="en">
                <a:solidFill>
                  <a:schemeClr val="dk1"/>
                </a:solidFill>
              </a:rPr>
              <a:t>Ai*Si =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(-31+5X-21X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+30X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)-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(17–2*X–24*X</a:t>
            </a:r>
            <a:r>
              <a:rPr baseline="30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+9*X</a:t>
            </a:r>
            <a:r>
              <a:rPr baseline="30000" lang="en" sz="1300">
                <a:solidFill>
                  <a:schemeClr val="dk1"/>
                </a:solidFill>
              </a:rPr>
              <a:t>3</a:t>
            </a:r>
            <a:r>
              <a:rPr lang="en" sz="1300">
                <a:solidFill>
                  <a:schemeClr val="dk1"/>
                </a:solidFill>
              </a:rPr>
              <a:t>)(0 + 1*X + 1*X</a:t>
            </a:r>
            <a:r>
              <a:rPr baseline="30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 + 0*X</a:t>
            </a:r>
            <a:r>
              <a:rPr baseline="30000" lang="en" sz="1300">
                <a:solidFill>
                  <a:schemeClr val="dk1"/>
                </a:solidFill>
              </a:rPr>
              <a:t>3</a:t>
            </a:r>
            <a:r>
              <a:rPr lang="en" sz="1300">
                <a:solidFill>
                  <a:schemeClr val="dk1"/>
                </a:solidFill>
              </a:rPr>
              <a:t>)+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(-14+0*X–1*X</a:t>
            </a:r>
            <a:r>
              <a:rPr baseline="30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+21*X</a:t>
            </a:r>
            <a:r>
              <a:rPr baseline="30000" lang="en" sz="1300">
                <a:solidFill>
                  <a:schemeClr val="dk1"/>
                </a:solidFill>
              </a:rPr>
              <a:t>3</a:t>
            </a:r>
            <a:r>
              <a:rPr lang="en" sz="1300">
                <a:solidFill>
                  <a:schemeClr val="dk1"/>
                </a:solidFill>
              </a:rPr>
              <a:t>)(1 + 0*X + 1*X</a:t>
            </a:r>
            <a:r>
              <a:rPr baseline="30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 + 1*X</a:t>
            </a:r>
            <a:r>
              <a:rPr baseline="30000" lang="en" sz="1300">
                <a:solidFill>
                  <a:schemeClr val="dk1"/>
                </a:solidFill>
              </a:rPr>
              <a:t>3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		=-31+17X-15X</a:t>
            </a:r>
            <a:r>
              <a:rPr b="1" baseline="30000" lang="en" sz="1300">
                <a:solidFill>
                  <a:schemeClr val="dk1"/>
                </a:solidFill>
              </a:rPr>
              <a:t>3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 = {(ΔM + E)/ Δ​] = -2 + 1*X -1X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258801"/>
            <a:ext cx="3992500" cy="3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Decryption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017725"/>
            <a:ext cx="7968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GLWE—&gt; LWE: </a:t>
            </a:r>
            <a:r>
              <a:rPr lang="en"/>
              <a:t>k=n∈Z, N=1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GLWE —-&gt; RLWE k=1, N a power of 2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0" y="1557675"/>
            <a:ext cx="5725000" cy="13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00" y="3369327"/>
            <a:ext cx="6082599" cy="16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GLWE ciphertexts the secret key is a list of k randomly sampled polynomials from R​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= Z[X]/(X</a:t>
            </a:r>
            <a:r>
              <a:rPr baseline="30000" lang="en"/>
              <a:t>N</a:t>
            </a:r>
            <a:r>
              <a:rPr lang="en"/>
              <a:t>+1) ​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 is the ring of integer polynomials modulo the cyclotomic polynomial X</a:t>
            </a:r>
            <a:r>
              <a:rPr baseline="30000" lang="en" sz="1500"/>
              <a:t>N+1</a:t>
            </a:r>
            <a:r>
              <a:rPr lang="en"/>
              <a:t>. Contains integer polynomials up to degree N-1.​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Coefficients of R can be sampled from:​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Uniform binary distribution​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Uniform ternary distribution​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Gaussian distribution​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Uniform distribution</a:t>
            </a:r>
            <a:endParaRPr>
              <a:solidFill>
                <a:schemeClr val="dk1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variables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p: plaintext modulus​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cyphertext modulus​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Δ: Scaling factor​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 </a:t>
            </a:r>
            <a:r>
              <a:rPr lang="en"/>
              <a:t>and q are positive integers such that 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 &lt;&lt;</a:t>
            </a:r>
            <a:r>
              <a:rPr lang="en"/>
              <a:t> q​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Δ = p/q​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chosen as powers of 2, otherwise rounding at moment of encryption needs to be applied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R= Z[X]/(X</a:t>
            </a:r>
            <a:r>
              <a:rPr baseline="30000" lang="en"/>
              <a:t>N</a:t>
            </a:r>
            <a:r>
              <a:rPr lang="en"/>
              <a:t>+1) 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 is the ring of integer polynomials modulo the cyclotomic polynomial X</a:t>
            </a:r>
            <a:r>
              <a:rPr baseline="30000" lang="en"/>
              <a:t>N</a:t>
            </a:r>
            <a:r>
              <a:rPr lang="en"/>
              <a:t>+1. Contains integer polynomials up to degree N-1.​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baseline="-25000" lang="en"/>
              <a:t>q</a:t>
            </a:r>
            <a:r>
              <a:rPr lang="en"/>
              <a:t>= Z[X/qX]/(X</a:t>
            </a:r>
            <a:r>
              <a:rPr baseline="30000" lang="en"/>
              <a:t>N</a:t>
            </a:r>
            <a:r>
              <a:rPr lang="en"/>
              <a:t>+1) 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R, with every coefficient modulo the value 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Encryption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017725"/>
            <a:ext cx="79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message M, the ciphertext encryption of M under the secret key S is a tuple described by:​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(A0,…,Ak-1,B) ∈ GLWES</a:t>
            </a:r>
            <a:r>
              <a:rPr baseline="-25000" lang="en"/>
              <a:t>S,σ</a:t>
            </a:r>
            <a:r>
              <a:rPr lang="en"/>
              <a:t>(ΔM) ⊆ R</a:t>
            </a:r>
            <a:r>
              <a:rPr baseline="-25000" lang="en"/>
              <a:t>q</a:t>
            </a:r>
            <a:r>
              <a:rPr baseline="30000" lang="en"/>
              <a:t>k+1​</a:t>
            </a:r>
            <a:endParaRPr baseline="30000"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Elements A</a:t>
            </a:r>
            <a:r>
              <a:rPr baseline="-25000" lang="en"/>
              <a:t>i</a:t>
            </a:r>
            <a:r>
              <a:rPr lang="en"/>
              <a:t>:​ Known as the </a:t>
            </a:r>
            <a:r>
              <a:rPr b="1" lang="en"/>
              <a:t>mask</a:t>
            </a:r>
            <a:r>
              <a:rPr lang="en"/>
              <a:t>, sampled uniformly random from R</a:t>
            </a:r>
            <a:r>
              <a:rPr baseline="-25000" lang="en"/>
              <a:t>q</a:t>
            </a:r>
            <a:r>
              <a:rPr lang="en"/>
              <a:t> (R but the coefficients are modulo q)​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Element B :​ Known as the </a:t>
            </a:r>
            <a:r>
              <a:rPr b="1" lang="en"/>
              <a:t>body</a:t>
            </a:r>
            <a:r>
              <a:rPr lang="en"/>
              <a:t>. Described by: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ΣAi*Si + ΔM + E ⊆ Rq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Where E is sampled from a random Gaussian distribution (normally distributed) Xσ​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ΔM: Encoding of M (Polynomial)​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time we encrypt data we must sample a new randomness, both in the mask and noise error so every encryption is unique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50" y="3939725"/>
            <a:ext cx="4673100" cy="13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Decryption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17725"/>
            <a:ext cx="7968600" cy="3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we have the encrypted ciphertext (A0,…,Ak-1,B) ∈ GLWESS,σ(ΔM) ⊆ Rqk+1 encrypted under the secret key S, we can decrypt by computing:​</a:t>
            </a:r>
            <a:endParaRPr/>
          </a:p>
          <a:p>
            <a:pPr indent="-3380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4"/>
              <a:buChar char="○"/>
            </a:pPr>
            <a:r>
              <a:rPr b="1" lang="en" sz="1724"/>
              <a:t>B - (Σ</a:t>
            </a:r>
            <a:r>
              <a:rPr b="1" baseline="30000" lang="en" sz="1724"/>
              <a:t>k-1</a:t>
            </a:r>
            <a:r>
              <a:rPr b="1" lang="en" sz="1724"/>
              <a:t> A</a:t>
            </a:r>
            <a:r>
              <a:rPr b="1" baseline="-25000" lang="en" sz="1724"/>
              <a:t>i</a:t>
            </a:r>
            <a:r>
              <a:rPr b="1" lang="en" sz="1724"/>
              <a:t>*S</a:t>
            </a:r>
            <a:r>
              <a:rPr b="1" baseline="-25000" lang="en" sz="1724"/>
              <a:t>i</a:t>
            </a:r>
            <a:r>
              <a:rPr b="1" lang="en" sz="1724"/>
              <a:t> = ΔM + E ∈ </a:t>
            </a:r>
            <a:r>
              <a:rPr b="1" i="1" lang="en" sz="1724"/>
              <a:t>R</a:t>
            </a:r>
            <a:r>
              <a:rPr b="1" baseline="-25000" lang="en" sz="1724"/>
              <a:t>q</a:t>
            </a:r>
            <a:r>
              <a:rPr b="1" lang="en" sz="1724"/>
              <a:t>)​</a:t>
            </a:r>
            <a:endParaRPr b="1" sz="1724"/>
          </a:p>
          <a:p>
            <a:pPr indent="-338094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4"/>
              <a:buChar char="○"/>
            </a:pPr>
            <a:r>
              <a:rPr b="1" lang="en" sz="1724"/>
              <a:t>M = (ΔM + E)/ Δ​</a:t>
            </a:r>
            <a:endParaRPr b="1" sz="1724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Note that M is in the MSB as it is multiplied by Δ, and E is in the LSB</a:t>
            </a:r>
            <a:endParaRPr i="1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25" y="2533675"/>
            <a:ext cx="7485250" cy="17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00" y="1449900"/>
            <a:ext cx="8839202" cy="2137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Example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244425" y="1138975"/>
            <a:ext cx="36513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Known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=-2+1*X+0*X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–1*X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Calculated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Δ = q/p = 16​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4184150" y="1138975"/>
            <a:ext cx="45195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Generate a Secret Key: (S)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Sample the secret key with uniform Binary distribution as k polynomials of degree smaller than 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S = {S</a:t>
            </a:r>
            <a:r>
              <a:rPr baseline="-25000" lang="en"/>
              <a:t>0</a:t>
            </a:r>
            <a:r>
              <a:rPr lang="en"/>
              <a:t>, S</a:t>
            </a:r>
            <a:r>
              <a:rPr baseline="-25000" lang="en"/>
              <a:t>1</a:t>
            </a:r>
            <a:r>
              <a:rPr lang="en"/>
              <a:t>}, where both S</a:t>
            </a:r>
            <a:r>
              <a:rPr baseline="-25000" lang="en"/>
              <a:t>0</a:t>
            </a:r>
            <a:r>
              <a:rPr lang="en"/>
              <a:t> and S</a:t>
            </a:r>
            <a:r>
              <a:rPr baseline="-25000" lang="en"/>
              <a:t>1</a:t>
            </a:r>
            <a:r>
              <a:rPr lang="en"/>
              <a:t> have a maximum polynomial of X</a:t>
            </a:r>
            <a:r>
              <a:rPr baseline="30000" lang="en"/>
              <a:t>3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 = (S</a:t>
            </a:r>
            <a:r>
              <a:rPr b="1" baseline="-25000" lang="en">
                <a:solidFill>
                  <a:schemeClr val="dk1"/>
                </a:solidFill>
              </a:rPr>
              <a:t>0</a:t>
            </a:r>
            <a:r>
              <a:rPr b="1" lang="en">
                <a:solidFill>
                  <a:schemeClr val="dk1"/>
                </a:solidFill>
              </a:rPr>
              <a:t>,S</a:t>
            </a:r>
            <a:r>
              <a:rPr b="1" baseline="-25000" lang="en">
                <a:solidFill>
                  <a:schemeClr val="dk1"/>
                </a:solidFill>
              </a:rPr>
              <a:t>1</a:t>
            </a:r>
            <a:r>
              <a:rPr b="1" lang="en">
                <a:solidFill>
                  <a:schemeClr val="dk1"/>
                </a:solidFill>
              </a:rPr>
              <a:t>) = (0 + 1*X + 1*X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 + 0*X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r>
              <a:rPr b="1" lang="en">
                <a:solidFill>
                  <a:schemeClr val="dk1"/>
                </a:solidFill>
              </a:rPr>
              <a:t> ,   </a:t>
            </a:r>
            <a:endParaRPr b="1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1 + 0*X + 1*X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 + 1*X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S = {S</a:t>
            </a:r>
            <a:r>
              <a:rPr b="1" baseline="-25000" lang="en">
                <a:solidFill>
                  <a:schemeClr val="dk1"/>
                </a:solidFill>
              </a:rPr>
              <a:t>0</a:t>
            </a:r>
            <a:r>
              <a:rPr b="1" lang="en">
                <a:solidFill>
                  <a:schemeClr val="dk1"/>
                </a:solidFill>
              </a:rPr>
              <a:t>, S</a:t>
            </a:r>
            <a:r>
              <a:rPr b="1" baseline="-25000" lang="en">
                <a:solidFill>
                  <a:schemeClr val="dk1"/>
                </a:solidFill>
              </a:rPr>
              <a:t>1</a:t>
            </a:r>
            <a:r>
              <a:rPr b="1" lang="en">
                <a:solidFill>
                  <a:schemeClr val="dk1"/>
                </a:solidFill>
              </a:rPr>
              <a:t>} = ({0,1,1,0}  ,  {1,0,1,1})</a:t>
            </a:r>
            <a:endParaRPr b="1"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5040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4994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64948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74902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45040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54994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4948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74902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5040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54994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4948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7490275" y="27154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45040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4994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4948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490275" y="310960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Example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244425" y="1138975"/>
            <a:ext cx="36513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Known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=-2+1*X+0*X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–1*X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Calculated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Δ = q/p = 16​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{S0, S1} = ({0,1,1,0}  ,  {1,0,1,1})</a:t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4184150" y="1138975"/>
            <a:ext cx="45195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Encrypt the Message: Mask (A)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Sample a uniformly random mask (A) with coefficients {-32,-31...-1,0,1,...31,32}​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{ -(q/2) ,  -[(q/2)-1] , … , -1 , 0 , 1 , … , [(q/2)-1] , (q/2) }​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A = (A0, A1) = (17–2*X–24*X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+9*X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r>
              <a:rPr b="1" lang="en">
                <a:solidFill>
                  <a:schemeClr val="dk1"/>
                </a:solidFill>
              </a:rPr>
              <a:t> ,            </a:t>
            </a:r>
            <a:endParaRPr b="1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-14+0*X–1*X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+21*X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r>
              <a:rPr b="1" lang="en">
                <a:solidFill>
                  <a:schemeClr val="dk1"/>
                </a:solidFill>
              </a:rPr>
              <a:t>)​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A = ({17,-2,-24,9},{-14,0,-1,21})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44531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17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4485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-2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4439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-24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4393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44531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-14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54485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64439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r>
              <a:rPr b="1" lang="en"/>
              <a:t>1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4393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44531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4485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4439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7439300" y="2399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531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4485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64439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7439300" y="27937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LWE: Example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244425" y="1138975"/>
            <a:ext cx="36513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Known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= 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 =-2+1*X+0*X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–1*X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chemeClr val="dk1"/>
                </a:solidFill>
              </a:rPr>
              <a:t>​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Calculated Values: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Δ = q/p = 16​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{S</a:t>
            </a:r>
            <a:r>
              <a:rPr baseline="-25000" lang="en"/>
              <a:t>0</a:t>
            </a:r>
            <a:r>
              <a:rPr lang="en"/>
              <a:t>, S</a:t>
            </a:r>
            <a:r>
              <a:rPr baseline="-25000" lang="en"/>
              <a:t>1</a:t>
            </a:r>
            <a:r>
              <a:rPr lang="en"/>
              <a:t>} = ({0,1,1,0}  ,  {1,0,1,1})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</a:t>
            </a:r>
            <a:r>
              <a:rPr lang="en">
                <a:solidFill>
                  <a:schemeClr val="dk1"/>
                </a:solidFill>
              </a:rPr>
              <a:t>{S</a:t>
            </a:r>
            <a:r>
              <a:rPr baseline="-25000" lang="en">
                <a:solidFill>
                  <a:schemeClr val="dk1"/>
                </a:solidFill>
              </a:rPr>
              <a:t>0</a:t>
            </a:r>
            <a:r>
              <a:rPr lang="en">
                <a:solidFill>
                  <a:schemeClr val="dk1"/>
                </a:solidFill>
              </a:rPr>
              <a:t>, S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} = </a:t>
            </a:r>
            <a:r>
              <a:rPr lang="en"/>
              <a:t>({17,-2,-24,9} , {-14,0,-1,21})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184150" y="1138975"/>
            <a:ext cx="4519500" cy="382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Encrypt the Message: Noise (E)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Sample a small discrete Gaussian sample to receive a single error polynomial with maximum X</a:t>
            </a:r>
            <a:r>
              <a:rPr baseline="30000" lang="en"/>
              <a:t>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">
                <a:solidFill>
                  <a:schemeClr val="dk1"/>
                </a:solidFill>
              </a:rPr>
              <a:t>Note here that the noise is a much smaller value than any other value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 = (-1+1*X+0*X</a:t>
            </a:r>
            <a:r>
              <a:rPr b="1" baseline="30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+1*X</a:t>
            </a:r>
            <a:r>
              <a:rPr b="1" baseline="30000" lang="en">
                <a:solidFill>
                  <a:schemeClr val="dk1"/>
                </a:solidFill>
              </a:rPr>
              <a:t>3</a:t>
            </a:r>
            <a:r>
              <a:rPr b="1" lang="en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 = {-1,1,0,1}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453100" y="21709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-1</a:t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5448500" y="21709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6443900" y="21709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7439300" y="21709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4453100" y="2177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448500" y="21709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6443900" y="2177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7439300" y="2177550"/>
            <a:ext cx="995400" cy="394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