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72" r:id="rId2"/>
    <p:sldId id="284" r:id="rId3"/>
    <p:sldId id="270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6" r:id="rId13"/>
    <p:sldId id="274" r:id="rId14"/>
    <p:sldId id="282" r:id="rId15"/>
    <p:sldId id="283" r:id="rId16"/>
    <p:sldId id="285" r:id="rId17"/>
    <p:sldId id="271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>
      <p:cViewPr varScale="1">
        <p:scale>
          <a:sx n="86" d="100"/>
          <a:sy n="86" d="100"/>
        </p:scale>
        <p:origin x="13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85A69-A952-43C5-8C8D-F897E1281913}" type="datetimeFigureOut">
              <a:rPr lang="es-MX" smtClean="0"/>
              <a:t>23/06/2020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1A6FA-2C88-4E22-B40D-582FCA2B76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192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E:\Trabajo\Vicerrectorado de Planificación\Presentación Reestructuración de Departamentos\Rec\Fondo Azul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-1"/>
            <a:ext cx="9143999" cy="6869843"/>
          </a:xfrm>
          <a:prstGeom prst="rect">
            <a:avLst/>
          </a:prstGeom>
          <a:noFill/>
        </p:spPr>
      </p:pic>
      <p:pic>
        <p:nvPicPr>
          <p:cNvPr id="3" name="Picture 2" descr="E:\Recursos\Logos\Logo UCM 2012\Marca UCM logo Blanco.gif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79912" y="332656"/>
            <a:ext cx="1584176" cy="14554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981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E:\Trabajo\Vicerrectorado de Planificación\Presentación Reestructuración de Departamentos\Rec\Fondo Azul.jpg"/>
          <p:cNvPicPr>
            <a:picLocks noChangeAspect="1" noChangeArrowheads="1"/>
          </p:cNvPicPr>
          <p:nvPr userDrawn="1"/>
        </p:nvPicPr>
        <p:blipFill>
          <a:blip r:embed="rId2" cstate="print"/>
          <a:srcRect t="94985"/>
          <a:stretch>
            <a:fillRect/>
          </a:stretch>
        </p:blipFill>
        <p:spPr bwMode="auto">
          <a:xfrm>
            <a:off x="0" y="6525344"/>
            <a:ext cx="9143999" cy="344500"/>
          </a:xfrm>
          <a:prstGeom prst="rect">
            <a:avLst/>
          </a:prstGeom>
          <a:noFill/>
        </p:spPr>
      </p:pic>
      <p:pic>
        <p:nvPicPr>
          <p:cNvPr id="13" name="Picture 2" descr="E:\Trabajo\Vicerrectorado de Planificación\Presentación Reestructuración de Departamentos\Rec\Fondo Azul.jpg"/>
          <p:cNvPicPr>
            <a:picLocks noChangeAspect="1" noChangeArrowheads="1"/>
          </p:cNvPicPr>
          <p:nvPr userDrawn="1"/>
        </p:nvPicPr>
        <p:blipFill>
          <a:blip r:embed="rId2" cstate="print"/>
          <a:srcRect b="89917"/>
          <a:stretch>
            <a:fillRect/>
          </a:stretch>
        </p:blipFill>
        <p:spPr bwMode="auto">
          <a:xfrm>
            <a:off x="0" y="0"/>
            <a:ext cx="9143999" cy="692696"/>
          </a:xfrm>
          <a:prstGeom prst="rect">
            <a:avLst/>
          </a:prstGeom>
          <a:noFill/>
        </p:spPr>
      </p:pic>
      <p:pic>
        <p:nvPicPr>
          <p:cNvPr id="20481" name="Picture 1" descr="E:\Recursos\Logos\Logo UCM 2012\Marca UCM Alternativa logo blanco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428" y="150540"/>
            <a:ext cx="1800200" cy="463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218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E:\Trabajo\Vicerrectorado de Planificación\Presentación Reestructuración de Departamentos\Rec\Fondo muy claro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-1"/>
            <a:ext cx="9143999" cy="6869844"/>
          </a:xfrm>
          <a:prstGeom prst="rect">
            <a:avLst/>
          </a:prstGeom>
          <a:noFill/>
        </p:spPr>
      </p:pic>
      <p:pic>
        <p:nvPicPr>
          <p:cNvPr id="14" name="Picture 2" descr="E:\Trabajo\Vicerrectorado de Planificación\Presentación Reestructuración de Departamentos\Rec\Fondo Azul.jpg"/>
          <p:cNvPicPr>
            <a:picLocks noChangeAspect="1" noChangeArrowheads="1"/>
          </p:cNvPicPr>
          <p:nvPr userDrawn="1"/>
        </p:nvPicPr>
        <p:blipFill>
          <a:blip r:embed="rId3" cstate="print"/>
          <a:srcRect t="94985"/>
          <a:stretch>
            <a:fillRect/>
          </a:stretch>
        </p:blipFill>
        <p:spPr bwMode="auto">
          <a:xfrm>
            <a:off x="0" y="6525344"/>
            <a:ext cx="9143999" cy="344500"/>
          </a:xfrm>
          <a:prstGeom prst="rect">
            <a:avLst/>
          </a:prstGeom>
          <a:noFill/>
        </p:spPr>
      </p:pic>
      <p:pic>
        <p:nvPicPr>
          <p:cNvPr id="13" name="Picture 2" descr="E:\Trabajo\Vicerrectorado de Planificación\Presentación Reestructuración de Departamentos\Rec\Fondo Azul.jpg"/>
          <p:cNvPicPr>
            <a:picLocks noChangeAspect="1" noChangeArrowheads="1"/>
          </p:cNvPicPr>
          <p:nvPr userDrawn="1"/>
        </p:nvPicPr>
        <p:blipFill>
          <a:blip r:embed="rId3" cstate="print"/>
          <a:srcRect b="89917"/>
          <a:stretch>
            <a:fillRect/>
          </a:stretch>
        </p:blipFill>
        <p:spPr bwMode="auto">
          <a:xfrm>
            <a:off x="0" y="0"/>
            <a:ext cx="9143999" cy="692696"/>
          </a:xfrm>
          <a:prstGeom prst="rect">
            <a:avLst/>
          </a:prstGeom>
          <a:noFill/>
        </p:spPr>
      </p:pic>
      <p:pic>
        <p:nvPicPr>
          <p:cNvPr id="20481" name="Picture 1" descr="E:\Recursos\Logos\Logo UCM 2012\Marca UCM Alternativa logo blanco.gi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428" y="150540"/>
            <a:ext cx="1800200" cy="463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218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65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02053" y="3284984"/>
            <a:ext cx="71456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dirty="0"/>
              <a:t>Proyecto de Modelado y Sistemas Energéticos</a:t>
            </a:r>
            <a:endParaRPr lang="es-ES" sz="2000" dirty="0"/>
          </a:p>
          <a:p>
            <a:pPr algn="ctr"/>
            <a:r>
              <a:rPr lang="es-ES" sz="2400" b="1" dirty="0"/>
              <a:t>Modelado y control de un convertidor DC </a:t>
            </a:r>
            <a:r>
              <a:rPr lang="es-ES" sz="2400" b="1" dirty="0" err="1"/>
              <a:t>DC</a:t>
            </a:r>
            <a:r>
              <a:rPr lang="es-ES" sz="2400" b="1" dirty="0"/>
              <a:t> tipo Buck</a:t>
            </a:r>
          </a:p>
        </p:txBody>
      </p:sp>
      <p:sp>
        <p:nvSpPr>
          <p:cNvPr id="5" name="3 CuadroTexto">
            <a:extLst>
              <a:ext uri="{FF2B5EF4-FFF2-40B4-BE49-F238E27FC236}">
                <a16:creationId xmlns:a16="http://schemas.microsoft.com/office/drawing/2014/main" id="{5A5190AE-E0FC-4C80-B4D3-47BDE048C00C}"/>
              </a:ext>
            </a:extLst>
          </p:cNvPr>
          <p:cNvSpPr txBox="1"/>
          <p:nvPr/>
        </p:nvSpPr>
        <p:spPr>
          <a:xfrm>
            <a:off x="2633905" y="4885840"/>
            <a:ext cx="36819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000" dirty="0"/>
              <a:t>Por: Francisco José Pérez Zenteno</a:t>
            </a:r>
          </a:p>
          <a:p>
            <a:pPr algn="r"/>
            <a:endParaRPr lang="es-ES" sz="2000" dirty="0"/>
          </a:p>
          <a:p>
            <a:pPr algn="r"/>
            <a:endParaRPr lang="es-ES" sz="2000" dirty="0"/>
          </a:p>
          <a:p>
            <a:pPr algn="r"/>
            <a:endParaRPr lang="es-ES" sz="2000" dirty="0"/>
          </a:p>
          <a:p>
            <a:pPr algn="ctr"/>
            <a:r>
              <a:rPr lang="es-ES" sz="2000" dirty="0"/>
              <a:t>Madrid, 23 de junio 2020</a:t>
            </a:r>
          </a:p>
          <a:p>
            <a:pPr algn="ctr"/>
            <a:r>
              <a:rPr lang="es-ES" sz="2000" dirty="0"/>
              <a:t>Curso 2019 - 2020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826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2323E53-1AFC-4947-B1AD-16B44E8ECB9D}"/>
              </a:ext>
            </a:extLst>
          </p:cNvPr>
          <p:cNvSpPr txBox="1"/>
          <p:nvPr/>
        </p:nvSpPr>
        <p:spPr>
          <a:xfrm>
            <a:off x="972000" y="764704"/>
            <a:ext cx="72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Obtención de los valores de elementos pasivos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3EA4F16-21D4-4ABE-B35C-21AFC7E62EC7}"/>
                  </a:ext>
                </a:extLst>
              </p:cNvPr>
              <p:cNvSpPr txBox="1"/>
              <p:nvPr/>
            </p:nvSpPr>
            <p:spPr>
              <a:xfrm>
                <a:off x="395537" y="1412776"/>
                <a:ext cx="7776462" cy="6277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MX" sz="2000" dirty="0">
                    <a:sym typeface="Wingdings" panose="05000000000000000000" pitchFamily="2" charset="2"/>
                  </a:rPr>
                  <a:t>Para modo continuo  valor crítico del inductor</a:t>
                </a:r>
              </a:p>
              <a:p>
                <a:pPr algn="just">
                  <a:lnSpc>
                    <a:spcPct val="150000"/>
                  </a:lnSpc>
                </a:pPr>
                <a:endParaRPr lang="es-MX" sz="2000" dirty="0">
                  <a:sym typeface="Wingdings" panose="05000000000000000000" pitchFamily="2" charset="2"/>
                </a:endParaRPr>
              </a:p>
              <a:p>
                <a:pPr algn="just">
                  <a:lnSpc>
                    <a:spcPct val="150000"/>
                  </a:lnSpc>
                </a:pPr>
                <a:endParaRPr lang="es-MX" sz="2000" dirty="0">
                  <a:sym typeface="Wingdings" panose="05000000000000000000" pitchFamily="2" charset="2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s-MX" sz="2000" dirty="0">
                  <a:sym typeface="Wingdings" panose="05000000000000000000" pitchFamily="2" charset="2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s-MX" sz="2000" dirty="0">
                  <a:sym typeface="Wingdings" panose="05000000000000000000" pitchFamily="2" charset="2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ES" dirty="0"/>
                  <a:t>Donde se tiene que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s-ES" dirty="0"/>
                  <a:t> es el valor mínimo que debe de tener el inductor que el sistema trabaje en CCM,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ES" dirty="0"/>
                  <a:t> es el valor del capacitor,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ES" dirty="0"/>
                  <a:t> es el periodo de operación del interruptor,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s-ES" dirty="0"/>
                  <a:t> es el valor promedio que se busca en la carga y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s-ES" dirty="0"/>
                  <a:t> es la variación que se desea tener en el sistema.</a:t>
                </a:r>
                <a:endParaRPr lang="en-GB" dirty="0"/>
              </a:p>
              <a:p>
                <a:pPr algn="just">
                  <a:lnSpc>
                    <a:spcPct val="150000"/>
                  </a:lnSpc>
                </a:pPr>
                <a:endParaRPr lang="es-MX" sz="2000" dirty="0">
                  <a:sym typeface="Wingdings" panose="05000000000000000000" pitchFamily="2" charset="2"/>
                </a:endParaRPr>
              </a:p>
              <a:p>
                <a:pPr algn="just">
                  <a:lnSpc>
                    <a:spcPct val="150000"/>
                  </a:lnSpc>
                </a:pPr>
                <a:endParaRPr lang="es-MX" sz="2000" i="1" dirty="0">
                  <a:sym typeface="Wingdings" panose="05000000000000000000" pitchFamily="2" charset="2"/>
                </a:endParaRPr>
              </a:p>
              <a:p>
                <a:pPr algn="just">
                  <a:lnSpc>
                    <a:spcPct val="150000"/>
                  </a:lnSpc>
                </a:pPr>
                <a:endParaRPr lang="es-MX" sz="2000" dirty="0">
                  <a:sym typeface="Wingdings" panose="05000000000000000000" pitchFamily="2" charset="2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s-MX" sz="20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3EA4F16-21D4-4ABE-B35C-21AFC7E62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7" y="1412776"/>
                <a:ext cx="7776462" cy="6277103"/>
              </a:xfrm>
              <a:prstGeom prst="rect">
                <a:avLst/>
              </a:prstGeom>
              <a:blipFill>
                <a:blip r:embed="rId2"/>
                <a:stretch>
                  <a:fillRect l="-705" r="-62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8C5288F1-D283-497B-B0E1-430BF9725CF6}"/>
                  </a:ext>
                </a:extLst>
              </p:cNvPr>
              <p:cNvSpPr/>
              <p:nvPr/>
            </p:nvSpPr>
            <p:spPr>
              <a:xfrm>
                <a:off x="2123728" y="2204864"/>
                <a:ext cx="4572000" cy="14989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𝐿</m:t>
                      </m:r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−&lt;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&gt;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2&lt;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&gt;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𝑇</m:t>
                      </m:r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s-E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GB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∆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8 ∆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8C5288F1-D283-497B-B0E1-430BF9725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204864"/>
                <a:ext cx="4572000" cy="1498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372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D6FB8C0-B6AD-4E3B-BB1B-D0FA83C9A083}"/>
              </a:ext>
            </a:extLst>
          </p:cNvPr>
          <p:cNvSpPr txBox="1"/>
          <p:nvPr/>
        </p:nvSpPr>
        <p:spPr>
          <a:xfrm>
            <a:off x="972000" y="764704"/>
            <a:ext cx="72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Comportamiento del sistema lazo abierto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28FF9AA-1677-4A05-98CD-6F41F248CC2D}"/>
              </a:ext>
            </a:extLst>
          </p:cNvPr>
          <p:cNvSpPr txBox="1"/>
          <p:nvPr/>
        </p:nvSpPr>
        <p:spPr>
          <a:xfrm>
            <a:off x="395537" y="1412776"/>
            <a:ext cx="7776462" cy="4153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ym typeface="Wingdings" panose="05000000000000000000" pitchFamily="2" charset="2"/>
              </a:rPr>
              <a:t>Asegurarse que se trabaja en CCM</a:t>
            </a:r>
          </a:p>
          <a:p>
            <a:pPr algn="just">
              <a:lnSpc>
                <a:spcPct val="150000"/>
              </a:lnSpc>
            </a:pPr>
            <a:endParaRPr lang="es-MX" sz="2000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 algn="just">
              <a:lnSpc>
                <a:spcPct val="150000"/>
              </a:lnSpc>
            </a:pPr>
            <a:endParaRPr lang="es-MX" sz="2000" i="1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B45BDD1-EB3E-4175-BA6C-96BDFF1B9B9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2204864"/>
            <a:ext cx="4887738" cy="405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E4784B9-9185-492C-99A8-52A9BB84081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48064" y="2500947"/>
            <a:ext cx="3860725" cy="306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8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6F8FA4F-1308-46C9-BCB5-1FAB470F9D95}"/>
              </a:ext>
            </a:extLst>
          </p:cNvPr>
          <p:cNvSpPr txBox="1"/>
          <p:nvPr/>
        </p:nvSpPr>
        <p:spPr>
          <a:xfrm>
            <a:off x="972000" y="764704"/>
            <a:ext cx="72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Comportamiento del sistema lazo abierto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41CE23-5605-4C9D-A110-F77CA2B4B602}"/>
              </a:ext>
            </a:extLst>
          </p:cNvPr>
          <p:cNvSpPr txBox="1"/>
          <p:nvPr/>
        </p:nvSpPr>
        <p:spPr>
          <a:xfrm>
            <a:off x="395537" y="1412776"/>
            <a:ext cx="7776462" cy="507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ym typeface="Wingdings" panose="05000000000000000000" pitchFamily="2" charset="2"/>
              </a:rPr>
              <a:t>Analizando los polos del sistema, se puede inferir que comportamiento tendrá: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s-MX" sz="2000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 algn="just">
              <a:lnSpc>
                <a:spcPct val="150000"/>
              </a:lnSpc>
            </a:pPr>
            <a:endParaRPr lang="es-MX" sz="2000" i="1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7781F3-58AB-4235-AF6D-AD5255FC5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364650"/>
            <a:ext cx="4952710" cy="4134024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9CE3423-569B-4C23-9E28-EC1D17BD4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049" y="2985400"/>
            <a:ext cx="4291625" cy="289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107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D07B678-8770-4A4A-B5F8-F89F45BBF80B}"/>
              </a:ext>
            </a:extLst>
          </p:cNvPr>
          <p:cNvSpPr txBox="1"/>
          <p:nvPr/>
        </p:nvSpPr>
        <p:spPr>
          <a:xfrm>
            <a:off x="972000" y="764704"/>
            <a:ext cx="72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Comportamiento del sistema lazo abierto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3AFAA8B-D9D0-41B2-8AE6-C193447A1732}"/>
              </a:ext>
            </a:extLst>
          </p:cNvPr>
          <p:cNvSpPr txBox="1"/>
          <p:nvPr/>
        </p:nvSpPr>
        <p:spPr>
          <a:xfrm>
            <a:off x="395537" y="1412776"/>
            <a:ext cx="7776462" cy="461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ym typeface="Wingdings" panose="05000000000000000000" pitchFamily="2" charset="2"/>
              </a:rPr>
              <a:t>Diferencias entre modelo circuital, función de transferencia (modelo </a:t>
            </a:r>
            <a:r>
              <a:rPr lang="es-MX" sz="2000" dirty="0" err="1">
                <a:sym typeface="Wingdings" panose="05000000000000000000" pitchFamily="2" charset="2"/>
              </a:rPr>
              <a:t>averaging</a:t>
            </a:r>
            <a:r>
              <a:rPr lang="es-MX" sz="2000" dirty="0">
                <a:sym typeface="Wingdings" panose="05000000000000000000" pitchFamily="2" charset="2"/>
              </a:rPr>
              <a:t>) y variables de estado.</a:t>
            </a:r>
          </a:p>
          <a:p>
            <a:pPr algn="just">
              <a:lnSpc>
                <a:spcPct val="150000"/>
              </a:lnSpc>
            </a:pPr>
            <a:endParaRPr lang="es-MX" sz="2000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 algn="just">
              <a:lnSpc>
                <a:spcPct val="150000"/>
              </a:lnSpc>
            </a:pPr>
            <a:endParaRPr lang="es-MX" sz="2000" i="1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423EDF4-DE01-4A46-8293-9C2B8F39C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84" y="2420888"/>
            <a:ext cx="6326631" cy="429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8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6E7C54D-5C44-46CE-849C-3116A7CB1002}"/>
              </a:ext>
            </a:extLst>
          </p:cNvPr>
          <p:cNvSpPr txBox="1"/>
          <p:nvPr/>
        </p:nvSpPr>
        <p:spPr>
          <a:xfrm>
            <a:off x="972000" y="764704"/>
            <a:ext cx="72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Comportamiento del sistema lazo abierto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A717169-F7DD-4561-9290-B92EBB2B630A}"/>
              </a:ext>
            </a:extLst>
          </p:cNvPr>
          <p:cNvSpPr txBox="1"/>
          <p:nvPr/>
        </p:nvSpPr>
        <p:spPr>
          <a:xfrm>
            <a:off x="395537" y="1412776"/>
            <a:ext cx="7776462" cy="461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ym typeface="Wingdings" panose="05000000000000000000" pitchFamily="2" charset="2"/>
              </a:rPr>
              <a:t>Se observa la respuesta del sistema en FT ante un escalón.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 algn="just">
              <a:lnSpc>
                <a:spcPct val="150000"/>
              </a:lnSpc>
            </a:pPr>
            <a:endParaRPr lang="es-MX" sz="2000" i="1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s-MX" sz="2000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ym typeface="Wingdings" panose="05000000000000000000" pitchFamily="2" charset="2"/>
              </a:rPr>
              <a:t>Sistema llega a la estabilidad a los 0.31 ms, se puede mejorar con PID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B7D2BC-F2D7-4999-9AAC-B01EB1D95E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02630" y="2167266"/>
            <a:ext cx="3762275" cy="310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56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CA7DDC8-1FDC-4475-9717-75790461D9E8}"/>
              </a:ext>
            </a:extLst>
          </p:cNvPr>
          <p:cNvSpPr txBox="1"/>
          <p:nvPr/>
        </p:nvSpPr>
        <p:spPr>
          <a:xfrm>
            <a:off x="972000" y="764704"/>
            <a:ext cx="72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Comportamiento con control PID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AF347D4-6BCF-4475-BB1E-40581E37026A}"/>
              </a:ext>
            </a:extLst>
          </p:cNvPr>
          <p:cNvSpPr txBox="1"/>
          <p:nvPr/>
        </p:nvSpPr>
        <p:spPr>
          <a:xfrm>
            <a:off x="395537" y="1412776"/>
            <a:ext cx="7776462" cy="461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ym typeface="Wingdings" panose="05000000000000000000" pitchFamily="2" charset="2"/>
              </a:rPr>
              <a:t>Ayuda del complemento de Matlab PID </a:t>
            </a:r>
            <a:r>
              <a:rPr lang="es-MX" sz="2000" dirty="0" err="1">
                <a:sym typeface="Wingdings" panose="05000000000000000000" pitchFamily="2" charset="2"/>
              </a:rPr>
              <a:t>Tuner</a:t>
            </a:r>
            <a:r>
              <a:rPr lang="es-MX" sz="2000" dirty="0">
                <a:sym typeface="Wingdings" panose="05000000000000000000" pitchFamily="2" charset="2"/>
              </a:rPr>
              <a:t>  ver gráficamente como mejora la respuesta.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 algn="just">
              <a:lnSpc>
                <a:spcPct val="150000"/>
              </a:lnSpc>
            </a:pPr>
            <a:endParaRPr lang="es-MX" sz="2000" i="1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s-MX" sz="2000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s-MX" sz="2000" dirty="0">
              <a:sym typeface="Wingdings" panose="05000000000000000000" pitchFamily="2" charset="2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D1588DF-3A22-4528-87FB-6F8B8BB23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199849"/>
              </p:ext>
            </p:extLst>
          </p:nvPr>
        </p:nvGraphicFramePr>
        <p:xfrm>
          <a:off x="827584" y="2619734"/>
          <a:ext cx="3193261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1733955990"/>
                    </a:ext>
                  </a:extLst>
                </a:gridCol>
                <a:gridCol w="1537077">
                  <a:extLst>
                    <a:ext uri="{9D8B030D-6E8A-4147-A177-3AD203B41FA5}">
                      <a16:colId xmlns:a16="http://schemas.microsoft.com/office/drawing/2014/main" val="11698943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>
                          <a:effectLst/>
                        </a:rPr>
                        <a:t>Parámetro</a:t>
                      </a:r>
                      <a:endParaRPr lang="en-GB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>
                          <a:effectLst/>
                        </a:rPr>
                        <a:t>Valor</a:t>
                      </a:r>
                      <a:endParaRPr lang="en-GB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022752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err="1">
                          <a:effectLst/>
                        </a:rPr>
                        <a:t>Kp</a:t>
                      </a:r>
                      <a:endParaRPr lang="en-GB" sz="1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Ki</a:t>
                      </a:r>
                      <a:endParaRPr lang="en-GB" sz="1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 err="1">
                          <a:effectLst/>
                        </a:rPr>
                        <a:t>Kd</a:t>
                      </a:r>
                      <a:endParaRPr lang="en-GB" sz="1800" dirty="0">
                        <a:effectLst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0.1896</a:t>
                      </a:r>
                      <a:endParaRPr lang="en-GB" sz="1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4746.3386</a:t>
                      </a:r>
                      <a:endParaRPr lang="en-GB" sz="1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1.6250e-6</a:t>
                      </a:r>
                      <a:endParaRPr lang="en-GB" sz="1800" dirty="0">
                        <a:effectLst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570261782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0DF33EE7-0D4B-4F25-86F9-9816ABADCB6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251282"/>
            <a:ext cx="3816424" cy="23878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1DF3E71-CE81-404D-AF2D-884692641EC3}"/>
              </a:ext>
            </a:extLst>
          </p:cNvPr>
          <p:cNvSpPr txBox="1"/>
          <p:nvPr/>
        </p:nvSpPr>
        <p:spPr>
          <a:xfrm>
            <a:off x="5067126" y="6148860"/>
            <a:ext cx="31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Tiempo para estabilidad: 0.1 ms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3ACBDFC-E020-4CE3-8B3C-2B0A3B661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768" y="1989783"/>
            <a:ext cx="4800857" cy="403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74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DB3C2AE-6592-4AAE-9747-2ED5FB555667}"/>
              </a:ext>
            </a:extLst>
          </p:cNvPr>
          <p:cNvSpPr txBox="1"/>
          <p:nvPr/>
        </p:nvSpPr>
        <p:spPr>
          <a:xfrm>
            <a:off x="972000" y="764704"/>
            <a:ext cx="72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Conclusiones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3C72F26-A5FB-48C8-AC65-2E6C2907E82D}"/>
              </a:ext>
            </a:extLst>
          </p:cNvPr>
          <p:cNvSpPr txBox="1"/>
          <p:nvPr/>
        </p:nvSpPr>
        <p:spPr>
          <a:xfrm>
            <a:off x="395537" y="1412776"/>
            <a:ext cx="7776462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ym typeface="Wingdings" panose="05000000000000000000" pitchFamily="2" charset="2"/>
              </a:rPr>
              <a:t>Se logró modelar y simular un circuito Buck </a:t>
            </a:r>
            <a:r>
              <a:rPr lang="es-MX" sz="2000" dirty="0" err="1">
                <a:sym typeface="Wingdings" panose="05000000000000000000" pitchFamily="2" charset="2"/>
              </a:rPr>
              <a:t>Converter</a:t>
            </a: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ym typeface="Wingdings" panose="05000000000000000000" pitchFamily="2" charset="2"/>
              </a:rPr>
              <a:t>Se validó los resultados del modelo con el circuito.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ym typeface="Wingdings" panose="05000000000000000000" pitchFamily="2" charset="2"/>
              </a:rPr>
              <a:t>Se validó el uso de las ecuaciones para los valores elementos pasivos para trabajar en CCM.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ym typeface="Wingdings" panose="05000000000000000000" pitchFamily="2" charset="2"/>
              </a:rPr>
              <a:t>Se pudo integrar un control PID para mejorar la estabilidad del sistema.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71542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AF31FD2-18EF-4575-BA18-65F95AA91C87}"/>
              </a:ext>
            </a:extLst>
          </p:cNvPr>
          <p:cNvSpPr txBox="1"/>
          <p:nvPr/>
        </p:nvSpPr>
        <p:spPr>
          <a:xfrm>
            <a:off x="972000" y="3198167"/>
            <a:ext cx="72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/>
              <a:t>Gracias por su atención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5DE0FED-A100-4C41-B625-2FC7DA3A1C50}"/>
              </a:ext>
            </a:extLst>
          </p:cNvPr>
          <p:cNvSpPr txBox="1"/>
          <p:nvPr/>
        </p:nvSpPr>
        <p:spPr>
          <a:xfrm>
            <a:off x="972000" y="764704"/>
            <a:ext cx="72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Índice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E3F43DB-017D-484A-83B5-D77565581296}"/>
              </a:ext>
            </a:extLst>
          </p:cNvPr>
          <p:cNvSpPr txBox="1"/>
          <p:nvPr/>
        </p:nvSpPr>
        <p:spPr>
          <a:xfrm>
            <a:off x="467545" y="1412777"/>
            <a:ext cx="8424936" cy="6046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dirty="0"/>
              <a:t>Justificación del proyecto	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dirty="0"/>
              <a:t>Generalidad del sistema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dirty="0"/>
              <a:t>Modelado del sistema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dirty="0"/>
              <a:t>Comportamiento lazo abierto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dirty="0"/>
              <a:t>Comportamiento con PID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dirty="0"/>
              <a:t>Conclusiones</a:t>
            </a:r>
          </a:p>
          <a:p>
            <a:pPr algn="just">
              <a:lnSpc>
                <a:spcPct val="150000"/>
              </a:lnSpc>
            </a:pPr>
            <a:endParaRPr lang="es-MX" sz="24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s-MX" sz="24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s-MX" sz="24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s-MX" sz="24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s-MX" sz="2400" dirty="0"/>
          </a:p>
          <a:p>
            <a:pPr algn="just">
              <a:lnSpc>
                <a:spcPct val="150000"/>
              </a:lnSpc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06095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5350395-EF4D-48DB-B3A0-F305451423BB}"/>
              </a:ext>
            </a:extLst>
          </p:cNvPr>
          <p:cNvSpPr txBox="1"/>
          <p:nvPr/>
        </p:nvSpPr>
        <p:spPr>
          <a:xfrm>
            <a:off x="972000" y="764704"/>
            <a:ext cx="72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Justificación del proyecto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9EB908B-6454-4104-B555-6FE77620AED3}"/>
              </a:ext>
            </a:extLst>
          </p:cNvPr>
          <p:cNvSpPr txBox="1"/>
          <p:nvPr/>
        </p:nvSpPr>
        <p:spPr>
          <a:xfrm>
            <a:off x="395536" y="1226369"/>
            <a:ext cx="9000999" cy="429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/>
              <a:t>Sistemas utilizados en el ámbito o industria de las energías renovables.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/>
              <a:t>Se planea simular sistemas dinámicos.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/>
              <a:t>Sistemas lineales capaces de modelarse y controlar.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/>
              <a:t>Aplicación de los conocimientos adquiridos asignatura.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400" dirty="0"/>
          </a:p>
          <a:p>
            <a:pPr algn="just">
              <a:lnSpc>
                <a:spcPct val="150000"/>
              </a:lnSpc>
            </a:pPr>
            <a:endParaRPr lang="es-MX" sz="2000" dirty="0"/>
          </a:p>
        </p:txBody>
      </p:sp>
      <p:pic>
        <p:nvPicPr>
          <p:cNvPr id="1026" name="Picture 2" descr="Energías renovables. Ventajas, Inconvenientes| Luz | Aura Energia">
            <a:extLst>
              <a:ext uri="{FF2B5EF4-FFF2-40B4-BE49-F238E27FC236}">
                <a16:creationId xmlns:a16="http://schemas.microsoft.com/office/drawing/2014/main" id="{1F7E6F28-5B35-45E3-BAA9-EAC4655E5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07144"/>
            <a:ext cx="3024336" cy="237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A42C827-628A-42B5-B6A3-15930689F556}"/>
              </a:ext>
            </a:extLst>
          </p:cNvPr>
          <p:cNvSpPr txBox="1"/>
          <p:nvPr/>
        </p:nvSpPr>
        <p:spPr>
          <a:xfrm>
            <a:off x="972000" y="764704"/>
            <a:ext cx="72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Generalidad del sistema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ED52603-05C4-474A-BA85-C184730BEB43}"/>
              </a:ext>
            </a:extLst>
          </p:cNvPr>
          <p:cNvSpPr txBox="1"/>
          <p:nvPr/>
        </p:nvSpPr>
        <p:spPr>
          <a:xfrm>
            <a:off x="395536" y="1412776"/>
            <a:ext cx="7776463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/>
          </a:p>
          <a:p>
            <a:pPr algn="just">
              <a:lnSpc>
                <a:spcPct val="150000"/>
              </a:lnSpc>
            </a:pPr>
            <a:endParaRPr lang="es-MX" sz="2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B1D136B-9EDE-4928-B1C5-BA8718BA9F06}"/>
              </a:ext>
            </a:extLst>
          </p:cNvPr>
          <p:cNvSpPr txBox="1"/>
          <p:nvPr/>
        </p:nvSpPr>
        <p:spPr>
          <a:xfrm>
            <a:off x="395537" y="1412776"/>
            <a:ext cx="7776462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/>
              <a:t>Circuito convertidor DC </a:t>
            </a:r>
            <a:r>
              <a:rPr lang="es-MX" sz="2000" dirty="0" err="1"/>
              <a:t>DC</a:t>
            </a:r>
            <a:r>
              <a:rPr lang="es-MX" sz="2000" dirty="0"/>
              <a:t> </a:t>
            </a:r>
            <a:r>
              <a:rPr lang="es-MX" sz="2000" dirty="0">
                <a:sym typeface="Wingdings" panose="05000000000000000000" pitchFamily="2" charset="2"/>
              </a:rPr>
              <a:t> Buck </a:t>
            </a:r>
            <a:r>
              <a:rPr lang="es-MX" sz="2000" dirty="0" err="1">
                <a:sym typeface="Wingdings" panose="05000000000000000000" pitchFamily="2" charset="2"/>
              </a:rPr>
              <a:t>Converter</a:t>
            </a:r>
            <a:r>
              <a:rPr lang="es-MX" sz="2000" dirty="0">
                <a:sym typeface="Wingdings" panose="05000000000000000000" pitchFamily="2" charset="2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ym typeface="Wingdings" panose="05000000000000000000" pitchFamily="2" charset="2"/>
              </a:rPr>
              <a:t>Aplicación en control de velocidad motores, luminarias, </a:t>
            </a:r>
            <a:r>
              <a:rPr lang="es-MX" sz="2000" b="1" dirty="0">
                <a:sym typeface="Wingdings" panose="05000000000000000000" pitchFamily="2" charset="2"/>
              </a:rPr>
              <a:t>inversores para generación FV y controladores de cargas de </a:t>
            </a:r>
            <a:r>
              <a:rPr lang="es-MX" sz="2000" b="1">
                <a:sym typeface="Wingdings" panose="05000000000000000000" pitchFamily="2" charset="2"/>
              </a:rPr>
              <a:t>baterias.</a:t>
            </a:r>
            <a:r>
              <a:rPr lang="es-MX" sz="2000">
                <a:sym typeface="Wingdings" panose="05000000000000000000" pitchFamily="2" charset="2"/>
              </a:rPr>
              <a:t> </a:t>
            </a: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ym typeface="Wingdings" panose="05000000000000000000" pitchFamily="2" charset="2"/>
              </a:rPr>
              <a:t>Control de voltaje de salida  Punto de Máximo Potencia (MPP)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0D06C5-3C8E-4291-9361-EDBA65F62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205162"/>
            <a:ext cx="4228623" cy="2480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048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394C75-4670-4CDF-9342-23D45628F722}"/>
              </a:ext>
            </a:extLst>
          </p:cNvPr>
          <p:cNvSpPr txBox="1"/>
          <p:nvPr/>
        </p:nvSpPr>
        <p:spPr>
          <a:xfrm>
            <a:off x="972000" y="764704"/>
            <a:ext cx="72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Generalidad del sistema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DDD19C-E085-43FB-A6CB-B94EE9774B0F}"/>
              </a:ext>
            </a:extLst>
          </p:cNvPr>
          <p:cNvSpPr txBox="1"/>
          <p:nvPr/>
        </p:nvSpPr>
        <p:spPr>
          <a:xfrm>
            <a:off x="395537" y="1412776"/>
            <a:ext cx="7776462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/>
              <a:t>Menor perdida de potencia posible:</a:t>
            </a:r>
            <a:endParaRPr lang="es-MX" sz="2000" dirty="0">
              <a:sym typeface="Wingdings" panose="05000000000000000000" pitchFamily="2" charset="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sz="2000" b="1" dirty="0">
                <a:sym typeface="Wingdings" panose="05000000000000000000" pitchFamily="2" charset="2"/>
              </a:rPr>
              <a:t>Interruptores</a:t>
            </a:r>
            <a:r>
              <a:rPr lang="es-MX" sz="2000" dirty="0">
                <a:sym typeface="Wingdings" panose="05000000000000000000" pitchFamily="2" charset="2"/>
              </a:rPr>
              <a:t> con poca impedancia / alta frecuencia    Ideal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sz="2000" dirty="0">
                <a:sym typeface="Wingdings" panose="05000000000000000000" pitchFamily="2" charset="2"/>
              </a:rPr>
              <a:t>Microcontroladores </a:t>
            </a:r>
          </a:p>
          <a:p>
            <a:pPr lvl="1" algn="just">
              <a:lnSpc>
                <a:spcPct val="150000"/>
              </a:lnSpc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ym typeface="Wingdings" panose="05000000000000000000" pitchFamily="2" charset="2"/>
              </a:rPr>
              <a:t>Para modelar, se suele considerar: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sz="2000" b="1" dirty="0">
                <a:sym typeface="Wingdings" panose="05000000000000000000" pitchFamily="2" charset="2"/>
              </a:rPr>
              <a:t>Elementos pasivos lineales e invariantes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sz="2000" dirty="0">
                <a:sym typeface="Wingdings" panose="05000000000000000000" pitchFamily="2" charset="2"/>
              </a:rPr>
              <a:t>Generadores ideales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695CDD6-31D8-4D37-85B0-74B3ABA2E43D}"/>
                  </a:ext>
                </a:extLst>
              </p:cNvPr>
              <p:cNvSpPr txBox="1"/>
              <p:nvPr/>
            </p:nvSpPr>
            <p:spPr>
              <a:xfrm>
                <a:off x="6804248" y="3068960"/>
                <a:ext cx="1080489" cy="1605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695CDD6-31D8-4D37-85B0-74B3ABA2E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068960"/>
                <a:ext cx="1080489" cy="16058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0DF6FA55-9A88-4EA2-9EB8-2C42C8043E4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715792"/>
            <a:ext cx="4032448" cy="2030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916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4D302E2-3C36-46E0-AEA5-87BCC37A5B90}"/>
              </a:ext>
            </a:extLst>
          </p:cNvPr>
          <p:cNvSpPr txBox="1"/>
          <p:nvPr/>
        </p:nvSpPr>
        <p:spPr>
          <a:xfrm>
            <a:off x="972000" y="764704"/>
            <a:ext cx="72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Modelado del sistema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3F86F76-B818-49AA-ABA8-C491D629AB1A}"/>
              </a:ext>
            </a:extLst>
          </p:cNvPr>
          <p:cNvSpPr txBox="1"/>
          <p:nvPr/>
        </p:nvSpPr>
        <p:spPr>
          <a:xfrm>
            <a:off x="395537" y="1412776"/>
            <a:ext cx="7776462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ym typeface="Wingdings" panose="05000000000000000000" pitchFamily="2" charset="2"/>
              </a:rPr>
              <a:t>Hay varias formas de modelar los convertidores: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sz="2000" dirty="0">
                <a:sym typeface="Wingdings" panose="05000000000000000000" pitchFamily="2" charset="2"/>
              </a:rPr>
              <a:t>Modelo de </a:t>
            </a:r>
            <a:r>
              <a:rPr lang="es-MX" sz="2000" dirty="0" err="1">
                <a:sym typeface="Wingdings" panose="05000000000000000000" pitchFamily="2" charset="2"/>
              </a:rPr>
              <a:t>switch</a:t>
            </a:r>
            <a:endParaRPr lang="es-MX" sz="2000" dirty="0">
              <a:sym typeface="Wingdings" panose="05000000000000000000" pitchFamily="2" charset="2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sz="2000" dirty="0" err="1">
                <a:sym typeface="Wingdings" panose="05000000000000000000" pitchFamily="2" charset="2"/>
              </a:rPr>
              <a:t>Sampled</a:t>
            </a:r>
            <a:r>
              <a:rPr lang="es-MX" sz="2000" dirty="0">
                <a:sym typeface="Wingdings" panose="05000000000000000000" pitchFamily="2" charset="2"/>
              </a:rPr>
              <a:t> – Data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sz="2000" b="1" dirty="0">
                <a:sym typeface="Wingdings" panose="05000000000000000000" pitchFamily="2" charset="2"/>
              </a:rPr>
              <a:t>Promedio (</a:t>
            </a:r>
            <a:r>
              <a:rPr lang="es-MX" sz="2000" b="1" dirty="0" err="1">
                <a:sym typeface="Wingdings" panose="05000000000000000000" pitchFamily="2" charset="2"/>
              </a:rPr>
              <a:t>Averaged</a:t>
            </a:r>
            <a:r>
              <a:rPr lang="es-MX" sz="2000" b="1" dirty="0">
                <a:sym typeface="Wingdings" panose="05000000000000000000" pitchFamily="2" charset="2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683B4D-2F22-4BBC-B516-19AEEED3C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516977"/>
            <a:ext cx="7585492" cy="2579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287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ADA9862-E07D-48FB-AF87-34B498813F48}"/>
              </a:ext>
            </a:extLst>
          </p:cNvPr>
          <p:cNvSpPr txBox="1"/>
          <p:nvPr/>
        </p:nvSpPr>
        <p:spPr>
          <a:xfrm>
            <a:off x="972000" y="764704"/>
            <a:ext cx="72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Modelado del sistema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A9F93A5-5B16-4F61-955D-E4FEA3782261}"/>
              </a:ext>
            </a:extLst>
          </p:cNvPr>
          <p:cNvSpPr txBox="1"/>
          <p:nvPr/>
        </p:nvSpPr>
        <p:spPr>
          <a:xfrm>
            <a:off x="395537" y="1412776"/>
            <a:ext cx="7776462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ym typeface="Wingdings" panose="05000000000000000000" pitchFamily="2" charset="2"/>
              </a:rPr>
              <a:t>Considerando el comportamiento en </a:t>
            </a:r>
            <a:r>
              <a:rPr lang="es-MX" sz="2000" i="1" dirty="0" err="1">
                <a:sym typeface="Wingdings" panose="05000000000000000000" pitchFamily="2" charset="2"/>
              </a:rPr>
              <a:t>on</a:t>
            </a:r>
            <a:r>
              <a:rPr lang="es-MX" sz="2000" i="1" dirty="0">
                <a:sym typeface="Wingdings" panose="05000000000000000000" pitchFamily="2" charset="2"/>
              </a:rPr>
              <a:t> </a:t>
            </a:r>
            <a:r>
              <a:rPr lang="es-MX" sz="2000" dirty="0">
                <a:sym typeface="Wingdings" panose="05000000000000000000" pitchFamily="2" charset="2"/>
              </a:rPr>
              <a:t>y en </a:t>
            </a:r>
            <a:r>
              <a:rPr lang="es-MX" sz="2000" i="1" dirty="0">
                <a:sym typeface="Wingdings" panose="05000000000000000000" pitchFamily="2" charset="2"/>
              </a:rPr>
              <a:t>off.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i="1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71AF3851-BAAF-4BBC-AF0A-03377346D266}"/>
                  </a:ext>
                </a:extLst>
              </p:cNvPr>
              <p:cNvSpPr/>
              <p:nvPr/>
            </p:nvSpPr>
            <p:spPr>
              <a:xfrm>
                <a:off x="2943495" y="2013683"/>
                <a:ext cx="4572000" cy="11441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71AF3851-BAAF-4BBC-AF0A-03377346D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495" y="2013683"/>
                <a:ext cx="4572000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58D66FF3-2834-4724-82EB-9C355C0CF29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57" y="2283827"/>
            <a:ext cx="3672408" cy="1444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1E13712-F82E-4164-AF25-BFAF2A51E5CB}"/>
              </a:ext>
            </a:extLst>
          </p:cNvPr>
          <p:cNvSpPr txBox="1"/>
          <p:nvPr/>
        </p:nvSpPr>
        <p:spPr>
          <a:xfrm>
            <a:off x="396528" y="3861048"/>
            <a:ext cx="7776462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ym typeface="Wingdings" panose="05000000000000000000" pitchFamily="2" charset="2"/>
              </a:rPr>
              <a:t>Ponderando los comportamientos en función interruptor (</a:t>
            </a:r>
            <a:r>
              <a:rPr lang="es-MX" sz="2000" dirty="0" err="1">
                <a:sym typeface="Wingdings" panose="05000000000000000000" pitchFamily="2" charset="2"/>
              </a:rPr>
              <a:t>duty</a:t>
            </a:r>
            <a:r>
              <a:rPr lang="es-MX" sz="2000" dirty="0">
                <a:sym typeface="Wingdings" panose="05000000000000000000" pitchFamily="2" charset="2"/>
              </a:rPr>
              <a:t> ratio)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33576B6F-5734-48B5-9676-2E2CED8BBE97}"/>
                  </a:ext>
                </a:extLst>
              </p:cNvPr>
              <p:cNvSpPr/>
              <p:nvPr/>
            </p:nvSpPr>
            <p:spPr>
              <a:xfrm>
                <a:off x="5469551" y="1971629"/>
                <a:ext cx="4572000" cy="11441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33576B6F-5734-48B5-9676-2E2CED8BB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551" y="1971629"/>
                <a:ext cx="4572000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304892AE-30A8-46D5-B9A4-AF861BE542EB}"/>
              </a:ext>
            </a:extLst>
          </p:cNvPr>
          <p:cNvSpPr txBox="1"/>
          <p:nvPr/>
        </p:nvSpPr>
        <p:spPr>
          <a:xfrm>
            <a:off x="4572000" y="3473287"/>
            <a:ext cx="152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Interruptor </a:t>
            </a:r>
            <a:r>
              <a:rPr lang="es-MX" dirty="0" err="1"/>
              <a:t>on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C4B431-DEF4-4EBC-B3CF-E8103536256D}"/>
              </a:ext>
            </a:extLst>
          </p:cNvPr>
          <p:cNvSpPr txBox="1"/>
          <p:nvPr/>
        </p:nvSpPr>
        <p:spPr>
          <a:xfrm>
            <a:off x="6991495" y="3403446"/>
            <a:ext cx="15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Interruptor off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2759570-7073-4571-969F-E459AC3F0124}"/>
              </a:ext>
            </a:extLst>
          </p:cNvPr>
          <p:cNvSpPr/>
          <p:nvPr/>
        </p:nvSpPr>
        <p:spPr>
          <a:xfrm>
            <a:off x="4283768" y="1971629"/>
            <a:ext cx="2160440" cy="204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0F4FEB0-C371-4DFA-B50D-77E477FF1109}"/>
              </a:ext>
            </a:extLst>
          </p:cNvPr>
          <p:cNvSpPr/>
          <p:nvPr/>
        </p:nvSpPr>
        <p:spPr>
          <a:xfrm>
            <a:off x="6615903" y="1971629"/>
            <a:ext cx="2160440" cy="204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576EAB0C-7122-426C-9BCB-F0476DA395BE}"/>
                  </a:ext>
                </a:extLst>
              </p:cNvPr>
              <p:cNvSpPr/>
              <p:nvPr/>
            </p:nvSpPr>
            <p:spPr>
              <a:xfrm>
                <a:off x="1187624" y="5309099"/>
                <a:ext cx="1583832" cy="6577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MX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s-MX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576EAB0C-7122-426C-9BCB-F0476DA39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309099"/>
                <a:ext cx="1583832" cy="6577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6A1E2370-B4C7-4839-9EE3-570A90216EFB}"/>
                  </a:ext>
                </a:extLst>
              </p:cNvPr>
              <p:cNvSpPr/>
              <p:nvPr/>
            </p:nvSpPr>
            <p:spPr>
              <a:xfrm>
                <a:off x="3814111" y="4880903"/>
                <a:ext cx="4572000" cy="15175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GB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r">
                  <a:spcAft>
                    <a:spcPts val="0"/>
                  </a:spcAft>
                </a:pPr>
                <a:r>
                  <a:rPr lang="es-E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GB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[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E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6A1E2370-B4C7-4839-9EE3-570A90216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111" y="4880903"/>
                <a:ext cx="4572000" cy="15175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49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E80796-6E38-44D7-A90E-0072E947FEEF}"/>
              </a:ext>
            </a:extLst>
          </p:cNvPr>
          <p:cNvSpPr txBox="1"/>
          <p:nvPr/>
        </p:nvSpPr>
        <p:spPr>
          <a:xfrm>
            <a:off x="972000" y="764704"/>
            <a:ext cx="72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Modelado del sistema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E78511-0E20-4AF9-B5D7-6C900AD457BA}"/>
              </a:ext>
            </a:extLst>
          </p:cNvPr>
          <p:cNvSpPr txBox="1"/>
          <p:nvPr/>
        </p:nvSpPr>
        <p:spPr>
          <a:xfrm>
            <a:off x="395537" y="1412776"/>
            <a:ext cx="7776462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ym typeface="Wingdings" panose="05000000000000000000" pitchFamily="2" charset="2"/>
              </a:rPr>
              <a:t>Simplificando las ultimas E.D se puede obtener el sistema en variables de estado y su función de transferencia.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i="1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ECE397-9841-4713-8296-35D4579B3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59" y="2636912"/>
            <a:ext cx="4229100" cy="3105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5480EDF-374D-4F2C-ABCA-07E81D2C69E2}"/>
                  </a:ext>
                </a:extLst>
              </p:cNvPr>
              <p:cNvSpPr/>
              <p:nvPr/>
            </p:nvSpPr>
            <p:spPr>
              <a:xfrm>
                <a:off x="5725601" y="4005064"/>
                <a:ext cx="2409249" cy="10173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MX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s-MX" i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s-MX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  <m:r>
                            <a:rPr lang="es-MX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5480EDF-374D-4F2C-ABCA-07E81D2C6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601" y="4005064"/>
                <a:ext cx="2409249" cy="10173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>
            <a:extLst>
              <a:ext uri="{FF2B5EF4-FFF2-40B4-BE49-F238E27FC236}">
                <a16:creationId xmlns:a16="http://schemas.microsoft.com/office/drawing/2014/main" id="{FAD0142F-82CA-4F13-85D9-5A288F9484BE}"/>
              </a:ext>
            </a:extLst>
          </p:cNvPr>
          <p:cNvSpPr/>
          <p:nvPr/>
        </p:nvSpPr>
        <p:spPr>
          <a:xfrm>
            <a:off x="467543" y="2564904"/>
            <a:ext cx="4229099" cy="37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EE538D2-C720-4A25-9DBE-484B0AF499FA}"/>
              </a:ext>
            </a:extLst>
          </p:cNvPr>
          <p:cNvSpPr txBox="1"/>
          <p:nvPr/>
        </p:nvSpPr>
        <p:spPr>
          <a:xfrm>
            <a:off x="1718053" y="5837790"/>
            <a:ext cx="2011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Variables de estado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B9AB8EF-36DA-4956-BFDC-59BD1C1685F0}"/>
                  </a:ext>
                </a:extLst>
              </p:cNvPr>
              <p:cNvSpPr/>
              <p:nvPr/>
            </p:nvSpPr>
            <p:spPr>
              <a:xfrm>
                <a:off x="5160319" y="3089484"/>
                <a:ext cx="3539815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MX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s-MX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s-MX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s-MX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s-MX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s-MX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s-MX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MX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B9AB8EF-36DA-4956-BFDC-59BD1C1685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319" y="3089484"/>
                <a:ext cx="3539815" cy="679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>
            <a:extLst>
              <a:ext uri="{FF2B5EF4-FFF2-40B4-BE49-F238E27FC236}">
                <a16:creationId xmlns:a16="http://schemas.microsoft.com/office/drawing/2014/main" id="{DDDFDD8A-300B-4F69-8433-01AE21E501AB}"/>
              </a:ext>
            </a:extLst>
          </p:cNvPr>
          <p:cNvSpPr/>
          <p:nvPr/>
        </p:nvSpPr>
        <p:spPr>
          <a:xfrm>
            <a:off x="4796626" y="2564904"/>
            <a:ext cx="4229099" cy="373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9992D6-B87E-49CD-B83B-36874B4E553E}"/>
              </a:ext>
            </a:extLst>
          </p:cNvPr>
          <p:cNvSpPr txBox="1"/>
          <p:nvPr/>
        </p:nvSpPr>
        <p:spPr>
          <a:xfrm>
            <a:off x="5736462" y="5742062"/>
            <a:ext cx="2499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Función de transferencia</a:t>
            </a:r>
          </a:p>
        </p:txBody>
      </p:sp>
    </p:spTree>
    <p:extLst>
      <p:ext uri="{BB962C8B-B14F-4D97-AF65-F5344CB8AC3E}">
        <p14:creationId xmlns:p14="http://schemas.microsoft.com/office/powerpoint/2010/main" val="18714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EB60FB7-B93E-4757-90E5-4C1046CF614E}"/>
              </a:ext>
            </a:extLst>
          </p:cNvPr>
          <p:cNvSpPr txBox="1"/>
          <p:nvPr/>
        </p:nvSpPr>
        <p:spPr>
          <a:xfrm>
            <a:off x="972000" y="764704"/>
            <a:ext cx="72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Obtención de los valores de elementos pasivos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20AC894-13B4-459E-A567-EFB2263EA371}"/>
              </a:ext>
            </a:extLst>
          </p:cNvPr>
          <p:cNvSpPr txBox="1"/>
          <p:nvPr/>
        </p:nvSpPr>
        <p:spPr>
          <a:xfrm>
            <a:off x="395538" y="1226369"/>
            <a:ext cx="7776462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ym typeface="Wingdings" panose="05000000000000000000" pitchFamily="2" charset="2"/>
              </a:rPr>
              <a:t>Para poder simular el sistema se propuso los valores: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s-MX" sz="2000" i="1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ym typeface="Wingdings" panose="05000000000000000000" pitchFamily="2" charset="2"/>
              </a:rPr>
              <a:t>Los convertidores puede trabajar en dos modos: Continuo (CCM), Discontinuo (DCM)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>
              <a:sym typeface="Wingdings" panose="05000000000000000000" pitchFamily="2" charset="2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D13A738-168B-41BA-8EB5-56E14452B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063955"/>
              </p:ext>
            </p:extLst>
          </p:nvPr>
        </p:nvGraphicFramePr>
        <p:xfrm>
          <a:off x="2555776" y="1812363"/>
          <a:ext cx="362531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7158">
                  <a:extLst>
                    <a:ext uri="{9D8B030D-6E8A-4147-A177-3AD203B41FA5}">
                      <a16:colId xmlns:a16="http://schemas.microsoft.com/office/drawing/2014/main" val="287527515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89954375"/>
                    </a:ext>
                  </a:extLst>
                </a:gridCol>
              </a:tblGrid>
              <a:tr h="2431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800" b="1" dirty="0">
                          <a:effectLst/>
                        </a:rPr>
                        <a:t>Parámetro</a:t>
                      </a:r>
                      <a:endParaRPr lang="en-GB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dirty="0">
                          <a:effectLst/>
                        </a:rPr>
                        <a:t>Valor</a:t>
                      </a:r>
                      <a:endParaRPr lang="en-GB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97240421"/>
                  </a:ext>
                </a:extLst>
              </a:tr>
              <a:tr h="17022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Voltaje entrada [</a:t>
                      </a:r>
                      <a:r>
                        <a:rPr lang="es-ES" sz="1800" dirty="0" err="1">
                          <a:effectLst/>
                        </a:rPr>
                        <a:t>Vin</a:t>
                      </a:r>
                      <a:r>
                        <a:rPr lang="es-ES" sz="1800" dirty="0">
                          <a:effectLst/>
                        </a:rPr>
                        <a:t>]</a:t>
                      </a:r>
                      <a:endParaRPr lang="en-GB" sz="1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Voltaje deseado [Vr]</a:t>
                      </a:r>
                      <a:endParaRPr lang="en-GB" sz="1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Resistencia [R]</a:t>
                      </a:r>
                      <a:endParaRPr lang="en-GB" sz="1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Periodo [T]</a:t>
                      </a:r>
                      <a:endParaRPr lang="en-GB" sz="1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800" dirty="0" err="1">
                          <a:effectLst/>
                        </a:rPr>
                        <a:t>Duty</a:t>
                      </a:r>
                      <a:r>
                        <a:rPr lang="es-ES" sz="1800" dirty="0">
                          <a:effectLst/>
                        </a:rPr>
                        <a:t> Ratio [d]</a:t>
                      </a:r>
                      <a:endParaRPr lang="en-GB" sz="1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Inductor [L]</a:t>
                      </a:r>
                      <a:endParaRPr lang="en-GB" sz="18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Capacitor [C]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24 V</a:t>
                      </a:r>
                      <a:endParaRPr lang="en-GB" sz="1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12 V</a:t>
                      </a:r>
                      <a:endParaRPr lang="en-GB" sz="1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11 Ω</a:t>
                      </a:r>
                      <a:endParaRPr lang="en-GB" sz="1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21 </a:t>
                      </a:r>
                      <a:r>
                        <a:rPr lang="es-ES" sz="1800" dirty="0" err="1">
                          <a:effectLst/>
                        </a:rPr>
                        <a:t>μs</a:t>
                      </a:r>
                      <a:endParaRPr lang="en-GB" sz="1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0.5</a:t>
                      </a:r>
                      <a:endParaRPr lang="en-GB" sz="1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60 </a:t>
                      </a:r>
                      <a:r>
                        <a:rPr lang="es-ES" sz="1800" dirty="0" err="1">
                          <a:effectLst/>
                        </a:rPr>
                        <a:t>μH</a:t>
                      </a:r>
                      <a:endParaRPr lang="en-GB" sz="1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4 </a:t>
                      </a:r>
                      <a:r>
                        <a:rPr lang="es-ES" sz="1800" dirty="0" err="1">
                          <a:effectLst/>
                        </a:rPr>
                        <a:t>μF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34823065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6083BD4F-8DBE-4B5E-B574-0C46C4B07A36}"/>
              </a:ext>
            </a:extLst>
          </p:cNvPr>
          <p:cNvSpPr/>
          <p:nvPr/>
        </p:nvSpPr>
        <p:spPr>
          <a:xfrm>
            <a:off x="2555776" y="3143803"/>
            <a:ext cx="3625310" cy="826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EC83C9A-562C-4DDA-BD2C-49F15FCF73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54371"/>
            <a:ext cx="3625310" cy="1954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3076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607</Words>
  <Application>Microsoft Office PowerPoint</Application>
  <PresentationFormat>Presentación en pantalla (4:3)</PresentationFormat>
  <Paragraphs>170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 Carlos</dc:creator>
  <cp:lastModifiedBy>Fracisco José Pérez Zenteno</cp:lastModifiedBy>
  <cp:revision>45</cp:revision>
  <dcterms:created xsi:type="dcterms:W3CDTF">2016-10-17T15:47:14Z</dcterms:created>
  <dcterms:modified xsi:type="dcterms:W3CDTF">2020-06-23T14:57:57Z</dcterms:modified>
</cp:coreProperties>
</file>