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3">
  <p:sldMasterIdLst>
    <p:sldMasterId id="214748384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72" d="100"/>
          <a:sy n="72" d="100"/>
        </p:scale>
        <p:origin x="64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6/24/2018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6/24/2018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6/24/2018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6/24/2018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6/24/2018</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6/24/2018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6/24/2018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6/24/2018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6/24/2018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DA16AA21-1863-4931-97CB-99D0A168701B}" type="datetimeFigureOut">
              <a:rPr lang="en-US" dirty="0"/>
              <a:t>6/24/2018</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3772C379-9A7C-4C87-A116-CBE9F58B04C5}" type="datetimeFigureOut">
              <a:rPr lang="en-US" dirty="0"/>
              <a:t>6/24/2018</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6/24/2018</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_ftnref2"/><Relationship Id="rId2" Type="http://schemas.openxmlformats.org/officeDocument/2006/relationships/hyperlink" Target="#_ftnref1"/><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_ftnref1"/><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6A32C4-5CEB-4CB0-B576-C66D375D5975}"/>
              </a:ext>
            </a:extLst>
          </p:cNvPr>
          <p:cNvSpPr>
            <a:spLocks noGrp="1"/>
          </p:cNvSpPr>
          <p:nvPr>
            <p:ph type="ctrTitle"/>
          </p:nvPr>
        </p:nvSpPr>
        <p:spPr/>
        <p:txBody>
          <a:bodyPr/>
          <a:lstStyle/>
          <a:p>
            <a:r>
              <a:rPr lang="es-ES" sz="7200" dirty="0"/>
              <a:t>Algoritmos y estructuras de datos I</a:t>
            </a:r>
            <a:endParaRPr lang="en-US" sz="7200" dirty="0"/>
          </a:p>
        </p:txBody>
      </p:sp>
      <p:sp>
        <p:nvSpPr>
          <p:cNvPr id="3" name="Subtítulo 2">
            <a:extLst>
              <a:ext uri="{FF2B5EF4-FFF2-40B4-BE49-F238E27FC236}">
                <a16:creationId xmlns:a16="http://schemas.microsoft.com/office/drawing/2014/main" id="{F7D4FD41-CA9B-4504-8E67-A3F35C53B290}"/>
              </a:ext>
            </a:extLst>
          </p:cNvPr>
          <p:cNvSpPr>
            <a:spLocks noGrp="1"/>
          </p:cNvSpPr>
          <p:nvPr>
            <p:ph type="subTitle" idx="1"/>
          </p:nvPr>
        </p:nvSpPr>
        <p:spPr>
          <a:xfrm>
            <a:off x="1069848" y="4389120"/>
            <a:ext cx="7891272" cy="1561106"/>
          </a:xfrm>
        </p:spPr>
        <p:txBody>
          <a:bodyPr>
            <a:normAutofit fontScale="62500" lnSpcReduction="20000"/>
          </a:bodyPr>
          <a:lstStyle/>
          <a:p>
            <a:r>
              <a:rPr lang="es-ES" sz="7300" dirty="0"/>
              <a:t>Proyecto Individual – Parte II</a:t>
            </a:r>
          </a:p>
          <a:p>
            <a:endParaRPr lang="es-ES" sz="3600" dirty="0"/>
          </a:p>
          <a:p>
            <a:r>
              <a:rPr lang="es-ES" sz="3600" dirty="0"/>
              <a:t>Francisco </a:t>
            </a:r>
            <a:r>
              <a:rPr lang="es-ES" sz="3600" dirty="0" err="1"/>
              <a:t>Piria</a:t>
            </a:r>
            <a:endParaRPr lang="en-US" sz="3600" dirty="0"/>
          </a:p>
        </p:txBody>
      </p:sp>
    </p:spTree>
    <p:extLst>
      <p:ext uri="{BB962C8B-B14F-4D97-AF65-F5344CB8AC3E}">
        <p14:creationId xmlns:p14="http://schemas.microsoft.com/office/powerpoint/2010/main" val="4175512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F758FA-3DF8-4E5A-B408-86C18C16589D}"/>
              </a:ext>
            </a:extLst>
          </p:cNvPr>
          <p:cNvSpPr>
            <a:spLocks noGrp="1"/>
          </p:cNvSpPr>
          <p:nvPr>
            <p:ph type="title"/>
          </p:nvPr>
        </p:nvSpPr>
        <p:spPr>
          <a:xfrm>
            <a:off x="379828" y="484632"/>
            <a:ext cx="3343422" cy="5888736"/>
          </a:xfrm>
        </p:spPr>
        <p:txBody>
          <a:bodyPr>
            <a:normAutofit/>
          </a:bodyPr>
          <a:lstStyle/>
          <a:p>
            <a:r>
              <a:rPr lang="es-ES" sz="4400" dirty="0"/>
              <a:t>Diagrama de la Solución implementada</a:t>
            </a:r>
            <a:endParaRPr lang="en-US" sz="4400" dirty="0"/>
          </a:p>
        </p:txBody>
      </p:sp>
      <p:pic>
        <p:nvPicPr>
          <p:cNvPr id="6" name="Marcador de contenido 5">
            <a:extLst>
              <a:ext uri="{FF2B5EF4-FFF2-40B4-BE49-F238E27FC236}">
                <a16:creationId xmlns:a16="http://schemas.microsoft.com/office/drawing/2014/main" id="{9CD99711-C5C9-40C4-88ED-BB569A231CB7}"/>
              </a:ext>
            </a:extLst>
          </p:cNvPr>
          <p:cNvPicPr>
            <a:picLocks noGrp="1" noChangeAspect="1"/>
          </p:cNvPicPr>
          <p:nvPr>
            <p:ph idx="1"/>
          </p:nvPr>
        </p:nvPicPr>
        <p:blipFill>
          <a:blip r:embed="rId2"/>
          <a:stretch>
            <a:fillRect/>
          </a:stretch>
        </p:blipFill>
        <p:spPr>
          <a:xfrm>
            <a:off x="3573194" y="267165"/>
            <a:ext cx="8434215" cy="6288379"/>
          </a:xfrm>
        </p:spPr>
      </p:pic>
    </p:spTree>
    <p:extLst>
      <p:ext uri="{BB962C8B-B14F-4D97-AF65-F5344CB8AC3E}">
        <p14:creationId xmlns:p14="http://schemas.microsoft.com/office/powerpoint/2010/main" val="3577122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D1B382-4D27-4B7C-8DF1-29A3C96A3DC4}"/>
              </a:ext>
            </a:extLst>
          </p:cNvPr>
          <p:cNvSpPr>
            <a:spLocks noGrp="1"/>
          </p:cNvSpPr>
          <p:nvPr>
            <p:ph type="title"/>
          </p:nvPr>
        </p:nvSpPr>
        <p:spPr/>
        <p:txBody>
          <a:bodyPr/>
          <a:lstStyle/>
          <a:p>
            <a:r>
              <a:rPr lang="es-ES" dirty="0"/>
              <a:t>Ordenes de tiempo de ejecución</a:t>
            </a:r>
            <a:endParaRPr lang="en-US" dirty="0"/>
          </a:p>
        </p:txBody>
      </p:sp>
      <p:graphicFrame>
        <p:nvGraphicFramePr>
          <p:cNvPr id="4" name="Marcador de contenido 3">
            <a:extLst>
              <a:ext uri="{FF2B5EF4-FFF2-40B4-BE49-F238E27FC236}">
                <a16:creationId xmlns:a16="http://schemas.microsoft.com/office/drawing/2014/main" id="{515E2E1E-241D-4297-8234-549BF5A435A0}"/>
              </a:ext>
            </a:extLst>
          </p:cNvPr>
          <p:cNvGraphicFramePr>
            <a:graphicFrameLocks noGrp="1"/>
          </p:cNvGraphicFramePr>
          <p:nvPr>
            <p:ph idx="1"/>
            <p:extLst>
              <p:ext uri="{D42A27DB-BD31-4B8C-83A1-F6EECF244321}">
                <p14:modId xmlns:p14="http://schemas.microsoft.com/office/powerpoint/2010/main" val="1260330884"/>
              </p:ext>
            </p:extLst>
          </p:nvPr>
        </p:nvGraphicFramePr>
        <p:xfrm>
          <a:off x="626430" y="1909661"/>
          <a:ext cx="5950226" cy="4463706"/>
        </p:xfrm>
        <a:graphic>
          <a:graphicData uri="http://schemas.openxmlformats.org/drawingml/2006/table">
            <a:tbl>
              <a:tblPr firstRow="1" firstCol="1" bandRow="1">
                <a:tableStyleId>{5C22544A-7EE6-4342-B048-85BDC9FD1C3A}</a:tableStyleId>
              </a:tblPr>
              <a:tblGrid>
                <a:gridCol w="3867445">
                  <a:extLst>
                    <a:ext uri="{9D8B030D-6E8A-4147-A177-3AD203B41FA5}">
                      <a16:colId xmlns:a16="http://schemas.microsoft.com/office/drawing/2014/main" val="2376218119"/>
                    </a:ext>
                  </a:extLst>
                </a:gridCol>
                <a:gridCol w="2082781">
                  <a:extLst>
                    <a:ext uri="{9D8B030D-6E8A-4147-A177-3AD203B41FA5}">
                      <a16:colId xmlns:a16="http://schemas.microsoft.com/office/drawing/2014/main" val="2335725704"/>
                    </a:ext>
                  </a:extLst>
                </a:gridCol>
              </a:tblGrid>
              <a:tr h="669946">
                <a:tc>
                  <a:txBody>
                    <a:bodyPr/>
                    <a:lstStyle/>
                    <a:p>
                      <a:pPr marL="0" marR="0" algn="just">
                        <a:lnSpc>
                          <a:spcPct val="115000"/>
                        </a:lnSpc>
                        <a:spcBef>
                          <a:spcPts val="0"/>
                        </a:spcBef>
                        <a:spcAft>
                          <a:spcPts val="600"/>
                        </a:spcAft>
                      </a:pPr>
                      <a:r>
                        <a:rPr lang="es-ES" sz="1800" dirty="0">
                          <a:effectLst/>
                          <a:latin typeface="+mn-lt"/>
                        </a:rPr>
                        <a:t>Funcionalidades requeridas</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solidFill>
                      <a:schemeClr val="bg1">
                        <a:lumMod val="50000"/>
                      </a:schemeClr>
                    </a:solidFill>
                  </a:tcPr>
                </a:tc>
                <a:tc>
                  <a:txBody>
                    <a:bodyPr/>
                    <a:lstStyle/>
                    <a:p>
                      <a:pPr marL="0" marR="0" algn="just">
                        <a:lnSpc>
                          <a:spcPct val="115000"/>
                        </a:lnSpc>
                        <a:spcBef>
                          <a:spcPts val="0"/>
                        </a:spcBef>
                        <a:spcAft>
                          <a:spcPts val="600"/>
                        </a:spcAft>
                      </a:pPr>
                      <a:endParaRPr lang="en-US" sz="1800" dirty="0">
                        <a:effectLst/>
                        <a:latin typeface="+mn-lt"/>
                        <a:ea typeface="Calibri" panose="020F0502020204030204" pitchFamily="34" charset="0"/>
                        <a:cs typeface="Times New Roman" panose="02020603050405020304" pitchFamily="18" charset="0"/>
                      </a:endParaRPr>
                    </a:p>
                  </a:txBody>
                  <a:tcPr marL="68580" marR="68580" marT="0" marB="0">
                    <a:solidFill>
                      <a:schemeClr val="bg1">
                        <a:lumMod val="50000"/>
                      </a:schemeClr>
                    </a:solidFill>
                  </a:tcPr>
                </a:tc>
                <a:extLst>
                  <a:ext uri="{0D108BD9-81ED-4DB2-BD59-A6C34878D82A}">
                    <a16:rowId xmlns:a16="http://schemas.microsoft.com/office/drawing/2014/main" val="1357928875"/>
                  </a:ext>
                </a:extLst>
              </a:tr>
              <a:tr h="436426">
                <a:tc>
                  <a:txBody>
                    <a:bodyPr/>
                    <a:lstStyle/>
                    <a:p>
                      <a:pPr marL="0" marR="0" algn="just">
                        <a:lnSpc>
                          <a:spcPct val="115000"/>
                        </a:lnSpc>
                        <a:spcBef>
                          <a:spcPts val="0"/>
                        </a:spcBef>
                        <a:spcAft>
                          <a:spcPts val="600"/>
                        </a:spcAft>
                      </a:pPr>
                      <a:r>
                        <a:rPr lang="es-ES" sz="1800" dirty="0">
                          <a:effectLst/>
                          <a:latin typeface="+mn-lt"/>
                        </a:rPr>
                        <a:t>Buscar por título</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s-ES" sz="1800" dirty="0">
                          <a:effectLst/>
                          <a:latin typeface="+mn-lt"/>
                        </a:rPr>
                        <a:t>O(log(n))</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18282310"/>
                  </a:ext>
                </a:extLst>
              </a:tr>
              <a:tr h="424185">
                <a:tc>
                  <a:txBody>
                    <a:bodyPr/>
                    <a:lstStyle/>
                    <a:p>
                      <a:pPr marL="0" marR="0" algn="just">
                        <a:lnSpc>
                          <a:spcPct val="115000"/>
                        </a:lnSpc>
                        <a:spcBef>
                          <a:spcPts val="0"/>
                        </a:spcBef>
                        <a:spcAft>
                          <a:spcPts val="600"/>
                        </a:spcAft>
                      </a:pPr>
                      <a:r>
                        <a:rPr lang="es-ES" sz="1800" dirty="0">
                          <a:effectLst/>
                          <a:latin typeface="+mn-lt"/>
                          <a:ea typeface="Calibri" panose="020F0502020204030204" pitchFamily="34" charset="0"/>
                          <a:cs typeface="Times New Roman" panose="02020603050405020304" pitchFamily="18" charset="0"/>
                        </a:rPr>
                        <a:t>Buscar por año o ISBN</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s-ES" sz="1800" dirty="0">
                          <a:effectLst/>
                          <a:latin typeface="+mn-lt"/>
                          <a:ea typeface="Calibri" panose="020F0502020204030204" pitchFamily="34" charset="0"/>
                          <a:cs typeface="Times New Roman" panose="02020603050405020304" pitchFamily="18" charset="0"/>
                        </a:rPr>
                        <a:t>O(n)</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54714009"/>
                  </a:ext>
                </a:extLst>
              </a:tr>
              <a:tr h="451311">
                <a:tc>
                  <a:txBody>
                    <a:bodyPr/>
                    <a:lstStyle/>
                    <a:p>
                      <a:pPr marL="0" marR="0" algn="just">
                        <a:lnSpc>
                          <a:spcPct val="115000"/>
                        </a:lnSpc>
                        <a:spcBef>
                          <a:spcPts val="0"/>
                        </a:spcBef>
                        <a:spcAft>
                          <a:spcPts val="600"/>
                        </a:spcAft>
                      </a:pPr>
                      <a:r>
                        <a:rPr lang="es-ES" sz="1800">
                          <a:effectLst/>
                          <a:latin typeface="+mn-lt"/>
                        </a:rPr>
                        <a:t>Buscar por tag</a:t>
                      </a:r>
                      <a:endParaRPr lang="en-US" sz="18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s-ES" sz="1800" dirty="0">
                          <a:effectLst/>
                          <a:latin typeface="+mn-lt"/>
                        </a:rPr>
                        <a:t>O(log(t))</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42685076"/>
                  </a:ext>
                </a:extLst>
              </a:tr>
              <a:tr h="423958">
                <a:tc>
                  <a:txBody>
                    <a:bodyPr/>
                    <a:lstStyle/>
                    <a:p>
                      <a:pPr marL="0" marR="0" algn="just">
                        <a:lnSpc>
                          <a:spcPct val="115000"/>
                        </a:lnSpc>
                        <a:spcBef>
                          <a:spcPts val="0"/>
                        </a:spcBef>
                        <a:spcAft>
                          <a:spcPts val="600"/>
                        </a:spcAft>
                      </a:pPr>
                      <a:r>
                        <a:rPr lang="es-ES" sz="1800">
                          <a:effectLst/>
                          <a:latin typeface="+mn-lt"/>
                        </a:rPr>
                        <a:t>Buscar por autor</a:t>
                      </a:r>
                      <a:endParaRPr lang="en-US" sz="18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s-ES" sz="1800" dirty="0">
                          <a:effectLst/>
                          <a:latin typeface="+mn-lt"/>
                        </a:rPr>
                        <a:t>O(log(m))</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06479087"/>
                  </a:ext>
                </a:extLst>
              </a:tr>
              <a:tr h="368001">
                <a:tc>
                  <a:txBody>
                    <a:bodyPr/>
                    <a:lstStyle/>
                    <a:p>
                      <a:pPr marL="0" marR="0" algn="just">
                        <a:lnSpc>
                          <a:spcPct val="115000"/>
                        </a:lnSpc>
                        <a:spcBef>
                          <a:spcPts val="0"/>
                        </a:spcBef>
                        <a:spcAft>
                          <a:spcPts val="600"/>
                        </a:spcAft>
                      </a:pPr>
                      <a:r>
                        <a:rPr lang="es-ES" sz="1800">
                          <a:effectLst/>
                          <a:latin typeface="+mn-lt"/>
                        </a:rPr>
                        <a:t>Buscar últimas ediciones</a:t>
                      </a:r>
                      <a:endParaRPr lang="en-US" sz="18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s-ES" sz="1800">
                          <a:effectLst/>
                          <a:latin typeface="+mn-lt"/>
                        </a:rPr>
                        <a:t>O(n)</a:t>
                      </a:r>
                      <a:endParaRPr lang="en-US" sz="180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9065928"/>
                  </a:ext>
                </a:extLst>
              </a:tr>
              <a:tr h="400648">
                <a:tc>
                  <a:txBody>
                    <a:bodyPr/>
                    <a:lstStyle/>
                    <a:p>
                      <a:pPr marL="0" marR="0" algn="just">
                        <a:lnSpc>
                          <a:spcPct val="115000"/>
                        </a:lnSpc>
                        <a:spcBef>
                          <a:spcPts val="0"/>
                        </a:spcBef>
                        <a:spcAft>
                          <a:spcPts val="600"/>
                        </a:spcAft>
                      </a:pPr>
                      <a:r>
                        <a:rPr lang="es-ES" sz="1800">
                          <a:effectLst/>
                          <a:latin typeface="+mn-lt"/>
                        </a:rPr>
                        <a:t>Mostrar detalles de un libro</a:t>
                      </a:r>
                      <a:endParaRPr lang="en-US" sz="18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s-ES" sz="1800">
                          <a:effectLst/>
                          <a:latin typeface="+mn-lt"/>
                        </a:rPr>
                        <a:t>O(n)</a:t>
                      </a:r>
                      <a:endParaRPr lang="en-US" sz="180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19132404"/>
                  </a:ext>
                </a:extLst>
              </a:tr>
              <a:tr h="405763">
                <a:tc>
                  <a:txBody>
                    <a:bodyPr/>
                    <a:lstStyle/>
                    <a:p>
                      <a:pPr marL="0" marR="0" algn="just">
                        <a:lnSpc>
                          <a:spcPct val="115000"/>
                        </a:lnSpc>
                        <a:spcBef>
                          <a:spcPts val="0"/>
                        </a:spcBef>
                        <a:spcAft>
                          <a:spcPts val="600"/>
                        </a:spcAft>
                      </a:pPr>
                      <a:r>
                        <a:rPr lang="es-ES" sz="1800" dirty="0">
                          <a:effectLst/>
                          <a:latin typeface="+mn-lt"/>
                        </a:rPr>
                        <a:t>Eliminar autor y sus libros</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s-ES" sz="1800" dirty="0">
                          <a:effectLst/>
                          <a:latin typeface="+mn-lt"/>
                        </a:rPr>
                        <a:t>O(log(n))</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81870091"/>
                  </a:ext>
                </a:extLst>
              </a:tr>
              <a:tr h="883468">
                <a:tc>
                  <a:txBody>
                    <a:bodyPr/>
                    <a:lstStyle/>
                    <a:p>
                      <a:pPr marL="0" marR="0" algn="just">
                        <a:lnSpc>
                          <a:spcPct val="115000"/>
                        </a:lnSpc>
                        <a:spcBef>
                          <a:spcPts val="0"/>
                        </a:spcBef>
                        <a:spcAft>
                          <a:spcPts val="600"/>
                        </a:spcAft>
                      </a:pPr>
                      <a:r>
                        <a:rPr lang="es-ES" sz="1800" dirty="0">
                          <a:effectLst/>
                          <a:latin typeface="+mn-lt"/>
                          <a:ea typeface="Calibri" panose="020F0502020204030204" pitchFamily="34" charset="0"/>
                          <a:cs typeface="Times New Roman" panose="02020603050405020304" pitchFamily="18" charset="0"/>
                        </a:rPr>
                        <a:t>Eliminar un tag</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s-ES" sz="1800" dirty="0">
                          <a:effectLst/>
                          <a:latin typeface="+mn-lt"/>
                          <a:ea typeface="Calibri" panose="020F0502020204030204" pitchFamily="34" charset="0"/>
                          <a:cs typeface="Times New Roman" panose="02020603050405020304" pitchFamily="18" charset="0"/>
                        </a:rPr>
                        <a:t>O(log(t))</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62767754"/>
                  </a:ext>
                </a:extLst>
              </a:tr>
            </a:tbl>
          </a:graphicData>
        </a:graphic>
      </p:graphicFrame>
      <p:sp>
        <p:nvSpPr>
          <p:cNvPr id="5" name="CuadroTexto 4">
            <a:extLst>
              <a:ext uri="{FF2B5EF4-FFF2-40B4-BE49-F238E27FC236}">
                <a16:creationId xmlns:a16="http://schemas.microsoft.com/office/drawing/2014/main" id="{5C6D88AA-9455-4F36-BA26-7A78BB2105A8}"/>
              </a:ext>
            </a:extLst>
          </p:cNvPr>
          <p:cNvSpPr txBox="1"/>
          <p:nvPr/>
        </p:nvSpPr>
        <p:spPr>
          <a:xfrm>
            <a:off x="7805530" y="2570922"/>
            <a:ext cx="3869635" cy="1754326"/>
          </a:xfrm>
          <a:prstGeom prst="rect">
            <a:avLst/>
          </a:prstGeom>
          <a:noFill/>
        </p:spPr>
        <p:txBody>
          <a:bodyPr wrap="square" rtlCol="0">
            <a:spAutoFit/>
          </a:bodyPr>
          <a:lstStyle/>
          <a:p>
            <a:r>
              <a:rPr lang="es-ES" dirty="0"/>
              <a:t>Siendo:</a:t>
            </a:r>
          </a:p>
          <a:p>
            <a:pPr marL="285750" indent="-285750">
              <a:buFont typeface="Arial" panose="020B0604020202020204" pitchFamily="34" charset="0"/>
              <a:buChar char="•"/>
            </a:pPr>
            <a:r>
              <a:rPr lang="es-ES" dirty="0"/>
              <a:t>“n” la cantidad de libros</a:t>
            </a:r>
          </a:p>
          <a:p>
            <a:pPr marL="285750" indent="-285750">
              <a:buFont typeface="Arial" panose="020B0604020202020204" pitchFamily="34" charset="0"/>
              <a:buChar char="•"/>
            </a:pPr>
            <a:r>
              <a:rPr lang="es-ES" dirty="0"/>
              <a:t>“m” la cantidad de autores</a:t>
            </a:r>
          </a:p>
          <a:p>
            <a:pPr marL="285750" indent="-285750">
              <a:buFont typeface="Arial" panose="020B0604020202020204" pitchFamily="34" charset="0"/>
              <a:buChar char="•"/>
            </a:pPr>
            <a:r>
              <a:rPr lang="es-ES" dirty="0"/>
              <a:t>“t” la cantidad de tags</a:t>
            </a:r>
          </a:p>
          <a:p>
            <a:endParaRPr lang="es-ES" dirty="0"/>
          </a:p>
          <a:p>
            <a:endParaRPr lang="en-US" dirty="0"/>
          </a:p>
        </p:txBody>
      </p:sp>
    </p:spTree>
    <p:extLst>
      <p:ext uri="{BB962C8B-B14F-4D97-AF65-F5344CB8AC3E}">
        <p14:creationId xmlns:p14="http://schemas.microsoft.com/office/powerpoint/2010/main" val="832656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F47387-52DB-42D5-B8AF-088A013086E4}"/>
              </a:ext>
            </a:extLst>
          </p:cNvPr>
          <p:cNvSpPr>
            <a:spLocks noGrp="1"/>
          </p:cNvSpPr>
          <p:nvPr>
            <p:ph type="title"/>
          </p:nvPr>
        </p:nvSpPr>
        <p:spPr/>
        <p:txBody>
          <a:bodyPr/>
          <a:lstStyle/>
          <a:p>
            <a:r>
              <a:rPr lang="es-ES" dirty="0"/>
              <a:t>Costos de memoria (por libro)</a:t>
            </a:r>
            <a:endParaRPr lang="en-US" dirty="0"/>
          </a:p>
        </p:txBody>
      </p:sp>
      <p:graphicFrame>
        <p:nvGraphicFramePr>
          <p:cNvPr id="4" name="Marcador de contenido 3">
            <a:extLst>
              <a:ext uri="{FF2B5EF4-FFF2-40B4-BE49-F238E27FC236}">
                <a16:creationId xmlns:a16="http://schemas.microsoft.com/office/drawing/2014/main" id="{DA769658-7951-4FA0-A274-F585BD0DFA34}"/>
              </a:ext>
            </a:extLst>
          </p:cNvPr>
          <p:cNvGraphicFramePr>
            <a:graphicFrameLocks noGrp="1"/>
          </p:cNvGraphicFramePr>
          <p:nvPr>
            <p:ph idx="1"/>
            <p:extLst>
              <p:ext uri="{D42A27DB-BD31-4B8C-83A1-F6EECF244321}">
                <p14:modId xmlns:p14="http://schemas.microsoft.com/office/powerpoint/2010/main" val="2124952750"/>
              </p:ext>
            </p:extLst>
          </p:nvPr>
        </p:nvGraphicFramePr>
        <p:xfrm>
          <a:off x="1241470" y="1912741"/>
          <a:ext cx="6671719" cy="3837361"/>
        </p:xfrm>
        <a:graphic>
          <a:graphicData uri="http://schemas.openxmlformats.org/drawingml/2006/table">
            <a:tbl>
              <a:tblPr firstRow="1" firstCol="1" bandRow="1">
                <a:tableStyleId>{5C22544A-7EE6-4342-B048-85BDC9FD1C3A}</a:tableStyleId>
              </a:tblPr>
              <a:tblGrid>
                <a:gridCol w="2208901">
                  <a:extLst>
                    <a:ext uri="{9D8B030D-6E8A-4147-A177-3AD203B41FA5}">
                      <a16:colId xmlns:a16="http://schemas.microsoft.com/office/drawing/2014/main" val="4065140208"/>
                    </a:ext>
                  </a:extLst>
                </a:gridCol>
                <a:gridCol w="4462818">
                  <a:extLst>
                    <a:ext uri="{9D8B030D-6E8A-4147-A177-3AD203B41FA5}">
                      <a16:colId xmlns:a16="http://schemas.microsoft.com/office/drawing/2014/main" val="1806397514"/>
                    </a:ext>
                  </a:extLst>
                </a:gridCol>
              </a:tblGrid>
              <a:tr h="281281">
                <a:tc>
                  <a:txBody>
                    <a:bodyPr/>
                    <a:lstStyle/>
                    <a:p>
                      <a:pPr marL="0" marR="0" algn="l">
                        <a:lnSpc>
                          <a:spcPct val="115000"/>
                        </a:lnSpc>
                        <a:spcBef>
                          <a:spcPts val="0"/>
                        </a:spcBef>
                        <a:spcAft>
                          <a:spcPts val="600"/>
                        </a:spcAft>
                      </a:pPr>
                      <a:r>
                        <a:rPr lang="es-ES" sz="1400" dirty="0">
                          <a:effectLst/>
                          <a:latin typeface="+mn-lt"/>
                        </a:rPr>
                        <a:t>Campo</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solidFill>
                      <a:schemeClr val="bg1">
                        <a:lumMod val="50000"/>
                      </a:schemeClr>
                    </a:solidFill>
                  </a:tcPr>
                </a:tc>
                <a:tc>
                  <a:txBody>
                    <a:bodyPr/>
                    <a:lstStyle/>
                    <a:p>
                      <a:pPr marL="0" marR="0" algn="just">
                        <a:lnSpc>
                          <a:spcPct val="115000"/>
                        </a:lnSpc>
                        <a:spcBef>
                          <a:spcPts val="0"/>
                        </a:spcBef>
                        <a:spcAft>
                          <a:spcPts val="600"/>
                        </a:spcAft>
                      </a:pPr>
                      <a:r>
                        <a:rPr lang="es-ES" sz="1400" dirty="0">
                          <a:effectLst/>
                          <a:latin typeface="+mn-lt"/>
                        </a:rPr>
                        <a:t>Espacio</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solidFill>
                      <a:schemeClr val="bg1">
                        <a:lumMod val="50000"/>
                      </a:schemeClr>
                    </a:solidFill>
                  </a:tcPr>
                </a:tc>
                <a:extLst>
                  <a:ext uri="{0D108BD9-81ED-4DB2-BD59-A6C34878D82A}">
                    <a16:rowId xmlns:a16="http://schemas.microsoft.com/office/drawing/2014/main" val="1635490722"/>
                  </a:ext>
                </a:extLst>
              </a:tr>
              <a:tr h="281281">
                <a:tc>
                  <a:txBody>
                    <a:bodyPr/>
                    <a:lstStyle/>
                    <a:p>
                      <a:pPr marL="0" marR="0" algn="l">
                        <a:lnSpc>
                          <a:spcPct val="115000"/>
                        </a:lnSpc>
                        <a:spcBef>
                          <a:spcPts val="0"/>
                        </a:spcBef>
                        <a:spcAft>
                          <a:spcPts val="600"/>
                        </a:spcAft>
                      </a:pPr>
                      <a:r>
                        <a:rPr lang="es-ES" sz="1400" dirty="0">
                          <a:effectLst/>
                          <a:latin typeface="+mn-lt"/>
                          <a:ea typeface="Calibri" panose="020F0502020204030204" pitchFamily="34" charset="0"/>
                          <a:cs typeface="Times New Roman" panose="02020603050405020304" pitchFamily="18" charset="0"/>
                        </a:rPr>
                        <a:t>ID - </a:t>
                      </a:r>
                      <a:r>
                        <a:rPr lang="es-ES" sz="1400" dirty="0" err="1">
                          <a:effectLst/>
                          <a:latin typeface="+mn-lt"/>
                          <a:ea typeface="Calibri" panose="020F0502020204030204" pitchFamily="34" charset="0"/>
                          <a:cs typeface="Times New Roman" panose="02020603050405020304" pitchFamily="18" charset="0"/>
                        </a:rPr>
                        <a:t>int</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s-ES" sz="1400" dirty="0">
                          <a:effectLst/>
                          <a:latin typeface="+mn-lt"/>
                          <a:ea typeface="Calibri" panose="020F0502020204030204" pitchFamily="34" charset="0"/>
                          <a:cs typeface="Times New Roman" panose="02020603050405020304" pitchFamily="18" charset="0"/>
                        </a:rPr>
                        <a:t>4 B</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56776000"/>
                  </a:ext>
                </a:extLst>
              </a:tr>
              <a:tr h="269997">
                <a:tc>
                  <a:txBody>
                    <a:bodyPr/>
                    <a:lstStyle/>
                    <a:p>
                      <a:pPr marL="0" marR="0" algn="just">
                        <a:lnSpc>
                          <a:spcPct val="115000"/>
                        </a:lnSpc>
                        <a:spcBef>
                          <a:spcPts val="0"/>
                        </a:spcBef>
                        <a:spcAft>
                          <a:spcPts val="600"/>
                        </a:spcAft>
                      </a:pPr>
                      <a:r>
                        <a:rPr lang="es-ES" sz="1400">
                          <a:effectLst/>
                          <a:latin typeface="+mn-lt"/>
                        </a:rPr>
                        <a:t>Titulo - String</a:t>
                      </a:r>
                      <a:endParaRPr lang="en-US" sz="14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s-ES" sz="1400">
                          <a:effectLst/>
                          <a:latin typeface="+mn-lt"/>
                        </a:rPr>
                        <a:t>4 B</a:t>
                      </a:r>
                      <a:endParaRPr lang="en-US" sz="140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75457820"/>
                  </a:ext>
                </a:extLst>
              </a:tr>
              <a:tr h="281281">
                <a:tc>
                  <a:txBody>
                    <a:bodyPr/>
                    <a:lstStyle/>
                    <a:p>
                      <a:pPr marL="0" marR="0" algn="just">
                        <a:lnSpc>
                          <a:spcPct val="115000"/>
                        </a:lnSpc>
                        <a:spcBef>
                          <a:spcPts val="0"/>
                        </a:spcBef>
                        <a:spcAft>
                          <a:spcPts val="600"/>
                        </a:spcAft>
                      </a:pPr>
                      <a:r>
                        <a:rPr lang="es-ES" sz="1400">
                          <a:effectLst/>
                          <a:latin typeface="+mn-lt"/>
                        </a:rPr>
                        <a:t>ISBN - long</a:t>
                      </a:r>
                      <a:endParaRPr lang="en-US" sz="14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s-ES" sz="1400">
                          <a:effectLst/>
                          <a:latin typeface="+mn-lt"/>
                        </a:rPr>
                        <a:t>8 B</a:t>
                      </a:r>
                      <a:endParaRPr lang="en-US" sz="140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16738681"/>
                  </a:ext>
                </a:extLst>
              </a:tr>
              <a:tr h="269997">
                <a:tc>
                  <a:txBody>
                    <a:bodyPr/>
                    <a:lstStyle/>
                    <a:p>
                      <a:pPr marL="0" marR="0" algn="just">
                        <a:lnSpc>
                          <a:spcPct val="115000"/>
                        </a:lnSpc>
                        <a:spcBef>
                          <a:spcPts val="0"/>
                        </a:spcBef>
                        <a:spcAft>
                          <a:spcPts val="600"/>
                        </a:spcAft>
                      </a:pPr>
                      <a:r>
                        <a:rPr lang="es-ES" sz="1400">
                          <a:effectLst/>
                          <a:latin typeface="+mn-lt"/>
                        </a:rPr>
                        <a:t>Año - short</a:t>
                      </a:r>
                      <a:endParaRPr lang="en-US" sz="14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s-ES" sz="1400" dirty="0">
                          <a:effectLst/>
                          <a:latin typeface="+mn-lt"/>
                        </a:rPr>
                        <a:t>2 B</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0074744"/>
                  </a:ext>
                </a:extLst>
              </a:tr>
              <a:tr h="281281">
                <a:tc>
                  <a:txBody>
                    <a:bodyPr/>
                    <a:lstStyle/>
                    <a:p>
                      <a:pPr marL="0" marR="0" algn="just">
                        <a:lnSpc>
                          <a:spcPct val="115000"/>
                        </a:lnSpc>
                        <a:spcBef>
                          <a:spcPts val="0"/>
                        </a:spcBef>
                        <a:spcAft>
                          <a:spcPts val="600"/>
                        </a:spcAft>
                      </a:pPr>
                      <a:r>
                        <a:rPr lang="es-ES" sz="1400">
                          <a:effectLst/>
                          <a:latin typeface="+mn-lt"/>
                        </a:rPr>
                        <a:t>Puntaje - float</a:t>
                      </a:r>
                      <a:endParaRPr lang="en-US" sz="14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s-ES" sz="1400">
                          <a:effectLst/>
                          <a:latin typeface="+mn-lt"/>
                        </a:rPr>
                        <a:t>4 B</a:t>
                      </a:r>
                      <a:endParaRPr lang="en-US" sz="140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5361385"/>
                  </a:ext>
                </a:extLst>
              </a:tr>
              <a:tr h="269997">
                <a:tc>
                  <a:txBody>
                    <a:bodyPr/>
                    <a:lstStyle/>
                    <a:p>
                      <a:pPr marL="0" marR="0" algn="just">
                        <a:lnSpc>
                          <a:spcPct val="115000"/>
                        </a:lnSpc>
                        <a:spcBef>
                          <a:spcPts val="0"/>
                        </a:spcBef>
                        <a:spcAft>
                          <a:spcPts val="600"/>
                        </a:spcAft>
                      </a:pPr>
                      <a:r>
                        <a:rPr lang="es-ES" sz="1400" dirty="0">
                          <a:effectLst/>
                          <a:latin typeface="+mn-lt"/>
                        </a:rPr>
                        <a:t>Cantidad de puntajes - </a:t>
                      </a:r>
                      <a:r>
                        <a:rPr lang="es-ES" sz="1400" dirty="0" err="1">
                          <a:effectLst/>
                          <a:latin typeface="+mn-lt"/>
                        </a:rPr>
                        <a:t>int</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s-ES" sz="1400">
                          <a:effectLst/>
                          <a:latin typeface="+mn-lt"/>
                        </a:rPr>
                        <a:t>4 B</a:t>
                      </a:r>
                      <a:endParaRPr lang="en-US" sz="140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01408176"/>
                  </a:ext>
                </a:extLst>
              </a:tr>
              <a:tr h="477110">
                <a:tc>
                  <a:txBody>
                    <a:bodyPr/>
                    <a:lstStyle/>
                    <a:p>
                      <a:pPr marL="0" marR="0" algn="just">
                        <a:lnSpc>
                          <a:spcPct val="115000"/>
                        </a:lnSpc>
                        <a:spcBef>
                          <a:spcPts val="0"/>
                        </a:spcBef>
                        <a:spcAft>
                          <a:spcPts val="600"/>
                        </a:spcAft>
                      </a:pPr>
                      <a:r>
                        <a:rPr lang="es-ES" sz="1400" dirty="0">
                          <a:effectLst/>
                          <a:latin typeface="+mn-lt"/>
                        </a:rPr>
                        <a:t>Lista de referencias a autores</a:t>
                      </a:r>
                      <a:r>
                        <a:rPr kumimoji="0" lang="es-ES" sz="1400" b="0" i="0" u="none" strike="noStrike" cap="none" normalizeH="0" baseline="30000" dirty="0">
                          <a:ln>
                            <a:noFill/>
                          </a:ln>
                          <a:solidFill>
                            <a:schemeClr val="tx1"/>
                          </a:solidFill>
                          <a:effectLst/>
                          <a:latin typeface="Calibri" panose="020F0502020204030204" pitchFamily="34" charset="0"/>
                          <a:cs typeface="Times New Roman" panose="02020603050405020304" pitchFamily="18" charset="0"/>
                        </a:rPr>
                        <a:t>[1]</a:t>
                      </a:r>
                      <a:endParaRPr lang="en-US" sz="1400" dirty="0">
                        <a:solidFill>
                          <a:schemeClr val="tx1"/>
                        </a:solidFill>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s-ES" sz="1400" dirty="0">
                          <a:effectLst/>
                          <a:latin typeface="+mn-lt"/>
                        </a:rPr>
                        <a:t>20B nodos + 20B referencias a siguientes</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96812808"/>
                  </a:ext>
                </a:extLst>
              </a:tr>
              <a:tr h="477110">
                <a:tc>
                  <a:txBody>
                    <a:bodyPr/>
                    <a:lstStyle/>
                    <a:p>
                      <a:pPr marL="0" marR="0" algn="just">
                        <a:lnSpc>
                          <a:spcPct val="115000"/>
                        </a:lnSpc>
                        <a:spcBef>
                          <a:spcPts val="0"/>
                        </a:spcBef>
                        <a:spcAft>
                          <a:spcPts val="600"/>
                        </a:spcAft>
                      </a:pPr>
                      <a:r>
                        <a:rPr lang="es-ES" sz="1400" dirty="0">
                          <a:effectLst/>
                          <a:latin typeface="+mn-lt"/>
                        </a:rPr>
                        <a:t>Lista de referencias a tags</a:t>
                      </a:r>
                      <a:r>
                        <a:rPr kumimoji="0" lang="es-ES" altLang="en-US" sz="1400" b="0" i="0" u="none" strike="noStrike" cap="none" normalizeH="0" baseline="30000" dirty="0" bmk="">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s-ES" sz="1400">
                          <a:effectLst/>
                          <a:latin typeface="+mn-lt"/>
                        </a:rPr>
                        <a:t>600B nodos + 600B referencias a siguientes</a:t>
                      </a:r>
                      <a:endParaRPr lang="en-US" sz="140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34728998"/>
                  </a:ext>
                </a:extLst>
              </a:tr>
              <a:tr h="477110">
                <a:tc>
                  <a:txBody>
                    <a:bodyPr/>
                    <a:lstStyle/>
                    <a:p>
                      <a:pPr marL="0" marR="0" algn="just">
                        <a:lnSpc>
                          <a:spcPct val="115000"/>
                        </a:lnSpc>
                        <a:spcBef>
                          <a:spcPts val="0"/>
                        </a:spcBef>
                        <a:spcAft>
                          <a:spcPts val="600"/>
                        </a:spcAft>
                      </a:pPr>
                      <a:r>
                        <a:rPr lang="es-ES" sz="1400" dirty="0">
                          <a:effectLst/>
                          <a:latin typeface="+mn-lt"/>
                        </a:rPr>
                        <a:t>Referencia en el nodo a sus dos hijos</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s-ES" sz="1400" dirty="0">
                          <a:effectLst/>
                          <a:latin typeface="+mn-lt"/>
                        </a:rPr>
                        <a:t>8 B</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92610089"/>
                  </a:ext>
                </a:extLst>
              </a:tr>
              <a:tr h="269997">
                <a:tc>
                  <a:txBody>
                    <a:bodyPr/>
                    <a:lstStyle/>
                    <a:p>
                      <a:pPr marL="0" marR="0" algn="just">
                        <a:lnSpc>
                          <a:spcPct val="115000"/>
                        </a:lnSpc>
                        <a:spcBef>
                          <a:spcPts val="0"/>
                        </a:spcBef>
                        <a:spcAft>
                          <a:spcPts val="600"/>
                        </a:spcAft>
                      </a:pPr>
                      <a:r>
                        <a:rPr lang="es-ES" sz="1400">
                          <a:effectLst/>
                          <a:latin typeface="+mn-lt"/>
                        </a:rPr>
                        <a:t>Total</a:t>
                      </a:r>
                      <a:endParaRPr lang="en-US" sz="14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s-ES" sz="1400" dirty="0">
                          <a:effectLst/>
                          <a:latin typeface="+mn-lt"/>
                        </a:rPr>
                        <a:t>1274 B</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6658758"/>
                  </a:ext>
                </a:extLst>
              </a:tr>
            </a:tbl>
          </a:graphicData>
        </a:graphic>
      </p:graphicFrame>
      <p:sp>
        <p:nvSpPr>
          <p:cNvPr id="5" name="Rectangle 1">
            <a:extLst>
              <a:ext uri="{FF2B5EF4-FFF2-40B4-BE49-F238E27FC236}">
                <a16:creationId xmlns:a16="http://schemas.microsoft.com/office/drawing/2014/main" id="{E4916E2B-BC7E-4677-9E16-9FE7E71B2293}"/>
              </a:ext>
            </a:extLst>
          </p:cNvPr>
          <p:cNvSpPr>
            <a:spLocks noChangeArrowheads="1"/>
          </p:cNvSpPr>
          <p:nvPr/>
        </p:nvSpPr>
        <p:spPr bwMode="auto">
          <a:xfrm>
            <a:off x="1817189" y="252708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D656D225-380C-4E93-9652-7C23C1DB79B2}"/>
              </a:ext>
            </a:extLst>
          </p:cNvPr>
          <p:cNvSpPr>
            <a:spLocks noChangeArrowheads="1"/>
          </p:cNvSpPr>
          <p:nvPr/>
        </p:nvSpPr>
        <p:spPr bwMode="auto">
          <a:xfrm>
            <a:off x="611077" y="6111758"/>
            <a:ext cx="1072825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ES" altLang="en-US" sz="1400" b="0" i="0" u="none" strike="noStrike" cap="none" normalizeH="0" baseline="3000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2"/>
              </a:rPr>
              <a:t>[</a:t>
            </a:r>
            <a:r>
              <a:rPr kumimoji="0" lang="es-ES" altLang="en-US" sz="1400" b="0" i="0" u="none" strike="noStrike" cap="none" normalizeH="0" baseline="30000" dirty="0" bmk="">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2"/>
              </a:rPr>
              <a:t>1]</a:t>
            </a:r>
            <a:r>
              <a:rPr kumimoji="0" lang="es-ES" altLang="en-US" sz="1400" b="0" i="0" u="none" strike="noStrike" cap="none" normalizeH="0" baseline="0" dirty="0" bmk="">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Se toma como máximo 5 autores por libro (pocos libros sobrepasan este máximo, pero se complementa con la gran mayoría que no lo alcanza)</a:t>
            </a:r>
            <a:endParaRPr kumimoji="0" lang="en-US" altLang="en-US" sz="1400" b="0" i="0" u="none" strike="noStrike" cap="none" normalizeH="0" baseline="0" dirty="0" bmk="">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ES" altLang="en-US" sz="1400" b="0" i="0" u="none" strike="noStrike" cap="none" normalizeH="0" baseline="30000" dirty="0" bmk="">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3"/>
              </a:rPr>
              <a:t>[2]</a:t>
            </a:r>
            <a:r>
              <a:rPr kumimoji="0" lang="es-E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Tomando como referencia los archivos de la base de datos, se toma como máximo 150 tags por libro.</a:t>
            </a:r>
            <a:endParaRPr kumimoji="0" lang="es-E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35405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162532-4F44-47A9-8619-1725C9601B38}"/>
              </a:ext>
            </a:extLst>
          </p:cNvPr>
          <p:cNvSpPr>
            <a:spLocks noGrp="1"/>
          </p:cNvSpPr>
          <p:nvPr>
            <p:ph type="title"/>
          </p:nvPr>
        </p:nvSpPr>
        <p:spPr/>
        <p:txBody>
          <a:bodyPr>
            <a:normAutofit/>
          </a:bodyPr>
          <a:lstStyle/>
          <a:p>
            <a:r>
              <a:rPr lang="es-ES" sz="4800" dirty="0"/>
              <a:t>Costos de memoria (por autor y por tag)</a:t>
            </a:r>
            <a:endParaRPr lang="en-US" sz="4800" dirty="0"/>
          </a:p>
        </p:txBody>
      </p:sp>
      <p:graphicFrame>
        <p:nvGraphicFramePr>
          <p:cNvPr id="4" name="Marcador de contenido 3">
            <a:extLst>
              <a:ext uri="{FF2B5EF4-FFF2-40B4-BE49-F238E27FC236}">
                <a16:creationId xmlns:a16="http://schemas.microsoft.com/office/drawing/2014/main" id="{B96597DE-DF1B-4394-9EF8-91B32F03B593}"/>
              </a:ext>
            </a:extLst>
          </p:cNvPr>
          <p:cNvGraphicFramePr>
            <a:graphicFrameLocks noGrp="1"/>
          </p:cNvGraphicFramePr>
          <p:nvPr>
            <p:ph idx="1"/>
            <p:extLst>
              <p:ext uri="{D42A27DB-BD31-4B8C-83A1-F6EECF244321}">
                <p14:modId xmlns:p14="http://schemas.microsoft.com/office/powerpoint/2010/main" val="3374894599"/>
              </p:ext>
            </p:extLst>
          </p:nvPr>
        </p:nvGraphicFramePr>
        <p:xfrm>
          <a:off x="1063752" y="2093976"/>
          <a:ext cx="3641210" cy="3428754"/>
        </p:xfrm>
        <a:graphic>
          <a:graphicData uri="http://schemas.openxmlformats.org/drawingml/2006/table">
            <a:tbl>
              <a:tblPr firstRow="1" firstCol="1" bandRow="1">
                <a:tableStyleId>{5C22544A-7EE6-4342-B048-85BDC9FD1C3A}</a:tableStyleId>
              </a:tblPr>
              <a:tblGrid>
                <a:gridCol w="1739613">
                  <a:extLst>
                    <a:ext uri="{9D8B030D-6E8A-4147-A177-3AD203B41FA5}">
                      <a16:colId xmlns:a16="http://schemas.microsoft.com/office/drawing/2014/main" val="2948185101"/>
                    </a:ext>
                  </a:extLst>
                </a:gridCol>
                <a:gridCol w="1901597">
                  <a:extLst>
                    <a:ext uri="{9D8B030D-6E8A-4147-A177-3AD203B41FA5}">
                      <a16:colId xmlns:a16="http://schemas.microsoft.com/office/drawing/2014/main" val="1608247641"/>
                    </a:ext>
                  </a:extLst>
                </a:gridCol>
              </a:tblGrid>
              <a:tr h="265798">
                <a:tc>
                  <a:txBody>
                    <a:bodyPr/>
                    <a:lstStyle/>
                    <a:p>
                      <a:pPr marL="0" marR="0" algn="just">
                        <a:lnSpc>
                          <a:spcPct val="115000"/>
                        </a:lnSpc>
                        <a:spcBef>
                          <a:spcPts val="0"/>
                        </a:spcBef>
                        <a:spcAft>
                          <a:spcPts val="600"/>
                        </a:spcAft>
                      </a:pPr>
                      <a:r>
                        <a:rPr lang="es-ES" sz="1400" dirty="0">
                          <a:effectLst/>
                          <a:latin typeface="+mn-lt"/>
                          <a:ea typeface="Calibri" panose="020F0502020204030204" pitchFamily="34" charset="0"/>
                          <a:cs typeface="Times New Roman" panose="02020603050405020304" pitchFamily="18" charset="0"/>
                        </a:rPr>
                        <a:t>Por autor</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solidFill>
                      <a:schemeClr val="bg1">
                        <a:lumMod val="50000"/>
                      </a:schemeClr>
                    </a:solidFill>
                  </a:tcPr>
                </a:tc>
                <a:tc>
                  <a:txBody>
                    <a:bodyPr/>
                    <a:lstStyle/>
                    <a:p>
                      <a:pPr marL="0" marR="0" algn="just">
                        <a:lnSpc>
                          <a:spcPct val="115000"/>
                        </a:lnSpc>
                        <a:spcBef>
                          <a:spcPts val="0"/>
                        </a:spcBef>
                        <a:spcAft>
                          <a:spcPts val="600"/>
                        </a:spcAft>
                      </a:pPr>
                      <a:r>
                        <a:rPr lang="es-ES" sz="1400" dirty="0">
                          <a:effectLst/>
                          <a:latin typeface="+mn-lt"/>
                        </a:rPr>
                        <a:t>Espacio</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solidFill>
                      <a:schemeClr val="bg1">
                        <a:lumMod val="50000"/>
                      </a:schemeClr>
                    </a:solidFill>
                  </a:tcPr>
                </a:tc>
                <a:extLst>
                  <a:ext uri="{0D108BD9-81ED-4DB2-BD59-A6C34878D82A}">
                    <a16:rowId xmlns:a16="http://schemas.microsoft.com/office/drawing/2014/main" val="2937965075"/>
                  </a:ext>
                </a:extLst>
              </a:tr>
              <a:tr h="265798">
                <a:tc>
                  <a:txBody>
                    <a:bodyPr/>
                    <a:lstStyle/>
                    <a:p>
                      <a:pPr marL="0" marR="0" algn="just">
                        <a:lnSpc>
                          <a:spcPct val="115000"/>
                        </a:lnSpc>
                        <a:spcBef>
                          <a:spcPts val="0"/>
                        </a:spcBef>
                        <a:spcAft>
                          <a:spcPts val="600"/>
                        </a:spcAft>
                      </a:pPr>
                      <a:r>
                        <a:rPr lang="es-ES" sz="1400" dirty="0">
                          <a:effectLst/>
                          <a:latin typeface="+mn-lt"/>
                          <a:ea typeface="Calibri" panose="020F0502020204030204" pitchFamily="34" charset="0"/>
                          <a:cs typeface="Times New Roman" panose="02020603050405020304" pitchFamily="18" charset="0"/>
                        </a:rPr>
                        <a:t>ID - </a:t>
                      </a:r>
                      <a:r>
                        <a:rPr lang="es-ES" sz="1400" dirty="0" err="1">
                          <a:effectLst/>
                          <a:latin typeface="+mn-lt"/>
                          <a:ea typeface="Calibri" panose="020F0502020204030204" pitchFamily="34" charset="0"/>
                          <a:cs typeface="Times New Roman" panose="02020603050405020304" pitchFamily="18" charset="0"/>
                        </a:rPr>
                        <a:t>int</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solidFill>
                      <a:schemeClr val="accent1"/>
                    </a:solidFill>
                  </a:tcPr>
                </a:tc>
                <a:tc>
                  <a:txBody>
                    <a:bodyPr/>
                    <a:lstStyle/>
                    <a:p>
                      <a:pPr marL="0" marR="0" algn="just">
                        <a:lnSpc>
                          <a:spcPct val="115000"/>
                        </a:lnSpc>
                        <a:spcBef>
                          <a:spcPts val="0"/>
                        </a:spcBef>
                        <a:spcAft>
                          <a:spcPts val="600"/>
                        </a:spcAft>
                      </a:pPr>
                      <a:r>
                        <a:rPr lang="es-ES" sz="1400" dirty="0">
                          <a:effectLst/>
                          <a:latin typeface="+mn-lt"/>
                          <a:ea typeface="Calibri" panose="020F0502020204030204" pitchFamily="34" charset="0"/>
                          <a:cs typeface="Times New Roman" panose="02020603050405020304" pitchFamily="18" charset="0"/>
                        </a:rPr>
                        <a:t>4 B</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solidFill>
                      <a:schemeClr val="accent2">
                        <a:lumMod val="20000"/>
                        <a:lumOff val="80000"/>
                      </a:schemeClr>
                    </a:solidFill>
                  </a:tcPr>
                </a:tc>
                <a:extLst>
                  <a:ext uri="{0D108BD9-81ED-4DB2-BD59-A6C34878D82A}">
                    <a16:rowId xmlns:a16="http://schemas.microsoft.com/office/drawing/2014/main" val="3041171515"/>
                  </a:ext>
                </a:extLst>
              </a:tr>
              <a:tr h="265798">
                <a:tc>
                  <a:txBody>
                    <a:bodyPr/>
                    <a:lstStyle/>
                    <a:p>
                      <a:pPr marL="0" marR="0" algn="just">
                        <a:lnSpc>
                          <a:spcPct val="115000"/>
                        </a:lnSpc>
                        <a:spcBef>
                          <a:spcPts val="0"/>
                        </a:spcBef>
                        <a:spcAft>
                          <a:spcPts val="600"/>
                        </a:spcAft>
                      </a:pPr>
                      <a:r>
                        <a:rPr lang="es-ES" sz="1400">
                          <a:effectLst/>
                          <a:latin typeface="+mn-lt"/>
                        </a:rPr>
                        <a:t>Nombre - String</a:t>
                      </a:r>
                      <a:endParaRPr lang="en-US" sz="14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s-ES" sz="1400">
                          <a:effectLst/>
                          <a:latin typeface="+mn-lt"/>
                        </a:rPr>
                        <a:t>4 B</a:t>
                      </a:r>
                      <a:endParaRPr lang="en-US" sz="140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78847372"/>
                  </a:ext>
                </a:extLst>
              </a:tr>
              <a:tr h="1117027">
                <a:tc>
                  <a:txBody>
                    <a:bodyPr/>
                    <a:lstStyle/>
                    <a:p>
                      <a:pPr marL="0" marR="0" algn="just">
                        <a:lnSpc>
                          <a:spcPct val="115000"/>
                        </a:lnSpc>
                        <a:spcBef>
                          <a:spcPts val="0"/>
                        </a:spcBef>
                        <a:spcAft>
                          <a:spcPts val="600"/>
                        </a:spcAft>
                      </a:pPr>
                      <a:r>
                        <a:rPr lang="es-ES" sz="1400" dirty="0">
                          <a:effectLst/>
                          <a:latin typeface="+mn-lt"/>
                        </a:rPr>
                        <a:t>Lista de referencias a libros</a:t>
                      </a:r>
                      <a:r>
                        <a:rPr kumimoji="0" lang="es-ES" altLang="en-US" sz="1400" b="0" i="0" u="none" strike="noStrike" cap="none" normalizeH="0" baseline="3000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s-ES" altLang="en-US" sz="1400" b="0" i="0" u="none" strike="noStrike" cap="none" normalizeH="0" baseline="30000" dirty="0" bmk="">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s-ES" sz="1400" dirty="0">
                          <a:effectLst/>
                          <a:latin typeface="+mn-lt"/>
                        </a:rPr>
                        <a:t>40B nodos + 40B referencias a siguientes</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65738784"/>
                  </a:ext>
                </a:extLst>
              </a:tr>
              <a:tr h="1248535">
                <a:tc>
                  <a:txBody>
                    <a:bodyPr/>
                    <a:lstStyle/>
                    <a:p>
                      <a:pPr marL="0" marR="0" algn="just">
                        <a:lnSpc>
                          <a:spcPct val="115000"/>
                        </a:lnSpc>
                        <a:spcBef>
                          <a:spcPts val="0"/>
                        </a:spcBef>
                        <a:spcAft>
                          <a:spcPts val="600"/>
                        </a:spcAft>
                      </a:pPr>
                      <a:r>
                        <a:rPr lang="es-ES" sz="1400" dirty="0">
                          <a:effectLst/>
                          <a:latin typeface="+mn-lt"/>
                        </a:rPr>
                        <a:t>Referencia en el nodo a sus dos hijos</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s-ES" sz="1400" dirty="0">
                          <a:effectLst/>
                          <a:latin typeface="+mn-lt"/>
                        </a:rPr>
                        <a:t>8 B</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34334798"/>
                  </a:ext>
                </a:extLst>
              </a:tr>
              <a:tr h="265798">
                <a:tc>
                  <a:txBody>
                    <a:bodyPr/>
                    <a:lstStyle/>
                    <a:p>
                      <a:pPr marL="0" marR="0" algn="just">
                        <a:lnSpc>
                          <a:spcPct val="115000"/>
                        </a:lnSpc>
                        <a:spcBef>
                          <a:spcPts val="0"/>
                        </a:spcBef>
                        <a:spcAft>
                          <a:spcPts val="600"/>
                        </a:spcAft>
                      </a:pPr>
                      <a:r>
                        <a:rPr lang="es-ES" sz="1400">
                          <a:effectLst/>
                          <a:latin typeface="+mn-lt"/>
                        </a:rPr>
                        <a:t>Total</a:t>
                      </a:r>
                      <a:endParaRPr lang="en-US" sz="14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s-ES" sz="1400" dirty="0">
                          <a:effectLst/>
                          <a:latin typeface="+mn-lt"/>
                        </a:rPr>
                        <a:t>96 B</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31778533"/>
                  </a:ext>
                </a:extLst>
              </a:tr>
            </a:tbl>
          </a:graphicData>
        </a:graphic>
      </p:graphicFrame>
      <p:sp>
        <p:nvSpPr>
          <p:cNvPr id="7" name="Rectangle 3">
            <a:extLst>
              <a:ext uri="{FF2B5EF4-FFF2-40B4-BE49-F238E27FC236}">
                <a16:creationId xmlns:a16="http://schemas.microsoft.com/office/drawing/2014/main" id="{24C3624D-87EA-4E35-B557-A2E1E752A058}"/>
              </a:ext>
            </a:extLst>
          </p:cNvPr>
          <p:cNvSpPr>
            <a:spLocks noChangeArrowheads="1"/>
          </p:cNvSpPr>
          <p:nvPr/>
        </p:nvSpPr>
        <p:spPr bwMode="auto">
          <a:xfrm>
            <a:off x="1063752" y="5957869"/>
            <a:ext cx="482016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ES" altLang="en-US" sz="1400" b="0" i="0" u="none" strike="noStrike" cap="none" normalizeH="0" baseline="3000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hlinkClick r:id="rId2"/>
              </a:rPr>
              <a:t>[</a:t>
            </a:r>
            <a:r>
              <a:rPr kumimoji="0" lang="es-ES" altLang="en-US" sz="1400" b="0" i="0" u="none" strike="noStrike" cap="none" normalizeH="0" baseline="30000" dirty="0" bmk="">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hlinkClick r:id="rId2"/>
              </a:rPr>
              <a:t>1]</a:t>
            </a:r>
            <a:r>
              <a:rPr kumimoji="0" lang="es-E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Se toma como máximo 10 libros por autor, dados los archivos</a:t>
            </a:r>
          </a:p>
          <a:p>
            <a:pPr algn="just" defTabSz="914400" eaLnBrk="0" fontAlgn="base" hangingPunct="0">
              <a:spcBef>
                <a:spcPct val="0"/>
              </a:spcBef>
              <a:spcAft>
                <a:spcPct val="0"/>
              </a:spcAft>
            </a:pPr>
            <a:r>
              <a:rPr lang="es-ES" altLang="en-US" sz="1400" baseline="30000" dirty="0">
                <a:latin typeface="Calibri" panose="020F0502020204030204" pitchFamily="34" charset="0"/>
                <a:ea typeface="Calibri" panose="020F0502020204030204" pitchFamily="34" charset="0"/>
                <a:cs typeface="Calibri" panose="020F0502020204030204" pitchFamily="34" charset="0"/>
                <a:hlinkClick r:id="rId2"/>
              </a:rPr>
              <a:t>[</a:t>
            </a:r>
            <a:r>
              <a:rPr lang="es-ES" altLang="en-US" sz="1400" baseline="30000" dirty="0" bmk="">
                <a:latin typeface="Calibri" panose="020F0502020204030204" pitchFamily="34" charset="0"/>
                <a:ea typeface="Calibri" panose="020F0502020204030204" pitchFamily="34" charset="0"/>
                <a:cs typeface="Calibri" panose="020F0502020204030204" pitchFamily="34" charset="0"/>
                <a:hlinkClick r:id="rId2"/>
              </a:rPr>
              <a:t>2]</a:t>
            </a:r>
            <a:r>
              <a:rPr lang="es-ES" altLang="en-US" sz="1400" dirty="0">
                <a:latin typeface="Calibri" panose="020F0502020204030204" pitchFamily="34" charset="0"/>
                <a:ea typeface="Calibri" panose="020F0502020204030204" pitchFamily="34" charset="0"/>
                <a:cs typeface="Calibri" panose="020F0502020204030204" pitchFamily="34" charset="0"/>
              </a:rPr>
              <a:t> </a:t>
            </a:r>
            <a:r>
              <a:rPr lang="es-ES" sz="2000" baseline="30000" dirty="0">
                <a:latin typeface="Calibri" panose="020F0502020204030204" pitchFamily="34" charset="0"/>
                <a:ea typeface="Calibri" panose="020F0502020204030204" pitchFamily="34" charset="0"/>
                <a:cs typeface="Calibri" panose="020F0502020204030204" pitchFamily="34" charset="0"/>
              </a:rPr>
              <a:t>Se toma como máximo 10 libros por tag, dados los archivos</a:t>
            </a:r>
            <a:endParaRPr lang="en-US" sz="2000" dirty="0">
              <a:latin typeface="Calibri" panose="020F0502020204030204" pitchFamily="34" charset="0"/>
              <a:cs typeface="Calibri" panose="020F050202020403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s-ES" altLang="en-US" sz="1400" b="0" i="0" u="none" strike="noStrike" cap="none" normalizeH="0" baseline="0" dirty="0">
              <a:ln>
                <a:noFill/>
              </a:ln>
              <a:solidFill>
                <a:schemeClr val="tx1"/>
              </a:solidFill>
              <a:effectLst/>
              <a:latin typeface="Arial" panose="020B0604020202020204" pitchFamily="34" charset="0"/>
            </a:endParaRPr>
          </a:p>
        </p:txBody>
      </p:sp>
      <p:graphicFrame>
        <p:nvGraphicFramePr>
          <p:cNvPr id="9" name="Tabla 8">
            <a:extLst>
              <a:ext uri="{FF2B5EF4-FFF2-40B4-BE49-F238E27FC236}">
                <a16:creationId xmlns:a16="http://schemas.microsoft.com/office/drawing/2014/main" id="{57EC6D1F-9E34-4322-BB9F-D075D3FD468D}"/>
              </a:ext>
            </a:extLst>
          </p:cNvPr>
          <p:cNvGraphicFramePr>
            <a:graphicFrameLocks noGrp="1"/>
          </p:cNvGraphicFramePr>
          <p:nvPr>
            <p:extLst>
              <p:ext uri="{D42A27DB-BD31-4B8C-83A1-F6EECF244321}">
                <p14:modId xmlns:p14="http://schemas.microsoft.com/office/powerpoint/2010/main" val="1843457314"/>
              </p:ext>
            </p:extLst>
          </p:nvPr>
        </p:nvGraphicFramePr>
        <p:xfrm>
          <a:off x="5535957" y="2093976"/>
          <a:ext cx="3641210" cy="3428754"/>
        </p:xfrm>
        <a:graphic>
          <a:graphicData uri="http://schemas.openxmlformats.org/drawingml/2006/table">
            <a:tbl>
              <a:tblPr firstRow="1" firstCol="1" bandRow="1">
                <a:tableStyleId>{5C22544A-7EE6-4342-B048-85BDC9FD1C3A}</a:tableStyleId>
              </a:tblPr>
              <a:tblGrid>
                <a:gridCol w="1739613">
                  <a:extLst>
                    <a:ext uri="{9D8B030D-6E8A-4147-A177-3AD203B41FA5}">
                      <a16:colId xmlns:a16="http://schemas.microsoft.com/office/drawing/2014/main" val="1179510217"/>
                    </a:ext>
                  </a:extLst>
                </a:gridCol>
                <a:gridCol w="1901597">
                  <a:extLst>
                    <a:ext uri="{9D8B030D-6E8A-4147-A177-3AD203B41FA5}">
                      <a16:colId xmlns:a16="http://schemas.microsoft.com/office/drawing/2014/main" val="1240060103"/>
                    </a:ext>
                  </a:extLst>
                </a:gridCol>
              </a:tblGrid>
              <a:tr h="265798">
                <a:tc>
                  <a:txBody>
                    <a:bodyPr/>
                    <a:lstStyle/>
                    <a:p>
                      <a:pPr marL="0" marR="0" algn="just">
                        <a:lnSpc>
                          <a:spcPct val="115000"/>
                        </a:lnSpc>
                        <a:spcBef>
                          <a:spcPts val="0"/>
                        </a:spcBef>
                        <a:spcAft>
                          <a:spcPts val="600"/>
                        </a:spcAft>
                      </a:pPr>
                      <a:r>
                        <a:rPr lang="es-ES" sz="1400" dirty="0">
                          <a:effectLst/>
                          <a:latin typeface="+mn-lt"/>
                          <a:ea typeface="Calibri" panose="020F0502020204030204" pitchFamily="34" charset="0"/>
                          <a:cs typeface="Times New Roman" panose="02020603050405020304" pitchFamily="18" charset="0"/>
                        </a:rPr>
                        <a:t>Por tag</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solidFill>
                      <a:schemeClr val="bg1">
                        <a:lumMod val="50000"/>
                      </a:schemeClr>
                    </a:solidFill>
                  </a:tcPr>
                </a:tc>
                <a:tc>
                  <a:txBody>
                    <a:bodyPr/>
                    <a:lstStyle/>
                    <a:p>
                      <a:pPr marL="0" marR="0" algn="just">
                        <a:lnSpc>
                          <a:spcPct val="115000"/>
                        </a:lnSpc>
                        <a:spcBef>
                          <a:spcPts val="0"/>
                        </a:spcBef>
                        <a:spcAft>
                          <a:spcPts val="600"/>
                        </a:spcAft>
                      </a:pPr>
                      <a:r>
                        <a:rPr lang="es-ES" sz="1400" dirty="0">
                          <a:effectLst/>
                          <a:latin typeface="+mn-lt"/>
                        </a:rPr>
                        <a:t>Espacio</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solidFill>
                      <a:schemeClr val="bg1">
                        <a:lumMod val="50000"/>
                      </a:schemeClr>
                    </a:solidFill>
                  </a:tcPr>
                </a:tc>
                <a:extLst>
                  <a:ext uri="{0D108BD9-81ED-4DB2-BD59-A6C34878D82A}">
                    <a16:rowId xmlns:a16="http://schemas.microsoft.com/office/drawing/2014/main" val="4031354778"/>
                  </a:ext>
                </a:extLst>
              </a:tr>
              <a:tr h="265798">
                <a:tc>
                  <a:txBody>
                    <a:bodyPr/>
                    <a:lstStyle/>
                    <a:p>
                      <a:pPr marL="0" marR="0" algn="just">
                        <a:lnSpc>
                          <a:spcPct val="115000"/>
                        </a:lnSpc>
                        <a:spcBef>
                          <a:spcPts val="0"/>
                        </a:spcBef>
                        <a:spcAft>
                          <a:spcPts val="600"/>
                        </a:spcAft>
                      </a:pPr>
                      <a:r>
                        <a:rPr lang="es-ES" sz="1400" dirty="0">
                          <a:effectLst/>
                          <a:latin typeface="+mn-lt"/>
                          <a:ea typeface="Calibri" panose="020F0502020204030204" pitchFamily="34" charset="0"/>
                          <a:cs typeface="Times New Roman" panose="02020603050405020304" pitchFamily="18" charset="0"/>
                        </a:rPr>
                        <a:t>ID - </a:t>
                      </a:r>
                      <a:r>
                        <a:rPr lang="es-ES" sz="1400" dirty="0" err="1">
                          <a:effectLst/>
                          <a:latin typeface="+mn-lt"/>
                          <a:ea typeface="Calibri" panose="020F0502020204030204" pitchFamily="34" charset="0"/>
                          <a:cs typeface="Times New Roman" panose="02020603050405020304" pitchFamily="18" charset="0"/>
                        </a:rPr>
                        <a:t>int</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solidFill>
                      <a:schemeClr val="accent1"/>
                    </a:solidFill>
                  </a:tcPr>
                </a:tc>
                <a:tc>
                  <a:txBody>
                    <a:bodyPr/>
                    <a:lstStyle/>
                    <a:p>
                      <a:pPr marL="0" marR="0" algn="just">
                        <a:lnSpc>
                          <a:spcPct val="115000"/>
                        </a:lnSpc>
                        <a:spcBef>
                          <a:spcPts val="0"/>
                        </a:spcBef>
                        <a:spcAft>
                          <a:spcPts val="600"/>
                        </a:spcAft>
                      </a:pPr>
                      <a:r>
                        <a:rPr lang="es-ES" sz="1400" dirty="0">
                          <a:effectLst/>
                          <a:latin typeface="+mn-lt"/>
                          <a:ea typeface="Calibri" panose="020F0502020204030204" pitchFamily="34" charset="0"/>
                          <a:cs typeface="Times New Roman" panose="02020603050405020304" pitchFamily="18" charset="0"/>
                        </a:rPr>
                        <a:t>4 B</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solidFill>
                      <a:schemeClr val="accent2">
                        <a:lumMod val="20000"/>
                        <a:lumOff val="80000"/>
                      </a:schemeClr>
                    </a:solidFill>
                  </a:tcPr>
                </a:tc>
                <a:extLst>
                  <a:ext uri="{0D108BD9-81ED-4DB2-BD59-A6C34878D82A}">
                    <a16:rowId xmlns:a16="http://schemas.microsoft.com/office/drawing/2014/main" val="2517126136"/>
                  </a:ext>
                </a:extLst>
              </a:tr>
              <a:tr h="265798">
                <a:tc>
                  <a:txBody>
                    <a:bodyPr/>
                    <a:lstStyle/>
                    <a:p>
                      <a:pPr marL="0" marR="0" algn="just">
                        <a:lnSpc>
                          <a:spcPct val="115000"/>
                        </a:lnSpc>
                        <a:spcBef>
                          <a:spcPts val="0"/>
                        </a:spcBef>
                        <a:spcAft>
                          <a:spcPts val="600"/>
                        </a:spcAft>
                      </a:pPr>
                      <a:r>
                        <a:rPr lang="es-ES" sz="1400" dirty="0">
                          <a:effectLst/>
                          <a:latin typeface="+mn-lt"/>
                        </a:rPr>
                        <a:t>Tag - </a:t>
                      </a:r>
                      <a:r>
                        <a:rPr lang="es-ES" sz="1400" dirty="0" err="1">
                          <a:effectLst/>
                          <a:latin typeface="+mn-lt"/>
                        </a:rPr>
                        <a:t>String</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s-ES" sz="1400">
                          <a:effectLst/>
                          <a:latin typeface="+mn-lt"/>
                        </a:rPr>
                        <a:t>4 B</a:t>
                      </a:r>
                      <a:endParaRPr lang="en-US" sz="140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3422688"/>
                  </a:ext>
                </a:extLst>
              </a:tr>
              <a:tr h="1117027">
                <a:tc>
                  <a:txBody>
                    <a:bodyPr/>
                    <a:lstStyle/>
                    <a:p>
                      <a:pPr marL="0" marR="0" algn="just">
                        <a:lnSpc>
                          <a:spcPct val="115000"/>
                        </a:lnSpc>
                        <a:spcBef>
                          <a:spcPts val="0"/>
                        </a:spcBef>
                        <a:spcAft>
                          <a:spcPts val="600"/>
                        </a:spcAft>
                      </a:pPr>
                      <a:r>
                        <a:rPr lang="es-ES" sz="1400" dirty="0">
                          <a:effectLst/>
                          <a:latin typeface="+mn-lt"/>
                        </a:rPr>
                        <a:t>Lista de referencias a libros</a:t>
                      </a:r>
                      <a:r>
                        <a:rPr kumimoji="0" lang="es-ES" altLang="en-US" sz="1400" b="0" i="0" u="none" strike="noStrike" cap="none" normalizeH="0" baseline="3000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s-ES" altLang="en-US" sz="1400" b="0" i="0" u="none" strike="noStrike" cap="none" normalizeH="0" baseline="30000" dirty="0" bmk="">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s-ES" sz="1400" dirty="0">
                          <a:effectLst/>
                          <a:latin typeface="+mn-lt"/>
                        </a:rPr>
                        <a:t>40B nodos + 40B referencias a siguientes</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33548744"/>
                  </a:ext>
                </a:extLst>
              </a:tr>
              <a:tr h="1248535">
                <a:tc>
                  <a:txBody>
                    <a:bodyPr/>
                    <a:lstStyle/>
                    <a:p>
                      <a:pPr marL="0" marR="0" algn="just">
                        <a:lnSpc>
                          <a:spcPct val="115000"/>
                        </a:lnSpc>
                        <a:spcBef>
                          <a:spcPts val="0"/>
                        </a:spcBef>
                        <a:spcAft>
                          <a:spcPts val="600"/>
                        </a:spcAft>
                      </a:pPr>
                      <a:r>
                        <a:rPr lang="es-ES" sz="1400" dirty="0">
                          <a:effectLst/>
                          <a:latin typeface="+mn-lt"/>
                        </a:rPr>
                        <a:t>Referencia en el nodo a sus dos hijos</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s-ES" sz="1400" dirty="0">
                          <a:effectLst/>
                          <a:latin typeface="+mn-lt"/>
                        </a:rPr>
                        <a:t>8 B</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16596729"/>
                  </a:ext>
                </a:extLst>
              </a:tr>
              <a:tr h="265798">
                <a:tc>
                  <a:txBody>
                    <a:bodyPr/>
                    <a:lstStyle/>
                    <a:p>
                      <a:pPr marL="0" marR="0" algn="just">
                        <a:lnSpc>
                          <a:spcPct val="115000"/>
                        </a:lnSpc>
                        <a:spcBef>
                          <a:spcPts val="0"/>
                        </a:spcBef>
                        <a:spcAft>
                          <a:spcPts val="600"/>
                        </a:spcAft>
                      </a:pPr>
                      <a:r>
                        <a:rPr lang="es-ES" sz="1400">
                          <a:effectLst/>
                          <a:latin typeface="+mn-lt"/>
                        </a:rPr>
                        <a:t>Total</a:t>
                      </a:r>
                      <a:endParaRPr lang="en-US" sz="14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s-ES" sz="1400" dirty="0">
                          <a:effectLst/>
                          <a:latin typeface="+mn-lt"/>
                        </a:rPr>
                        <a:t>96 B</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33805423"/>
                  </a:ext>
                </a:extLst>
              </a:tr>
            </a:tbl>
          </a:graphicData>
        </a:graphic>
      </p:graphicFrame>
    </p:spTree>
    <p:extLst>
      <p:ext uri="{BB962C8B-B14F-4D97-AF65-F5344CB8AC3E}">
        <p14:creationId xmlns:p14="http://schemas.microsoft.com/office/powerpoint/2010/main" val="3454996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E27705-65AE-4F8E-8343-B94F57CFBF9C}"/>
              </a:ext>
            </a:extLst>
          </p:cNvPr>
          <p:cNvSpPr>
            <a:spLocks noGrp="1"/>
          </p:cNvSpPr>
          <p:nvPr>
            <p:ph type="title"/>
          </p:nvPr>
        </p:nvSpPr>
        <p:spPr/>
        <p:txBody>
          <a:bodyPr/>
          <a:lstStyle/>
          <a:p>
            <a:r>
              <a:rPr lang="es-ES" dirty="0"/>
              <a:t>Costos de memoria totales</a:t>
            </a:r>
            <a:endParaRPr lang="en-US" dirty="0"/>
          </a:p>
        </p:txBody>
      </p:sp>
      <p:graphicFrame>
        <p:nvGraphicFramePr>
          <p:cNvPr id="4" name="Marcador de contenido 3">
            <a:extLst>
              <a:ext uri="{FF2B5EF4-FFF2-40B4-BE49-F238E27FC236}">
                <a16:creationId xmlns:a16="http://schemas.microsoft.com/office/drawing/2014/main" id="{726CCDC2-D479-40FD-B657-3F2499041B18}"/>
              </a:ext>
            </a:extLst>
          </p:cNvPr>
          <p:cNvGraphicFramePr>
            <a:graphicFrameLocks noGrp="1"/>
          </p:cNvGraphicFramePr>
          <p:nvPr>
            <p:ph idx="1"/>
            <p:extLst>
              <p:ext uri="{D42A27DB-BD31-4B8C-83A1-F6EECF244321}">
                <p14:modId xmlns:p14="http://schemas.microsoft.com/office/powerpoint/2010/main" val="4166437915"/>
              </p:ext>
            </p:extLst>
          </p:nvPr>
        </p:nvGraphicFramePr>
        <p:xfrm>
          <a:off x="1272208" y="2093976"/>
          <a:ext cx="8494644" cy="3578087"/>
        </p:xfrm>
        <a:graphic>
          <a:graphicData uri="http://schemas.openxmlformats.org/drawingml/2006/table">
            <a:tbl>
              <a:tblPr firstRow="1" firstCol="1" bandRow="1">
                <a:tableStyleId>{5C22544A-7EE6-4342-B048-85BDC9FD1C3A}</a:tableStyleId>
              </a:tblPr>
              <a:tblGrid>
                <a:gridCol w="4247322">
                  <a:extLst>
                    <a:ext uri="{9D8B030D-6E8A-4147-A177-3AD203B41FA5}">
                      <a16:colId xmlns:a16="http://schemas.microsoft.com/office/drawing/2014/main" val="1703119664"/>
                    </a:ext>
                  </a:extLst>
                </a:gridCol>
                <a:gridCol w="4247322">
                  <a:extLst>
                    <a:ext uri="{9D8B030D-6E8A-4147-A177-3AD203B41FA5}">
                      <a16:colId xmlns:a16="http://schemas.microsoft.com/office/drawing/2014/main" val="2507989527"/>
                    </a:ext>
                  </a:extLst>
                </a:gridCol>
              </a:tblGrid>
              <a:tr h="490498">
                <a:tc>
                  <a:txBody>
                    <a:bodyPr/>
                    <a:lstStyle/>
                    <a:p>
                      <a:pPr marL="0" marR="0" algn="just">
                        <a:lnSpc>
                          <a:spcPct val="115000"/>
                        </a:lnSpc>
                        <a:spcBef>
                          <a:spcPts val="0"/>
                        </a:spcBef>
                        <a:spcAft>
                          <a:spcPts val="600"/>
                        </a:spcAft>
                      </a:pPr>
                      <a:r>
                        <a:rPr lang="es-ES" sz="2000" dirty="0">
                          <a:effectLst/>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50000"/>
                      </a:schemeClr>
                    </a:solidFill>
                  </a:tcPr>
                </a:tc>
                <a:tc>
                  <a:txBody>
                    <a:bodyPr/>
                    <a:lstStyle/>
                    <a:p>
                      <a:pPr marL="0" marR="0" algn="just">
                        <a:lnSpc>
                          <a:spcPct val="115000"/>
                        </a:lnSpc>
                        <a:spcBef>
                          <a:spcPts val="0"/>
                        </a:spcBef>
                        <a:spcAft>
                          <a:spcPts val="600"/>
                        </a:spcAft>
                      </a:pPr>
                      <a:r>
                        <a:rPr lang="es-ES" sz="2000" dirty="0">
                          <a:effectLst/>
                        </a:rPr>
                        <a:t>Espacio</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50000"/>
                      </a:schemeClr>
                    </a:solidFill>
                  </a:tcPr>
                </a:tc>
                <a:extLst>
                  <a:ext uri="{0D108BD9-81ED-4DB2-BD59-A6C34878D82A}">
                    <a16:rowId xmlns:a16="http://schemas.microsoft.com/office/drawing/2014/main" val="3645421468"/>
                  </a:ext>
                </a:extLst>
              </a:tr>
              <a:tr h="791490">
                <a:tc>
                  <a:txBody>
                    <a:bodyPr/>
                    <a:lstStyle/>
                    <a:p>
                      <a:pPr marL="0" marR="0" algn="just">
                        <a:lnSpc>
                          <a:spcPct val="115000"/>
                        </a:lnSpc>
                        <a:spcBef>
                          <a:spcPts val="0"/>
                        </a:spcBef>
                        <a:spcAft>
                          <a:spcPts val="600"/>
                        </a:spcAft>
                      </a:pPr>
                      <a:r>
                        <a:rPr lang="es-ES" sz="2000" dirty="0">
                          <a:effectLst/>
                        </a:rPr>
                        <a:t>Lista de libros – aprox. 5800 elementos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s-ES" sz="1800" kern="1200" dirty="0">
                          <a:solidFill>
                            <a:schemeClr val="dk1"/>
                          </a:solidFill>
                          <a:effectLst/>
                          <a:latin typeface="+mn-lt"/>
                          <a:ea typeface="+mn-ea"/>
                          <a:cs typeface="+mn-cs"/>
                        </a:rPr>
                        <a:t>7389200</a:t>
                      </a:r>
                      <a:r>
                        <a:rPr lang="es-ES" sz="2000" dirty="0">
                          <a:effectLst/>
                        </a:rPr>
                        <a:t> B</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18597724"/>
                  </a:ext>
                </a:extLst>
              </a:tr>
              <a:tr h="1014111">
                <a:tc>
                  <a:txBody>
                    <a:bodyPr/>
                    <a:lstStyle/>
                    <a:p>
                      <a:pPr marL="0" marR="0" algn="just">
                        <a:lnSpc>
                          <a:spcPct val="115000"/>
                        </a:lnSpc>
                        <a:spcBef>
                          <a:spcPts val="0"/>
                        </a:spcBef>
                        <a:spcAft>
                          <a:spcPts val="600"/>
                        </a:spcAft>
                      </a:pPr>
                      <a:r>
                        <a:rPr lang="es-ES" sz="2000">
                          <a:effectLst/>
                        </a:rPr>
                        <a:t>Lista de autores – aprox. 4800 elementos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s-ES" sz="1800" kern="1200" dirty="0">
                          <a:solidFill>
                            <a:schemeClr val="dk1"/>
                          </a:solidFill>
                          <a:effectLst/>
                          <a:latin typeface="+mn-lt"/>
                          <a:ea typeface="+mn-ea"/>
                          <a:cs typeface="+mn-cs"/>
                        </a:rPr>
                        <a:t>460800</a:t>
                      </a:r>
                      <a:r>
                        <a:rPr lang="es-ES" sz="2000" dirty="0">
                          <a:effectLst/>
                        </a:rPr>
                        <a:t> B</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18151143"/>
                  </a:ext>
                </a:extLst>
              </a:tr>
              <a:tr h="791490">
                <a:tc>
                  <a:txBody>
                    <a:bodyPr/>
                    <a:lstStyle/>
                    <a:p>
                      <a:pPr marL="0" marR="0" algn="just">
                        <a:lnSpc>
                          <a:spcPct val="115000"/>
                        </a:lnSpc>
                        <a:spcBef>
                          <a:spcPts val="0"/>
                        </a:spcBef>
                        <a:spcAft>
                          <a:spcPts val="600"/>
                        </a:spcAft>
                      </a:pPr>
                      <a:r>
                        <a:rPr lang="es-ES" sz="2000">
                          <a:effectLst/>
                        </a:rPr>
                        <a:t>Lista de tags – aprox. 34000 elementos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s-ES" sz="1800" kern="1200" dirty="0">
                          <a:solidFill>
                            <a:schemeClr val="dk1"/>
                          </a:solidFill>
                          <a:effectLst/>
                          <a:latin typeface="+mn-lt"/>
                          <a:ea typeface="+mn-ea"/>
                          <a:cs typeface="+mn-cs"/>
                        </a:rPr>
                        <a:t>3264000</a:t>
                      </a:r>
                      <a:r>
                        <a:rPr lang="es-ES" sz="2000" dirty="0">
                          <a:effectLst/>
                        </a:rPr>
                        <a:t> B</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45871088"/>
                  </a:ext>
                </a:extLst>
              </a:tr>
              <a:tr h="490498">
                <a:tc>
                  <a:txBody>
                    <a:bodyPr/>
                    <a:lstStyle/>
                    <a:p>
                      <a:pPr marL="0" marR="0" algn="just">
                        <a:lnSpc>
                          <a:spcPct val="115000"/>
                        </a:lnSpc>
                        <a:spcBef>
                          <a:spcPts val="0"/>
                        </a:spcBef>
                        <a:spcAft>
                          <a:spcPts val="600"/>
                        </a:spcAft>
                      </a:pPr>
                      <a:r>
                        <a:rPr lang="es-ES" sz="2000">
                          <a:effectLst/>
                        </a:rPr>
                        <a:t>Total</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s-ES" sz="1800" b="1" kern="1200" dirty="0">
                          <a:solidFill>
                            <a:schemeClr val="dk1"/>
                          </a:solidFill>
                          <a:effectLst/>
                          <a:latin typeface="+mn-lt"/>
                          <a:ea typeface="+mn-ea"/>
                          <a:cs typeface="+mn-cs"/>
                        </a:rPr>
                        <a:t>11114000</a:t>
                      </a:r>
                      <a:r>
                        <a:rPr lang="es-ES" sz="2000" dirty="0">
                          <a:effectLst/>
                        </a:rPr>
                        <a:t> B = 11,1 MB</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24931095"/>
                  </a:ext>
                </a:extLst>
              </a:tr>
            </a:tbl>
          </a:graphicData>
        </a:graphic>
      </p:graphicFrame>
    </p:spTree>
    <p:extLst>
      <p:ext uri="{BB962C8B-B14F-4D97-AF65-F5344CB8AC3E}">
        <p14:creationId xmlns:p14="http://schemas.microsoft.com/office/powerpoint/2010/main" val="1175568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17F25E-7F54-4C1A-B845-E022AB8C9855}"/>
              </a:ext>
            </a:extLst>
          </p:cNvPr>
          <p:cNvSpPr>
            <a:spLocks noGrp="1"/>
          </p:cNvSpPr>
          <p:nvPr>
            <p:ph type="title"/>
          </p:nvPr>
        </p:nvSpPr>
        <p:spPr/>
        <p:txBody>
          <a:bodyPr>
            <a:normAutofit/>
          </a:bodyPr>
          <a:lstStyle/>
          <a:p>
            <a:r>
              <a:rPr lang="es-ES" sz="4400" dirty="0"/>
              <a:t>Justificación de la solución y conclusiones</a:t>
            </a:r>
            <a:endParaRPr lang="en-US" sz="4400" dirty="0"/>
          </a:p>
        </p:txBody>
      </p:sp>
      <p:sp>
        <p:nvSpPr>
          <p:cNvPr id="3" name="Marcador de contenido 2">
            <a:extLst>
              <a:ext uri="{FF2B5EF4-FFF2-40B4-BE49-F238E27FC236}">
                <a16:creationId xmlns:a16="http://schemas.microsoft.com/office/drawing/2014/main" id="{7AC39226-8CEC-4CDC-8795-18DF4077FEA8}"/>
              </a:ext>
            </a:extLst>
          </p:cNvPr>
          <p:cNvSpPr>
            <a:spLocks noGrp="1"/>
          </p:cNvSpPr>
          <p:nvPr>
            <p:ph idx="1"/>
          </p:nvPr>
        </p:nvSpPr>
        <p:spPr/>
        <p:txBody>
          <a:bodyPr/>
          <a:lstStyle/>
          <a:p>
            <a:r>
              <a:rPr lang="es-ES" sz="2400" dirty="0"/>
              <a:t>Lo que más se tomó en cuenta para decidir esta alternativa fue los órdenes de tiempo de ejecución de las operaciones de búsqueda, dado que esto es lo que más se realiza en una biblioteca real. </a:t>
            </a:r>
          </a:p>
          <a:p>
            <a:r>
              <a:rPr lang="es-ES" sz="2400" dirty="0"/>
              <a:t>El hecho de que esta solución consuma un poco más de memoria comparado con otras alternativas no es tan importante en comparación a todo el tiempo que se ahorra con cada búsqueda que se realiza.</a:t>
            </a:r>
            <a:endParaRPr lang="en-US" sz="2400" dirty="0"/>
          </a:p>
          <a:p>
            <a:endParaRPr lang="en-US" dirty="0"/>
          </a:p>
        </p:txBody>
      </p:sp>
    </p:spTree>
    <p:extLst>
      <p:ext uri="{BB962C8B-B14F-4D97-AF65-F5344CB8AC3E}">
        <p14:creationId xmlns:p14="http://schemas.microsoft.com/office/powerpoint/2010/main" val="2703652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8E9E1F-74D3-40DE-8760-16A804263593}"/>
              </a:ext>
            </a:extLst>
          </p:cNvPr>
          <p:cNvSpPr>
            <a:spLocks noGrp="1"/>
          </p:cNvSpPr>
          <p:nvPr>
            <p:ph type="title"/>
          </p:nvPr>
        </p:nvSpPr>
        <p:spPr/>
        <p:txBody>
          <a:bodyPr>
            <a:normAutofit/>
          </a:bodyPr>
          <a:lstStyle/>
          <a:p>
            <a:r>
              <a:rPr lang="es-ES" sz="4400" dirty="0"/>
              <a:t>Justificación de la solución y conclusiones</a:t>
            </a:r>
            <a:endParaRPr lang="en-US" sz="4400" dirty="0"/>
          </a:p>
        </p:txBody>
      </p:sp>
      <p:sp>
        <p:nvSpPr>
          <p:cNvPr id="3" name="Marcador de contenido 2">
            <a:extLst>
              <a:ext uri="{FF2B5EF4-FFF2-40B4-BE49-F238E27FC236}">
                <a16:creationId xmlns:a16="http://schemas.microsoft.com/office/drawing/2014/main" id="{21663EA6-B49C-4172-9BD6-F461F555D425}"/>
              </a:ext>
            </a:extLst>
          </p:cNvPr>
          <p:cNvSpPr>
            <a:spLocks noGrp="1"/>
          </p:cNvSpPr>
          <p:nvPr>
            <p:ph idx="1"/>
          </p:nvPr>
        </p:nvSpPr>
        <p:spPr/>
        <p:txBody>
          <a:bodyPr>
            <a:normAutofit/>
          </a:bodyPr>
          <a:lstStyle/>
          <a:p>
            <a:r>
              <a:rPr lang="es-ES" sz="2400" dirty="0"/>
              <a:t>Comparado con otra alternativa en la que los tiempos de ejecución de las operaciones no son </a:t>
            </a:r>
            <a:r>
              <a:rPr lang="es-ES" sz="2400" dirty="0" err="1"/>
              <a:t>logaritmicos</a:t>
            </a:r>
            <a:r>
              <a:rPr lang="es-ES" sz="2400" dirty="0"/>
              <a:t>, también se tuvo en cuenta que, en cuanto a la escalabilidad del sistema, se va a notar mucho más la diferencia entre los tiempos de ejecución de ambos algoritmos a medida que crece la base de datos. </a:t>
            </a:r>
          </a:p>
          <a:p>
            <a:r>
              <a:rPr lang="es-ES" sz="2400" dirty="0"/>
              <a:t>Por ejemplo, si para un cierto tamaño de base de datos, buscar un libro por su tag demora 10 segundos en esta solución, en otra cuyos tiempos de ejecución son lineales, este proceso podría demorar una hora, lo cual no es aceptable.</a:t>
            </a:r>
            <a:endParaRPr lang="en-US" sz="2400" dirty="0"/>
          </a:p>
        </p:txBody>
      </p:sp>
    </p:spTree>
    <p:extLst>
      <p:ext uri="{BB962C8B-B14F-4D97-AF65-F5344CB8AC3E}">
        <p14:creationId xmlns:p14="http://schemas.microsoft.com/office/powerpoint/2010/main" val="1386774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DDD084-479B-4FC8-89B6-FD400AE0AE34}"/>
              </a:ext>
            </a:extLst>
          </p:cNvPr>
          <p:cNvSpPr>
            <a:spLocks noGrp="1"/>
          </p:cNvSpPr>
          <p:nvPr>
            <p:ph type="title"/>
          </p:nvPr>
        </p:nvSpPr>
        <p:spPr/>
        <p:txBody>
          <a:bodyPr>
            <a:normAutofit/>
          </a:bodyPr>
          <a:lstStyle/>
          <a:p>
            <a:r>
              <a:rPr lang="es-ES" sz="4400" dirty="0"/>
              <a:t>Justificación de la solución y conclusiones</a:t>
            </a:r>
            <a:endParaRPr lang="en-US" sz="4400" dirty="0"/>
          </a:p>
        </p:txBody>
      </p:sp>
      <p:sp>
        <p:nvSpPr>
          <p:cNvPr id="3" name="Marcador de contenido 2">
            <a:extLst>
              <a:ext uri="{FF2B5EF4-FFF2-40B4-BE49-F238E27FC236}">
                <a16:creationId xmlns:a16="http://schemas.microsoft.com/office/drawing/2014/main" id="{CC245BBA-7EC0-45BA-81A0-EC02A6BF59DB}"/>
              </a:ext>
            </a:extLst>
          </p:cNvPr>
          <p:cNvSpPr>
            <a:spLocks noGrp="1"/>
          </p:cNvSpPr>
          <p:nvPr>
            <p:ph idx="1"/>
          </p:nvPr>
        </p:nvSpPr>
        <p:spPr/>
        <p:txBody>
          <a:bodyPr/>
          <a:lstStyle/>
          <a:p>
            <a:r>
              <a:rPr lang="es-ES" sz="2400" dirty="0"/>
              <a:t>En conclusión, se escogió esta alternativa como la mejor solución. Los algoritmos de ésta son un poco más complejos, pero una vez que ya están implementados, se ahorra tiempo muy valioso con cada búsqueda.</a:t>
            </a:r>
            <a:endParaRPr lang="en-US" sz="2400" dirty="0"/>
          </a:p>
        </p:txBody>
      </p:sp>
    </p:spTree>
    <p:extLst>
      <p:ext uri="{BB962C8B-B14F-4D97-AF65-F5344CB8AC3E}">
        <p14:creationId xmlns:p14="http://schemas.microsoft.com/office/powerpoint/2010/main" val="8260454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Letras en madera">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TM03090434[[fn=Madera]]</Template>
  <TotalTime>103</TotalTime>
  <Words>657</Words>
  <Application>Microsoft Office PowerPoint</Application>
  <PresentationFormat>Panorámica</PresentationFormat>
  <Paragraphs>99</Paragraphs>
  <Slides>9</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9</vt:i4>
      </vt:variant>
    </vt:vector>
  </HeadingPairs>
  <TitlesOfParts>
    <vt:vector size="16" baseType="lpstr">
      <vt:lpstr>Arial</vt:lpstr>
      <vt:lpstr>Calibri</vt:lpstr>
      <vt:lpstr>Rockwell</vt:lpstr>
      <vt:lpstr>Rockwell Condensed</vt:lpstr>
      <vt:lpstr>Times New Roman</vt:lpstr>
      <vt:lpstr>Wingdings</vt:lpstr>
      <vt:lpstr>Letras en madera</vt:lpstr>
      <vt:lpstr>Algoritmos y estructuras de datos I</vt:lpstr>
      <vt:lpstr>Diagrama de la Solución implementada</vt:lpstr>
      <vt:lpstr>Ordenes de tiempo de ejecución</vt:lpstr>
      <vt:lpstr>Costos de memoria (por libro)</vt:lpstr>
      <vt:lpstr>Costos de memoria (por autor y por tag)</vt:lpstr>
      <vt:lpstr>Costos de memoria totales</vt:lpstr>
      <vt:lpstr>Justificación de la solución y conclusiones</vt:lpstr>
      <vt:lpstr>Justificación de la solución y conclusiones</vt:lpstr>
      <vt:lpstr>Justificación de la solución y 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Algoritmos y estructuras de datos I</dc:title>
  <dc:creator>FRANCISCO PIRIA</dc:creator>
  <cp:lastModifiedBy>FRANCISCO PIRIA</cp:lastModifiedBy>
  <cp:revision>11</cp:revision>
  <dcterms:created xsi:type="dcterms:W3CDTF">2018-05-21T15:35:41Z</dcterms:created>
  <dcterms:modified xsi:type="dcterms:W3CDTF">2018-06-24T14:34:32Z</dcterms:modified>
</cp:coreProperties>
</file>