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5/21/2018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5/21/2018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5/21/2018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_ftnref2"/><Relationship Id="rId2" Type="http://schemas.openxmlformats.org/officeDocument/2006/relationships/hyperlink" Target="#_ftnref1"/><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_ftnref1"/><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A32C4-5CEB-4CB0-B576-C66D375D5975}"/>
              </a:ext>
            </a:extLst>
          </p:cNvPr>
          <p:cNvSpPr>
            <a:spLocks noGrp="1"/>
          </p:cNvSpPr>
          <p:nvPr>
            <p:ph type="ctrTitle"/>
          </p:nvPr>
        </p:nvSpPr>
        <p:spPr/>
        <p:txBody>
          <a:bodyPr/>
          <a:lstStyle/>
          <a:p>
            <a:r>
              <a:rPr lang="es-ES" sz="7200" dirty="0"/>
              <a:t>Algoritmos y estructuras de datos I</a:t>
            </a:r>
            <a:endParaRPr lang="en-US" sz="7200" dirty="0"/>
          </a:p>
        </p:txBody>
      </p:sp>
      <p:sp>
        <p:nvSpPr>
          <p:cNvPr id="3" name="Subtítulo 2">
            <a:extLst>
              <a:ext uri="{FF2B5EF4-FFF2-40B4-BE49-F238E27FC236}">
                <a16:creationId xmlns:a16="http://schemas.microsoft.com/office/drawing/2014/main" id="{F7D4FD41-CA9B-4504-8E67-A3F35C53B290}"/>
              </a:ext>
            </a:extLst>
          </p:cNvPr>
          <p:cNvSpPr>
            <a:spLocks noGrp="1"/>
          </p:cNvSpPr>
          <p:nvPr>
            <p:ph type="subTitle" idx="1"/>
          </p:nvPr>
        </p:nvSpPr>
        <p:spPr>
          <a:xfrm>
            <a:off x="1069848" y="4389120"/>
            <a:ext cx="7891272" cy="1561106"/>
          </a:xfrm>
        </p:spPr>
        <p:txBody>
          <a:bodyPr>
            <a:normAutofit fontScale="62500" lnSpcReduction="20000"/>
          </a:bodyPr>
          <a:lstStyle/>
          <a:p>
            <a:r>
              <a:rPr lang="es-ES" sz="7300" dirty="0"/>
              <a:t>Proyecto Individual – Parte I</a:t>
            </a:r>
          </a:p>
          <a:p>
            <a:endParaRPr lang="es-ES" sz="3600" dirty="0"/>
          </a:p>
          <a:p>
            <a:r>
              <a:rPr lang="es-ES" sz="3600" dirty="0"/>
              <a:t>Francisco </a:t>
            </a:r>
            <a:r>
              <a:rPr lang="es-ES" sz="3600" dirty="0" err="1"/>
              <a:t>Piria</a:t>
            </a:r>
            <a:endParaRPr lang="en-US" sz="3600" dirty="0"/>
          </a:p>
        </p:txBody>
      </p:sp>
    </p:spTree>
    <p:extLst>
      <p:ext uri="{BB962C8B-B14F-4D97-AF65-F5344CB8AC3E}">
        <p14:creationId xmlns:p14="http://schemas.microsoft.com/office/powerpoint/2010/main" val="417551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758FA-3DF8-4E5A-B408-86C18C16589D}"/>
              </a:ext>
            </a:extLst>
          </p:cNvPr>
          <p:cNvSpPr>
            <a:spLocks noGrp="1"/>
          </p:cNvSpPr>
          <p:nvPr>
            <p:ph type="title"/>
          </p:nvPr>
        </p:nvSpPr>
        <p:spPr>
          <a:xfrm>
            <a:off x="379828" y="484632"/>
            <a:ext cx="3343422" cy="5888736"/>
          </a:xfrm>
        </p:spPr>
        <p:txBody>
          <a:bodyPr>
            <a:normAutofit/>
          </a:bodyPr>
          <a:lstStyle/>
          <a:p>
            <a:r>
              <a:rPr lang="es-ES" sz="4400" dirty="0"/>
              <a:t>Diagrama de la Solución implementada</a:t>
            </a:r>
            <a:endParaRPr lang="en-US" sz="4400" dirty="0"/>
          </a:p>
        </p:txBody>
      </p:sp>
      <p:pic>
        <p:nvPicPr>
          <p:cNvPr id="13" name="Marcador de contenido 12">
            <a:extLst>
              <a:ext uri="{FF2B5EF4-FFF2-40B4-BE49-F238E27FC236}">
                <a16:creationId xmlns:a16="http://schemas.microsoft.com/office/drawing/2014/main" id="{420D0350-A999-4847-98CE-D378C8198005}"/>
              </a:ext>
            </a:extLst>
          </p:cNvPr>
          <p:cNvPicPr>
            <a:picLocks noGrp="1" noChangeAspect="1"/>
          </p:cNvPicPr>
          <p:nvPr>
            <p:ph idx="1"/>
          </p:nvPr>
        </p:nvPicPr>
        <p:blipFill>
          <a:blip r:embed="rId2"/>
          <a:stretch>
            <a:fillRect/>
          </a:stretch>
        </p:blipFill>
        <p:spPr>
          <a:xfrm>
            <a:off x="3723250" y="484632"/>
            <a:ext cx="8468750" cy="5989686"/>
          </a:xfrm>
        </p:spPr>
      </p:pic>
    </p:spTree>
    <p:extLst>
      <p:ext uri="{BB962C8B-B14F-4D97-AF65-F5344CB8AC3E}">
        <p14:creationId xmlns:p14="http://schemas.microsoft.com/office/powerpoint/2010/main" val="357712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1B382-4D27-4B7C-8DF1-29A3C96A3DC4}"/>
              </a:ext>
            </a:extLst>
          </p:cNvPr>
          <p:cNvSpPr>
            <a:spLocks noGrp="1"/>
          </p:cNvSpPr>
          <p:nvPr>
            <p:ph type="title"/>
          </p:nvPr>
        </p:nvSpPr>
        <p:spPr/>
        <p:txBody>
          <a:bodyPr/>
          <a:lstStyle/>
          <a:p>
            <a:r>
              <a:rPr lang="es-ES" dirty="0"/>
              <a:t>Ordenes de tiempo de ejecución</a:t>
            </a:r>
            <a:endParaRPr lang="en-US" dirty="0"/>
          </a:p>
        </p:txBody>
      </p:sp>
      <p:graphicFrame>
        <p:nvGraphicFramePr>
          <p:cNvPr id="4" name="Marcador de contenido 3">
            <a:extLst>
              <a:ext uri="{FF2B5EF4-FFF2-40B4-BE49-F238E27FC236}">
                <a16:creationId xmlns:a16="http://schemas.microsoft.com/office/drawing/2014/main" id="{515E2E1E-241D-4297-8234-549BF5A435A0}"/>
              </a:ext>
            </a:extLst>
          </p:cNvPr>
          <p:cNvGraphicFramePr>
            <a:graphicFrameLocks noGrp="1"/>
          </p:cNvGraphicFramePr>
          <p:nvPr>
            <p:ph idx="1"/>
            <p:extLst>
              <p:ext uri="{D42A27DB-BD31-4B8C-83A1-F6EECF244321}">
                <p14:modId xmlns:p14="http://schemas.microsoft.com/office/powerpoint/2010/main" val="2774628170"/>
              </p:ext>
            </p:extLst>
          </p:nvPr>
        </p:nvGraphicFramePr>
        <p:xfrm>
          <a:off x="1063752" y="2093976"/>
          <a:ext cx="5950226" cy="4386335"/>
        </p:xfrm>
        <a:graphic>
          <a:graphicData uri="http://schemas.openxmlformats.org/drawingml/2006/table">
            <a:tbl>
              <a:tblPr firstRow="1" firstCol="1" bandRow="1">
                <a:tableStyleId>{5C22544A-7EE6-4342-B048-85BDC9FD1C3A}</a:tableStyleId>
              </a:tblPr>
              <a:tblGrid>
                <a:gridCol w="3867445">
                  <a:extLst>
                    <a:ext uri="{9D8B030D-6E8A-4147-A177-3AD203B41FA5}">
                      <a16:colId xmlns:a16="http://schemas.microsoft.com/office/drawing/2014/main" val="2376218119"/>
                    </a:ext>
                  </a:extLst>
                </a:gridCol>
                <a:gridCol w="2082781">
                  <a:extLst>
                    <a:ext uri="{9D8B030D-6E8A-4147-A177-3AD203B41FA5}">
                      <a16:colId xmlns:a16="http://schemas.microsoft.com/office/drawing/2014/main" val="2335725704"/>
                    </a:ext>
                  </a:extLst>
                </a:gridCol>
              </a:tblGrid>
              <a:tr h="697787">
                <a:tc>
                  <a:txBody>
                    <a:bodyPr/>
                    <a:lstStyle/>
                    <a:p>
                      <a:pPr marL="0" marR="0" algn="just">
                        <a:lnSpc>
                          <a:spcPct val="115000"/>
                        </a:lnSpc>
                        <a:spcBef>
                          <a:spcPts val="0"/>
                        </a:spcBef>
                        <a:spcAft>
                          <a:spcPts val="600"/>
                        </a:spcAft>
                      </a:pPr>
                      <a:r>
                        <a:rPr lang="es-ES" sz="1800" dirty="0">
                          <a:effectLst/>
                          <a:latin typeface="+mn-lt"/>
                        </a:rPr>
                        <a:t>Funcionalidades requeridas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endParaRPr lang="en-US" sz="18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1357928875"/>
                  </a:ext>
                </a:extLst>
              </a:tr>
              <a:tr h="697787">
                <a:tc>
                  <a:txBody>
                    <a:bodyPr/>
                    <a:lstStyle/>
                    <a:p>
                      <a:pPr marL="0" marR="0" algn="just">
                        <a:lnSpc>
                          <a:spcPct val="115000"/>
                        </a:lnSpc>
                        <a:spcBef>
                          <a:spcPts val="0"/>
                        </a:spcBef>
                        <a:spcAft>
                          <a:spcPts val="600"/>
                        </a:spcAft>
                      </a:pPr>
                      <a:r>
                        <a:rPr lang="es-ES" sz="1800">
                          <a:effectLst/>
                          <a:latin typeface="+mn-lt"/>
                        </a:rPr>
                        <a:t>Buscar por título, año o ISBN</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a:effectLst/>
                          <a:latin typeface="+mn-lt"/>
                        </a:rPr>
                        <a:t>O(n)</a:t>
                      </a:r>
                      <a:endParaRPr lang="en-US"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8282310"/>
                  </a:ext>
                </a:extLst>
              </a:tr>
              <a:tr h="337502">
                <a:tc>
                  <a:txBody>
                    <a:bodyPr/>
                    <a:lstStyle/>
                    <a:p>
                      <a:pPr marL="0" marR="0" algn="just">
                        <a:lnSpc>
                          <a:spcPct val="115000"/>
                        </a:lnSpc>
                        <a:spcBef>
                          <a:spcPts val="0"/>
                        </a:spcBef>
                        <a:spcAft>
                          <a:spcPts val="600"/>
                        </a:spcAft>
                      </a:pPr>
                      <a:r>
                        <a:rPr lang="es-ES" sz="1800">
                          <a:effectLst/>
                          <a:latin typeface="+mn-lt"/>
                        </a:rPr>
                        <a:t>Buscar por tag</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a:effectLst/>
                          <a:latin typeface="+mn-lt"/>
                        </a:rPr>
                        <a:t>O(t)</a:t>
                      </a:r>
                      <a:endParaRPr lang="en-US"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2685076"/>
                  </a:ext>
                </a:extLst>
              </a:tr>
              <a:tr h="337502">
                <a:tc>
                  <a:txBody>
                    <a:bodyPr/>
                    <a:lstStyle/>
                    <a:p>
                      <a:pPr marL="0" marR="0" algn="just">
                        <a:lnSpc>
                          <a:spcPct val="115000"/>
                        </a:lnSpc>
                        <a:spcBef>
                          <a:spcPts val="0"/>
                        </a:spcBef>
                        <a:spcAft>
                          <a:spcPts val="600"/>
                        </a:spcAft>
                      </a:pPr>
                      <a:r>
                        <a:rPr lang="es-ES" sz="1800">
                          <a:effectLst/>
                          <a:latin typeface="+mn-lt"/>
                        </a:rPr>
                        <a:t>Buscar por autor</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a:effectLst/>
                          <a:latin typeface="+mn-lt"/>
                        </a:rPr>
                        <a:t>O(m)</a:t>
                      </a:r>
                      <a:endParaRPr lang="en-US"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6479087"/>
                  </a:ext>
                </a:extLst>
              </a:tr>
              <a:tr h="697787">
                <a:tc>
                  <a:txBody>
                    <a:bodyPr/>
                    <a:lstStyle/>
                    <a:p>
                      <a:pPr marL="0" marR="0" algn="just">
                        <a:lnSpc>
                          <a:spcPct val="115000"/>
                        </a:lnSpc>
                        <a:spcBef>
                          <a:spcPts val="0"/>
                        </a:spcBef>
                        <a:spcAft>
                          <a:spcPts val="600"/>
                        </a:spcAft>
                      </a:pPr>
                      <a:r>
                        <a:rPr lang="es-ES" sz="1800">
                          <a:effectLst/>
                          <a:latin typeface="+mn-lt"/>
                        </a:rPr>
                        <a:t>Buscar últimas ediciones</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a:effectLst/>
                          <a:latin typeface="+mn-lt"/>
                        </a:rPr>
                        <a:t>O(n)</a:t>
                      </a:r>
                      <a:endParaRPr lang="en-US"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9065928"/>
                  </a:ext>
                </a:extLst>
              </a:tr>
              <a:tr h="697787">
                <a:tc>
                  <a:txBody>
                    <a:bodyPr/>
                    <a:lstStyle/>
                    <a:p>
                      <a:pPr marL="0" marR="0" algn="just">
                        <a:lnSpc>
                          <a:spcPct val="115000"/>
                        </a:lnSpc>
                        <a:spcBef>
                          <a:spcPts val="0"/>
                        </a:spcBef>
                        <a:spcAft>
                          <a:spcPts val="600"/>
                        </a:spcAft>
                      </a:pPr>
                      <a:r>
                        <a:rPr lang="es-ES" sz="1800">
                          <a:effectLst/>
                          <a:latin typeface="+mn-lt"/>
                        </a:rPr>
                        <a:t>Mostrar detalles de un libro</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a:effectLst/>
                          <a:latin typeface="+mn-lt"/>
                        </a:rPr>
                        <a:t>O(n)</a:t>
                      </a:r>
                      <a:endParaRPr lang="en-US"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9132404"/>
                  </a:ext>
                </a:extLst>
              </a:tr>
              <a:tr h="920183">
                <a:tc>
                  <a:txBody>
                    <a:bodyPr/>
                    <a:lstStyle/>
                    <a:p>
                      <a:pPr marL="0" marR="0" algn="just">
                        <a:lnSpc>
                          <a:spcPct val="115000"/>
                        </a:lnSpc>
                        <a:spcBef>
                          <a:spcPts val="0"/>
                        </a:spcBef>
                        <a:spcAft>
                          <a:spcPts val="600"/>
                        </a:spcAft>
                      </a:pPr>
                      <a:r>
                        <a:rPr lang="es-ES" sz="1800">
                          <a:effectLst/>
                          <a:latin typeface="+mn-lt"/>
                        </a:rPr>
                        <a:t>Eliminar autor y sus libros</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rPr>
                        <a:t>O(n)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1870091"/>
                  </a:ext>
                </a:extLst>
              </a:tr>
            </a:tbl>
          </a:graphicData>
        </a:graphic>
      </p:graphicFrame>
      <p:sp>
        <p:nvSpPr>
          <p:cNvPr id="5" name="CuadroTexto 4">
            <a:extLst>
              <a:ext uri="{FF2B5EF4-FFF2-40B4-BE49-F238E27FC236}">
                <a16:creationId xmlns:a16="http://schemas.microsoft.com/office/drawing/2014/main" id="{5C6D88AA-9455-4F36-BA26-7A78BB2105A8}"/>
              </a:ext>
            </a:extLst>
          </p:cNvPr>
          <p:cNvSpPr txBox="1"/>
          <p:nvPr/>
        </p:nvSpPr>
        <p:spPr>
          <a:xfrm>
            <a:off x="7805530" y="2570922"/>
            <a:ext cx="3869635" cy="1754326"/>
          </a:xfrm>
          <a:prstGeom prst="rect">
            <a:avLst/>
          </a:prstGeom>
          <a:noFill/>
        </p:spPr>
        <p:txBody>
          <a:bodyPr wrap="square" rtlCol="0">
            <a:spAutoFit/>
          </a:bodyPr>
          <a:lstStyle/>
          <a:p>
            <a:r>
              <a:rPr lang="es-ES" dirty="0"/>
              <a:t>Siendo:</a:t>
            </a:r>
          </a:p>
          <a:p>
            <a:pPr marL="285750" indent="-285750">
              <a:buFont typeface="Arial" panose="020B0604020202020204" pitchFamily="34" charset="0"/>
              <a:buChar char="•"/>
            </a:pPr>
            <a:r>
              <a:rPr lang="es-ES" dirty="0"/>
              <a:t>“n” la cantidad de libros</a:t>
            </a:r>
          </a:p>
          <a:p>
            <a:pPr marL="285750" indent="-285750">
              <a:buFont typeface="Arial" panose="020B0604020202020204" pitchFamily="34" charset="0"/>
              <a:buChar char="•"/>
            </a:pPr>
            <a:r>
              <a:rPr lang="es-ES" dirty="0"/>
              <a:t>“m” la cantidad de autores</a:t>
            </a:r>
          </a:p>
          <a:p>
            <a:pPr marL="285750" indent="-285750">
              <a:buFont typeface="Arial" panose="020B0604020202020204" pitchFamily="34" charset="0"/>
              <a:buChar char="•"/>
            </a:pPr>
            <a:r>
              <a:rPr lang="es-ES" dirty="0"/>
              <a:t>“t” la cantidad de tags</a:t>
            </a:r>
          </a:p>
          <a:p>
            <a:endParaRPr lang="es-ES" dirty="0"/>
          </a:p>
          <a:p>
            <a:endParaRPr lang="en-US" dirty="0"/>
          </a:p>
        </p:txBody>
      </p:sp>
    </p:spTree>
    <p:extLst>
      <p:ext uri="{BB962C8B-B14F-4D97-AF65-F5344CB8AC3E}">
        <p14:creationId xmlns:p14="http://schemas.microsoft.com/office/powerpoint/2010/main" val="83265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47387-52DB-42D5-B8AF-088A013086E4}"/>
              </a:ext>
            </a:extLst>
          </p:cNvPr>
          <p:cNvSpPr>
            <a:spLocks noGrp="1"/>
          </p:cNvSpPr>
          <p:nvPr>
            <p:ph type="title"/>
          </p:nvPr>
        </p:nvSpPr>
        <p:spPr/>
        <p:txBody>
          <a:bodyPr/>
          <a:lstStyle/>
          <a:p>
            <a:r>
              <a:rPr lang="es-ES" dirty="0"/>
              <a:t>Costos de memoria (por libro)</a:t>
            </a:r>
            <a:endParaRPr lang="en-US" dirty="0"/>
          </a:p>
        </p:txBody>
      </p:sp>
      <p:graphicFrame>
        <p:nvGraphicFramePr>
          <p:cNvPr id="4" name="Marcador de contenido 3">
            <a:extLst>
              <a:ext uri="{FF2B5EF4-FFF2-40B4-BE49-F238E27FC236}">
                <a16:creationId xmlns:a16="http://schemas.microsoft.com/office/drawing/2014/main" id="{DA769658-7951-4FA0-A274-F585BD0DFA34}"/>
              </a:ext>
            </a:extLst>
          </p:cNvPr>
          <p:cNvGraphicFramePr>
            <a:graphicFrameLocks noGrp="1"/>
          </p:cNvGraphicFramePr>
          <p:nvPr>
            <p:ph idx="1"/>
            <p:extLst>
              <p:ext uri="{D42A27DB-BD31-4B8C-83A1-F6EECF244321}">
                <p14:modId xmlns:p14="http://schemas.microsoft.com/office/powerpoint/2010/main" val="4191247814"/>
              </p:ext>
            </p:extLst>
          </p:nvPr>
        </p:nvGraphicFramePr>
        <p:xfrm>
          <a:off x="1241470" y="1912741"/>
          <a:ext cx="6671719" cy="3837361"/>
        </p:xfrm>
        <a:graphic>
          <a:graphicData uri="http://schemas.openxmlformats.org/drawingml/2006/table">
            <a:tbl>
              <a:tblPr firstRow="1" firstCol="1" bandRow="1">
                <a:tableStyleId>{5C22544A-7EE6-4342-B048-85BDC9FD1C3A}</a:tableStyleId>
              </a:tblPr>
              <a:tblGrid>
                <a:gridCol w="2208901">
                  <a:extLst>
                    <a:ext uri="{9D8B030D-6E8A-4147-A177-3AD203B41FA5}">
                      <a16:colId xmlns:a16="http://schemas.microsoft.com/office/drawing/2014/main" val="4065140208"/>
                    </a:ext>
                  </a:extLst>
                </a:gridCol>
                <a:gridCol w="4462818">
                  <a:extLst>
                    <a:ext uri="{9D8B030D-6E8A-4147-A177-3AD203B41FA5}">
                      <a16:colId xmlns:a16="http://schemas.microsoft.com/office/drawing/2014/main" val="1806397514"/>
                    </a:ext>
                  </a:extLst>
                </a:gridCol>
              </a:tblGrid>
              <a:tr h="281281">
                <a:tc>
                  <a:txBody>
                    <a:bodyPr/>
                    <a:lstStyle/>
                    <a:p>
                      <a:pPr marL="0" marR="0" algn="l">
                        <a:lnSpc>
                          <a:spcPct val="115000"/>
                        </a:lnSpc>
                        <a:spcBef>
                          <a:spcPts val="0"/>
                        </a:spcBef>
                        <a:spcAft>
                          <a:spcPts val="600"/>
                        </a:spcAft>
                      </a:pPr>
                      <a:r>
                        <a:rPr lang="es-ES" sz="1400" dirty="0">
                          <a:effectLst/>
                          <a:latin typeface="+mn-lt"/>
                        </a:rPr>
                        <a:t>Campo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1400" dirty="0">
                          <a:effectLst/>
                          <a:latin typeface="+mn-lt"/>
                        </a:rPr>
                        <a:t>Espacio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1635490722"/>
                  </a:ext>
                </a:extLst>
              </a:tr>
              <a:tr h="281281">
                <a:tc>
                  <a:txBody>
                    <a:bodyPr/>
                    <a:lstStyle/>
                    <a:p>
                      <a:pPr marL="0" marR="0" algn="l">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ID - </a:t>
                      </a:r>
                      <a:r>
                        <a:rPr lang="es-ES" sz="1400" dirty="0" err="1">
                          <a:effectLst/>
                          <a:latin typeface="+mn-lt"/>
                          <a:ea typeface="Calibri" panose="020F0502020204030204" pitchFamily="34" charset="0"/>
                          <a:cs typeface="Times New Roman" panose="02020603050405020304" pitchFamily="18" charset="0"/>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6776000"/>
                  </a:ext>
                </a:extLst>
              </a:tr>
              <a:tr h="269997">
                <a:tc>
                  <a:txBody>
                    <a:bodyPr/>
                    <a:lstStyle/>
                    <a:p>
                      <a:pPr marL="0" marR="0" algn="just">
                        <a:lnSpc>
                          <a:spcPct val="115000"/>
                        </a:lnSpc>
                        <a:spcBef>
                          <a:spcPts val="0"/>
                        </a:spcBef>
                        <a:spcAft>
                          <a:spcPts val="600"/>
                        </a:spcAft>
                      </a:pPr>
                      <a:r>
                        <a:rPr lang="es-ES" sz="1400">
                          <a:effectLst/>
                          <a:latin typeface="+mn-lt"/>
                        </a:rPr>
                        <a:t>Titulo - String</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5457820"/>
                  </a:ext>
                </a:extLst>
              </a:tr>
              <a:tr h="281281">
                <a:tc>
                  <a:txBody>
                    <a:bodyPr/>
                    <a:lstStyle/>
                    <a:p>
                      <a:pPr marL="0" marR="0" algn="just">
                        <a:lnSpc>
                          <a:spcPct val="115000"/>
                        </a:lnSpc>
                        <a:spcBef>
                          <a:spcPts val="0"/>
                        </a:spcBef>
                        <a:spcAft>
                          <a:spcPts val="600"/>
                        </a:spcAft>
                      </a:pPr>
                      <a:r>
                        <a:rPr lang="es-ES" sz="1400">
                          <a:effectLst/>
                          <a:latin typeface="+mn-lt"/>
                        </a:rPr>
                        <a:t>ISBN - long</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8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6738681"/>
                  </a:ext>
                </a:extLst>
              </a:tr>
              <a:tr h="269997">
                <a:tc>
                  <a:txBody>
                    <a:bodyPr/>
                    <a:lstStyle/>
                    <a:p>
                      <a:pPr marL="0" marR="0" algn="just">
                        <a:lnSpc>
                          <a:spcPct val="115000"/>
                        </a:lnSpc>
                        <a:spcBef>
                          <a:spcPts val="0"/>
                        </a:spcBef>
                        <a:spcAft>
                          <a:spcPts val="600"/>
                        </a:spcAft>
                      </a:pPr>
                      <a:r>
                        <a:rPr lang="es-ES" sz="1400">
                          <a:effectLst/>
                          <a:latin typeface="+mn-lt"/>
                        </a:rPr>
                        <a:t>Año - short</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2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0074744"/>
                  </a:ext>
                </a:extLst>
              </a:tr>
              <a:tr h="281281">
                <a:tc>
                  <a:txBody>
                    <a:bodyPr/>
                    <a:lstStyle/>
                    <a:p>
                      <a:pPr marL="0" marR="0" algn="just">
                        <a:lnSpc>
                          <a:spcPct val="115000"/>
                        </a:lnSpc>
                        <a:spcBef>
                          <a:spcPts val="0"/>
                        </a:spcBef>
                        <a:spcAft>
                          <a:spcPts val="600"/>
                        </a:spcAft>
                      </a:pPr>
                      <a:r>
                        <a:rPr lang="es-ES" sz="1400">
                          <a:effectLst/>
                          <a:latin typeface="+mn-lt"/>
                        </a:rPr>
                        <a:t>Puntaje - float</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5361385"/>
                  </a:ext>
                </a:extLst>
              </a:tr>
              <a:tr h="269997">
                <a:tc>
                  <a:txBody>
                    <a:bodyPr/>
                    <a:lstStyle/>
                    <a:p>
                      <a:pPr marL="0" marR="0" algn="just">
                        <a:lnSpc>
                          <a:spcPct val="115000"/>
                        </a:lnSpc>
                        <a:spcBef>
                          <a:spcPts val="0"/>
                        </a:spcBef>
                        <a:spcAft>
                          <a:spcPts val="600"/>
                        </a:spcAft>
                      </a:pPr>
                      <a:r>
                        <a:rPr lang="es-ES" sz="1400" dirty="0">
                          <a:effectLst/>
                          <a:latin typeface="+mn-lt"/>
                        </a:rPr>
                        <a:t>Cantidad de puntajes - </a:t>
                      </a:r>
                      <a:r>
                        <a:rPr lang="es-ES" sz="1400" dirty="0" err="1">
                          <a:effectLst/>
                          <a:latin typeface="+mn-lt"/>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1408176"/>
                  </a:ext>
                </a:extLst>
              </a:tr>
              <a:tr h="477110">
                <a:tc>
                  <a:txBody>
                    <a:bodyPr/>
                    <a:lstStyle/>
                    <a:p>
                      <a:pPr marL="0" marR="0" algn="just">
                        <a:lnSpc>
                          <a:spcPct val="115000"/>
                        </a:lnSpc>
                        <a:spcBef>
                          <a:spcPts val="0"/>
                        </a:spcBef>
                        <a:spcAft>
                          <a:spcPts val="600"/>
                        </a:spcAft>
                      </a:pPr>
                      <a:r>
                        <a:rPr lang="es-ES" sz="1400" dirty="0">
                          <a:effectLst/>
                          <a:latin typeface="+mn-lt"/>
                        </a:rPr>
                        <a:t>Lista de referencias a autores</a:t>
                      </a:r>
                      <a:r>
                        <a:rPr kumimoji="0" lang="es-ES" sz="1400" b="0" i="0" u="none" strike="noStrike" cap="none" normalizeH="0" baseline="30000" dirty="0">
                          <a:ln>
                            <a:noFill/>
                          </a:ln>
                          <a:solidFill>
                            <a:schemeClr val="tx1"/>
                          </a:solidFill>
                          <a:effectLst/>
                          <a:latin typeface="Calibri" panose="020F0502020204030204" pitchFamily="34" charset="0"/>
                          <a:cs typeface="Times New Roman" panose="02020603050405020304" pitchFamily="18" charset="0"/>
                        </a:rPr>
                        <a:t>[1]</a:t>
                      </a:r>
                      <a:endParaRPr lang="en-US" sz="14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20B nodos + 20B referencias a siguientes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6812808"/>
                  </a:ext>
                </a:extLst>
              </a:tr>
              <a:tr h="477110">
                <a:tc>
                  <a:txBody>
                    <a:bodyPr/>
                    <a:lstStyle/>
                    <a:p>
                      <a:pPr marL="0" marR="0" algn="just">
                        <a:lnSpc>
                          <a:spcPct val="115000"/>
                        </a:lnSpc>
                        <a:spcBef>
                          <a:spcPts val="0"/>
                        </a:spcBef>
                        <a:spcAft>
                          <a:spcPts val="600"/>
                        </a:spcAft>
                      </a:pPr>
                      <a:r>
                        <a:rPr lang="es-ES" sz="1400" dirty="0">
                          <a:effectLst/>
                          <a:latin typeface="+mn-lt"/>
                        </a:rPr>
                        <a:t>Lista de referencias a tags</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600B nodos + 600B referencias a siguientes</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4728998"/>
                  </a:ext>
                </a:extLst>
              </a:tr>
              <a:tr h="477110">
                <a:tc>
                  <a:txBody>
                    <a:bodyPr/>
                    <a:lstStyle/>
                    <a:p>
                      <a:pPr marL="0" marR="0" algn="just">
                        <a:lnSpc>
                          <a:spcPct val="115000"/>
                        </a:lnSpc>
                        <a:spcBef>
                          <a:spcPts val="0"/>
                        </a:spcBef>
                        <a:spcAft>
                          <a:spcPts val="600"/>
                        </a:spcAft>
                      </a:pPr>
                      <a:r>
                        <a:rPr lang="es-ES" sz="1400">
                          <a:effectLst/>
                          <a:latin typeface="+mn-lt"/>
                        </a:rPr>
                        <a:t>Referencia en el nodo al siguiente en la lista</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2610089"/>
                  </a:ext>
                </a:extLst>
              </a:tr>
              <a:tr h="269997">
                <a:tc>
                  <a:txBody>
                    <a:bodyPr/>
                    <a:lstStyle/>
                    <a:p>
                      <a:pPr marL="0" marR="0" algn="just">
                        <a:lnSpc>
                          <a:spcPct val="115000"/>
                        </a:lnSpc>
                        <a:spcBef>
                          <a:spcPts val="0"/>
                        </a:spcBef>
                        <a:spcAft>
                          <a:spcPts val="600"/>
                        </a:spcAft>
                      </a:pPr>
                      <a:r>
                        <a:rPr lang="es-ES" sz="1400">
                          <a:effectLst/>
                          <a:latin typeface="+mn-lt"/>
                        </a:rPr>
                        <a:t>Total</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1270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658758"/>
                  </a:ext>
                </a:extLst>
              </a:tr>
            </a:tbl>
          </a:graphicData>
        </a:graphic>
      </p:graphicFrame>
      <p:sp>
        <p:nvSpPr>
          <p:cNvPr id="5" name="Rectangle 1">
            <a:extLst>
              <a:ext uri="{FF2B5EF4-FFF2-40B4-BE49-F238E27FC236}">
                <a16:creationId xmlns:a16="http://schemas.microsoft.com/office/drawing/2014/main" id="{E4916E2B-BC7E-4677-9E16-9FE7E71B2293}"/>
              </a:ext>
            </a:extLst>
          </p:cNvPr>
          <p:cNvSpPr>
            <a:spLocks noChangeArrowheads="1"/>
          </p:cNvSpPr>
          <p:nvPr/>
        </p:nvSpPr>
        <p:spPr bwMode="auto">
          <a:xfrm>
            <a:off x="1817189" y="25270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D656D225-380C-4E93-9652-7C23C1DB79B2}"/>
              </a:ext>
            </a:extLst>
          </p:cNvPr>
          <p:cNvSpPr>
            <a:spLocks noChangeArrowheads="1"/>
          </p:cNvSpPr>
          <p:nvPr/>
        </p:nvSpPr>
        <p:spPr bwMode="auto">
          <a:xfrm>
            <a:off x="611077" y="6111758"/>
            <a:ext cx="107282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1]</a:t>
            </a:r>
            <a:r>
              <a:rPr kumimoji="0" lang="es-ES" altLang="en-US" sz="1400" b="0" i="0" u="none" strike="noStrike" cap="none" normalizeH="0" baseline="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Se toma como máximo 5 autores por libro (pocos libros sobrepasan este máximo, pero se complementa con la gran mayoría que no lo alcanza)</a:t>
            </a:r>
            <a:endParaRPr kumimoji="0" lang="en-US" altLang="en-US" sz="1400" b="0" i="0" u="none" strike="noStrike" cap="none" normalizeH="0" baseline="0" dirty="0" bmk="">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[2]</a:t>
            </a:r>
            <a:r>
              <a:rPr kumimoji="0" lang="es-E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Tomando como referencia los archivos de la base de datos, se toma como máximo 150 tags por libro.</a:t>
            </a:r>
            <a:endParaRPr kumimoji="0" lang="es-E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540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162532-4F44-47A9-8619-1725C9601B38}"/>
              </a:ext>
            </a:extLst>
          </p:cNvPr>
          <p:cNvSpPr>
            <a:spLocks noGrp="1"/>
          </p:cNvSpPr>
          <p:nvPr>
            <p:ph type="title"/>
          </p:nvPr>
        </p:nvSpPr>
        <p:spPr/>
        <p:txBody>
          <a:bodyPr>
            <a:normAutofit/>
          </a:bodyPr>
          <a:lstStyle/>
          <a:p>
            <a:r>
              <a:rPr lang="es-ES" sz="4800" dirty="0"/>
              <a:t>Costos de memoria (por autor y por tag)</a:t>
            </a:r>
            <a:endParaRPr lang="en-US" sz="4800" dirty="0"/>
          </a:p>
        </p:txBody>
      </p:sp>
      <p:graphicFrame>
        <p:nvGraphicFramePr>
          <p:cNvPr id="4" name="Marcador de contenido 3">
            <a:extLst>
              <a:ext uri="{FF2B5EF4-FFF2-40B4-BE49-F238E27FC236}">
                <a16:creationId xmlns:a16="http://schemas.microsoft.com/office/drawing/2014/main" id="{B96597DE-DF1B-4394-9EF8-91B32F03B593}"/>
              </a:ext>
            </a:extLst>
          </p:cNvPr>
          <p:cNvGraphicFramePr>
            <a:graphicFrameLocks noGrp="1"/>
          </p:cNvGraphicFramePr>
          <p:nvPr>
            <p:ph idx="1"/>
            <p:extLst>
              <p:ext uri="{D42A27DB-BD31-4B8C-83A1-F6EECF244321}">
                <p14:modId xmlns:p14="http://schemas.microsoft.com/office/powerpoint/2010/main" val="3287141647"/>
              </p:ext>
            </p:extLst>
          </p:nvPr>
        </p:nvGraphicFramePr>
        <p:xfrm>
          <a:off x="1063752" y="2093976"/>
          <a:ext cx="3641210" cy="3428754"/>
        </p:xfrm>
        <a:graphic>
          <a:graphicData uri="http://schemas.openxmlformats.org/drawingml/2006/table">
            <a:tbl>
              <a:tblPr firstRow="1" firstCol="1" bandRow="1">
                <a:tableStyleId>{5C22544A-7EE6-4342-B048-85BDC9FD1C3A}</a:tableStyleId>
              </a:tblPr>
              <a:tblGrid>
                <a:gridCol w="1739613">
                  <a:extLst>
                    <a:ext uri="{9D8B030D-6E8A-4147-A177-3AD203B41FA5}">
                      <a16:colId xmlns:a16="http://schemas.microsoft.com/office/drawing/2014/main" val="2948185101"/>
                    </a:ext>
                  </a:extLst>
                </a:gridCol>
                <a:gridCol w="1901597">
                  <a:extLst>
                    <a:ext uri="{9D8B030D-6E8A-4147-A177-3AD203B41FA5}">
                      <a16:colId xmlns:a16="http://schemas.microsoft.com/office/drawing/2014/main" val="1608247641"/>
                    </a:ext>
                  </a:extLst>
                </a:gridCol>
              </a:tblGrid>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Por autor</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1400" dirty="0">
                          <a:effectLst/>
                          <a:latin typeface="+mn-lt"/>
                        </a:rPr>
                        <a:t>Espacio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2937965075"/>
                  </a:ext>
                </a:extLst>
              </a:tr>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ID - </a:t>
                      </a:r>
                      <a:r>
                        <a:rPr lang="es-ES" sz="1400" dirty="0" err="1">
                          <a:effectLst/>
                          <a:latin typeface="+mn-lt"/>
                          <a:ea typeface="Calibri" panose="020F0502020204030204" pitchFamily="34" charset="0"/>
                          <a:cs typeface="Times New Roman" panose="02020603050405020304" pitchFamily="18" charset="0"/>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3041171515"/>
                  </a:ext>
                </a:extLst>
              </a:tr>
              <a:tr h="265798">
                <a:tc>
                  <a:txBody>
                    <a:bodyPr/>
                    <a:lstStyle/>
                    <a:p>
                      <a:pPr marL="0" marR="0" algn="just">
                        <a:lnSpc>
                          <a:spcPct val="115000"/>
                        </a:lnSpc>
                        <a:spcBef>
                          <a:spcPts val="0"/>
                        </a:spcBef>
                        <a:spcAft>
                          <a:spcPts val="600"/>
                        </a:spcAft>
                      </a:pPr>
                      <a:r>
                        <a:rPr lang="es-ES" sz="1400">
                          <a:effectLst/>
                          <a:latin typeface="+mn-lt"/>
                        </a:rPr>
                        <a:t>Nombre - String</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8847372"/>
                  </a:ext>
                </a:extLst>
              </a:tr>
              <a:tr h="1117027">
                <a:tc>
                  <a:txBody>
                    <a:bodyPr/>
                    <a:lstStyle/>
                    <a:p>
                      <a:pPr marL="0" marR="0" algn="just">
                        <a:lnSpc>
                          <a:spcPct val="115000"/>
                        </a:lnSpc>
                        <a:spcBef>
                          <a:spcPts val="0"/>
                        </a:spcBef>
                        <a:spcAft>
                          <a:spcPts val="600"/>
                        </a:spcAft>
                      </a:pPr>
                      <a:r>
                        <a:rPr lang="es-ES" sz="1400" dirty="0">
                          <a:effectLst/>
                          <a:latin typeface="+mn-lt"/>
                        </a:rPr>
                        <a:t>Lista de referencias a libros</a:t>
                      </a: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40B nodos + 40B referencias a siguientes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5738784"/>
                  </a:ext>
                </a:extLst>
              </a:tr>
              <a:tr h="1248535">
                <a:tc>
                  <a:txBody>
                    <a:bodyPr/>
                    <a:lstStyle/>
                    <a:p>
                      <a:pPr marL="0" marR="0" algn="just">
                        <a:lnSpc>
                          <a:spcPct val="115000"/>
                        </a:lnSpc>
                        <a:spcBef>
                          <a:spcPts val="0"/>
                        </a:spcBef>
                        <a:spcAft>
                          <a:spcPts val="600"/>
                        </a:spcAft>
                      </a:pPr>
                      <a:r>
                        <a:rPr lang="es-ES" sz="1400">
                          <a:effectLst/>
                          <a:latin typeface="+mn-lt"/>
                        </a:rPr>
                        <a:t>Referencia en el nodo al siguiente en la lista</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4334798"/>
                  </a:ext>
                </a:extLst>
              </a:tr>
              <a:tr h="265798">
                <a:tc>
                  <a:txBody>
                    <a:bodyPr/>
                    <a:lstStyle/>
                    <a:p>
                      <a:pPr marL="0" marR="0" algn="just">
                        <a:lnSpc>
                          <a:spcPct val="115000"/>
                        </a:lnSpc>
                        <a:spcBef>
                          <a:spcPts val="0"/>
                        </a:spcBef>
                        <a:spcAft>
                          <a:spcPts val="600"/>
                        </a:spcAft>
                      </a:pPr>
                      <a:r>
                        <a:rPr lang="es-ES" sz="1400">
                          <a:effectLst/>
                          <a:latin typeface="+mn-lt"/>
                        </a:rPr>
                        <a:t>Total</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92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1778533"/>
                  </a:ext>
                </a:extLst>
              </a:tr>
            </a:tbl>
          </a:graphicData>
        </a:graphic>
      </p:graphicFrame>
      <p:sp>
        <p:nvSpPr>
          <p:cNvPr id="7" name="Rectangle 3">
            <a:extLst>
              <a:ext uri="{FF2B5EF4-FFF2-40B4-BE49-F238E27FC236}">
                <a16:creationId xmlns:a16="http://schemas.microsoft.com/office/drawing/2014/main" id="{24C3624D-87EA-4E35-B557-A2E1E752A058}"/>
              </a:ext>
            </a:extLst>
          </p:cNvPr>
          <p:cNvSpPr>
            <a:spLocks noChangeArrowheads="1"/>
          </p:cNvSpPr>
          <p:nvPr/>
        </p:nvSpPr>
        <p:spPr bwMode="auto">
          <a:xfrm>
            <a:off x="1063752" y="5957869"/>
            <a:ext cx="482016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1]</a:t>
            </a:r>
            <a:r>
              <a:rPr kumimoji="0" lang="es-E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Se toma como máximo 10 libros por autor, dados los archivos</a:t>
            </a:r>
          </a:p>
          <a:p>
            <a:pPr algn="just" defTabSz="914400" eaLnBrk="0" fontAlgn="base" hangingPunct="0">
              <a:spcBef>
                <a:spcPct val="0"/>
              </a:spcBef>
              <a:spcAft>
                <a:spcPct val="0"/>
              </a:spcAft>
            </a:pPr>
            <a:r>
              <a:rPr lang="es-ES" altLang="en-US" sz="1400" baseline="30000" dirty="0">
                <a:latin typeface="Calibri" panose="020F0502020204030204" pitchFamily="34" charset="0"/>
                <a:ea typeface="Calibri" panose="020F0502020204030204" pitchFamily="34" charset="0"/>
                <a:cs typeface="Calibri" panose="020F0502020204030204" pitchFamily="34" charset="0"/>
                <a:hlinkClick r:id="rId2"/>
              </a:rPr>
              <a:t>[</a:t>
            </a:r>
            <a:r>
              <a:rPr lang="es-ES" altLang="en-US" sz="1400" baseline="30000" dirty="0" bmk="">
                <a:latin typeface="Calibri" panose="020F0502020204030204" pitchFamily="34" charset="0"/>
                <a:ea typeface="Calibri" panose="020F0502020204030204" pitchFamily="34" charset="0"/>
                <a:cs typeface="Calibri" panose="020F0502020204030204" pitchFamily="34" charset="0"/>
                <a:hlinkClick r:id="rId2"/>
              </a:rPr>
              <a:t>2]</a:t>
            </a:r>
            <a:r>
              <a:rPr lang="es-ES" altLang="en-US" sz="1400" dirty="0">
                <a:latin typeface="Calibri" panose="020F0502020204030204" pitchFamily="34" charset="0"/>
                <a:ea typeface="Calibri" panose="020F0502020204030204" pitchFamily="34" charset="0"/>
                <a:cs typeface="Calibri" panose="020F0502020204030204" pitchFamily="34" charset="0"/>
              </a:rPr>
              <a:t> </a:t>
            </a:r>
            <a:r>
              <a:rPr lang="es-ES" sz="2000" baseline="30000" dirty="0">
                <a:latin typeface="Calibri" panose="020F0502020204030204" pitchFamily="34" charset="0"/>
                <a:ea typeface="Calibri" panose="020F0502020204030204" pitchFamily="34" charset="0"/>
                <a:cs typeface="Calibri" panose="020F0502020204030204" pitchFamily="34" charset="0"/>
              </a:rPr>
              <a:t>Se toma como máximo 10 libros por tag, dados los archivos</a:t>
            </a:r>
            <a:endParaRPr lang="en-US" sz="2000" dirty="0">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n-US" sz="14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a 8">
            <a:extLst>
              <a:ext uri="{FF2B5EF4-FFF2-40B4-BE49-F238E27FC236}">
                <a16:creationId xmlns:a16="http://schemas.microsoft.com/office/drawing/2014/main" id="{57EC6D1F-9E34-4322-BB9F-D075D3FD468D}"/>
              </a:ext>
            </a:extLst>
          </p:cNvPr>
          <p:cNvGraphicFramePr>
            <a:graphicFrameLocks noGrp="1"/>
          </p:cNvGraphicFramePr>
          <p:nvPr>
            <p:extLst>
              <p:ext uri="{D42A27DB-BD31-4B8C-83A1-F6EECF244321}">
                <p14:modId xmlns:p14="http://schemas.microsoft.com/office/powerpoint/2010/main" val="1789090382"/>
              </p:ext>
            </p:extLst>
          </p:nvPr>
        </p:nvGraphicFramePr>
        <p:xfrm>
          <a:off x="5535957" y="2093976"/>
          <a:ext cx="3641210" cy="3428754"/>
        </p:xfrm>
        <a:graphic>
          <a:graphicData uri="http://schemas.openxmlformats.org/drawingml/2006/table">
            <a:tbl>
              <a:tblPr firstRow="1" firstCol="1" bandRow="1">
                <a:tableStyleId>{5C22544A-7EE6-4342-B048-85BDC9FD1C3A}</a:tableStyleId>
              </a:tblPr>
              <a:tblGrid>
                <a:gridCol w="1739613">
                  <a:extLst>
                    <a:ext uri="{9D8B030D-6E8A-4147-A177-3AD203B41FA5}">
                      <a16:colId xmlns:a16="http://schemas.microsoft.com/office/drawing/2014/main" val="1179510217"/>
                    </a:ext>
                  </a:extLst>
                </a:gridCol>
                <a:gridCol w="1901597">
                  <a:extLst>
                    <a:ext uri="{9D8B030D-6E8A-4147-A177-3AD203B41FA5}">
                      <a16:colId xmlns:a16="http://schemas.microsoft.com/office/drawing/2014/main" val="1240060103"/>
                    </a:ext>
                  </a:extLst>
                </a:gridCol>
              </a:tblGrid>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Por tag</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1400" dirty="0">
                          <a:effectLst/>
                          <a:latin typeface="+mn-lt"/>
                        </a:rPr>
                        <a:t>Espacio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4031354778"/>
                  </a:ext>
                </a:extLst>
              </a:tr>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ID - </a:t>
                      </a:r>
                      <a:r>
                        <a:rPr lang="es-ES" sz="1400" dirty="0" err="1">
                          <a:effectLst/>
                          <a:latin typeface="+mn-lt"/>
                          <a:ea typeface="Calibri" panose="020F0502020204030204" pitchFamily="34" charset="0"/>
                          <a:cs typeface="Times New Roman" panose="02020603050405020304" pitchFamily="18" charset="0"/>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2517126136"/>
                  </a:ext>
                </a:extLst>
              </a:tr>
              <a:tr h="265798">
                <a:tc>
                  <a:txBody>
                    <a:bodyPr/>
                    <a:lstStyle/>
                    <a:p>
                      <a:pPr marL="0" marR="0" algn="just">
                        <a:lnSpc>
                          <a:spcPct val="115000"/>
                        </a:lnSpc>
                        <a:spcBef>
                          <a:spcPts val="0"/>
                        </a:spcBef>
                        <a:spcAft>
                          <a:spcPts val="600"/>
                        </a:spcAft>
                      </a:pPr>
                      <a:r>
                        <a:rPr lang="es-ES" sz="1400" dirty="0">
                          <a:effectLst/>
                          <a:latin typeface="+mn-lt"/>
                        </a:rPr>
                        <a:t>Tag - </a:t>
                      </a:r>
                      <a:r>
                        <a:rPr lang="es-ES" sz="1400" dirty="0" err="1">
                          <a:effectLst/>
                          <a:latin typeface="+mn-lt"/>
                        </a:rPr>
                        <a:t>String</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422688"/>
                  </a:ext>
                </a:extLst>
              </a:tr>
              <a:tr h="1117027">
                <a:tc>
                  <a:txBody>
                    <a:bodyPr/>
                    <a:lstStyle/>
                    <a:p>
                      <a:pPr marL="0" marR="0" algn="just">
                        <a:lnSpc>
                          <a:spcPct val="115000"/>
                        </a:lnSpc>
                        <a:spcBef>
                          <a:spcPts val="0"/>
                        </a:spcBef>
                        <a:spcAft>
                          <a:spcPts val="600"/>
                        </a:spcAft>
                      </a:pPr>
                      <a:r>
                        <a:rPr lang="es-ES" sz="1400" dirty="0">
                          <a:effectLst/>
                          <a:latin typeface="+mn-lt"/>
                        </a:rPr>
                        <a:t>Lista de referencias a libros</a:t>
                      </a: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40B nodos + 40B referencias a siguientes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3548744"/>
                  </a:ext>
                </a:extLst>
              </a:tr>
              <a:tr h="1248535">
                <a:tc>
                  <a:txBody>
                    <a:bodyPr/>
                    <a:lstStyle/>
                    <a:p>
                      <a:pPr marL="0" marR="0" algn="just">
                        <a:lnSpc>
                          <a:spcPct val="115000"/>
                        </a:lnSpc>
                        <a:spcBef>
                          <a:spcPts val="0"/>
                        </a:spcBef>
                        <a:spcAft>
                          <a:spcPts val="600"/>
                        </a:spcAft>
                      </a:pPr>
                      <a:r>
                        <a:rPr lang="es-ES" sz="1400">
                          <a:effectLst/>
                          <a:latin typeface="+mn-lt"/>
                        </a:rPr>
                        <a:t>Referencia en el nodo al siguiente en la lista</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596729"/>
                  </a:ext>
                </a:extLst>
              </a:tr>
              <a:tr h="265798">
                <a:tc>
                  <a:txBody>
                    <a:bodyPr/>
                    <a:lstStyle/>
                    <a:p>
                      <a:pPr marL="0" marR="0" algn="just">
                        <a:lnSpc>
                          <a:spcPct val="115000"/>
                        </a:lnSpc>
                        <a:spcBef>
                          <a:spcPts val="0"/>
                        </a:spcBef>
                        <a:spcAft>
                          <a:spcPts val="600"/>
                        </a:spcAft>
                      </a:pPr>
                      <a:r>
                        <a:rPr lang="es-ES" sz="1400">
                          <a:effectLst/>
                          <a:latin typeface="+mn-lt"/>
                        </a:rPr>
                        <a:t>Total</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92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3805423"/>
                  </a:ext>
                </a:extLst>
              </a:tr>
            </a:tbl>
          </a:graphicData>
        </a:graphic>
      </p:graphicFrame>
    </p:spTree>
    <p:extLst>
      <p:ext uri="{BB962C8B-B14F-4D97-AF65-F5344CB8AC3E}">
        <p14:creationId xmlns:p14="http://schemas.microsoft.com/office/powerpoint/2010/main" val="345499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27705-65AE-4F8E-8343-B94F57CFBF9C}"/>
              </a:ext>
            </a:extLst>
          </p:cNvPr>
          <p:cNvSpPr>
            <a:spLocks noGrp="1"/>
          </p:cNvSpPr>
          <p:nvPr>
            <p:ph type="title"/>
          </p:nvPr>
        </p:nvSpPr>
        <p:spPr/>
        <p:txBody>
          <a:bodyPr/>
          <a:lstStyle/>
          <a:p>
            <a:r>
              <a:rPr lang="es-ES" dirty="0"/>
              <a:t>Costos de memoria totales</a:t>
            </a:r>
            <a:endParaRPr lang="en-US" dirty="0"/>
          </a:p>
        </p:txBody>
      </p:sp>
      <p:graphicFrame>
        <p:nvGraphicFramePr>
          <p:cNvPr id="4" name="Marcador de contenido 3">
            <a:extLst>
              <a:ext uri="{FF2B5EF4-FFF2-40B4-BE49-F238E27FC236}">
                <a16:creationId xmlns:a16="http://schemas.microsoft.com/office/drawing/2014/main" id="{726CCDC2-D479-40FD-B657-3F2499041B18}"/>
              </a:ext>
            </a:extLst>
          </p:cNvPr>
          <p:cNvGraphicFramePr>
            <a:graphicFrameLocks noGrp="1"/>
          </p:cNvGraphicFramePr>
          <p:nvPr>
            <p:ph idx="1"/>
            <p:extLst>
              <p:ext uri="{D42A27DB-BD31-4B8C-83A1-F6EECF244321}">
                <p14:modId xmlns:p14="http://schemas.microsoft.com/office/powerpoint/2010/main" val="3818152193"/>
              </p:ext>
            </p:extLst>
          </p:nvPr>
        </p:nvGraphicFramePr>
        <p:xfrm>
          <a:off x="1272208" y="2093976"/>
          <a:ext cx="8494644" cy="3578087"/>
        </p:xfrm>
        <a:graphic>
          <a:graphicData uri="http://schemas.openxmlformats.org/drawingml/2006/table">
            <a:tbl>
              <a:tblPr firstRow="1" firstCol="1" bandRow="1">
                <a:tableStyleId>{5C22544A-7EE6-4342-B048-85BDC9FD1C3A}</a:tableStyleId>
              </a:tblPr>
              <a:tblGrid>
                <a:gridCol w="4247322">
                  <a:extLst>
                    <a:ext uri="{9D8B030D-6E8A-4147-A177-3AD203B41FA5}">
                      <a16:colId xmlns:a16="http://schemas.microsoft.com/office/drawing/2014/main" val="1703119664"/>
                    </a:ext>
                  </a:extLst>
                </a:gridCol>
                <a:gridCol w="4247322">
                  <a:extLst>
                    <a:ext uri="{9D8B030D-6E8A-4147-A177-3AD203B41FA5}">
                      <a16:colId xmlns:a16="http://schemas.microsoft.com/office/drawing/2014/main" val="2507989527"/>
                    </a:ext>
                  </a:extLst>
                </a:gridCol>
              </a:tblGrid>
              <a:tr h="490498">
                <a:tc>
                  <a:txBody>
                    <a:bodyPr/>
                    <a:lstStyle/>
                    <a:p>
                      <a:pPr marL="0" marR="0" algn="just">
                        <a:lnSpc>
                          <a:spcPct val="115000"/>
                        </a:lnSpc>
                        <a:spcBef>
                          <a:spcPts val="0"/>
                        </a:spcBef>
                        <a:spcAft>
                          <a:spcPts val="600"/>
                        </a:spcAft>
                      </a:pPr>
                      <a:r>
                        <a:rPr lang="es-E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2000" dirty="0">
                          <a:effectLst/>
                        </a:rPr>
                        <a:t>Espacio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3645421468"/>
                  </a:ext>
                </a:extLst>
              </a:tr>
              <a:tr h="791490">
                <a:tc>
                  <a:txBody>
                    <a:bodyPr/>
                    <a:lstStyle/>
                    <a:p>
                      <a:pPr marL="0" marR="0" algn="just">
                        <a:lnSpc>
                          <a:spcPct val="115000"/>
                        </a:lnSpc>
                        <a:spcBef>
                          <a:spcPts val="0"/>
                        </a:spcBef>
                        <a:spcAft>
                          <a:spcPts val="600"/>
                        </a:spcAft>
                      </a:pPr>
                      <a:r>
                        <a:rPr lang="es-ES" sz="2000" dirty="0">
                          <a:effectLst/>
                        </a:rPr>
                        <a:t>Lista de libros – aprox. 5800 elementos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2000" dirty="0">
                          <a:effectLst/>
                        </a:rPr>
                        <a:t>7366000 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8597724"/>
                  </a:ext>
                </a:extLst>
              </a:tr>
              <a:tr h="1014111">
                <a:tc>
                  <a:txBody>
                    <a:bodyPr/>
                    <a:lstStyle/>
                    <a:p>
                      <a:pPr marL="0" marR="0" algn="just">
                        <a:lnSpc>
                          <a:spcPct val="115000"/>
                        </a:lnSpc>
                        <a:spcBef>
                          <a:spcPts val="0"/>
                        </a:spcBef>
                        <a:spcAft>
                          <a:spcPts val="600"/>
                        </a:spcAft>
                      </a:pPr>
                      <a:r>
                        <a:rPr lang="es-ES" sz="2000">
                          <a:effectLst/>
                        </a:rPr>
                        <a:t>Lista de autores – aprox. 4800 elementos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2000" dirty="0">
                          <a:effectLst/>
                        </a:rPr>
                        <a:t>441600 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8151143"/>
                  </a:ext>
                </a:extLst>
              </a:tr>
              <a:tr h="791490">
                <a:tc>
                  <a:txBody>
                    <a:bodyPr/>
                    <a:lstStyle/>
                    <a:p>
                      <a:pPr marL="0" marR="0" algn="just">
                        <a:lnSpc>
                          <a:spcPct val="115000"/>
                        </a:lnSpc>
                        <a:spcBef>
                          <a:spcPts val="0"/>
                        </a:spcBef>
                        <a:spcAft>
                          <a:spcPts val="600"/>
                        </a:spcAft>
                      </a:pPr>
                      <a:r>
                        <a:rPr lang="es-ES" sz="2000">
                          <a:effectLst/>
                        </a:rPr>
                        <a:t>Lista de tags – aprox. 34000 elementos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2000" dirty="0">
                          <a:effectLst/>
                        </a:rPr>
                        <a:t>3128000 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5871088"/>
                  </a:ext>
                </a:extLst>
              </a:tr>
              <a:tr h="490498">
                <a:tc>
                  <a:txBody>
                    <a:bodyPr/>
                    <a:lstStyle/>
                    <a:p>
                      <a:pPr marL="0" marR="0" algn="just">
                        <a:lnSpc>
                          <a:spcPct val="115000"/>
                        </a:lnSpc>
                        <a:spcBef>
                          <a:spcPts val="0"/>
                        </a:spcBef>
                        <a:spcAft>
                          <a:spcPts val="600"/>
                        </a:spcAft>
                      </a:pPr>
                      <a:r>
                        <a:rPr lang="es-E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2000" dirty="0">
                          <a:effectLst/>
                        </a:rPr>
                        <a:t>10935600 B = 10,9 MB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4931095"/>
                  </a:ext>
                </a:extLst>
              </a:tr>
            </a:tbl>
          </a:graphicData>
        </a:graphic>
      </p:graphicFrame>
    </p:spTree>
    <p:extLst>
      <p:ext uri="{BB962C8B-B14F-4D97-AF65-F5344CB8AC3E}">
        <p14:creationId xmlns:p14="http://schemas.microsoft.com/office/powerpoint/2010/main" val="117556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7F25E-7F54-4C1A-B845-E022AB8C9855}"/>
              </a:ext>
            </a:extLst>
          </p:cNvPr>
          <p:cNvSpPr>
            <a:spLocks noGrp="1"/>
          </p:cNvSpPr>
          <p:nvPr>
            <p:ph type="title"/>
          </p:nvPr>
        </p:nvSpPr>
        <p:spPr/>
        <p:txBody>
          <a:bodyPr>
            <a:normAutofit/>
          </a:bodyPr>
          <a:lstStyle/>
          <a:p>
            <a:r>
              <a:rPr lang="es-ES" sz="4400" dirty="0"/>
              <a:t>Justificación de la solución y conclusiones</a:t>
            </a:r>
            <a:endParaRPr lang="en-US" sz="4400" dirty="0"/>
          </a:p>
        </p:txBody>
      </p:sp>
      <p:sp>
        <p:nvSpPr>
          <p:cNvPr id="3" name="Marcador de contenido 2">
            <a:extLst>
              <a:ext uri="{FF2B5EF4-FFF2-40B4-BE49-F238E27FC236}">
                <a16:creationId xmlns:a16="http://schemas.microsoft.com/office/drawing/2014/main" id="{7AC39226-8CEC-4CDC-8795-18DF4077FEA8}"/>
              </a:ext>
            </a:extLst>
          </p:cNvPr>
          <p:cNvSpPr>
            <a:spLocks noGrp="1"/>
          </p:cNvSpPr>
          <p:nvPr>
            <p:ph idx="1"/>
          </p:nvPr>
        </p:nvSpPr>
        <p:spPr/>
        <p:txBody>
          <a:bodyPr/>
          <a:lstStyle/>
          <a:p>
            <a:r>
              <a:rPr lang="es-ES" sz="2400" dirty="0"/>
              <a:t>Lo que más se tomó en cuenta para decidir esta alternativa fue los órdenes de tiempo de ejecución de las operaciones de búsqueda, dado que esto es lo que más se realiza en una biblioteca real. </a:t>
            </a:r>
          </a:p>
          <a:p>
            <a:r>
              <a:rPr lang="es-ES" sz="2400" dirty="0"/>
              <a:t>El hecho de que esta solución consuma un poco más de memoria comparado con otras alternativas no es tan importante en comparación a todo el tiempo que se ahorra con cada búsqueda que se realiza.</a:t>
            </a:r>
            <a:endParaRPr lang="en-US" sz="2400" dirty="0"/>
          </a:p>
          <a:p>
            <a:endParaRPr lang="en-US" dirty="0"/>
          </a:p>
        </p:txBody>
      </p:sp>
    </p:spTree>
    <p:extLst>
      <p:ext uri="{BB962C8B-B14F-4D97-AF65-F5344CB8AC3E}">
        <p14:creationId xmlns:p14="http://schemas.microsoft.com/office/powerpoint/2010/main" val="270365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E9E1F-74D3-40DE-8760-16A804263593}"/>
              </a:ext>
            </a:extLst>
          </p:cNvPr>
          <p:cNvSpPr>
            <a:spLocks noGrp="1"/>
          </p:cNvSpPr>
          <p:nvPr>
            <p:ph type="title"/>
          </p:nvPr>
        </p:nvSpPr>
        <p:spPr/>
        <p:txBody>
          <a:bodyPr>
            <a:normAutofit/>
          </a:bodyPr>
          <a:lstStyle/>
          <a:p>
            <a:r>
              <a:rPr lang="es-ES" sz="4400" dirty="0"/>
              <a:t>Justificación de la solución y conclusiones</a:t>
            </a:r>
            <a:endParaRPr lang="en-US" sz="4400" dirty="0"/>
          </a:p>
        </p:txBody>
      </p:sp>
      <p:sp>
        <p:nvSpPr>
          <p:cNvPr id="3" name="Marcador de contenido 2">
            <a:extLst>
              <a:ext uri="{FF2B5EF4-FFF2-40B4-BE49-F238E27FC236}">
                <a16:creationId xmlns:a16="http://schemas.microsoft.com/office/drawing/2014/main" id="{21663EA6-B49C-4172-9BD6-F461F555D425}"/>
              </a:ext>
            </a:extLst>
          </p:cNvPr>
          <p:cNvSpPr>
            <a:spLocks noGrp="1"/>
          </p:cNvSpPr>
          <p:nvPr>
            <p:ph idx="1"/>
          </p:nvPr>
        </p:nvSpPr>
        <p:spPr/>
        <p:txBody>
          <a:bodyPr>
            <a:normAutofit/>
          </a:bodyPr>
          <a:lstStyle/>
          <a:p>
            <a:r>
              <a:rPr lang="es-ES" sz="2400" dirty="0"/>
              <a:t>Comparado con otra alternativa en la que los tiempos de ejecución de las operaciones no son lineales, también se tuvo en cuenta que, en cuanto a la escalabilidad del sistema, se va a notar mucho más la diferencia entre los tiempos de ejecución de ambos algoritmos a medida que crece la base de datos. </a:t>
            </a:r>
          </a:p>
          <a:p>
            <a:r>
              <a:rPr lang="es-ES" sz="2400" dirty="0"/>
              <a:t>Por ejemplo, si para un cierto tamaño de base de datos, buscar un libro por su tag demora 10 segundos en esta solución, en otra cuyos tiempos de ejecución son cuadráticos, este proceso demoraría varios días, lo cual no es aceptable.</a:t>
            </a:r>
            <a:endParaRPr lang="en-US" sz="2400" dirty="0"/>
          </a:p>
        </p:txBody>
      </p:sp>
    </p:spTree>
    <p:extLst>
      <p:ext uri="{BB962C8B-B14F-4D97-AF65-F5344CB8AC3E}">
        <p14:creationId xmlns:p14="http://schemas.microsoft.com/office/powerpoint/2010/main" val="138677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DD084-479B-4FC8-89B6-FD400AE0AE34}"/>
              </a:ext>
            </a:extLst>
          </p:cNvPr>
          <p:cNvSpPr>
            <a:spLocks noGrp="1"/>
          </p:cNvSpPr>
          <p:nvPr>
            <p:ph type="title"/>
          </p:nvPr>
        </p:nvSpPr>
        <p:spPr/>
        <p:txBody>
          <a:bodyPr>
            <a:normAutofit/>
          </a:bodyPr>
          <a:lstStyle/>
          <a:p>
            <a:r>
              <a:rPr lang="es-ES" sz="4400" dirty="0"/>
              <a:t>Justificación de la solución y conclusiones</a:t>
            </a:r>
            <a:endParaRPr lang="en-US" sz="4400" dirty="0"/>
          </a:p>
        </p:txBody>
      </p:sp>
      <p:sp>
        <p:nvSpPr>
          <p:cNvPr id="3" name="Marcador de contenido 2">
            <a:extLst>
              <a:ext uri="{FF2B5EF4-FFF2-40B4-BE49-F238E27FC236}">
                <a16:creationId xmlns:a16="http://schemas.microsoft.com/office/drawing/2014/main" id="{CC245BBA-7EC0-45BA-81A0-EC02A6BF59DB}"/>
              </a:ext>
            </a:extLst>
          </p:cNvPr>
          <p:cNvSpPr>
            <a:spLocks noGrp="1"/>
          </p:cNvSpPr>
          <p:nvPr>
            <p:ph idx="1"/>
          </p:nvPr>
        </p:nvSpPr>
        <p:spPr/>
        <p:txBody>
          <a:bodyPr/>
          <a:lstStyle/>
          <a:p>
            <a:r>
              <a:rPr lang="es-ES" sz="2400" dirty="0"/>
              <a:t>En conclusión, se escogió esta alternativa como la mejor solución. Tiene además la ventaja de que es muy fácil de implementar y mantener dada la simplicidad de sus algoritmos.</a:t>
            </a:r>
            <a:endParaRPr lang="en-US" sz="2400" dirty="0"/>
          </a:p>
          <a:p>
            <a:endParaRPr lang="en-US" dirty="0"/>
          </a:p>
        </p:txBody>
      </p:sp>
    </p:spTree>
    <p:extLst>
      <p:ext uri="{BB962C8B-B14F-4D97-AF65-F5344CB8AC3E}">
        <p14:creationId xmlns:p14="http://schemas.microsoft.com/office/powerpoint/2010/main" val="826045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TM03090434[[fn=Madera]]</Template>
  <TotalTime>91</TotalTime>
  <Words>630</Words>
  <Application>Microsoft Office PowerPoint</Application>
  <PresentationFormat>Panorámica</PresentationFormat>
  <Paragraphs>95</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Rockwell</vt:lpstr>
      <vt:lpstr>Rockwell Condensed</vt:lpstr>
      <vt:lpstr>Times New Roman</vt:lpstr>
      <vt:lpstr>Wingdings</vt:lpstr>
      <vt:lpstr>Letras en madera</vt:lpstr>
      <vt:lpstr>Algoritmos y estructuras de datos I</vt:lpstr>
      <vt:lpstr>Diagrama de la Solución implementada</vt:lpstr>
      <vt:lpstr>Ordenes de tiempo de ejecución</vt:lpstr>
      <vt:lpstr>Costos de memoria (por libro)</vt:lpstr>
      <vt:lpstr>Costos de memoria (por autor y por tag)</vt:lpstr>
      <vt:lpstr>Costos de memoria totales</vt:lpstr>
      <vt:lpstr>Justificación de la solución y conclusiones</vt:lpstr>
      <vt:lpstr>Justificación de la solución y conclusiones</vt:lpstr>
      <vt:lpstr>Justificación de la solución y 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y estructuras de datos I</dc:title>
  <dc:creator>FRANCISCO PIRIA</dc:creator>
  <cp:lastModifiedBy>FRANCISCO PIRIA</cp:lastModifiedBy>
  <cp:revision>8</cp:revision>
  <dcterms:created xsi:type="dcterms:W3CDTF">2018-05-21T15:35:41Z</dcterms:created>
  <dcterms:modified xsi:type="dcterms:W3CDTF">2018-05-21T17:07:39Z</dcterms:modified>
</cp:coreProperties>
</file>