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51"/>
  </p:notesMasterIdLst>
  <p:handoutMasterIdLst>
    <p:handoutMasterId r:id="rId52"/>
  </p:handoutMasterIdLst>
  <p:sldIdLst>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9" r:id="rId20"/>
    <p:sldId id="300" r:id="rId21"/>
    <p:sldId id="301" r:id="rId22"/>
    <p:sldId id="302" r:id="rId23"/>
    <p:sldId id="303" r:id="rId24"/>
    <p:sldId id="304" r:id="rId25"/>
    <p:sldId id="305" r:id="rId26"/>
    <p:sldId id="306" r:id="rId27"/>
    <p:sldId id="319" r:id="rId28"/>
    <p:sldId id="320" r:id="rId29"/>
    <p:sldId id="308" r:id="rId30"/>
    <p:sldId id="309" r:id="rId31"/>
    <p:sldId id="311" r:id="rId32"/>
    <p:sldId id="312" r:id="rId33"/>
    <p:sldId id="322" r:id="rId34"/>
    <p:sldId id="313" r:id="rId35"/>
    <p:sldId id="323" r:id="rId36"/>
    <p:sldId id="314" r:id="rId37"/>
    <p:sldId id="315" r:id="rId38"/>
    <p:sldId id="316" r:id="rId39"/>
    <p:sldId id="317" r:id="rId40"/>
    <p:sldId id="318" r:id="rId41"/>
    <p:sldId id="325" r:id="rId42"/>
    <p:sldId id="326" r:id="rId43"/>
    <p:sldId id="327" r:id="rId44"/>
    <p:sldId id="328" r:id="rId45"/>
    <p:sldId id="329" r:id="rId46"/>
    <p:sldId id="330" r:id="rId47"/>
    <p:sldId id="387" r:id="rId48"/>
    <p:sldId id="331" r:id="rId49"/>
    <p:sldId id="332" r:id="rId50"/>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06/09/2017</a:t>
            </a:fld>
            <a:endParaRPr lang="es-ES" dirty="0">
              <a:solidFill>
                <a:schemeClr val="tx2"/>
              </a:solidFill>
            </a:endParaRPr>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06/09/2017</a:t>
            </a:fld>
            <a:endParaRPr lang="es-ES"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06/09/2017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06/09/2017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604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06/09/2017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06/09/2017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06/09/2017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06/09/2017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06/09/2017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06/09/2017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06/09/2017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06/09/2017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jagonzalez.org/arreglos-e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java.sun.com/javase/6/docs/api/java/lang/Object.html" TargetMode="External"/><Relationship Id="rId7" Type="http://schemas.openxmlformats.org/officeDocument/2006/relationships/hyperlink" Target="http://java.sun.com/javase/6/docs/api/java/util/Collection.html" TargetMode="External"/><Relationship Id="rId2" Type="http://schemas.openxmlformats.org/officeDocument/2006/relationships/hyperlink" Target="http://java.sun.com/javase/6/docs/api/java/util/Hashtable.html" TargetMode="External"/><Relationship Id="rId1" Type="http://schemas.openxmlformats.org/officeDocument/2006/relationships/slideLayout" Target="../slideLayouts/slideLayout7.xml"/><Relationship Id="rId6" Type="http://schemas.openxmlformats.org/officeDocument/2006/relationships/hyperlink" Target="http://java.sun.com/javase/6/docs/api/java/lang/String.html" TargetMode="External"/><Relationship Id="rId5" Type="http://schemas.openxmlformats.org/officeDocument/2006/relationships/hyperlink" Target="http://java.sun.com/javase/6/docs/api/java/util/Set.html" TargetMode="External"/><Relationship Id="rId4" Type="http://schemas.openxmlformats.org/officeDocument/2006/relationships/hyperlink" Target="http://java.sun.com/javase/6/docs/api/java/util/Enumeration.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Unidad I</a:t>
            </a:r>
            <a:endParaRPr lang="es-MX" dirty="0"/>
          </a:p>
        </p:txBody>
      </p:sp>
      <p:sp>
        <p:nvSpPr>
          <p:cNvPr id="3" name="Subtitle 2"/>
          <p:cNvSpPr>
            <a:spLocks noGrp="1"/>
          </p:cNvSpPr>
          <p:nvPr>
            <p:ph type="subTitle" idx="1"/>
          </p:nvPr>
        </p:nvSpPr>
        <p:spPr/>
        <p:txBody>
          <a:bodyPr/>
          <a:lstStyle/>
          <a:p>
            <a:r>
              <a:rPr lang="es-MX" dirty="0" smtClean="0"/>
              <a:t>Introducción a las Estructuras de Datos</a:t>
            </a:r>
            <a:endParaRPr lang="es-MX" dirty="0"/>
          </a:p>
        </p:txBody>
      </p:sp>
    </p:spTree>
    <p:extLst>
      <p:ext uri="{BB962C8B-B14F-4D97-AF65-F5344CB8AC3E}">
        <p14:creationId xmlns:p14="http://schemas.microsoft.com/office/powerpoint/2010/main" val="319778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Abstracción</a:t>
            </a:r>
            <a:endParaRPr lang="es-MX" dirty="0"/>
          </a:p>
        </p:txBody>
      </p:sp>
      <p:sp>
        <p:nvSpPr>
          <p:cNvPr id="3" name="Content Placeholder 2"/>
          <p:cNvSpPr>
            <a:spLocks noGrp="1"/>
          </p:cNvSpPr>
          <p:nvPr>
            <p:ph idx="1"/>
          </p:nvPr>
        </p:nvSpPr>
        <p:spPr/>
        <p:txBody>
          <a:bodyPr/>
          <a:lstStyle/>
          <a:p>
            <a:r>
              <a:rPr lang="es-MX" sz="2399" dirty="0"/>
              <a:t>Enfocarse en el </a:t>
            </a:r>
            <a:r>
              <a:rPr lang="es-MX" sz="2399" b="1" dirty="0">
                <a:solidFill>
                  <a:schemeClr val="accent1"/>
                </a:solidFill>
              </a:rPr>
              <a:t>"¿qué hace?"</a:t>
            </a:r>
            <a:r>
              <a:rPr lang="es-MX" sz="2399" dirty="0">
                <a:solidFill>
                  <a:schemeClr val="accent1"/>
                </a:solidFill>
              </a:rPr>
              <a:t> </a:t>
            </a:r>
            <a:r>
              <a:rPr lang="es-MX" sz="2399" dirty="0"/>
              <a:t>más que en el </a:t>
            </a:r>
            <a:r>
              <a:rPr lang="es-MX" sz="2399" b="1" dirty="0">
                <a:solidFill>
                  <a:schemeClr val="accent1"/>
                </a:solidFill>
              </a:rPr>
              <a:t>"¿cómo lo hace?" </a:t>
            </a:r>
            <a:r>
              <a:rPr lang="es-MX" sz="2399" dirty="0"/>
              <a:t>(característica de caja negra)</a:t>
            </a:r>
          </a:p>
          <a:p>
            <a:endParaRPr lang="es-MX" sz="2399" dirty="0"/>
          </a:p>
          <a:p>
            <a:r>
              <a:rPr lang="es-MX" sz="2399" dirty="0"/>
              <a:t>Los TDA permiten crear nuevos tipos de abstracciones de datos que están presentes implícitamente o explícitamente en el dominio del problema, y que no son provistos por el lenguaje.</a:t>
            </a:r>
          </a:p>
          <a:p>
            <a:endParaRPr lang="es-MX" dirty="0"/>
          </a:p>
        </p:txBody>
      </p:sp>
    </p:spTree>
    <p:extLst>
      <p:ext uri="{BB962C8B-B14F-4D97-AF65-F5344CB8AC3E}">
        <p14:creationId xmlns:p14="http://schemas.microsoft.com/office/powerpoint/2010/main" val="3355989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Elementos de los TDA</a:t>
            </a:r>
            <a:endParaRPr lang="es-MX" dirty="0"/>
          </a:p>
        </p:txBody>
      </p:sp>
      <p:sp>
        <p:nvSpPr>
          <p:cNvPr id="3" name="Content Placeholder 2"/>
          <p:cNvSpPr>
            <a:spLocks noGrp="1"/>
          </p:cNvSpPr>
          <p:nvPr>
            <p:ph idx="1"/>
          </p:nvPr>
        </p:nvSpPr>
        <p:spPr>
          <a:xfrm>
            <a:off x="1069570" y="2121749"/>
            <a:ext cx="3308107" cy="3930638"/>
          </a:xfrm>
        </p:spPr>
        <p:txBody>
          <a:bodyPr>
            <a:normAutofit fontScale="92500"/>
          </a:bodyPr>
          <a:lstStyle/>
          <a:p>
            <a:r>
              <a:rPr lang="es-MX" sz="2399" dirty="0"/>
              <a:t>En un TDA existen dos elementos diferenciados:</a:t>
            </a:r>
          </a:p>
          <a:p>
            <a:pPr lvl="1"/>
            <a:r>
              <a:rPr lang="es-MX" sz="1999" dirty="0"/>
              <a:t>La Interfaz de utilización</a:t>
            </a:r>
          </a:p>
          <a:p>
            <a:pPr lvl="1"/>
            <a:r>
              <a:rPr lang="es-MX" sz="1999" dirty="0"/>
              <a:t>La representación</a:t>
            </a:r>
          </a:p>
          <a:p>
            <a:r>
              <a:rPr lang="es-MX" sz="2399" dirty="0"/>
              <a:t>A la hora de utilizar el TDA, la representación debe permanecer oculta. </a:t>
            </a:r>
          </a:p>
          <a:p>
            <a:r>
              <a:rPr lang="es-MX" sz="2399" dirty="0"/>
              <a:t>Solo podremos utilizar las operaciones del tipo para trabajar con sus elementos.</a:t>
            </a:r>
            <a:endParaRPr lang="es-MX" sz="2199" dirty="0"/>
          </a:p>
        </p:txBody>
      </p:sp>
      <p:pic>
        <p:nvPicPr>
          <p:cNvPr id="4" name="Picture 3"/>
          <p:cNvPicPr>
            <a:picLocks noChangeAspect="1"/>
          </p:cNvPicPr>
          <p:nvPr/>
        </p:nvPicPr>
        <p:blipFill>
          <a:blip r:embed="rId2"/>
          <a:stretch>
            <a:fillRect/>
          </a:stretch>
        </p:blipFill>
        <p:spPr>
          <a:xfrm>
            <a:off x="5342468" y="2434367"/>
            <a:ext cx="6066772" cy="3259585"/>
          </a:xfrm>
          <a:prstGeom prst="rect">
            <a:avLst/>
          </a:prstGeom>
        </p:spPr>
      </p:pic>
    </p:spTree>
    <p:extLst>
      <p:ext uri="{BB962C8B-B14F-4D97-AF65-F5344CB8AC3E}">
        <p14:creationId xmlns:p14="http://schemas.microsoft.com/office/powerpoint/2010/main" val="2824782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1223175" y="472920"/>
            <a:ext cx="9721016" cy="6112327"/>
          </a:xfrm>
          <a:prstGeom prst="rect">
            <a:avLst/>
          </a:prstGeom>
          <a:noFill/>
          <a:ln w="9525">
            <a:noFill/>
            <a:miter lim="800000"/>
            <a:headEnd/>
            <a:tailEnd/>
          </a:ln>
        </p:spPr>
      </p:pic>
    </p:spTree>
    <p:extLst>
      <p:ext uri="{BB962C8B-B14F-4D97-AF65-F5344CB8AC3E}">
        <p14:creationId xmlns:p14="http://schemas.microsoft.com/office/powerpoint/2010/main" val="3949333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1.3. Ejemplos de TDA</a:t>
            </a:r>
            <a:endParaRPr lang="es-MX" dirty="0"/>
          </a:p>
        </p:txBody>
      </p:sp>
      <p:sp>
        <p:nvSpPr>
          <p:cNvPr id="3" name="Content Placeholder 2"/>
          <p:cNvSpPr>
            <a:spLocks noGrp="1"/>
          </p:cNvSpPr>
          <p:nvPr>
            <p:ph idx="1"/>
          </p:nvPr>
        </p:nvSpPr>
        <p:spPr>
          <a:xfrm>
            <a:off x="1069569" y="2121748"/>
            <a:ext cx="10055781" cy="3364116"/>
          </a:xfrm>
        </p:spPr>
        <p:txBody>
          <a:bodyPr>
            <a:noAutofit/>
          </a:bodyPr>
          <a:lstStyle/>
          <a:p>
            <a:r>
              <a:rPr lang="es-MX" dirty="0"/>
              <a:t>Para construir un tipo abstracto debemos:</a:t>
            </a:r>
          </a:p>
          <a:p>
            <a:pPr lvl="1"/>
            <a:r>
              <a:rPr lang="es-MX" dirty="0"/>
              <a:t>1. Exponer una definición del tipo.</a:t>
            </a:r>
          </a:p>
          <a:p>
            <a:pPr lvl="1"/>
            <a:r>
              <a:rPr lang="es-MX" dirty="0"/>
              <a:t>2. Definir las operaciones (funciones y procedimientos) que permitan operar con instancias de ese tipo.</a:t>
            </a:r>
          </a:p>
          <a:p>
            <a:pPr lvl="1"/>
            <a:r>
              <a:rPr lang="es-MX" dirty="0"/>
              <a:t>3. Ocultar la representación de los elementos del tipo de modo que </a:t>
            </a:r>
            <a:r>
              <a:rPr lang="es-MX" i="1" dirty="0"/>
              <a:t>sólo </a:t>
            </a:r>
            <a:r>
              <a:rPr lang="es-MX" dirty="0"/>
              <a:t>se pueda actuar sobre ellos con las operaciones proporcionadas.</a:t>
            </a:r>
          </a:p>
          <a:p>
            <a:pPr lvl="1"/>
            <a:r>
              <a:rPr lang="es-MX" dirty="0"/>
              <a:t>4. Poder hacer instancias múltiples del tipo.</a:t>
            </a:r>
          </a:p>
        </p:txBody>
      </p:sp>
    </p:spTree>
    <p:extLst>
      <p:ext uri="{BB962C8B-B14F-4D97-AF65-F5344CB8AC3E}">
        <p14:creationId xmlns:p14="http://schemas.microsoft.com/office/powerpoint/2010/main" val="1541870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Operaciones básicas en TDA</a:t>
            </a:r>
            <a:endParaRPr lang="es-MX" dirty="0"/>
          </a:p>
        </p:txBody>
      </p:sp>
      <p:sp>
        <p:nvSpPr>
          <p:cNvPr id="3" name="Content Placeholder 2"/>
          <p:cNvSpPr>
            <a:spLocks noGrp="1"/>
          </p:cNvSpPr>
          <p:nvPr>
            <p:ph idx="1"/>
          </p:nvPr>
        </p:nvSpPr>
        <p:spPr/>
        <p:txBody>
          <a:bodyPr>
            <a:normAutofit/>
          </a:bodyPr>
          <a:lstStyle/>
          <a:p>
            <a:r>
              <a:rPr lang="es-MX" sz="2399" b="1" dirty="0"/>
              <a:t>Constructores</a:t>
            </a:r>
            <a:r>
              <a:rPr lang="es-MX" sz="2399" dirty="0"/>
              <a:t>: Crean una nueva instancia del tipo.</a:t>
            </a:r>
          </a:p>
          <a:p>
            <a:r>
              <a:rPr lang="es-MX" sz="2399" b="1" dirty="0"/>
              <a:t>Transformación</a:t>
            </a:r>
            <a:r>
              <a:rPr lang="es-MX" sz="2399" dirty="0"/>
              <a:t>: Cambian el valor de uno o más elementos de una instancia del tipo.</a:t>
            </a:r>
          </a:p>
          <a:p>
            <a:r>
              <a:rPr lang="es-MX" sz="2399" b="1" dirty="0"/>
              <a:t>Observación (Consulta)</a:t>
            </a:r>
            <a:r>
              <a:rPr lang="es-MX" sz="2399" dirty="0"/>
              <a:t>: Nos permiten observar el valor de uno o varios elementos de una instancia sin modificarlos.</a:t>
            </a:r>
          </a:p>
          <a:p>
            <a:r>
              <a:rPr lang="es-MX" sz="2399" b="1" dirty="0" err="1"/>
              <a:t>Iteradores</a:t>
            </a:r>
            <a:r>
              <a:rPr lang="es-MX" sz="2399" b="1" dirty="0"/>
              <a:t> (Recorridos)</a:t>
            </a:r>
            <a:r>
              <a:rPr lang="es-MX" sz="2399" dirty="0"/>
              <a:t>: Nos permiten procesar todos los componentes en un TDA de forma secuencial.</a:t>
            </a:r>
          </a:p>
        </p:txBody>
      </p:sp>
    </p:spTree>
    <p:extLst>
      <p:ext uri="{BB962C8B-B14F-4D97-AF65-F5344CB8AC3E}">
        <p14:creationId xmlns:p14="http://schemas.microsoft.com/office/powerpoint/2010/main" val="2467689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Ejercicio</a:t>
            </a:r>
            <a:endParaRPr lang="es-MX" dirty="0"/>
          </a:p>
        </p:txBody>
      </p:sp>
      <p:sp>
        <p:nvSpPr>
          <p:cNvPr id="3" name="2 Marcador de contenido"/>
          <p:cNvSpPr>
            <a:spLocks noGrp="1"/>
          </p:cNvSpPr>
          <p:nvPr>
            <p:ph sz="quarter" idx="1"/>
          </p:nvPr>
        </p:nvSpPr>
        <p:spPr/>
        <p:txBody>
          <a:bodyPr>
            <a:normAutofit/>
          </a:bodyPr>
          <a:lstStyle/>
          <a:p>
            <a:r>
              <a:rPr lang="es-MX" dirty="0" smtClean="0"/>
              <a:t>Crear un TDA en  Java.</a:t>
            </a:r>
          </a:p>
          <a:p>
            <a:r>
              <a:rPr lang="es-MX" dirty="0" smtClean="0"/>
              <a:t>En un sistema de Control Escolar se necesita una clase llamada </a:t>
            </a:r>
            <a:r>
              <a:rPr lang="es-MX" dirty="0" smtClean="0">
                <a:effectLst>
                  <a:outerShdw blurRad="38100" dist="38100" dir="2700000" algn="tl">
                    <a:srgbClr val="000000">
                      <a:alpha val="43137"/>
                    </a:srgbClr>
                  </a:outerShdw>
                </a:effectLst>
              </a:rPr>
              <a:t>Alumno</a:t>
            </a:r>
          </a:p>
          <a:p>
            <a:r>
              <a:rPr lang="es-MX" dirty="0" smtClean="0"/>
              <a:t>Crea la clase Alumno con 5 atributos que consideres.</a:t>
            </a:r>
            <a:endParaRPr lang="es-MX" b="1" dirty="0" smtClean="0"/>
          </a:p>
          <a:p>
            <a:pPr lvl="1"/>
            <a:r>
              <a:rPr lang="es-MX" b="1" dirty="0" err="1" smtClean="0"/>
              <a:t>Sobreescribir</a:t>
            </a:r>
            <a:r>
              <a:rPr lang="es-MX" b="1" dirty="0" smtClean="0"/>
              <a:t> el método </a:t>
            </a:r>
            <a:r>
              <a:rPr lang="es-MX" b="1" dirty="0" err="1" smtClean="0"/>
              <a:t>toString</a:t>
            </a:r>
            <a:r>
              <a:rPr lang="es-MX" b="1" dirty="0" smtClean="0"/>
              <a:t> para que retorne:</a:t>
            </a:r>
          </a:p>
          <a:p>
            <a:pPr lvl="2"/>
            <a:r>
              <a:rPr lang="es-MX" b="1" dirty="0" smtClean="0"/>
              <a:t>Los atributos de la clase</a:t>
            </a:r>
          </a:p>
          <a:p>
            <a:pPr marL="457063" lvl="1" indent="0">
              <a:buNone/>
            </a:pPr>
            <a:endParaRPr lang="es-MX" b="1" dirty="0"/>
          </a:p>
          <a:p>
            <a:pPr lvl="1"/>
            <a:endParaRPr lang="es-MX" b="1" dirty="0" smtClean="0"/>
          </a:p>
          <a:p>
            <a:endParaRPr lang="es-MX" dirty="0"/>
          </a:p>
          <a:p>
            <a:endParaRPr lang="es-MX" dirty="0" smtClean="0"/>
          </a:p>
          <a:p>
            <a:endParaRPr lang="es-MX" dirty="0" smtClean="0"/>
          </a:p>
        </p:txBody>
      </p:sp>
      <p:sp>
        <p:nvSpPr>
          <p:cNvPr id="4" name="Rectángulo redondeado 3"/>
          <p:cNvSpPr/>
          <p:nvPr/>
        </p:nvSpPr>
        <p:spPr>
          <a:xfrm>
            <a:off x="5158308" y="545808"/>
            <a:ext cx="381642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r>
              <a:rPr lang="es-MX" dirty="0" smtClean="0"/>
              <a:t>Qué TDA se les ocurren?</a:t>
            </a:r>
            <a:endParaRPr lang="es-MX" dirty="0"/>
          </a:p>
        </p:txBody>
      </p:sp>
      <p:sp>
        <p:nvSpPr>
          <p:cNvPr id="5" name="Rectángulo 4"/>
          <p:cNvSpPr/>
          <p:nvPr/>
        </p:nvSpPr>
        <p:spPr>
          <a:xfrm>
            <a:off x="1341884" y="4797152"/>
            <a:ext cx="403244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1.-Constructor (para inicializar atributos)</a:t>
            </a:r>
          </a:p>
          <a:p>
            <a:pPr algn="ctr"/>
            <a:r>
              <a:rPr lang="es-MX" dirty="0" smtClean="0"/>
              <a:t>2.- Métodos acceder a los atributos</a:t>
            </a:r>
            <a:endParaRPr lang="es-MX" dirty="0"/>
          </a:p>
        </p:txBody>
      </p:sp>
      <p:sp>
        <p:nvSpPr>
          <p:cNvPr id="6" name="Rectángulo 5"/>
          <p:cNvSpPr/>
          <p:nvPr/>
        </p:nvSpPr>
        <p:spPr>
          <a:xfrm>
            <a:off x="8193246" y="3645024"/>
            <a:ext cx="3960440" cy="302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Reglas para crear TDA:</a:t>
            </a:r>
          </a:p>
          <a:p>
            <a:pPr algn="ctr"/>
            <a:r>
              <a:rPr lang="es-MX" dirty="0" smtClean="0"/>
              <a:t>1.- El constructor por default esta prohibido</a:t>
            </a:r>
          </a:p>
          <a:p>
            <a:pPr algn="ctr"/>
            <a:r>
              <a:rPr lang="es-MX" dirty="0" smtClean="0"/>
              <a:t>2.- Los atributos deben siempre ser privados</a:t>
            </a:r>
          </a:p>
          <a:p>
            <a:pPr algn="ctr"/>
            <a:r>
              <a:rPr lang="es-MX" dirty="0" smtClean="0"/>
              <a:t>3.- Deben de crearse métodos públicos </a:t>
            </a:r>
            <a:endParaRPr lang="es-MX" dirty="0"/>
          </a:p>
        </p:txBody>
      </p:sp>
    </p:spTree>
    <p:extLst>
      <p:ext uri="{BB962C8B-B14F-4D97-AF65-F5344CB8AC3E}">
        <p14:creationId xmlns:p14="http://schemas.microsoft.com/office/powerpoint/2010/main" val="597020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1.4. Manejo de Memoria</a:t>
            </a:r>
            <a:endParaRPr lang="es-MX" dirty="0"/>
          </a:p>
        </p:txBody>
      </p:sp>
      <p:sp>
        <p:nvSpPr>
          <p:cNvPr id="3" name="Content Placeholder 2"/>
          <p:cNvSpPr>
            <a:spLocks noGrp="1"/>
          </p:cNvSpPr>
          <p:nvPr>
            <p:ph idx="1"/>
          </p:nvPr>
        </p:nvSpPr>
        <p:spPr/>
        <p:txBody>
          <a:bodyPr>
            <a:normAutofit/>
          </a:bodyPr>
          <a:lstStyle/>
          <a:p>
            <a:r>
              <a:rPr lang="es-ES_tradnl" altLang="es-MX" dirty="0"/>
              <a:t>La memoria o memoria central se utiliza para almacenar información. La información almacenada puede ser de dos tipos: las instrucciones de un programa y los datos que requiere.</a:t>
            </a:r>
            <a:endParaRPr lang="es-ES" altLang="es-MX" dirty="0"/>
          </a:p>
          <a:p>
            <a:r>
              <a:rPr lang="es-419" sz="2399" dirty="0"/>
              <a:t>¿Cuál es la capacidad de memoria que tiene una computadora en la actualidad?</a:t>
            </a:r>
            <a:endParaRPr lang="es-MX" sz="2399" dirty="0"/>
          </a:p>
        </p:txBody>
      </p:sp>
    </p:spTree>
    <p:extLst>
      <p:ext uri="{BB962C8B-B14F-4D97-AF65-F5344CB8AC3E}">
        <p14:creationId xmlns:p14="http://schemas.microsoft.com/office/powerpoint/2010/main" val="4188868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1"/>
          <p:cNvGraphicFramePr>
            <a:graphicFrameLocks noGrp="1"/>
          </p:cNvGraphicFramePr>
          <p:nvPr>
            <p:extLst/>
          </p:nvPr>
        </p:nvGraphicFramePr>
        <p:xfrm>
          <a:off x="3279523" y="2321954"/>
          <a:ext cx="3910580" cy="2133360"/>
        </p:xfrm>
        <a:graphic>
          <a:graphicData uri="http://schemas.openxmlformats.org/drawingml/2006/table">
            <a:tbl>
              <a:tblPr/>
              <a:tblGrid>
                <a:gridCol w="390423"/>
                <a:gridCol w="392010"/>
                <a:gridCol w="390423"/>
                <a:gridCol w="392011"/>
                <a:gridCol w="390423"/>
                <a:gridCol w="390423"/>
                <a:gridCol w="392010"/>
                <a:gridCol w="390423"/>
                <a:gridCol w="392011"/>
                <a:gridCol w="390423"/>
              </a:tblGrid>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rgbClr val="FF0000"/>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0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8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132"/>
          <p:cNvSpPr>
            <a:spLocks noChangeArrowheads="1"/>
          </p:cNvSpPr>
          <p:nvPr/>
        </p:nvSpPr>
        <p:spPr bwMode="auto">
          <a:xfrm>
            <a:off x="2055879" y="2321954"/>
            <a:ext cx="1295063" cy="504694"/>
          </a:xfrm>
          <a:prstGeom prst="cloudCallout">
            <a:avLst>
              <a:gd name="adj1" fmla="val 60171"/>
              <a:gd name="adj2" fmla="val 57546"/>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Datos</a:t>
            </a:r>
            <a:endParaRPr lang="es-ES" altLang="es-MX" sz="1400">
              <a:latin typeface="Arial" panose="020B0604020202020204" pitchFamily="34" charset="0"/>
            </a:endParaRPr>
          </a:p>
        </p:txBody>
      </p:sp>
      <p:sp>
        <p:nvSpPr>
          <p:cNvPr id="6" name="AutoShape 133"/>
          <p:cNvSpPr>
            <a:spLocks noChangeArrowheads="1"/>
          </p:cNvSpPr>
          <p:nvPr/>
        </p:nvSpPr>
        <p:spPr bwMode="auto">
          <a:xfrm>
            <a:off x="4287323" y="1818847"/>
            <a:ext cx="1655332" cy="647531"/>
          </a:xfrm>
          <a:prstGeom prst="cloudCallout">
            <a:avLst>
              <a:gd name="adj1" fmla="val 1102"/>
              <a:gd name="adj2" fmla="val 70097"/>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Programas</a:t>
            </a:r>
            <a:endParaRPr lang="es-ES" altLang="es-MX" sz="1400">
              <a:latin typeface="Arial" panose="020B0604020202020204" pitchFamily="34" charset="0"/>
            </a:endParaRPr>
          </a:p>
        </p:txBody>
      </p:sp>
      <p:sp>
        <p:nvSpPr>
          <p:cNvPr id="7" name="AutoShape 134"/>
          <p:cNvSpPr>
            <a:spLocks noChangeArrowheads="1"/>
          </p:cNvSpPr>
          <p:nvPr/>
        </p:nvSpPr>
        <p:spPr bwMode="auto">
          <a:xfrm rot="259074">
            <a:off x="6020930" y="1463252"/>
            <a:ext cx="1146644" cy="641740"/>
          </a:xfrm>
          <a:prstGeom prst="cloudCallout">
            <a:avLst>
              <a:gd name="adj1" fmla="val -6593"/>
              <a:gd name="adj2" fmla="val 139255"/>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Stack (Pila)</a:t>
            </a:r>
            <a:endParaRPr lang="es-ES" altLang="es-MX" sz="1400">
              <a:latin typeface="Arial" panose="020B0604020202020204" pitchFamily="34" charset="0"/>
            </a:endParaRPr>
          </a:p>
        </p:txBody>
      </p:sp>
      <p:sp>
        <p:nvSpPr>
          <p:cNvPr id="8" name="AutoShape 136"/>
          <p:cNvSpPr>
            <a:spLocks noChangeArrowheads="1"/>
          </p:cNvSpPr>
          <p:nvPr/>
        </p:nvSpPr>
        <p:spPr bwMode="auto">
          <a:xfrm rot="10800000">
            <a:off x="1911455" y="3977284"/>
            <a:ext cx="1366481" cy="718951"/>
          </a:xfrm>
          <a:prstGeom prst="cloudCallout">
            <a:avLst>
              <a:gd name="adj1" fmla="val -61963"/>
              <a:gd name="adj2" fmla="val 89731"/>
            </a:avLst>
          </a:prstGeom>
          <a:solidFill>
            <a:schemeClr val="bg1"/>
          </a:solidFill>
          <a:ln w="9525">
            <a:solidFill>
              <a:schemeClr val="tx1"/>
            </a:solidFill>
            <a:round/>
            <a:headEnd/>
            <a:tailEnd/>
          </a:ln>
        </p:spPr>
        <p:txBody>
          <a:bodyPr rot="108000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Heap (montón)</a:t>
            </a:r>
            <a:endParaRPr lang="es-ES" altLang="es-MX" sz="1400">
              <a:latin typeface="Arial" panose="020B0604020202020204" pitchFamily="34" charset="0"/>
            </a:endParaRPr>
          </a:p>
        </p:txBody>
      </p:sp>
      <p:sp>
        <p:nvSpPr>
          <p:cNvPr id="9" name="AutoShape 137"/>
          <p:cNvSpPr>
            <a:spLocks noChangeArrowheads="1"/>
          </p:cNvSpPr>
          <p:nvPr/>
        </p:nvSpPr>
        <p:spPr bwMode="auto">
          <a:xfrm rot="10800000">
            <a:off x="4287323" y="4194715"/>
            <a:ext cx="1871176" cy="791956"/>
          </a:xfrm>
          <a:prstGeom prst="cloudCallout">
            <a:avLst>
              <a:gd name="adj1" fmla="val -4116"/>
              <a:gd name="adj2" fmla="val 77250"/>
            </a:avLst>
          </a:prstGeom>
          <a:solidFill>
            <a:schemeClr val="bg1"/>
          </a:solidFill>
          <a:ln w="9525">
            <a:solidFill>
              <a:schemeClr val="tx1"/>
            </a:solidFill>
            <a:round/>
            <a:headEnd/>
            <a:tailEnd/>
          </a:ln>
        </p:spPr>
        <p:txBody>
          <a:bodyPr rot="108000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Buffer</a:t>
            </a:r>
            <a:endParaRPr lang="es-ES" altLang="es-MX" sz="1400">
              <a:latin typeface="Arial" panose="020B0604020202020204" pitchFamily="34" charset="0"/>
            </a:endParaRPr>
          </a:p>
        </p:txBody>
      </p:sp>
      <p:sp>
        <p:nvSpPr>
          <p:cNvPr id="10" name="AutoShape 138"/>
          <p:cNvSpPr>
            <a:spLocks noChangeArrowheads="1"/>
          </p:cNvSpPr>
          <p:nvPr/>
        </p:nvSpPr>
        <p:spPr bwMode="auto">
          <a:xfrm>
            <a:off x="7455148" y="3402759"/>
            <a:ext cx="1726750" cy="360269"/>
          </a:xfrm>
          <a:prstGeom prst="cloudCallout">
            <a:avLst>
              <a:gd name="adj1" fmla="val -79046"/>
              <a:gd name="adj2" fmla="val 132380"/>
            </a:avLst>
          </a:prstGeom>
          <a:solidFill>
            <a:schemeClr val="bg1"/>
          </a:solidFill>
          <a:ln w="9525">
            <a:solidFill>
              <a:schemeClr val="tx1"/>
            </a:solidFill>
            <a:round/>
            <a:headEnd/>
            <a:tailEnd/>
          </a:ln>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1400">
                <a:latin typeface="Arial" panose="020B0604020202020204" pitchFamily="34" charset="0"/>
              </a:rPr>
              <a:t>Video</a:t>
            </a:r>
            <a:endParaRPr lang="es-ES" altLang="es-MX" sz="1400">
              <a:latin typeface="Arial" panose="020B0604020202020204" pitchFamily="34" charset="0"/>
            </a:endParaRPr>
          </a:p>
        </p:txBody>
      </p:sp>
      <p:sp>
        <p:nvSpPr>
          <p:cNvPr id="11" name="Text Box 139"/>
          <p:cNvSpPr txBox="1">
            <a:spLocks noChangeArrowheads="1"/>
          </p:cNvSpPr>
          <p:nvPr/>
        </p:nvSpPr>
        <p:spPr bwMode="auto">
          <a:xfrm>
            <a:off x="2343143" y="5058091"/>
            <a:ext cx="2015600"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Int [] v=new int[20]; </a:t>
            </a:r>
            <a:endParaRPr lang="es-ES" altLang="es-MX" sz="1600">
              <a:latin typeface="Arial" panose="020B0604020202020204" pitchFamily="34" charset="0"/>
            </a:endParaRPr>
          </a:p>
        </p:txBody>
      </p:sp>
      <p:sp>
        <p:nvSpPr>
          <p:cNvPr id="12" name="Text Box 140"/>
          <p:cNvSpPr txBox="1">
            <a:spLocks noChangeArrowheads="1"/>
          </p:cNvSpPr>
          <p:nvPr/>
        </p:nvSpPr>
        <p:spPr bwMode="auto">
          <a:xfrm>
            <a:off x="4287323" y="4986671"/>
            <a:ext cx="4607313"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¿En que parte de la memoria se define?</a:t>
            </a:r>
            <a:endParaRPr lang="es-ES" altLang="es-MX" sz="1600">
              <a:latin typeface="Arial" panose="020B0604020202020204" pitchFamily="34" charset="0"/>
            </a:endParaRPr>
          </a:p>
        </p:txBody>
      </p:sp>
      <p:sp>
        <p:nvSpPr>
          <p:cNvPr id="13" name="Text Box 141"/>
          <p:cNvSpPr txBox="1">
            <a:spLocks noChangeArrowheads="1"/>
          </p:cNvSpPr>
          <p:nvPr/>
        </p:nvSpPr>
        <p:spPr bwMode="auto">
          <a:xfrm>
            <a:off x="4360329" y="5273935"/>
            <a:ext cx="4607313" cy="33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¿Cuántos bytes requiere para su definición?</a:t>
            </a:r>
            <a:endParaRPr lang="es-ES" altLang="es-MX" sz="1600">
              <a:latin typeface="Arial" panose="020B0604020202020204" pitchFamily="34" charset="0"/>
            </a:endParaRPr>
          </a:p>
        </p:txBody>
      </p:sp>
      <p:sp>
        <p:nvSpPr>
          <p:cNvPr id="14" name="Title 13"/>
          <p:cNvSpPr>
            <a:spLocks noGrp="1"/>
          </p:cNvSpPr>
          <p:nvPr>
            <p:ph type="title"/>
          </p:nvPr>
        </p:nvSpPr>
        <p:spPr/>
        <p:txBody>
          <a:bodyPr/>
          <a:lstStyle/>
          <a:p>
            <a:r>
              <a:rPr lang="es-419" dirty="0" smtClean="0"/>
              <a:t>Memoria</a:t>
            </a:r>
            <a:endParaRPr lang="es-MX" dirty="0"/>
          </a:p>
        </p:txBody>
      </p:sp>
    </p:spTree>
    <p:extLst>
      <p:ext uri="{BB962C8B-B14F-4D97-AF65-F5344CB8AC3E}">
        <p14:creationId xmlns:p14="http://schemas.microsoft.com/office/powerpoint/2010/main" val="411923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4"/>
          <p:cNvSpPr txBox="1">
            <a:spLocks noChangeArrowheads="1"/>
          </p:cNvSpPr>
          <p:nvPr/>
        </p:nvSpPr>
        <p:spPr bwMode="auto">
          <a:xfrm>
            <a:off x="2818665" y="534154"/>
            <a:ext cx="5004085" cy="57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50000"/>
              </a:spcBef>
              <a:buClrTx/>
              <a:buFontTx/>
              <a:buNone/>
            </a:pPr>
            <a:r>
              <a:rPr lang="es-MX" altLang="es-MX" sz="3199">
                <a:latin typeface="Times New Roman" panose="02020603050405020304" pitchFamily="18" charset="0"/>
              </a:rPr>
              <a:t>Memoria</a:t>
            </a:r>
            <a:endParaRPr lang="es-ES" altLang="es-MX" sz="3199">
              <a:latin typeface="Times New Roman" panose="02020603050405020304" pitchFamily="18" charset="0"/>
            </a:endParaRPr>
          </a:p>
        </p:txBody>
      </p:sp>
      <p:sp>
        <p:nvSpPr>
          <p:cNvPr id="40964" name="Text Box 5"/>
          <p:cNvSpPr txBox="1">
            <a:spLocks noChangeArrowheads="1"/>
          </p:cNvSpPr>
          <p:nvPr/>
        </p:nvSpPr>
        <p:spPr bwMode="auto">
          <a:xfrm>
            <a:off x="2134631" y="1989514"/>
            <a:ext cx="2304450" cy="143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a:latin typeface="Arial" panose="020B0604020202020204" pitchFamily="34" charset="0"/>
              </a:rPr>
              <a:t>Int N=20;</a:t>
            </a:r>
          </a:p>
          <a:p>
            <a:pPr eaLnBrk="1" hangingPunct="1">
              <a:spcBef>
                <a:spcPct val="50000"/>
              </a:spcBef>
              <a:buClrTx/>
              <a:buFontTx/>
              <a:buNone/>
            </a:pPr>
            <a:r>
              <a:rPr lang="es-MX" altLang="es-MX" sz="1600">
                <a:latin typeface="Arial" panose="020B0604020202020204" pitchFamily="34" charset="0"/>
              </a:rPr>
              <a:t>char [] c=new char[N];    </a:t>
            </a:r>
          </a:p>
          <a:p>
            <a:pPr eaLnBrk="1" hangingPunct="1">
              <a:spcBef>
                <a:spcPct val="50000"/>
              </a:spcBef>
              <a:buClrTx/>
              <a:buFontTx/>
              <a:buNone/>
            </a:pPr>
            <a:endParaRPr lang="es-MX" altLang="es-MX" sz="1600">
              <a:latin typeface="Arial" panose="020B0604020202020204" pitchFamily="34" charset="0"/>
            </a:endParaRPr>
          </a:p>
          <a:p>
            <a:pPr eaLnBrk="1" hangingPunct="1">
              <a:spcBef>
                <a:spcPct val="50000"/>
              </a:spcBef>
              <a:buClrTx/>
              <a:buFontTx/>
              <a:buNone/>
            </a:pPr>
            <a:r>
              <a:rPr lang="es-MX" altLang="es-MX" sz="1600">
                <a:latin typeface="Arial" panose="020B0604020202020204" pitchFamily="34" charset="0"/>
              </a:rPr>
              <a:t>C[3]=‘A’; C[0]=‘8’;</a:t>
            </a:r>
            <a:endParaRPr lang="es-ES" altLang="es-MX" sz="1600">
              <a:latin typeface="Arial" panose="020B0604020202020204" pitchFamily="34" charset="0"/>
            </a:endParaRPr>
          </a:p>
        </p:txBody>
      </p:sp>
      <p:sp>
        <p:nvSpPr>
          <p:cNvPr id="40965" name="Text Box 6"/>
          <p:cNvSpPr txBox="1">
            <a:spLocks noChangeArrowheads="1"/>
          </p:cNvSpPr>
          <p:nvPr/>
        </p:nvSpPr>
        <p:spPr bwMode="auto">
          <a:xfrm>
            <a:off x="4581920" y="1789676"/>
            <a:ext cx="4823157" cy="58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600" b="1" dirty="0">
                <a:latin typeface="Arial" panose="020B0604020202020204" pitchFamily="34" charset="0"/>
              </a:rPr>
              <a:t>¿Java que conjunto de caracteres utiliza para la representación interna de caracteres y </a:t>
            </a:r>
            <a:r>
              <a:rPr lang="es-MX" altLang="es-MX" sz="1600" b="1" dirty="0" err="1">
                <a:latin typeface="Arial" panose="020B0604020202020204" pitchFamily="34" charset="0"/>
              </a:rPr>
              <a:t>string</a:t>
            </a:r>
            <a:r>
              <a:rPr lang="es-MX" altLang="es-MX" sz="1600" b="1" dirty="0">
                <a:latin typeface="Arial" panose="020B0604020202020204" pitchFamily="34" charset="0"/>
              </a:rPr>
              <a:t>?</a:t>
            </a:r>
            <a:endParaRPr lang="es-ES" altLang="es-MX" sz="1600" b="1" dirty="0">
              <a:latin typeface="Arial" panose="020B0604020202020204" pitchFamily="34" charset="0"/>
            </a:endParaRPr>
          </a:p>
        </p:txBody>
      </p:sp>
      <p:sp>
        <p:nvSpPr>
          <p:cNvPr id="334855" name="Text Box 7"/>
          <p:cNvSpPr txBox="1">
            <a:spLocks noChangeArrowheads="1"/>
          </p:cNvSpPr>
          <p:nvPr/>
        </p:nvSpPr>
        <p:spPr bwMode="auto">
          <a:xfrm>
            <a:off x="4581921" y="2389526"/>
            <a:ext cx="4464474"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 altLang="es-MX" sz="1600" dirty="0">
                <a:latin typeface="Arial" panose="020B0604020202020204" pitchFamily="34" charset="0"/>
              </a:rPr>
              <a:t>Java utiliza el conjunto de caracteres Unicode</a:t>
            </a:r>
            <a:r>
              <a:rPr lang="es-ES" altLang="es-MX" sz="1799" dirty="0"/>
              <a:t> </a:t>
            </a:r>
          </a:p>
        </p:txBody>
      </p:sp>
      <p:sp>
        <p:nvSpPr>
          <p:cNvPr id="334856" name="Text Box 8"/>
          <p:cNvSpPr txBox="1">
            <a:spLocks noChangeArrowheads="1"/>
          </p:cNvSpPr>
          <p:nvPr/>
        </p:nvSpPr>
        <p:spPr bwMode="auto">
          <a:xfrm>
            <a:off x="4510501" y="3141738"/>
            <a:ext cx="4823157" cy="131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 altLang="es-MX" sz="1600" i="1" dirty="0">
                <a:latin typeface="Arial" panose="020B0604020202020204" pitchFamily="34" charset="0"/>
              </a:rPr>
              <a:t>Unicode </a:t>
            </a:r>
            <a:r>
              <a:rPr lang="es-ES" altLang="es-MX" sz="1600" dirty="0">
                <a:latin typeface="Arial" panose="020B0604020202020204" pitchFamily="34" charset="0"/>
              </a:rPr>
              <a:t>utiliza 16 bits para representar cada </a:t>
            </a:r>
            <a:r>
              <a:rPr lang="es-ES" altLang="es-MX" sz="1600" dirty="0" err="1">
                <a:latin typeface="Arial" panose="020B0604020202020204" pitchFamily="34" charset="0"/>
              </a:rPr>
              <a:t>caracter</a:t>
            </a:r>
            <a:r>
              <a:rPr lang="es-ES" altLang="es-MX" sz="1600" dirty="0">
                <a:latin typeface="Arial" panose="020B0604020202020204" pitchFamily="34" charset="0"/>
              </a:rPr>
              <a:t>. Si los 9 bits más significativos son todos ceros, entonces la codificación es simplemente ASCII estándar, con el byte menos significativo conteniendo la representación del carácter. </a:t>
            </a:r>
          </a:p>
        </p:txBody>
      </p:sp>
    </p:spTree>
    <p:extLst>
      <p:ext uri="{BB962C8B-B14F-4D97-AF65-F5344CB8AC3E}">
        <p14:creationId xmlns:p14="http://schemas.microsoft.com/office/powerpoint/2010/main" val="130616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p:bldP spid="3348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1.4.1. Memoria Estática</a:t>
            </a:r>
            <a:endParaRPr lang="es-MX" dirty="0"/>
          </a:p>
        </p:txBody>
      </p:sp>
      <p:sp>
        <p:nvSpPr>
          <p:cNvPr id="3" name="Content Placeholder 2"/>
          <p:cNvSpPr>
            <a:spLocks noGrp="1"/>
          </p:cNvSpPr>
          <p:nvPr>
            <p:ph idx="1"/>
          </p:nvPr>
        </p:nvSpPr>
        <p:spPr/>
        <p:txBody>
          <a:bodyPr>
            <a:normAutofit lnSpcReduction="10000"/>
          </a:bodyPr>
          <a:lstStyle/>
          <a:p>
            <a:r>
              <a:rPr lang="es-ES" altLang="es-MX" dirty="0">
                <a:latin typeface="Arial" panose="020B0604020202020204" pitchFamily="34" charset="0"/>
              </a:rPr>
              <a:t>Para que un objeto pueda ser almacenado en memoria estática su tamaño (número de bytes necesarios para su almacenamiento) ha de ser conocido en tiempo de compilación. </a:t>
            </a:r>
          </a:p>
          <a:p>
            <a:r>
              <a:rPr lang="es-MX" altLang="es-MX" dirty="0">
                <a:latin typeface="Arial" panose="020B0604020202020204" pitchFamily="34" charset="0"/>
              </a:rPr>
              <a:t>La técnica de asignación de memoria estática es sencilla:</a:t>
            </a:r>
            <a:endParaRPr lang="es-ES" altLang="es-MX" dirty="0">
              <a:latin typeface="Arial" panose="020B0604020202020204" pitchFamily="34" charset="0"/>
            </a:endParaRPr>
          </a:p>
          <a:p>
            <a:pPr lvl="1"/>
            <a:r>
              <a:rPr lang="es-MX" altLang="es-MX" dirty="0">
                <a:latin typeface="Arial" panose="020B0604020202020204" pitchFamily="34" charset="0"/>
              </a:rPr>
              <a:t> A partir de una posición asignada, se aloja el objeto X.</a:t>
            </a:r>
            <a:endParaRPr lang="es-ES" altLang="es-MX" dirty="0">
              <a:latin typeface="Arial" panose="020B0604020202020204" pitchFamily="34" charset="0"/>
            </a:endParaRPr>
          </a:p>
          <a:p>
            <a:pPr lvl="1"/>
            <a:r>
              <a:rPr lang="es-MX" altLang="es-MX" dirty="0">
                <a:latin typeface="Arial" panose="020B0604020202020204" pitchFamily="34" charset="0"/>
              </a:rPr>
              <a:t> La asignación de memoria se realiza en tiempo de compilación y debe ser contigua.</a:t>
            </a:r>
            <a:endParaRPr lang="es-ES" altLang="es-MX" dirty="0">
              <a:latin typeface="Arial" panose="020B0604020202020204" pitchFamily="34" charset="0"/>
            </a:endParaRPr>
          </a:p>
          <a:p>
            <a:pPr lvl="1"/>
            <a:r>
              <a:rPr lang="es-MX" altLang="es-MX" dirty="0" smtClean="0">
                <a:latin typeface="Arial" panose="020B0604020202020204" pitchFamily="34" charset="0"/>
              </a:rPr>
              <a:t>En el lenguaje pascal una definición </a:t>
            </a:r>
            <a:r>
              <a:rPr lang="es-MX" altLang="es-MX" dirty="0">
                <a:latin typeface="Arial" panose="020B0604020202020204" pitchFamily="34" charset="0"/>
              </a:rPr>
              <a:t>sería:  v: </a:t>
            </a:r>
            <a:r>
              <a:rPr lang="es-MX" altLang="es-MX" dirty="0" err="1">
                <a:latin typeface="Arial" panose="020B0604020202020204" pitchFamily="34" charset="0"/>
              </a:rPr>
              <a:t>array</a:t>
            </a:r>
            <a:r>
              <a:rPr lang="es-MX" altLang="es-MX" dirty="0">
                <a:latin typeface="Arial" panose="020B0604020202020204" pitchFamily="34" charset="0"/>
              </a:rPr>
              <a:t> [0..4] of </a:t>
            </a:r>
            <a:r>
              <a:rPr lang="es-MX" altLang="es-MX" dirty="0" err="1">
                <a:latin typeface="Arial" panose="020B0604020202020204" pitchFamily="34" charset="0"/>
              </a:rPr>
              <a:t>integer</a:t>
            </a:r>
            <a:r>
              <a:rPr lang="es-MX" altLang="es-MX" dirty="0">
                <a:latin typeface="Arial" panose="020B0604020202020204" pitchFamily="34" charset="0"/>
              </a:rPr>
              <a:t>;</a:t>
            </a:r>
            <a:endParaRPr lang="es-ES" altLang="es-MX" dirty="0">
              <a:latin typeface="Arial" panose="020B0604020202020204" pitchFamily="34" charset="0"/>
            </a:endParaRPr>
          </a:p>
          <a:p>
            <a:pPr lvl="1"/>
            <a:r>
              <a:rPr lang="es-MX" altLang="es-MX" dirty="0">
                <a:latin typeface="Arial" panose="020B0604020202020204" pitchFamily="34" charset="0"/>
              </a:rPr>
              <a:t>¿Cuántos bytes contiguos requiere para representar el arreglo?</a:t>
            </a:r>
            <a:endParaRPr lang="es-ES" altLang="es-MX" dirty="0">
              <a:latin typeface="Arial" panose="020B0604020202020204" pitchFamily="34" charset="0"/>
            </a:endParaRPr>
          </a:p>
          <a:p>
            <a:pPr lvl="1"/>
            <a:r>
              <a:rPr lang="es-MX" altLang="es-MX" dirty="0">
                <a:latin typeface="Arial" panose="020B0604020202020204" pitchFamily="34" charset="0"/>
              </a:rPr>
              <a:t>10 bytes contiguos. Esto es debido a que cada entero se representa en 2 bytes.</a:t>
            </a:r>
            <a:endParaRPr lang="es-ES" altLang="es-MX" dirty="0">
              <a:latin typeface="Arial" panose="020B0604020202020204" pitchFamily="34" charset="0"/>
            </a:endParaRPr>
          </a:p>
          <a:p>
            <a:pPr lvl="1"/>
            <a:endParaRPr lang="es-MX" dirty="0"/>
          </a:p>
        </p:txBody>
      </p:sp>
    </p:spTree>
    <p:extLst>
      <p:ext uri="{BB962C8B-B14F-4D97-AF65-F5344CB8AC3E}">
        <p14:creationId xmlns:p14="http://schemas.microsoft.com/office/powerpoint/2010/main" val="64140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Contenido</a:t>
            </a:r>
            <a:endParaRPr lang="es-MX" dirty="0"/>
          </a:p>
        </p:txBody>
      </p:sp>
      <p:sp>
        <p:nvSpPr>
          <p:cNvPr id="3" name="Content Placeholder 2"/>
          <p:cNvSpPr>
            <a:spLocks noGrp="1"/>
          </p:cNvSpPr>
          <p:nvPr>
            <p:ph idx="1"/>
          </p:nvPr>
        </p:nvSpPr>
        <p:spPr/>
        <p:txBody>
          <a:bodyPr>
            <a:normAutofit/>
          </a:bodyPr>
          <a:lstStyle/>
          <a:p>
            <a:r>
              <a:rPr lang="es-MX" sz="2399" dirty="0"/>
              <a:t>1.1 Clasificación de las estructuras de datos </a:t>
            </a:r>
          </a:p>
          <a:p>
            <a:r>
              <a:rPr lang="es-MX" sz="2399" dirty="0"/>
              <a:t>1.2 Tipos de datos abstractos (TDA) </a:t>
            </a:r>
          </a:p>
          <a:p>
            <a:r>
              <a:rPr lang="es-MX" sz="2399" dirty="0"/>
              <a:t>1.3 Ejemplos de </a:t>
            </a:r>
            <a:r>
              <a:rPr lang="es-MX" sz="2399" dirty="0" err="1"/>
              <a:t>TDA’s</a:t>
            </a:r>
            <a:r>
              <a:rPr lang="es-MX" sz="2399" dirty="0"/>
              <a:t> </a:t>
            </a:r>
          </a:p>
          <a:p>
            <a:r>
              <a:rPr lang="es-MX" sz="2399" dirty="0"/>
              <a:t>1.4 Manejo de memoria </a:t>
            </a:r>
          </a:p>
          <a:p>
            <a:pPr lvl="1"/>
            <a:r>
              <a:rPr lang="es-MX" dirty="0"/>
              <a:t>1.4.1 Memoria estática </a:t>
            </a:r>
          </a:p>
          <a:p>
            <a:pPr lvl="1"/>
            <a:r>
              <a:rPr lang="es-MX" dirty="0"/>
              <a:t>1.4.2 Memoria dinámica</a:t>
            </a:r>
          </a:p>
          <a:p>
            <a:r>
              <a:rPr lang="es-MX" sz="2399" dirty="0"/>
              <a:t> 1.5 Análisis de algoritmos </a:t>
            </a:r>
          </a:p>
          <a:p>
            <a:pPr lvl="1"/>
            <a:r>
              <a:rPr lang="es-MX" dirty="0"/>
              <a:t>1.5.1 Complejidad en el tiempo </a:t>
            </a:r>
          </a:p>
          <a:p>
            <a:pPr lvl="1"/>
            <a:r>
              <a:rPr lang="es-MX" dirty="0"/>
              <a:t>1.5.2 Complejidad en el espacio </a:t>
            </a:r>
          </a:p>
          <a:p>
            <a:pPr lvl="1"/>
            <a:r>
              <a:rPr lang="es-MX" dirty="0"/>
              <a:t>1.5.3 Eficiencia de los algoritmos</a:t>
            </a:r>
            <a:endParaRPr lang="es-MX" sz="2799" dirty="0"/>
          </a:p>
        </p:txBody>
      </p:sp>
    </p:spTree>
    <p:extLst>
      <p:ext uri="{BB962C8B-B14F-4D97-AF65-F5344CB8AC3E}">
        <p14:creationId xmlns:p14="http://schemas.microsoft.com/office/powerpoint/2010/main" val="829305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13271"/>
            <a:ext cx="10512862" cy="1325562"/>
          </a:xfrm>
        </p:spPr>
        <p:txBody>
          <a:bodyPr/>
          <a:lstStyle/>
          <a:p>
            <a:r>
              <a:rPr lang="es-419" dirty="0" smtClean="0"/>
              <a:t>Memoria Estática</a:t>
            </a:r>
            <a:endParaRPr lang="es-MX" dirty="0"/>
          </a:p>
        </p:txBody>
      </p:sp>
      <p:graphicFrame>
        <p:nvGraphicFramePr>
          <p:cNvPr id="4" name="Group 19"/>
          <p:cNvGraphicFramePr>
            <a:graphicFrameLocks noGrp="1"/>
          </p:cNvGraphicFramePr>
          <p:nvPr>
            <p:extLst>
              <p:ext uri="{D42A27DB-BD31-4B8C-83A1-F6EECF244321}">
                <p14:modId xmlns:p14="http://schemas.microsoft.com/office/powerpoint/2010/main" val="3468913184"/>
              </p:ext>
            </p:extLst>
          </p:nvPr>
        </p:nvGraphicFramePr>
        <p:xfrm>
          <a:off x="3427951" y="1369048"/>
          <a:ext cx="3096406" cy="303133"/>
        </p:xfrm>
        <a:graphic>
          <a:graphicData uri="http://schemas.openxmlformats.org/drawingml/2006/table">
            <a:tbl>
              <a:tblPr/>
              <a:tblGrid>
                <a:gridCol w="618964"/>
                <a:gridCol w="618964"/>
                <a:gridCol w="620550"/>
                <a:gridCol w="618964"/>
                <a:gridCol w="618964"/>
              </a:tblGrid>
              <a:tr h="303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Verdana" pitchFamily="34"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0"/>
          <p:cNvSpPr txBox="1">
            <a:spLocks noChangeArrowheads="1"/>
          </p:cNvSpPr>
          <p:nvPr/>
        </p:nvSpPr>
        <p:spPr bwMode="auto">
          <a:xfrm>
            <a:off x="3067681" y="1369049"/>
            <a:ext cx="433275" cy="24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000" b="1">
                <a:latin typeface="Arial" panose="020B0604020202020204" pitchFamily="34" charset="0"/>
              </a:rPr>
              <a:t>V</a:t>
            </a:r>
            <a:endParaRPr lang="es-ES" altLang="es-MX" sz="1000" b="1">
              <a:latin typeface="Arial" panose="020B0604020202020204" pitchFamily="34" charset="0"/>
            </a:endParaRPr>
          </a:p>
        </p:txBody>
      </p:sp>
      <p:graphicFrame>
        <p:nvGraphicFramePr>
          <p:cNvPr id="6" name="Group 47"/>
          <p:cNvGraphicFramePr>
            <a:graphicFrameLocks noGrp="1"/>
          </p:cNvGraphicFramePr>
          <p:nvPr>
            <p:extLst>
              <p:ext uri="{D42A27DB-BD31-4B8C-83A1-F6EECF244321}">
                <p14:modId xmlns:p14="http://schemas.microsoft.com/office/powerpoint/2010/main" val="63226448"/>
              </p:ext>
            </p:extLst>
          </p:nvPr>
        </p:nvGraphicFramePr>
        <p:xfrm>
          <a:off x="3356531" y="1081785"/>
          <a:ext cx="3239243" cy="259294"/>
        </p:xfrm>
        <a:graphic>
          <a:graphicData uri="http://schemas.openxmlformats.org/drawingml/2006/table">
            <a:tbl>
              <a:tblPr/>
              <a:tblGrid>
                <a:gridCol w="647531"/>
                <a:gridCol w="647531"/>
                <a:gridCol w="649119"/>
                <a:gridCol w="647531"/>
                <a:gridCol w="647531"/>
              </a:tblGrid>
              <a:tr h="259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0</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1</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2</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3</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1" i="0" u="none" strike="noStrike" cap="none" normalizeH="0" baseline="0" dirty="0" smtClean="0">
                          <a:ln>
                            <a:noFill/>
                          </a:ln>
                          <a:solidFill>
                            <a:schemeClr val="tx1"/>
                          </a:solidFill>
                          <a:effectLst/>
                          <a:latin typeface="Arial" charset="0"/>
                        </a:rPr>
                        <a:t>4</a:t>
                      </a:r>
                      <a:endParaRPr kumimoji="0" lang="es-ES" sz="11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7" name="Group 48"/>
          <p:cNvGraphicFramePr>
            <a:graphicFrameLocks noGrp="1"/>
          </p:cNvGraphicFramePr>
          <p:nvPr>
            <p:extLst>
              <p:ext uri="{D42A27DB-BD31-4B8C-83A1-F6EECF244321}">
                <p14:modId xmlns:p14="http://schemas.microsoft.com/office/powerpoint/2010/main" val="546649529"/>
              </p:ext>
            </p:extLst>
          </p:nvPr>
        </p:nvGraphicFramePr>
        <p:xfrm>
          <a:off x="3427951" y="1656311"/>
          <a:ext cx="3239242" cy="244411"/>
        </p:xfrm>
        <a:graphic>
          <a:graphicData uri="http://schemas.openxmlformats.org/drawingml/2006/table">
            <a:tbl>
              <a:tblPr/>
              <a:tblGrid>
                <a:gridCol w="647531"/>
                <a:gridCol w="647531"/>
                <a:gridCol w="649118"/>
                <a:gridCol w="647531"/>
                <a:gridCol w="647531"/>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8" name="Group 62"/>
          <p:cNvGraphicFramePr>
            <a:graphicFrameLocks noGrp="1"/>
          </p:cNvGraphicFramePr>
          <p:nvPr>
            <p:extLst>
              <p:ext uri="{D42A27DB-BD31-4B8C-83A1-F6EECF244321}">
                <p14:modId xmlns:p14="http://schemas.microsoft.com/office/powerpoint/2010/main" val="806236617"/>
              </p:ext>
            </p:extLst>
          </p:nvPr>
        </p:nvGraphicFramePr>
        <p:xfrm>
          <a:off x="3427951" y="1872155"/>
          <a:ext cx="3239242" cy="244411"/>
        </p:xfrm>
        <a:graphic>
          <a:graphicData uri="http://schemas.openxmlformats.org/drawingml/2006/table">
            <a:tbl>
              <a:tblPr/>
              <a:tblGrid>
                <a:gridCol w="647531"/>
                <a:gridCol w="647531"/>
                <a:gridCol w="649118"/>
                <a:gridCol w="647531"/>
                <a:gridCol w="647531"/>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dirty="0" smtClean="0">
                          <a:ln>
                            <a:noFill/>
                          </a:ln>
                          <a:solidFill>
                            <a:schemeClr val="tx1"/>
                          </a:solidFill>
                          <a:effectLst/>
                          <a:latin typeface="Arial" charset="0"/>
                        </a:rPr>
                        <a:t>D1 d2</a:t>
                      </a:r>
                      <a:endParaRPr kumimoji="0" lang="es-ES" sz="10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D3 d4</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D5 d6</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smtClean="0">
                          <a:ln>
                            <a:noFill/>
                          </a:ln>
                          <a:solidFill>
                            <a:schemeClr val="tx1"/>
                          </a:solidFill>
                          <a:effectLst/>
                          <a:latin typeface="Arial" charset="0"/>
                        </a:rPr>
                        <a:t>D7 d8</a:t>
                      </a:r>
                      <a:endParaRPr kumimoji="0" lang="es-ES" sz="1000" b="1"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1" i="0" u="none" strike="noStrike" cap="none" normalizeH="0" baseline="0" dirty="0" smtClean="0">
                          <a:ln>
                            <a:noFill/>
                          </a:ln>
                          <a:solidFill>
                            <a:schemeClr val="tx1"/>
                          </a:solidFill>
                          <a:effectLst/>
                          <a:latin typeface="Arial" charset="0"/>
                        </a:rPr>
                        <a:t>D9 d10</a:t>
                      </a:r>
                      <a:endParaRPr kumimoji="0" lang="es-ES" sz="1000" b="1"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9" name="Group 98"/>
          <p:cNvGraphicFramePr>
            <a:graphicFrameLocks noGrp="1"/>
          </p:cNvGraphicFramePr>
          <p:nvPr>
            <p:extLst>
              <p:ext uri="{D42A27DB-BD31-4B8C-83A1-F6EECF244321}">
                <p14:modId xmlns:p14="http://schemas.microsoft.com/office/powerpoint/2010/main" val="2254423724"/>
              </p:ext>
            </p:extLst>
          </p:nvPr>
        </p:nvGraphicFramePr>
        <p:xfrm>
          <a:off x="6667194" y="1656311"/>
          <a:ext cx="2937943" cy="670392"/>
        </p:xfrm>
        <a:graphic>
          <a:graphicData uri="http://schemas.openxmlformats.org/drawingml/2006/table">
            <a:tbl>
              <a:tblPr/>
              <a:tblGrid>
                <a:gridCol w="2937943"/>
              </a:tblGrid>
              <a:tr h="335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Bytes por elemento</a:t>
                      </a:r>
                      <a:endParaRPr kumimoji="0" lang="es-ES" sz="1600" b="0" i="0" u="none" strike="noStrike" cap="none" normalizeH="0" baseline="0" dirty="0" smtClean="0">
                        <a:ln>
                          <a:noFill/>
                        </a:ln>
                        <a:solidFill>
                          <a:schemeClr val="tx1"/>
                        </a:solidFill>
                        <a:effectLst/>
                        <a:latin typeface="Arial" charset="0"/>
                      </a:endParaRPr>
                    </a:p>
                  </a:txBody>
                  <a:tcPr marL="91416" marR="91416" marT="45678" marB="456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51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600" b="0" i="0" u="none" strike="noStrike" cap="none" normalizeH="0" baseline="0" dirty="0" smtClean="0">
                          <a:ln>
                            <a:noFill/>
                          </a:ln>
                          <a:solidFill>
                            <a:schemeClr val="tx1"/>
                          </a:solidFill>
                          <a:effectLst/>
                          <a:latin typeface="Arial" charset="0"/>
                        </a:rPr>
                        <a:t>Dirección de memoria</a:t>
                      </a:r>
                      <a:endParaRPr kumimoji="0" lang="es-ES" sz="1600" b="0" i="0" u="none" strike="noStrike" cap="none" normalizeH="0" baseline="0" dirty="0" smtClean="0">
                        <a:ln>
                          <a:noFill/>
                        </a:ln>
                        <a:solidFill>
                          <a:schemeClr val="tx1"/>
                        </a:solidFill>
                        <a:effectLst/>
                        <a:latin typeface="Arial" charset="0"/>
                      </a:endParaRPr>
                    </a:p>
                  </a:txBody>
                  <a:tcPr marL="91416" marR="91416" marT="45678" marB="4567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10" name="Group 104"/>
          <p:cNvGraphicFramePr>
            <a:graphicFrameLocks noGrp="1"/>
          </p:cNvGraphicFramePr>
          <p:nvPr>
            <p:extLst>
              <p:ext uri="{D42A27DB-BD31-4B8C-83A1-F6EECF244321}">
                <p14:modId xmlns:p14="http://schemas.microsoft.com/office/powerpoint/2010/main" val="2720546180"/>
              </p:ext>
            </p:extLst>
          </p:nvPr>
        </p:nvGraphicFramePr>
        <p:xfrm>
          <a:off x="3427951" y="2089586"/>
          <a:ext cx="3239242" cy="259294"/>
        </p:xfrm>
        <a:graphic>
          <a:graphicData uri="http://schemas.openxmlformats.org/drawingml/2006/table">
            <a:tbl>
              <a:tblPr/>
              <a:tblGrid>
                <a:gridCol w="647531"/>
                <a:gridCol w="647531"/>
                <a:gridCol w="649118"/>
                <a:gridCol w="647531"/>
                <a:gridCol w="647531"/>
              </a:tblGrid>
              <a:tr h="2592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1  2</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smtClean="0">
                          <a:ln>
                            <a:noFill/>
                          </a:ln>
                          <a:solidFill>
                            <a:schemeClr val="tx1"/>
                          </a:solidFill>
                          <a:effectLst/>
                          <a:latin typeface="Arial" charset="0"/>
                        </a:rPr>
                        <a:t>3  4</a:t>
                      </a:r>
                      <a:endParaRPr kumimoji="0" lang="es-ES" sz="11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smtClean="0">
                          <a:ln>
                            <a:noFill/>
                          </a:ln>
                          <a:solidFill>
                            <a:schemeClr val="tx1"/>
                          </a:solidFill>
                          <a:effectLst/>
                          <a:latin typeface="Arial" charset="0"/>
                        </a:rPr>
                        <a:t>5  6</a:t>
                      </a:r>
                      <a:endParaRPr kumimoji="0" lang="es-ES" sz="11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7   8</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100" b="0" i="0" u="none" strike="noStrike" cap="none" normalizeH="0" baseline="0" dirty="0" smtClean="0">
                          <a:ln>
                            <a:noFill/>
                          </a:ln>
                          <a:solidFill>
                            <a:schemeClr val="tx1"/>
                          </a:solidFill>
                          <a:effectLst/>
                          <a:latin typeface="Arial" charset="0"/>
                        </a:rPr>
                        <a:t>9   10</a:t>
                      </a:r>
                      <a:endParaRPr kumimoji="0" lang="es-ES" sz="1100" b="0" i="0" u="none" strike="noStrike" cap="none" normalizeH="0" baseline="0" dirty="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1" name="Text Box 100"/>
          <p:cNvSpPr txBox="1">
            <a:spLocks noChangeArrowheads="1"/>
          </p:cNvSpPr>
          <p:nvPr/>
        </p:nvSpPr>
        <p:spPr bwMode="auto">
          <a:xfrm>
            <a:off x="909836" y="2524472"/>
            <a:ext cx="6910175"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V[3]=900; en el cuarto elemento del arreglo se asigna el 900.</a:t>
            </a:r>
            <a:endParaRPr lang="es-ES" altLang="es-MX" sz="2399" dirty="0">
              <a:latin typeface="Arial" panose="020B0604020202020204" pitchFamily="34" charset="0"/>
            </a:endParaRPr>
          </a:p>
        </p:txBody>
      </p:sp>
      <p:sp>
        <p:nvSpPr>
          <p:cNvPr id="12" name="Text Box 101"/>
          <p:cNvSpPr txBox="1">
            <a:spLocks noChangeArrowheads="1"/>
          </p:cNvSpPr>
          <p:nvPr/>
        </p:nvSpPr>
        <p:spPr bwMode="auto">
          <a:xfrm>
            <a:off x="909835" y="3475067"/>
            <a:ext cx="6910175"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¿Cómo realiza la asignación en la localidad de memoria correcta?</a:t>
            </a:r>
            <a:endParaRPr lang="es-ES" altLang="es-MX" sz="2399" dirty="0">
              <a:latin typeface="Arial" panose="020B0604020202020204" pitchFamily="34" charset="0"/>
            </a:endParaRPr>
          </a:p>
        </p:txBody>
      </p:sp>
      <p:sp>
        <p:nvSpPr>
          <p:cNvPr id="13" name="Text Box 102"/>
          <p:cNvSpPr txBox="1">
            <a:spLocks noChangeArrowheads="1"/>
          </p:cNvSpPr>
          <p:nvPr/>
        </p:nvSpPr>
        <p:spPr bwMode="auto">
          <a:xfrm>
            <a:off x="909834" y="4305167"/>
            <a:ext cx="8064897"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Dirección inicio del arreglo + Sub*Byte del tipo de dato</a:t>
            </a:r>
            <a:endParaRPr lang="es-ES" altLang="es-MX" sz="2399" dirty="0">
              <a:latin typeface="Arial" panose="020B0604020202020204" pitchFamily="34" charset="0"/>
            </a:endParaRPr>
          </a:p>
        </p:txBody>
      </p:sp>
      <p:sp>
        <p:nvSpPr>
          <p:cNvPr id="14" name="Text Box 103"/>
          <p:cNvSpPr txBox="1">
            <a:spLocks noChangeArrowheads="1"/>
          </p:cNvSpPr>
          <p:nvPr/>
        </p:nvSpPr>
        <p:spPr bwMode="auto">
          <a:xfrm>
            <a:off x="621804" y="5145425"/>
            <a:ext cx="2077830"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Para sub=3,</a:t>
            </a:r>
            <a:r>
              <a:rPr lang="es-MX" altLang="es-MX" sz="2399" dirty="0"/>
              <a:t> </a:t>
            </a:r>
            <a:endParaRPr lang="es-ES" altLang="es-MX" sz="2399" dirty="0"/>
          </a:p>
        </p:txBody>
      </p:sp>
      <p:sp>
        <p:nvSpPr>
          <p:cNvPr id="15" name="Text Box 118"/>
          <p:cNvSpPr txBox="1">
            <a:spLocks noChangeArrowheads="1"/>
          </p:cNvSpPr>
          <p:nvPr/>
        </p:nvSpPr>
        <p:spPr bwMode="auto">
          <a:xfrm>
            <a:off x="2626628" y="5145425"/>
            <a:ext cx="1740355"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DI + 3 * 2 =</a:t>
            </a:r>
            <a:endParaRPr lang="es-ES" altLang="es-MX" sz="2399" dirty="0"/>
          </a:p>
        </p:txBody>
      </p:sp>
      <p:sp>
        <p:nvSpPr>
          <p:cNvPr id="16" name="Text Box 120"/>
          <p:cNvSpPr txBox="1">
            <a:spLocks noChangeArrowheads="1"/>
          </p:cNvSpPr>
          <p:nvPr/>
        </p:nvSpPr>
        <p:spPr bwMode="auto">
          <a:xfrm>
            <a:off x="4366984" y="5127703"/>
            <a:ext cx="1632122"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1 + 3 * 2 =</a:t>
            </a:r>
            <a:endParaRPr lang="es-ES" altLang="es-MX" sz="2399" dirty="0"/>
          </a:p>
        </p:txBody>
      </p:sp>
      <p:sp>
        <p:nvSpPr>
          <p:cNvPr id="17" name="Text Box 121"/>
          <p:cNvSpPr txBox="1">
            <a:spLocks noChangeArrowheads="1"/>
          </p:cNvSpPr>
          <p:nvPr/>
        </p:nvSpPr>
        <p:spPr bwMode="auto">
          <a:xfrm>
            <a:off x="6041857" y="5127703"/>
            <a:ext cx="138140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1 + 6 =</a:t>
            </a:r>
            <a:endParaRPr lang="es-ES" altLang="es-MX" sz="2399" dirty="0"/>
          </a:p>
        </p:txBody>
      </p:sp>
      <p:sp>
        <p:nvSpPr>
          <p:cNvPr id="18" name="Text Box 122"/>
          <p:cNvSpPr txBox="1">
            <a:spLocks noChangeArrowheads="1"/>
          </p:cNvSpPr>
          <p:nvPr/>
        </p:nvSpPr>
        <p:spPr bwMode="auto">
          <a:xfrm>
            <a:off x="7388322" y="5085184"/>
            <a:ext cx="431688"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7</a:t>
            </a:r>
            <a:endParaRPr lang="es-ES" altLang="es-MX" sz="2399" dirty="0"/>
          </a:p>
        </p:txBody>
      </p:sp>
      <p:sp>
        <p:nvSpPr>
          <p:cNvPr id="19" name="Text Box 123"/>
          <p:cNvSpPr txBox="1">
            <a:spLocks noChangeArrowheads="1"/>
          </p:cNvSpPr>
          <p:nvPr/>
        </p:nvSpPr>
        <p:spPr bwMode="auto">
          <a:xfrm>
            <a:off x="2735343" y="5995417"/>
            <a:ext cx="7270444" cy="83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Observe que el tercer elemento del arreglo inicia en la dirección 7.</a:t>
            </a:r>
            <a:endParaRPr lang="es-ES" altLang="es-MX" sz="2399" dirty="0">
              <a:latin typeface="Arial" panose="020B0604020202020204" pitchFamily="34" charset="0"/>
            </a:endParaRPr>
          </a:p>
        </p:txBody>
      </p:sp>
    </p:spTree>
    <p:extLst>
      <p:ext uri="{BB962C8B-B14F-4D97-AF65-F5344CB8AC3E}">
        <p14:creationId xmlns:p14="http://schemas.microsoft.com/office/powerpoint/2010/main" val="17480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Memoria Estática</a:t>
            </a:r>
            <a:endParaRPr lang="es-MX" dirty="0"/>
          </a:p>
        </p:txBody>
      </p:sp>
      <p:sp>
        <p:nvSpPr>
          <p:cNvPr id="3" name="Content Placeholder 2"/>
          <p:cNvSpPr>
            <a:spLocks noGrp="1"/>
          </p:cNvSpPr>
          <p:nvPr>
            <p:ph idx="1"/>
          </p:nvPr>
        </p:nvSpPr>
        <p:spPr/>
        <p:txBody>
          <a:bodyPr>
            <a:normAutofit/>
          </a:bodyPr>
          <a:lstStyle/>
          <a:p>
            <a:r>
              <a:rPr lang="es-419" dirty="0"/>
              <a:t>Solo aquellos datos de los cuales se conoce el tamaño exacto que ocupan para guardarse pueden almacenarse en la memoria estática. </a:t>
            </a:r>
            <a:endParaRPr lang="es-MX" dirty="0"/>
          </a:p>
          <a:p>
            <a:r>
              <a:rPr lang="es-MX" dirty="0"/>
              <a:t>Como consecuencia de esta condición no podrán almacenarse en memoria estática: </a:t>
            </a:r>
          </a:p>
          <a:p>
            <a:pPr lvl="1"/>
            <a:r>
              <a:rPr lang="es-MX" sz="2799" dirty="0"/>
              <a:t>Los objetos correspondientes a procedimientos o funciones recursivas, ya que en tiempo de compilación no se sabe el número de variables que serán necesarias.</a:t>
            </a:r>
          </a:p>
          <a:p>
            <a:pPr lvl="1"/>
            <a:r>
              <a:rPr lang="es-MX" sz="2799" dirty="0"/>
              <a:t>Las estructuras dinámicas de datos tales como listas, árboles, etc. ya que el número de elementos que las forman no es conocido hasta que el programa se ejecuta.</a:t>
            </a:r>
          </a:p>
          <a:p>
            <a:endParaRPr lang="es-MX" dirty="0"/>
          </a:p>
        </p:txBody>
      </p:sp>
    </p:spTree>
    <p:extLst>
      <p:ext uri="{BB962C8B-B14F-4D97-AF65-F5344CB8AC3E}">
        <p14:creationId xmlns:p14="http://schemas.microsoft.com/office/powerpoint/2010/main" val="4028398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Uso de Memoria estática: Ejercicios con arreglos</a:t>
            </a:r>
            <a:endParaRPr lang="es-MX" dirty="0"/>
          </a:p>
        </p:txBody>
      </p:sp>
      <p:sp>
        <p:nvSpPr>
          <p:cNvPr id="3" name="Content Placeholder 2"/>
          <p:cNvSpPr>
            <a:spLocks noGrp="1"/>
          </p:cNvSpPr>
          <p:nvPr>
            <p:ph idx="1"/>
          </p:nvPr>
        </p:nvSpPr>
        <p:spPr/>
        <p:txBody>
          <a:bodyPr>
            <a:normAutofit fontScale="92500" lnSpcReduction="20000"/>
          </a:bodyPr>
          <a:lstStyle/>
          <a:p>
            <a:pPr marL="45706" indent="0">
              <a:buNone/>
            </a:pPr>
            <a:r>
              <a:rPr lang="es-MX" dirty="0"/>
              <a:t>Realizar en </a:t>
            </a:r>
            <a:r>
              <a:rPr lang="es-MX" dirty="0" smtClean="0"/>
              <a:t>clase:</a:t>
            </a:r>
          </a:p>
          <a:p>
            <a:pPr marL="502906" indent="-457200"/>
            <a:r>
              <a:rPr lang="es-MX" dirty="0" smtClean="0"/>
              <a:t>Escribir </a:t>
            </a:r>
            <a:r>
              <a:rPr lang="es-MX" dirty="0"/>
              <a:t>un programa que permite el llenado de un </a:t>
            </a:r>
            <a:r>
              <a:rPr lang="es-MX" dirty="0" smtClean="0"/>
              <a:t>arreglo de </a:t>
            </a:r>
            <a:r>
              <a:rPr lang="es-MX" dirty="0"/>
              <a:t>10 </a:t>
            </a:r>
            <a:r>
              <a:rPr lang="es-MX" dirty="0" smtClean="0"/>
              <a:t>posiciones, posteriormente </a:t>
            </a:r>
            <a:r>
              <a:rPr lang="es-MX" dirty="0"/>
              <a:t>debe permitir el ingreso de 1 dato y verificar e informar si este se encuentra en el </a:t>
            </a:r>
            <a:r>
              <a:rPr lang="es-MX" dirty="0" smtClean="0"/>
              <a:t>arreglo y </a:t>
            </a:r>
            <a:r>
              <a:rPr lang="es-MX" dirty="0"/>
              <a:t>cuantas veces se </a:t>
            </a:r>
            <a:r>
              <a:rPr lang="es-MX" dirty="0" smtClean="0"/>
              <a:t>encuentra. Hacer un menú para: 1.- Llenar arreglo, 2.- Pedir y verificar que se encuentra un número.</a:t>
            </a:r>
          </a:p>
          <a:p>
            <a:pPr marL="45706" indent="0">
              <a:buNone/>
            </a:pPr>
            <a:r>
              <a:rPr lang="es-MX" dirty="0"/>
              <a:t>Deberán de subir </a:t>
            </a:r>
            <a:r>
              <a:rPr lang="es-MX" dirty="0" smtClean="0"/>
              <a:t>la siguiente tarea </a:t>
            </a:r>
            <a:r>
              <a:rPr lang="es-MX" dirty="0"/>
              <a:t>en la </a:t>
            </a:r>
            <a:r>
              <a:rPr lang="es-MX" dirty="0" smtClean="0"/>
              <a:t>plataforma</a:t>
            </a:r>
            <a:r>
              <a:rPr lang="es-MX" dirty="0"/>
              <a:t>:</a:t>
            </a:r>
          </a:p>
          <a:p>
            <a:pPr marL="502906" indent="-457200"/>
            <a:r>
              <a:rPr lang="es-MX" dirty="0" smtClean="0"/>
              <a:t>Se </a:t>
            </a:r>
            <a:r>
              <a:rPr lang="es-MX" dirty="0"/>
              <a:t>pide la implementación de un programa </a:t>
            </a:r>
            <a:r>
              <a:rPr lang="es-MX" dirty="0" smtClean="0"/>
              <a:t>para </a:t>
            </a:r>
            <a:r>
              <a:rPr lang="es-MX" dirty="0"/>
              <a:t>rellenar un </a:t>
            </a:r>
            <a:r>
              <a:rPr lang="es-MX" dirty="0" smtClean="0"/>
              <a:t>arreglo de </a:t>
            </a:r>
            <a:r>
              <a:rPr lang="es-MX" dirty="0"/>
              <a:t>10 números enteros sin que se repita ningún valor. El programa deberá controlar que cuando el usuario introduzca un nuevo valor éste no haya sido introducido previamente; si dicho valor ya existe en el </a:t>
            </a:r>
            <a:r>
              <a:rPr lang="es-MX" dirty="0" smtClean="0"/>
              <a:t>arreglo el </a:t>
            </a:r>
            <a:r>
              <a:rPr lang="es-MX" dirty="0"/>
              <a:t>programa deberá volver a pedir otro hasta que el que se introduzca no exista</a:t>
            </a:r>
            <a:r>
              <a:rPr lang="es-MX" dirty="0" smtClean="0"/>
              <a:t>. Al final presentar el arreglo por pantalla.</a:t>
            </a:r>
            <a:endParaRPr lang="es-MX" dirty="0"/>
          </a:p>
          <a:p>
            <a:pPr marL="45706" indent="0">
              <a:buNone/>
            </a:pPr>
            <a:endParaRPr lang="es-MX" dirty="0"/>
          </a:p>
        </p:txBody>
      </p:sp>
    </p:spTree>
    <p:extLst>
      <p:ext uri="{BB962C8B-B14F-4D97-AF65-F5344CB8AC3E}">
        <p14:creationId xmlns:p14="http://schemas.microsoft.com/office/powerpoint/2010/main" val="1421896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Arreglos de Objetos</a:t>
            </a:r>
            <a:endParaRPr lang="es-MX" dirty="0"/>
          </a:p>
        </p:txBody>
      </p:sp>
      <p:sp>
        <p:nvSpPr>
          <p:cNvPr id="3" name="Marcador de contenido 2"/>
          <p:cNvSpPr>
            <a:spLocks noGrp="1"/>
          </p:cNvSpPr>
          <p:nvPr>
            <p:ph idx="1"/>
          </p:nvPr>
        </p:nvSpPr>
        <p:spPr/>
        <p:txBody>
          <a:bodyPr/>
          <a:lstStyle/>
          <a:p>
            <a:pPr algn="just"/>
            <a:r>
              <a:rPr lang="es-MX" dirty="0"/>
              <a:t>Este tipo de arreglo tiene la misma definición de un </a:t>
            </a:r>
            <a:r>
              <a:rPr lang="es-MX" b="1" dirty="0">
                <a:hlinkClick r:id="rId2" tooltip="Arreglos en Java"/>
              </a:rPr>
              <a:t>Arreglo de datos Primitivos</a:t>
            </a:r>
            <a:r>
              <a:rPr lang="es-MX" dirty="0"/>
              <a:t>, estos difieren en la instancia que poseen, mas claramente, estos se crean en base a una </a:t>
            </a:r>
            <a:r>
              <a:rPr lang="es-MX" b="1" dirty="0"/>
              <a:t>clase </a:t>
            </a:r>
            <a:r>
              <a:rPr lang="es-MX" dirty="0"/>
              <a:t>ya existente y definida con sus </a:t>
            </a:r>
            <a:r>
              <a:rPr lang="es-MX" b="1" dirty="0"/>
              <a:t>atributos y </a:t>
            </a:r>
            <a:r>
              <a:rPr lang="es-MX" b="1" dirty="0" smtClean="0"/>
              <a:t>métodos </a:t>
            </a:r>
            <a:r>
              <a:rPr lang="es-MX" dirty="0" smtClean="0"/>
              <a:t>correspondientes.</a:t>
            </a:r>
          </a:p>
          <a:p>
            <a:r>
              <a:rPr lang="es-MX" dirty="0" smtClean="0"/>
              <a:t>La </a:t>
            </a:r>
            <a:r>
              <a:rPr lang="es-MX" dirty="0"/>
              <a:t>definición de un </a:t>
            </a:r>
            <a:r>
              <a:rPr lang="es-MX" b="1" dirty="0"/>
              <a:t>Arreglo de Objetos</a:t>
            </a:r>
            <a:r>
              <a:rPr lang="es-MX" dirty="0"/>
              <a:t> es la misma que un </a:t>
            </a:r>
            <a:r>
              <a:rPr lang="es-MX" b="1" dirty="0"/>
              <a:t>Arreglo de datos Primitivos</a:t>
            </a:r>
            <a:r>
              <a:rPr lang="es-MX" dirty="0"/>
              <a:t>, su </a:t>
            </a:r>
            <a:r>
              <a:rPr lang="es-MX" dirty="0" err="1"/>
              <a:t>syntaxis</a:t>
            </a:r>
            <a:r>
              <a:rPr lang="es-MX" dirty="0"/>
              <a:t> es de la siguiente forma</a:t>
            </a:r>
            <a:r>
              <a:rPr lang="es-MX" dirty="0" smtClean="0"/>
              <a:t>:</a:t>
            </a:r>
          </a:p>
          <a:p>
            <a:pPr lvl="1"/>
            <a:r>
              <a:rPr lang="es-MX" dirty="0" smtClean="0"/>
              <a:t>Alumno[] </a:t>
            </a:r>
            <a:r>
              <a:rPr lang="es-MX" dirty="0" err="1" smtClean="0"/>
              <a:t>arregloAlum</a:t>
            </a:r>
            <a:r>
              <a:rPr lang="es-MX" dirty="0" smtClean="0"/>
              <a:t>= new Alumno[10];</a:t>
            </a:r>
          </a:p>
          <a:p>
            <a:r>
              <a:rPr lang="es-MX" dirty="0" smtClean="0"/>
              <a:t>Cada elemento del arreglo tendrá todas las características (métodos, variables, etc.) que estén declarados de manera publica en la clase Alumno. </a:t>
            </a:r>
            <a:endParaRPr lang="es-MX" dirty="0"/>
          </a:p>
        </p:txBody>
      </p:sp>
    </p:spTree>
    <p:extLst>
      <p:ext uri="{BB962C8B-B14F-4D97-AF65-F5344CB8AC3E}">
        <p14:creationId xmlns:p14="http://schemas.microsoft.com/office/powerpoint/2010/main" val="3449922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 con Arreglos de Objetos: Control Escolar</a:t>
            </a:r>
            <a:endParaRPr lang="es-MX" dirty="0"/>
          </a:p>
        </p:txBody>
      </p:sp>
      <p:sp>
        <p:nvSpPr>
          <p:cNvPr id="3" name="Marcador de contenido 2"/>
          <p:cNvSpPr>
            <a:spLocks noGrp="1"/>
          </p:cNvSpPr>
          <p:nvPr>
            <p:ph idx="1"/>
          </p:nvPr>
        </p:nvSpPr>
        <p:spPr/>
        <p:txBody>
          <a:bodyPr/>
          <a:lstStyle/>
          <a:p>
            <a:r>
              <a:rPr lang="es-MX" dirty="0" smtClean="0"/>
              <a:t>Crear una clase llamada </a:t>
            </a:r>
            <a:r>
              <a:rPr lang="es-MX" dirty="0" err="1" smtClean="0"/>
              <a:t>AlumPrimaria</a:t>
            </a:r>
            <a:r>
              <a:rPr lang="es-MX" dirty="0" smtClean="0"/>
              <a:t> con los datos de Clave, Nombre, Grado, </a:t>
            </a:r>
            <a:r>
              <a:rPr lang="es-MX" dirty="0" err="1" smtClean="0"/>
              <a:t>CalMatematicas</a:t>
            </a:r>
            <a:r>
              <a:rPr lang="es-MX" dirty="0" smtClean="0"/>
              <a:t>, </a:t>
            </a:r>
            <a:r>
              <a:rPr lang="es-MX" dirty="0" err="1" smtClean="0"/>
              <a:t>CalEspañol</a:t>
            </a:r>
            <a:r>
              <a:rPr lang="es-MX" dirty="0" smtClean="0"/>
              <a:t>, </a:t>
            </a:r>
            <a:r>
              <a:rPr lang="es-MX" dirty="0" err="1" smtClean="0"/>
              <a:t>CalCiencias</a:t>
            </a:r>
            <a:r>
              <a:rPr lang="es-MX" dirty="0" smtClean="0"/>
              <a:t>.</a:t>
            </a:r>
          </a:p>
          <a:p>
            <a:r>
              <a:rPr lang="es-MX" dirty="0" smtClean="0"/>
              <a:t>La clase debe tener constructor para inicializar los datos del alumno excepto sus calificaciones. </a:t>
            </a:r>
          </a:p>
          <a:p>
            <a:r>
              <a:rPr lang="es-MX" dirty="0" smtClean="0"/>
              <a:t>Crear métodos </a:t>
            </a:r>
            <a:r>
              <a:rPr lang="es-MX" dirty="0" err="1" smtClean="0"/>
              <a:t>get</a:t>
            </a:r>
            <a:r>
              <a:rPr lang="es-MX" dirty="0" smtClean="0"/>
              <a:t>/set para: Nombre, Grado y las calificaciones</a:t>
            </a:r>
          </a:p>
          <a:p>
            <a:r>
              <a:rPr lang="es-MX" dirty="0" smtClean="0"/>
              <a:t>Crear método </a:t>
            </a:r>
            <a:r>
              <a:rPr lang="es-MX" dirty="0" err="1" smtClean="0"/>
              <a:t>get</a:t>
            </a:r>
            <a:r>
              <a:rPr lang="es-MX" dirty="0" smtClean="0"/>
              <a:t> para Clave</a:t>
            </a:r>
          </a:p>
          <a:p>
            <a:r>
              <a:rPr lang="es-MX" dirty="0" smtClean="0"/>
              <a:t>Incluir método </a:t>
            </a:r>
            <a:r>
              <a:rPr lang="es-MX" dirty="0" err="1" smtClean="0"/>
              <a:t>toString</a:t>
            </a:r>
            <a:r>
              <a:rPr lang="es-MX" dirty="0" smtClean="0"/>
              <a:t>  </a:t>
            </a:r>
          </a:p>
          <a:p>
            <a:endParaRPr lang="es-MX" dirty="0"/>
          </a:p>
        </p:txBody>
      </p:sp>
    </p:spTree>
    <p:extLst>
      <p:ext uri="{BB962C8B-B14F-4D97-AF65-F5344CB8AC3E}">
        <p14:creationId xmlns:p14="http://schemas.microsoft.com/office/powerpoint/2010/main" val="101282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Menú para arreglo de alumnos de primaria:</a:t>
            </a:r>
            <a:endParaRPr lang="es-MX" dirty="0"/>
          </a:p>
        </p:txBody>
      </p:sp>
      <p:sp>
        <p:nvSpPr>
          <p:cNvPr id="3" name="Marcador de contenido 2"/>
          <p:cNvSpPr>
            <a:spLocks noGrp="1"/>
          </p:cNvSpPr>
          <p:nvPr>
            <p:ph idx="1"/>
          </p:nvPr>
        </p:nvSpPr>
        <p:spPr/>
        <p:txBody>
          <a:bodyPr/>
          <a:lstStyle/>
          <a:p>
            <a:r>
              <a:rPr lang="es-MX" dirty="0" smtClean="0"/>
              <a:t>Alta Alumnos (validando que el numero o clave del alumno no se repita)</a:t>
            </a:r>
          </a:p>
          <a:p>
            <a:r>
              <a:rPr lang="es-MX" dirty="0" smtClean="0"/>
              <a:t>Capturar Calificaciones</a:t>
            </a:r>
          </a:p>
          <a:p>
            <a:r>
              <a:rPr lang="es-MX" dirty="0" smtClean="0"/>
              <a:t>Buscar alumno e imprimir su boleta</a:t>
            </a:r>
          </a:p>
          <a:p>
            <a:r>
              <a:rPr lang="es-MX" dirty="0" smtClean="0"/>
              <a:t>Imprimir boletas (con todos los alumnos obteniendo el promedio)</a:t>
            </a:r>
          </a:p>
          <a:p>
            <a:r>
              <a:rPr lang="es-MX" dirty="0" smtClean="0"/>
              <a:t>Modificar Nombre del Alumno</a:t>
            </a:r>
          </a:p>
          <a:p>
            <a:r>
              <a:rPr lang="es-MX" dirty="0" smtClean="0"/>
              <a:t>Agregar otro reporte</a:t>
            </a:r>
          </a:p>
          <a:p>
            <a:endParaRPr lang="es-MX" dirty="0" smtClean="0"/>
          </a:p>
          <a:p>
            <a:endParaRPr lang="es-MX" dirty="0"/>
          </a:p>
        </p:txBody>
      </p:sp>
    </p:spTree>
    <p:extLst>
      <p:ext uri="{BB962C8B-B14F-4D97-AF65-F5344CB8AC3E}">
        <p14:creationId xmlns:p14="http://schemas.microsoft.com/office/powerpoint/2010/main" val="79065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1.4.2. Memoria Dinámica</a:t>
            </a:r>
            <a:endParaRPr lang="es-MX" dirty="0"/>
          </a:p>
        </p:txBody>
      </p:sp>
      <p:sp>
        <p:nvSpPr>
          <p:cNvPr id="3" name="Content Placeholder 2"/>
          <p:cNvSpPr>
            <a:spLocks noGrp="1"/>
          </p:cNvSpPr>
          <p:nvPr>
            <p:ph idx="1"/>
          </p:nvPr>
        </p:nvSpPr>
        <p:spPr>
          <a:xfrm>
            <a:off x="1142702" y="2057758"/>
            <a:ext cx="9870300" cy="1507042"/>
          </a:xfrm>
        </p:spPr>
        <p:txBody>
          <a:bodyPr>
            <a:normAutofit fontScale="77500" lnSpcReduction="20000"/>
          </a:bodyPr>
          <a:lstStyle/>
          <a:p>
            <a:r>
              <a:rPr lang="es-MX" altLang="es-MX" dirty="0">
                <a:latin typeface="Arial" panose="020B0604020202020204" pitchFamily="34" charset="0"/>
              </a:rPr>
              <a:t>Es un espacio de almacenamiento que se solicita en tiempo de </a:t>
            </a:r>
            <a:r>
              <a:rPr lang="es-MX" altLang="es-MX" dirty="0" smtClean="0">
                <a:latin typeface="Arial" panose="020B0604020202020204" pitchFamily="34" charset="0"/>
              </a:rPr>
              <a:t>ejecución.</a:t>
            </a:r>
          </a:p>
          <a:p>
            <a:r>
              <a:rPr lang="es-ES" altLang="es-MX" dirty="0">
                <a:latin typeface="Arial" panose="020B0604020202020204" pitchFamily="34" charset="0"/>
              </a:rPr>
              <a:t>El medio para manejar la memoria que otorga el sistema operativo, es el puntero, puesto que no podemos saber </a:t>
            </a:r>
            <a:r>
              <a:rPr lang="es-ES" altLang="es-MX" i="1" dirty="0">
                <a:latin typeface="Arial" panose="020B0604020202020204" pitchFamily="34" charset="0"/>
              </a:rPr>
              <a:t>en tiempo de compilación </a:t>
            </a:r>
            <a:r>
              <a:rPr lang="es-ES" altLang="es-MX" dirty="0">
                <a:latin typeface="Arial" panose="020B0604020202020204" pitchFamily="34" charset="0"/>
              </a:rPr>
              <a:t>dónde nos dará huecos el sistema operativo (en la memoria de nuestro PC). </a:t>
            </a:r>
          </a:p>
          <a:p>
            <a:endParaRPr lang="es-MX" dirty="0"/>
          </a:p>
        </p:txBody>
      </p:sp>
      <p:sp>
        <p:nvSpPr>
          <p:cNvPr id="4" name="Text Box 8"/>
          <p:cNvSpPr txBox="1">
            <a:spLocks noChangeArrowheads="1"/>
          </p:cNvSpPr>
          <p:nvPr/>
        </p:nvSpPr>
        <p:spPr bwMode="auto">
          <a:xfrm>
            <a:off x="116084" y="4220957"/>
            <a:ext cx="360206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dirty="0">
                <a:latin typeface="Arial" panose="020B0604020202020204" pitchFamily="34" charset="0"/>
              </a:rPr>
              <a:t>Vector v= new Vector()</a:t>
            </a:r>
            <a:endParaRPr lang="es-ES" altLang="es-MX" sz="2399" dirty="0">
              <a:latin typeface="Arial" panose="020B0604020202020204" pitchFamily="34" charset="0"/>
            </a:endParaRPr>
          </a:p>
        </p:txBody>
      </p:sp>
      <p:sp>
        <p:nvSpPr>
          <p:cNvPr id="5" name="Text Box 9"/>
          <p:cNvSpPr txBox="1">
            <a:spLocks noChangeArrowheads="1"/>
          </p:cNvSpPr>
          <p:nvPr/>
        </p:nvSpPr>
        <p:spPr bwMode="auto">
          <a:xfrm>
            <a:off x="4052362" y="3286492"/>
            <a:ext cx="5399269" cy="156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2399" dirty="0">
                <a:latin typeface="Arial" panose="020B0604020202020204" pitchFamily="34" charset="0"/>
              </a:rPr>
              <a:t>Java solicita el área de memoria del vector en tiempo de ejecución, haciendo uso de la memoria HEAP (montón).</a:t>
            </a:r>
            <a:endParaRPr lang="es-ES" altLang="es-MX" sz="2399" dirty="0">
              <a:latin typeface="Arial" panose="020B0604020202020204" pitchFamily="34" charset="0"/>
            </a:endParaRPr>
          </a:p>
        </p:txBody>
      </p:sp>
      <p:sp>
        <p:nvSpPr>
          <p:cNvPr id="6" name="Text Box 11"/>
          <p:cNvSpPr txBox="1">
            <a:spLocks noChangeArrowheads="1"/>
          </p:cNvSpPr>
          <p:nvPr/>
        </p:nvSpPr>
        <p:spPr bwMode="auto">
          <a:xfrm>
            <a:off x="611029" y="5300176"/>
            <a:ext cx="504694" cy="46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2399">
                <a:latin typeface="Arial" panose="020B0604020202020204" pitchFamily="34" charset="0"/>
              </a:rPr>
              <a:t>V</a:t>
            </a:r>
            <a:endParaRPr lang="es-ES" altLang="es-MX" sz="2399">
              <a:latin typeface="Arial" panose="020B0604020202020204" pitchFamily="34" charset="0"/>
            </a:endParaRPr>
          </a:p>
        </p:txBody>
      </p:sp>
      <p:sp>
        <p:nvSpPr>
          <p:cNvPr id="7" name="Text Box 12"/>
          <p:cNvSpPr txBox="1">
            <a:spLocks noChangeArrowheads="1"/>
          </p:cNvSpPr>
          <p:nvPr/>
        </p:nvSpPr>
        <p:spPr bwMode="auto">
          <a:xfrm>
            <a:off x="971297" y="5300176"/>
            <a:ext cx="863375" cy="406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000">
                <a:latin typeface="Arial" panose="020B0604020202020204" pitchFamily="34" charset="0"/>
              </a:rPr>
              <a:t>Dirección Memoria</a:t>
            </a:r>
            <a:endParaRPr lang="es-ES" altLang="es-MX" sz="1000">
              <a:latin typeface="Arial" panose="020B0604020202020204" pitchFamily="34" charset="0"/>
            </a:endParaRPr>
          </a:p>
        </p:txBody>
      </p:sp>
      <p:graphicFrame>
        <p:nvGraphicFramePr>
          <p:cNvPr id="8" name="Group 27"/>
          <p:cNvGraphicFramePr>
            <a:graphicFrameLocks noGrp="1"/>
          </p:cNvGraphicFramePr>
          <p:nvPr/>
        </p:nvGraphicFramePr>
        <p:xfrm>
          <a:off x="2986897" y="5949294"/>
          <a:ext cx="2542513" cy="376140"/>
        </p:xfrm>
        <a:graphic>
          <a:graphicData uri="http://schemas.openxmlformats.org/drawingml/2006/table">
            <a:tbl>
              <a:tblPr/>
              <a:tblGrid>
                <a:gridCol w="507868"/>
                <a:gridCol w="509455"/>
                <a:gridCol w="507868"/>
                <a:gridCol w="509454"/>
                <a:gridCol w="507868"/>
              </a:tblGrid>
              <a:tr h="3761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 sz="1000" b="0" i="0" u="none" strike="noStrike" cap="none" normalizeH="0" baseline="0" smtClean="0">
                        <a:ln>
                          <a:noFill/>
                        </a:ln>
                        <a:solidFill>
                          <a:schemeClr val="tx1"/>
                        </a:solidFill>
                        <a:effectLst/>
                        <a:latin typeface="Arial" charset="0"/>
                      </a:endParaRPr>
                    </a:p>
                  </a:txBody>
                  <a:tcPr marL="91416" marR="91416"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Line 28"/>
          <p:cNvSpPr>
            <a:spLocks noChangeShapeType="1"/>
          </p:cNvSpPr>
          <p:nvPr/>
        </p:nvSpPr>
        <p:spPr bwMode="auto">
          <a:xfrm>
            <a:off x="1691834" y="5589025"/>
            <a:ext cx="1295063" cy="576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graphicFrame>
        <p:nvGraphicFramePr>
          <p:cNvPr id="10" name="Group 69"/>
          <p:cNvGraphicFramePr>
            <a:graphicFrameLocks noGrp="1"/>
          </p:cNvGraphicFramePr>
          <p:nvPr/>
        </p:nvGraphicFramePr>
        <p:xfrm>
          <a:off x="2986897" y="5733450"/>
          <a:ext cx="2542513" cy="244411"/>
        </p:xfrm>
        <a:graphic>
          <a:graphicData uri="http://schemas.openxmlformats.org/drawingml/2006/table">
            <a:tbl>
              <a:tblPr/>
              <a:tblGrid>
                <a:gridCol w="507868"/>
                <a:gridCol w="509455"/>
                <a:gridCol w="507868"/>
                <a:gridCol w="509454"/>
                <a:gridCol w="507868"/>
              </a:tblGrid>
              <a:tr h="24441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0</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1</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2</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3</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000" b="0" i="0" u="none" strike="noStrike" cap="none" normalizeH="0" baseline="0" smtClean="0">
                          <a:ln>
                            <a:noFill/>
                          </a:ln>
                          <a:solidFill>
                            <a:schemeClr val="tx1"/>
                          </a:solidFill>
                          <a:effectLst/>
                          <a:latin typeface="Arial" charset="0"/>
                        </a:rPr>
                        <a:t>4</a:t>
                      </a:r>
                      <a:endParaRPr kumimoji="0" lang="es-ES" sz="1000" b="0" i="0" u="none" strike="noStrike" cap="none" normalizeH="0" baseline="0" smtClean="0">
                        <a:ln>
                          <a:noFill/>
                        </a:ln>
                        <a:solidFill>
                          <a:schemeClr val="tx1"/>
                        </a:solidFill>
                        <a:effectLst/>
                        <a:latin typeface="Arial" charset="0"/>
                      </a:endParaRPr>
                    </a:p>
                  </a:txBody>
                  <a:tcPr marL="91416" marR="91416" marT="45827" marB="458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1" name="Text Box 70"/>
          <p:cNvSpPr txBox="1">
            <a:spLocks noChangeArrowheads="1"/>
          </p:cNvSpPr>
          <p:nvPr/>
        </p:nvSpPr>
        <p:spPr bwMode="auto">
          <a:xfrm>
            <a:off x="5975567" y="4953783"/>
            <a:ext cx="3096406" cy="13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eaLnBrk="1" hangingPunct="1">
              <a:spcBef>
                <a:spcPct val="50000"/>
              </a:spcBef>
            </a:pPr>
            <a:r>
              <a:rPr lang="es-MX" altLang="es-MX" sz="1400" dirty="0">
                <a:latin typeface="Arial" panose="020B0604020202020204" pitchFamily="34" charset="0"/>
              </a:rPr>
              <a:t>Requiere de 24 bytes contiguos. 20 para representar los cinco elementos  y asigna un elemento de control donde almacena el número de elementos del arreglo. Un tipo </a:t>
            </a:r>
            <a:r>
              <a:rPr lang="es-MX" altLang="es-MX" sz="1400" dirty="0" err="1">
                <a:latin typeface="Arial" panose="020B0604020202020204" pitchFamily="34" charset="0"/>
              </a:rPr>
              <a:t>int</a:t>
            </a:r>
            <a:r>
              <a:rPr lang="es-MX" altLang="es-MX" sz="1400" dirty="0">
                <a:latin typeface="Arial" panose="020B0604020202020204" pitchFamily="34" charset="0"/>
              </a:rPr>
              <a:t> en java requiere de 4 bytes</a:t>
            </a:r>
            <a:endParaRPr lang="es-ES" altLang="es-MX" sz="1400" dirty="0">
              <a:latin typeface="Arial" panose="020B0604020202020204" pitchFamily="34" charset="0"/>
            </a:endParaRPr>
          </a:p>
        </p:txBody>
      </p:sp>
      <p:sp>
        <p:nvSpPr>
          <p:cNvPr id="12" name="Text Box 71"/>
          <p:cNvSpPr txBox="1">
            <a:spLocks noChangeArrowheads="1"/>
          </p:cNvSpPr>
          <p:nvPr/>
        </p:nvSpPr>
        <p:spPr bwMode="auto">
          <a:xfrm>
            <a:off x="684034" y="6380981"/>
            <a:ext cx="43914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MX" altLang="es-MX" sz="1400">
                <a:latin typeface="Arial" panose="020B0604020202020204" pitchFamily="34" charset="0"/>
              </a:rPr>
              <a:t>V[3]=18; realiza la misma formula que en la estáticos</a:t>
            </a:r>
            <a:endParaRPr lang="es-ES" altLang="es-MX" sz="1400">
              <a:latin typeface="Arial" panose="020B0604020202020204" pitchFamily="34" charset="0"/>
            </a:endParaRPr>
          </a:p>
        </p:txBody>
      </p:sp>
      <p:grpSp>
        <p:nvGrpSpPr>
          <p:cNvPr id="13" name="Group 77"/>
          <p:cNvGrpSpPr>
            <a:grpSpLocks/>
          </p:cNvGrpSpPr>
          <p:nvPr/>
        </p:nvGrpSpPr>
        <p:grpSpPr bwMode="auto">
          <a:xfrm>
            <a:off x="755453" y="4581225"/>
            <a:ext cx="647531" cy="647531"/>
            <a:chOff x="476" y="2886"/>
            <a:chExt cx="408" cy="408"/>
          </a:xfrm>
        </p:grpSpPr>
        <p:sp>
          <p:nvSpPr>
            <p:cNvPr id="14" name="AutoShape 72"/>
            <p:cNvSpPr>
              <a:spLocks/>
            </p:cNvSpPr>
            <p:nvPr/>
          </p:nvSpPr>
          <p:spPr bwMode="auto">
            <a:xfrm rot="5400000" flipV="1">
              <a:off x="657" y="2705"/>
              <a:ext cx="46" cy="408"/>
            </a:xfrm>
            <a:prstGeom prst="rightBrace">
              <a:avLst>
                <a:gd name="adj1" fmla="val 7391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sp>
          <p:nvSpPr>
            <p:cNvPr id="15" name="Line 73"/>
            <p:cNvSpPr>
              <a:spLocks noChangeShapeType="1"/>
            </p:cNvSpPr>
            <p:nvPr/>
          </p:nvSpPr>
          <p:spPr bwMode="auto">
            <a:xfrm>
              <a:off x="657" y="2931"/>
              <a:ext cx="46"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grpSp>
      <p:grpSp>
        <p:nvGrpSpPr>
          <p:cNvPr id="16" name="Group 78"/>
          <p:cNvGrpSpPr>
            <a:grpSpLocks/>
          </p:cNvGrpSpPr>
          <p:nvPr/>
        </p:nvGrpSpPr>
        <p:grpSpPr bwMode="auto">
          <a:xfrm>
            <a:off x="1475990" y="4581225"/>
            <a:ext cx="4031200" cy="1223644"/>
            <a:chOff x="930" y="2886"/>
            <a:chExt cx="2540" cy="771"/>
          </a:xfrm>
        </p:grpSpPr>
        <p:sp>
          <p:nvSpPr>
            <p:cNvPr id="17" name="AutoShape 74"/>
            <p:cNvSpPr>
              <a:spLocks/>
            </p:cNvSpPr>
            <p:nvPr/>
          </p:nvSpPr>
          <p:spPr bwMode="auto">
            <a:xfrm rot="5400000" flipV="1">
              <a:off x="1247" y="2569"/>
              <a:ext cx="46" cy="680"/>
            </a:xfrm>
            <a:prstGeom prst="rightBrace">
              <a:avLst>
                <a:gd name="adj1" fmla="val 12318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sp>
          <p:nvSpPr>
            <p:cNvPr id="18" name="Line 75"/>
            <p:cNvSpPr>
              <a:spLocks noChangeShapeType="1"/>
            </p:cNvSpPr>
            <p:nvPr/>
          </p:nvSpPr>
          <p:spPr bwMode="auto">
            <a:xfrm>
              <a:off x="1292" y="2931"/>
              <a:ext cx="1362"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sz="2399"/>
            </a:p>
          </p:txBody>
        </p:sp>
        <p:sp>
          <p:nvSpPr>
            <p:cNvPr id="19" name="AutoShape 76"/>
            <p:cNvSpPr>
              <a:spLocks/>
            </p:cNvSpPr>
            <p:nvPr/>
          </p:nvSpPr>
          <p:spPr bwMode="auto">
            <a:xfrm rot="5400000">
              <a:off x="2562" y="2750"/>
              <a:ext cx="227" cy="1588"/>
            </a:xfrm>
            <a:prstGeom prst="leftBrace">
              <a:avLst>
                <a:gd name="adj1" fmla="val 5829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MX" sz="2399"/>
            </a:p>
          </p:txBody>
        </p:sp>
      </p:grpSp>
    </p:spTree>
    <p:extLst>
      <p:ext uri="{BB962C8B-B14F-4D97-AF65-F5344CB8AC3E}">
        <p14:creationId xmlns:p14="http://schemas.microsoft.com/office/powerpoint/2010/main" val="75546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animBg="1"/>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1.4.2. Memoria Dinámica</a:t>
            </a:r>
            <a:endParaRPr lang="es-MX" dirty="0"/>
          </a:p>
        </p:txBody>
      </p:sp>
      <p:sp>
        <p:nvSpPr>
          <p:cNvPr id="3" name="Content Placeholder 2"/>
          <p:cNvSpPr>
            <a:spLocks noGrp="1"/>
          </p:cNvSpPr>
          <p:nvPr>
            <p:ph idx="1"/>
          </p:nvPr>
        </p:nvSpPr>
        <p:spPr/>
        <p:txBody>
          <a:bodyPr>
            <a:normAutofit/>
          </a:bodyPr>
          <a:lstStyle/>
          <a:p>
            <a:pPr algn="just"/>
            <a:r>
              <a:rPr lang="es-MX" sz="2399" dirty="0"/>
              <a:t>En varias ocasiones (por no decir que en muchas) las estructuras de datos necesitan crecer o cambiar de tamaño. Este es el caso de las estructura de datos dinámicas.</a:t>
            </a:r>
          </a:p>
          <a:p>
            <a:pPr algn="just"/>
            <a:r>
              <a:rPr lang="es-MX" sz="2399" dirty="0"/>
              <a:t>Las estructuras de datos dinámicas permiten crear estructuras de datos que pueden crecer conforme se vayan necesitando, por lo tanto se pueden adaptar al mundo real ya que los datos son variables y cambiantes.</a:t>
            </a:r>
          </a:p>
          <a:p>
            <a:pPr algn="just"/>
            <a:r>
              <a:rPr lang="es-MX" sz="2399" dirty="0"/>
              <a:t>Regularmente los lenguajes de programación cuentan con implementaciones de éste tipo de estructuras.</a:t>
            </a:r>
          </a:p>
          <a:p>
            <a:pPr algn="just"/>
            <a:r>
              <a:rPr lang="es-MX" sz="2399" dirty="0"/>
              <a:t>En nuestro caso se vera </a:t>
            </a:r>
            <a:r>
              <a:rPr lang="es-MX" sz="2399" dirty="0" err="1"/>
              <a:t>HashTable</a:t>
            </a:r>
            <a:r>
              <a:rPr lang="es-MX" sz="2399" dirty="0"/>
              <a:t> (en la versión de genérica)</a:t>
            </a:r>
          </a:p>
          <a:p>
            <a:endParaRPr lang="es-MX" sz="2399" dirty="0"/>
          </a:p>
        </p:txBody>
      </p:sp>
    </p:spTree>
    <p:extLst>
      <p:ext uri="{BB962C8B-B14F-4D97-AF65-F5344CB8AC3E}">
        <p14:creationId xmlns:p14="http://schemas.microsoft.com/office/powerpoint/2010/main" val="3694572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Genéricos</a:t>
            </a:r>
            <a:endParaRPr lang="es-MX" dirty="0"/>
          </a:p>
        </p:txBody>
      </p:sp>
      <p:sp>
        <p:nvSpPr>
          <p:cNvPr id="3" name="Content Placeholder 2"/>
          <p:cNvSpPr>
            <a:spLocks noGrp="1"/>
          </p:cNvSpPr>
          <p:nvPr>
            <p:ph idx="1"/>
          </p:nvPr>
        </p:nvSpPr>
        <p:spPr/>
        <p:txBody>
          <a:bodyPr/>
          <a:lstStyle/>
          <a:p>
            <a:r>
              <a:rPr lang="es-MX" dirty="0" smtClean="0"/>
              <a:t>El término genéricos equivale a los tipos de parámetros. Los tipos con parámetros son importantes porque permiten la creación de clases, interfaces y métodos en los que los tipos de datos sobre los que funcionan se especifican como un parámetro. </a:t>
            </a:r>
          </a:p>
          <a:p>
            <a:r>
              <a:rPr lang="es-MX" dirty="0" smtClean="0"/>
              <a:t>Con el uso de genéricos, es posible crear, por ejemplo, una única clase que funcione de forma automática con diferentes tipos </a:t>
            </a:r>
            <a:r>
              <a:rPr lang="es-MX" smtClean="0"/>
              <a:t>de datos. </a:t>
            </a:r>
          </a:p>
          <a:p>
            <a:endParaRPr lang="es-MX" dirty="0"/>
          </a:p>
        </p:txBody>
      </p:sp>
    </p:spTree>
    <p:extLst>
      <p:ext uri="{BB962C8B-B14F-4D97-AF65-F5344CB8AC3E}">
        <p14:creationId xmlns:p14="http://schemas.microsoft.com/office/powerpoint/2010/main" val="360543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Memoria dinámica: </a:t>
            </a:r>
            <a:r>
              <a:rPr lang="es-MX" dirty="0" err="1" smtClean="0"/>
              <a:t>HashTable</a:t>
            </a:r>
            <a:endParaRPr lang="es-MX" dirty="0"/>
          </a:p>
        </p:txBody>
      </p:sp>
      <p:sp>
        <p:nvSpPr>
          <p:cNvPr id="3" name="Content Placeholder 2"/>
          <p:cNvSpPr>
            <a:spLocks noGrp="1"/>
          </p:cNvSpPr>
          <p:nvPr>
            <p:ph idx="1"/>
          </p:nvPr>
        </p:nvSpPr>
        <p:spPr/>
        <p:txBody>
          <a:bodyPr>
            <a:normAutofit/>
          </a:bodyPr>
          <a:lstStyle/>
          <a:p>
            <a:r>
              <a:rPr lang="es-MX" altLang="es-MX" dirty="0"/>
              <a:t>Es una tabla que relaciona una clave con un valor</a:t>
            </a:r>
          </a:p>
          <a:p>
            <a:r>
              <a:rPr lang="es-MX" altLang="es-MX" dirty="0"/>
              <a:t>Cualquier valor distinto de </a:t>
            </a:r>
            <a:r>
              <a:rPr lang="es-MX" altLang="es-MX" dirty="0" err="1"/>
              <a:t>null</a:t>
            </a:r>
            <a:r>
              <a:rPr lang="es-MX" altLang="es-MX" dirty="0"/>
              <a:t> puede ser tanto una clave como un valor.</a:t>
            </a:r>
          </a:p>
          <a:p>
            <a:r>
              <a:rPr lang="es-MX" altLang="es-MX" dirty="0"/>
              <a:t>Al agregar elementos a una </a:t>
            </a:r>
            <a:r>
              <a:rPr lang="es-MX" altLang="es-MX" dirty="0" err="1"/>
              <a:t>Hashtable</a:t>
            </a:r>
            <a:r>
              <a:rPr lang="es-MX" altLang="es-MX" dirty="0"/>
              <a:t> hay que especificar la clave y el valor que se asociará a la clave.</a:t>
            </a:r>
          </a:p>
          <a:p>
            <a:r>
              <a:rPr lang="es-MX" altLang="es-MX" dirty="0"/>
              <a:t>Al igual que otras colecciones la clase </a:t>
            </a:r>
            <a:r>
              <a:rPr lang="es-MX" altLang="es-MX" dirty="0" err="1"/>
              <a:t>Hashtable</a:t>
            </a:r>
            <a:r>
              <a:rPr lang="es-MX" altLang="es-MX" dirty="0"/>
              <a:t> a partir de la versión 1.5 de java es Genérica.</a:t>
            </a:r>
          </a:p>
          <a:p>
            <a:endParaRPr lang="es-MX" dirty="0"/>
          </a:p>
        </p:txBody>
      </p:sp>
    </p:spTree>
    <p:extLst>
      <p:ext uri="{BB962C8B-B14F-4D97-AF65-F5344CB8AC3E}">
        <p14:creationId xmlns:p14="http://schemas.microsoft.com/office/powerpoint/2010/main" val="2282546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una Estructura de Datos?</a:t>
            </a:r>
            <a:endParaRPr lang="es-MX" dirty="0"/>
          </a:p>
        </p:txBody>
      </p:sp>
      <p:sp>
        <p:nvSpPr>
          <p:cNvPr id="3" name="Content Placeholder 2"/>
          <p:cNvSpPr>
            <a:spLocks noGrp="1"/>
          </p:cNvSpPr>
          <p:nvPr>
            <p:ph idx="1"/>
          </p:nvPr>
        </p:nvSpPr>
        <p:spPr/>
        <p:txBody>
          <a:bodyPr/>
          <a:lstStyle/>
          <a:p>
            <a:r>
              <a:rPr lang="es-MX" dirty="0"/>
              <a:t>En la programación existen problemas en los cuales se requiere operar con una colección de datos. Por ejemplo, si requerimos almacenar información de los empleados de una empresa para luego manipular esta información, si requerimos simular los clientes que son atendidos en un supermercado, etc.  </a:t>
            </a:r>
          </a:p>
          <a:p>
            <a:endParaRPr lang="es-MX" dirty="0"/>
          </a:p>
        </p:txBody>
      </p:sp>
    </p:spTree>
    <p:extLst>
      <p:ext uri="{BB962C8B-B14F-4D97-AF65-F5344CB8AC3E}">
        <p14:creationId xmlns:p14="http://schemas.microsoft.com/office/powerpoint/2010/main" val="129572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Hashtable</a:t>
            </a:r>
            <a:endParaRPr lang="es-MX" dirty="0"/>
          </a:p>
        </p:txBody>
      </p:sp>
      <p:pic>
        <p:nvPicPr>
          <p:cNvPr id="2050" name="Picture 2" descr="Resultado de imagen para hash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1188" y="645470"/>
            <a:ext cx="7581736" cy="553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2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66" y="893"/>
            <a:ext cx="9792145" cy="657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21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hash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0" y="476672"/>
            <a:ext cx="4680520" cy="45278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outsystems.com/forge/_image.aspx/A28atdGCIn2i_ZW11S_0KWgJm3iqQiA=/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620" y="-304547"/>
            <a:ext cx="4032448" cy="693151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626" y="6165304"/>
            <a:ext cx="8687956" cy="461665"/>
          </a:xfrm>
          <a:prstGeom prst="rect">
            <a:avLst/>
          </a:prstGeom>
          <a:noFill/>
        </p:spPr>
        <p:txBody>
          <a:bodyPr wrap="none" rtlCol="0">
            <a:spAutoFit/>
          </a:bodyPr>
          <a:lstStyle/>
          <a:p>
            <a:r>
              <a:rPr lang="es-MX" dirty="0"/>
              <a:t>https://docs.oracle.com/javase/7/docs/api/java/util/Hashtable.html</a:t>
            </a:r>
          </a:p>
        </p:txBody>
      </p:sp>
    </p:spTree>
    <p:extLst>
      <p:ext uri="{BB962C8B-B14F-4D97-AF65-F5344CB8AC3E}">
        <p14:creationId xmlns:p14="http://schemas.microsoft.com/office/powerpoint/2010/main" val="2477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p:cNvGraphicFramePr>
          <p:nvPr>
            <p:extLst/>
          </p:nvPr>
        </p:nvGraphicFramePr>
        <p:xfrm>
          <a:off x="539609" y="96119"/>
          <a:ext cx="9735055" cy="7099039"/>
        </p:xfrm>
        <a:graphic>
          <a:graphicData uri="http://schemas.openxmlformats.org/drawingml/2006/table">
            <a:tbl>
              <a:tblPr/>
              <a:tblGrid>
                <a:gridCol w="2061246"/>
                <a:gridCol w="7673809"/>
              </a:tblGrid>
              <a:tr h="365017">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600" b="1" i="0" u="none" strike="noStrike" cap="none" normalizeH="0" baseline="0" dirty="0" err="1" smtClean="0">
                          <a:ln>
                            <a:noFill/>
                          </a:ln>
                          <a:solidFill>
                            <a:schemeClr val="tx1"/>
                          </a:solidFill>
                          <a:effectLst/>
                          <a:latin typeface="Century Gothic" pitchFamily="34" charset="0"/>
                          <a:ea typeface="Times New Roman" charset="0"/>
                          <a:cs typeface="Arial" charset="0"/>
                        </a:rPr>
                        <a:t>Method</a:t>
                      </a:r>
                      <a:r>
                        <a:rPr kumimoji="0" lang="es-ES_tradnl" sz="16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600" b="1" i="0" u="none" strike="noStrike" cap="none" normalizeH="0" baseline="0" dirty="0" err="1" smtClean="0">
                          <a:ln>
                            <a:noFill/>
                          </a:ln>
                          <a:solidFill>
                            <a:schemeClr val="tx1"/>
                          </a:solidFill>
                          <a:effectLst/>
                          <a:latin typeface="Century Gothic" pitchFamily="34" charset="0"/>
                          <a:ea typeface="Times New Roman" charset="0"/>
                          <a:cs typeface="Arial" charset="0"/>
                        </a:rPr>
                        <a:t>Summary</a:t>
                      </a:r>
                      <a:r>
                        <a:rPr kumimoji="0" lang="es-ES_tradnl" sz="1600" b="1" i="0" u="none" strike="noStrike" cap="none" normalizeH="0" baseline="0" dirty="0" smtClean="0">
                          <a:ln>
                            <a:noFill/>
                          </a:ln>
                          <a:solidFill>
                            <a:schemeClr val="tx1"/>
                          </a:solidFill>
                          <a:effectLst/>
                          <a:latin typeface="Century Gothic" pitchFamily="34" charset="0"/>
                          <a:ea typeface="Times New Roman" charset="0"/>
                          <a:cs typeface="Arial" charset="0"/>
                        </a:rPr>
                        <a:t> HASHTABLE</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hMerge="1">
                  <a:txBody>
                    <a:bodyPr/>
                    <a:lstStyle/>
                    <a:p>
                      <a:endParaRPr lang="es-MX"/>
                    </a:p>
                  </a:txBody>
                  <a:tcPr/>
                </a:tc>
              </a:tr>
              <a:tr h="3491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void</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clear</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Elimina los elementos</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79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boolean</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contains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value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Determina si alguna llave contiene el elemento pasado como parámetro</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79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boolean</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containsKey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Determina si contiene la llave especificada</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180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8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4" tooltip="interface in java.util"/>
                        </a:rPr>
                        <a:t>Enumeration</a:t>
                      </a:r>
                      <a:r>
                        <a:rPr kumimoji="0" lang="es-ES_tradnl" sz="1800" b="1" i="0" u="none" strike="noStrike" cap="none" normalizeH="0" baseline="0" dirty="0" smtClean="0">
                          <a:ln>
                            <a:noFill/>
                          </a:ln>
                          <a:solidFill>
                            <a:schemeClr val="tx1"/>
                          </a:solidFill>
                          <a:effectLst/>
                          <a:latin typeface="Century Gothic" pitchFamily="34" charset="0"/>
                          <a:ea typeface="Times New Roman" charset="0"/>
                          <a:cs typeface="Arial" charset="0"/>
                        </a:rPr>
                        <a:t>&lt;</a:t>
                      </a:r>
                      <a:r>
                        <a:rPr kumimoji="0" lang="es-ES_tradnl" sz="18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r>
                        <a:rPr kumimoji="0" lang="es-ES_tradnl" sz="1800" b="1" i="0" u="none" strike="noStrike" cap="none" normalizeH="0" baseline="0" dirty="0" smtClean="0">
                          <a:ln>
                            <a:noFill/>
                          </a:ln>
                          <a:solidFill>
                            <a:schemeClr val="tx1"/>
                          </a:solidFill>
                          <a:effectLst/>
                          <a:latin typeface="Century Gothic" pitchFamily="34" charset="0"/>
                          <a:ea typeface="Times New Roman" charset="0"/>
                          <a:cs typeface="Arial" charset="0"/>
                        </a:rPr>
                        <a:t>&gt;</a:t>
                      </a: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elements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Retorna una enumeración con los valores en la tabla.</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3491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get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)Retorna el valor al cual esta relacionado la llave.</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34597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boolean</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isEmpty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Prueba si la tabla contiene valores.</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201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lang="es-ES_tradnl" sz="1800" dirty="0" err="1" smtClean="0">
                          <a:solidFill>
                            <a:schemeClr val="tx1"/>
                          </a:solidFill>
                          <a:hlinkClick r:id="rId4" tooltip="interface in java.util"/>
                        </a:rPr>
                        <a:t>Enumeration</a:t>
                      </a:r>
                      <a:r>
                        <a:rPr lang="es-ES_tradnl" sz="1800" dirty="0" smtClean="0">
                          <a:solidFill>
                            <a:schemeClr val="tx1"/>
                          </a:solidFill>
                        </a:rPr>
                        <a:t>&lt;</a:t>
                      </a:r>
                      <a:r>
                        <a:rPr lang="es-ES_tradnl" sz="1800" dirty="0" smtClean="0">
                          <a:solidFill>
                            <a:schemeClr val="tx1"/>
                          </a:solidFill>
                          <a:hlinkClick r:id="rId2" tooltip="type parameter in Hashtable"/>
                        </a:rPr>
                        <a:t>K</a:t>
                      </a:r>
                      <a:r>
                        <a:rPr lang="es-ES_tradnl" sz="1800" dirty="0" smtClean="0">
                          <a:solidFill>
                            <a:schemeClr val="tx1"/>
                          </a:solidFill>
                        </a:rPr>
                        <a:t>&gt;</a:t>
                      </a: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keys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una enumeración con las llaves en la tabla hash</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5" tooltip="interface in java.util"/>
                        </a:rPr>
                        <a:t>Set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&lt;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K</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&gt;</a:t>
                      </a: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keySet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un conjunto (Set) con las llaves contenidas en la tabla.</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put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K</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value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Agrega la llave a la tabla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relacionandola</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on</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el valor.</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hlinkClick r:id="rId2" tooltip="type parameter in Hashtable"/>
                        </a:rPr>
                        <a:t>V</a:t>
                      </a:r>
                      <a:endPar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endParaRP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remove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3" tooltip="class in java.lang"/>
                        </a:rPr>
                        <a:t>Object</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key</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Elimina la llave (y su valor correspondiente) de la tabla hash.</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34597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 int</a:t>
                      </a: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size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el numero de llaves de la tabla hash.</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8236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hlinkClick r:id="rId6" tooltip="class in java.lang"/>
                        </a:rPr>
                        <a:t>String</a:t>
                      </a:r>
                      <a:endPar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endParaRPr>
                    </a:p>
                  </a:txBody>
                  <a:tcPr marL="91416" marR="91416" marT="45706" marB="4570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toString</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Regresa un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string</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representando el objeto hash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table</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en forma de un conjunto de entradas, encerradas entre llaves y se parados por “,” (coma y espacio).</a:t>
                      </a:r>
                    </a:p>
                  </a:txBody>
                  <a:tcPr marL="91416" marR="91416" marT="45706" marB="4570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5808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 </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hlinkClick r:id="rId7" tooltip="interface in java.util"/>
                        </a:rPr>
                        <a:t>Collection</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&lt;</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hlinkClick r:id="rId2" tooltip="type parameter in Hashtable"/>
                        </a:rPr>
                        <a:t>V</a:t>
                      </a:r>
                      <a:r>
                        <a:rPr kumimoji="0" lang="es-ES_tradnl" sz="1400" b="1" i="0" u="none" strike="noStrike" cap="none" normalizeH="0" baseline="0" smtClean="0">
                          <a:ln>
                            <a:noFill/>
                          </a:ln>
                          <a:solidFill>
                            <a:schemeClr val="tx1"/>
                          </a:solidFill>
                          <a:effectLst/>
                          <a:latin typeface="Century Gothic" pitchFamily="34" charset="0"/>
                          <a:ea typeface="Times New Roman" charset="0"/>
                          <a:cs typeface="Arial" charset="0"/>
                        </a:rPr>
                        <a:t>&gt;</a:t>
                      </a:r>
                    </a:p>
                  </a:txBody>
                  <a:tcPr marL="89977" marR="89977" marT="46786" marB="4678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hlinkClick r:id="rId2"/>
                        </a:rPr>
                        <a:t>values</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Retorna una colección (</a:t>
                      </a:r>
                      <a:r>
                        <a:rPr kumimoji="0" lang="es-ES_tradnl" sz="1400" b="1" i="0" u="none" strike="noStrike" cap="none" normalizeH="0" baseline="0" dirty="0" err="1" smtClean="0">
                          <a:ln>
                            <a:noFill/>
                          </a:ln>
                          <a:solidFill>
                            <a:schemeClr val="tx1"/>
                          </a:solidFill>
                          <a:effectLst/>
                          <a:latin typeface="Century Gothic" pitchFamily="34" charset="0"/>
                          <a:ea typeface="Times New Roman" charset="0"/>
                          <a:cs typeface="Arial" charset="0"/>
                        </a:rPr>
                        <a:t>Collection</a:t>
                      </a:r>
                      <a:r>
                        <a:rPr kumimoji="0" lang="es-ES_tradnl" sz="1400" b="1" i="0" u="none" strike="noStrike" cap="none" normalizeH="0" baseline="0" dirty="0" smtClean="0">
                          <a:ln>
                            <a:noFill/>
                          </a:ln>
                          <a:solidFill>
                            <a:schemeClr val="tx1"/>
                          </a:solidFill>
                          <a:effectLst/>
                          <a:latin typeface="Century Gothic" pitchFamily="34" charset="0"/>
                          <a:ea typeface="Times New Roman" charset="0"/>
                          <a:cs typeface="Arial" charset="0"/>
                        </a:rPr>
                        <a:t>) con los valores contenidos en la tabla.</a:t>
                      </a:r>
                    </a:p>
                  </a:txBody>
                  <a:tcPr marL="89977" marR="89977" marT="46786" marB="4678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bl>
          </a:graphicData>
        </a:graphic>
      </p:graphicFrame>
    </p:spTree>
    <p:extLst>
      <p:ext uri="{BB962C8B-B14F-4D97-AF65-F5344CB8AC3E}">
        <p14:creationId xmlns:p14="http://schemas.microsoft.com/office/powerpoint/2010/main" val="127998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altLang="es-MX" dirty="0" err="1"/>
              <a:t>Generic</a:t>
            </a:r>
            <a:r>
              <a:rPr lang="es-MX" altLang="es-MX" dirty="0"/>
              <a:t> </a:t>
            </a:r>
            <a:r>
              <a:rPr lang="es-MX" altLang="es-MX" dirty="0" err="1"/>
              <a:t>Type</a:t>
            </a:r>
            <a:r>
              <a:rPr lang="es-MX" altLang="es-MX" dirty="0"/>
              <a:t> </a:t>
            </a:r>
            <a:r>
              <a:rPr lang="es-MX" altLang="es-MX" dirty="0" err="1"/>
              <a:t>Parameter</a:t>
            </a:r>
            <a:r>
              <a:rPr lang="es-MX" altLang="es-MX" dirty="0"/>
              <a:t> &lt;T&gt;</a:t>
            </a:r>
            <a:endParaRPr lang="es-MX" dirty="0"/>
          </a:p>
        </p:txBody>
      </p:sp>
      <p:sp>
        <p:nvSpPr>
          <p:cNvPr id="4" name="Content Placeholder 3"/>
          <p:cNvSpPr>
            <a:spLocks noGrp="1"/>
          </p:cNvSpPr>
          <p:nvPr>
            <p:ph idx="1"/>
          </p:nvPr>
        </p:nvSpPr>
        <p:spPr/>
        <p:txBody>
          <a:bodyPr>
            <a:normAutofit/>
          </a:bodyPr>
          <a:lstStyle/>
          <a:p>
            <a:pPr>
              <a:lnSpc>
                <a:spcPct val="80000"/>
              </a:lnSpc>
              <a:defRPr/>
            </a:pPr>
            <a:r>
              <a:rPr lang="es-MX" sz="2399" dirty="0"/>
              <a:t>El parámetro de tipo genérico indica que el método depende de una clase en particular, pero no se especifica exactamente cual es.</a:t>
            </a:r>
          </a:p>
          <a:p>
            <a:pPr>
              <a:lnSpc>
                <a:spcPct val="80000"/>
              </a:lnSpc>
              <a:defRPr/>
            </a:pPr>
            <a:r>
              <a:rPr lang="es-MX" sz="2399" dirty="0"/>
              <a:t>&lt;T&gt; puede ser </a:t>
            </a:r>
            <a:r>
              <a:rPr lang="es-MX" sz="2399" dirty="0" err="1"/>
              <a:t>Integer</a:t>
            </a:r>
            <a:r>
              <a:rPr lang="es-MX" sz="2399" dirty="0"/>
              <a:t>, </a:t>
            </a:r>
            <a:r>
              <a:rPr lang="es-MX" sz="2399" dirty="0" err="1"/>
              <a:t>Double</a:t>
            </a:r>
            <a:r>
              <a:rPr lang="es-MX" sz="2399" dirty="0"/>
              <a:t>, Empleado, etc.</a:t>
            </a:r>
          </a:p>
          <a:p>
            <a:pPr>
              <a:lnSpc>
                <a:spcPct val="80000"/>
              </a:lnSpc>
              <a:defRPr/>
            </a:pPr>
            <a:r>
              <a:rPr lang="es-MX" sz="2399" dirty="0"/>
              <a:t>La letra “T” puede ser cualquier identificador valido, sin embargo los </a:t>
            </a:r>
            <a:r>
              <a:rPr lang="es-MX" sz="2399" dirty="0" err="1"/>
              <a:t>dise</a:t>
            </a:r>
            <a:r>
              <a:rPr lang="en-US" sz="2399" dirty="0">
                <a:cs typeface="Arial" charset="0"/>
              </a:rPr>
              <a:t>ñ</a:t>
            </a:r>
            <a:r>
              <a:rPr lang="es-MX" sz="2399" dirty="0"/>
              <a:t>adores de java sugieren que sea una sola letra en </a:t>
            </a:r>
            <a:r>
              <a:rPr lang="es-MX" sz="2399" dirty="0" err="1"/>
              <a:t>mayusculas</a:t>
            </a:r>
            <a:r>
              <a:rPr lang="es-MX" sz="2399" dirty="0"/>
              <a:t> como T (de Tipo) o E (de Elemento), entre algunas otras.</a:t>
            </a:r>
          </a:p>
          <a:p>
            <a:pPr>
              <a:lnSpc>
                <a:spcPct val="80000"/>
              </a:lnSpc>
              <a:defRPr/>
            </a:pPr>
            <a:r>
              <a:rPr lang="es-MX" sz="2399" dirty="0"/>
              <a:t>Cualquiera que sea el identificador usado para el paramento de tipo genérico, deberá encerrarse entre “&lt; &gt;”</a:t>
            </a:r>
          </a:p>
          <a:p>
            <a:pPr>
              <a:lnSpc>
                <a:spcPct val="80000"/>
              </a:lnSpc>
              <a:defRPr/>
            </a:pPr>
            <a:r>
              <a:rPr lang="es-MX" sz="2399" dirty="0"/>
              <a:t>Se le conoce a este parámetro también como “</a:t>
            </a:r>
            <a:r>
              <a:rPr lang="es-MX" sz="2399" i="1" dirty="0" err="1">
                <a:effectLst>
                  <a:outerShdw blurRad="38100" dist="38100" dir="2700000" algn="tl">
                    <a:srgbClr val="C0C0C0"/>
                  </a:outerShdw>
                </a:effectLst>
              </a:rPr>
              <a:t>parametro</a:t>
            </a:r>
            <a:r>
              <a:rPr lang="es-MX" sz="2399" i="1" dirty="0">
                <a:effectLst>
                  <a:outerShdw blurRad="38100" dist="38100" dir="2700000" algn="tl">
                    <a:srgbClr val="C0C0C0"/>
                  </a:outerShdw>
                </a:effectLst>
              </a:rPr>
              <a:t> de tipo</a:t>
            </a:r>
            <a:r>
              <a:rPr lang="es-MX" sz="2399" dirty="0"/>
              <a:t>”, en </a:t>
            </a:r>
            <a:r>
              <a:rPr lang="es-MX" sz="2399" dirty="0" err="1"/>
              <a:t>espa</a:t>
            </a:r>
            <a:r>
              <a:rPr lang="en-US" sz="2399" dirty="0"/>
              <a:t>ñ</a:t>
            </a:r>
            <a:r>
              <a:rPr lang="es-MX" sz="2399" dirty="0" err="1"/>
              <a:t>ol</a:t>
            </a:r>
            <a:r>
              <a:rPr lang="es-MX" sz="2399" dirty="0"/>
              <a:t>.</a:t>
            </a:r>
          </a:p>
          <a:p>
            <a:endParaRPr lang="es-MX" dirty="0"/>
          </a:p>
        </p:txBody>
      </p:sp>
    </p:spTree>
    <p:extLst>
      <p:ext uri="{BB962C8B-B14F-4D97-AF65-F5344CB8AC3E}">
        <p14:creationId xmlns:p14="http://schemas.microsoft.com/office/powerpoint/2010/main" val="487968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ltLang="es-MX" dirty="0"/>
              <a:t>Los genéricos solo funcionan con objetos</a:t>
            </a:r>
            <a:endParaRPr lang="es-MX" dirty="0"/>
          </a:p>
        </p:txBody>
      </p:sp>
      <p:sp>
        <p:nvSpPr>
          <p:cNvPr id="3" name="Content Placeholder 2"/>
          <p:cNvSpPr>
            <a:spLocks noGrp="1"/>
          </p:cNvSpPr>
          <p:nvPr>
            <p:ph idx="1"/>
          </p:nvPr>
        </p:nvSpPr>
        <p:spPr/>
        <p:txBody>
          <a:bodyPr>
            <a:normAutofit/>
          </a:bodyPr>
          <a:lstStyle/>
          <a:p>
            <a:r>
              <a:rPr lang="es-MX" altLang="es-MX" dirty="0"/>
              <a:t>Los tipos de dato simple no se pueden utilizar para crear objetos de clases o tipos genéricos:</a:t>
            </a:r>
          </a:p>
          <a:p>
            <a:pPr lvl="1"/>
            <a:r>
              <a:rPr lang="es-MX" altLang="es-MX" dirty="0"/>
              <a:t>Gen&lt;</a:t>
            </a:r>
            <a:r>
              <a:rPr lang="es-MX" altLang="es-MX" dirty="0" err="1"/>
              <a:t>int</a:t>
            </a:r>
            <a:r>
              <a:rPr lang="es-MX" altLang="es-MX" dirty="0"/>
              <a:t>&gt; </a:t>
            </a:r>
            <a:r>
              <a:rPr lang="es-MX" altLang="es-MX" dirty="0" err="1"/>
              <a:t>strOb</a:t>
            </a:r>
            <a:r>
              <a:rPr lang="es-MX" altLang="es-MX" dirty="0"/>
              <a:t>= new Gen&lt;</a:t>
            </a:r>
            <a:r>
              <a:rPr lang="es-MX" altLang="es-MX" dirty="0" err="1"/>
              <a:t>int</a:t>
            </a:r>
            <a:r>
              <a:rPr lang="es-MX" altLang="es-MX" dirty="0"/>
              <a:t>&gt;(53);</a:t>
            </a:r>
          </a:p>
          <a:p>
            <a:pPr lvl="1"/>
            <a:r>
              <a:rPr lang="es-MX" altLang="es-MX" dirty="0"/>
              <a:t>Para este ejemplo si se puede utilizar la clase </a:t>
            </a:r>
            <a:r>
              <a:rPr lang="es-MX" altLang="es-MX" dirty="0" err="1"/>
              <a:t>wrapper</a:t>
            </a:r>
            <a:r>
              <a:rPr lang="es-MX" altLang="es-MX" dirty="0"/>
              <a:t> </a:t>
            </a:r>
            <a:r>
              <a:rPr lang="es-MX" altLang="es-MX" dirty="0" err="1"/>
              <a:t>Integer</a:t>
            </a:r>
            <a:r>
              <a:rPr lang="es-MX" altLang="es-MX" dirty="0"/>
              <a:t>.</a:t>
            </a:r>
          </a:p>
          <a:p>
            <a:r>
              <a:rPr lang="es-MX" altLang="es-MX" dirty="0"/>
              <a:t>Ningún tipo de dato simple se usa directamente para crear objetos o referencias genéricas.</a:t>
            </a:r>
          </a:p>
          <a:p>
            <a:endParaRPr lang="es-MX" dirty="0"/>
          </a:p>
        </p:txBody>
      </p:sp>
    </p:spTree>
    <p:extLst>
      <p:ext uri="{BB962C8B-B14F-4D97-AF65-F5344CB8AC3E}">
        <p14:creationId xmlns:p14="http://schemas.microsoft.com/office/powerpoint/2010/main" val="3958923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Ver ejemplo</a:t>
            </a:r>
            <a:endParaRPr lang="es-MX" dirty="0"/>
          </a:p>
        </p:txBody>
      </p:sp>
      <p:sp>
        <p:nvSpPr>
          <p:cNvPr id="3" name="Content Placeholder 2"/>
          <p:cNvSpPr>
            <a:spLocks noGrp="1"/>
          </p:cNvSpPr>
          <p:nvPr>
            <p:ph idx="1"/>
          </p:nvPr>
        </p:nvSpPr>
        <p:spPr/>
        <p:txBody>
          <a:bodyPr/>
          <a:lstStyle/>
          <a:p>
            <a:r>
              <a:rPr lang="es-MX" dirty="0" smtClean="0"/>
              <a:t>TablaH1</a:t>
            </a:r>
            <a:endParaRPr lang="es-MX" dirty="0"/>
          </a:p>
        </p:txBody>
      </p:sp>
    </p:spTree>
    <p:extLst>
      <p:ext uri="{BB962C8B-B14F-4D97-AF65-F5344CB8AC3E}">
        <p14:creationId xmlns:p14="http://schemas.microsoft.com/office/powerpoint/2010/main" val="2296199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Ejercicio </a:t>
            </a:r>
            <a:r>
              <a:rPr lang="es-419" smtClean="0"/>
              <a:t>TablaH</a:t>
            </a:r>
            <a:endParaRPr lang="es-MX"/>
          </a:p>
        </p:txBody>
      </p:sp>
      <p:sp>
        <p:nvSpPr>
          <p:cNvPr id="3" name="Content Placeholder 2"/>
          <p:cNvSpPr>
            <a:spLocks noGrp="1"/>
          </p:cNvSpPr>
          <p:nvPr>
            <p:ph idx="1"/>
          </p:nvPr>
        </p:nvSpPr>
        <p:spPr/>
        <p:txBody>
          <a:bodyPr/>
          <a:lstStyle/>
          <a:p>
            <a:endParaRPr lang="es-MX"/>
          </a:p>
        </p:txBody>
      </p:sp>
    </p:spTree>
    <p:extLst>
      <p:ext uri="{BB962C8B-B14F-4D97-AF65-F5344CB8AC3E}">
        <p14:creationId xmlns:p14="http://schemas.microsoft.com/office/powerpoint/2010/main" val="4083121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958600" y="286569"/>
            <a:ext cx="4802524" cy="649119"/>
          </a:xfrm>
          <a:prstGeom prst="rect">
            <a:avLst/>
          </a:prstGeom>
          <a:noFill/>
        </p:spPr>
        <p:txBody>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altLang="es-MX" sz="2599"/>
              <a:t>Uso clase HashTable</a:t>
            </a:r>
          </a:p>
        </p:txBody>
      </p:sp>
      <p:sp>
        <p:nvSpPr>
          <p:cNvPr id="5" name="Rectangle 4"/>
          <p:cNvSpPr>
            <a:spLocks noChangeArrowheads="1"/>
          </p:cNvSpPr>
          <p:nvPr/>
        </p:nvSpPr>
        <p:spPr bwMode="auto">
          <a:xfrm>
            <a:off x="2986897" y="1197557"/>
            <a:ext cx="6154722" cy="489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s-MX" altLang="es-MX" sz="2399" dirty="0">
                <a:latin typeface="Arial" panose="020B0604020202020204" pitchFamily="34" charset="0"/>
              </a:rPr>
              <a:t> </a:t>
            </a:r>
            <a:r>
              <a:rPr lang="es-MX" altLang="es-MX" sz="1600" dirty="0">
                <a:latin typeface="Arial" panose="020B0604020202020204" pitchFamily="34" charset="0"/>
              </a:rPr>
              <a:t>// crear cadena con valores de tabla</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private</a:t>
            </a:r>
            <a:r>
              <a:rPr lang="es-MX" altLang="es-MX" sz="1600" dirty="0">
                <a:latin typeface="Arial" panose="020B0604020202020204" pitchFamily="34" charset="0"/>
              </a:rPr>
              <a:t> </a:t>
            </a:r>
            <a:r>
              <a:rPr lang="es-MX" altLang="es-MX" sz="1600" dirty="0" err="1">
                <a:latin typeface="Arial" panose="020B0604020202020204" pitchFamily="34" charset="0"/>
              </a:rPr>
              <a:t>String</a:t>
            </a:r>
            <a:r>
              <a:rPr lang="es-MX" altLang="es-MX" sz="1600" dirty="0">
                <a:latin typeface="Arial" panose="020B0604020202020204" pitchFamily="34" charset="0"/>
              </a:rPr>
              <a:t> </a:t>
            </a:r>
            <a:r>
              <a:rPr lang="es-MX" altLang="es-MX" sz="1600" dirty="0" err="1">
                <a:latin typeface="Arial" panose="020B0604020202020204" pitchFamily="34" charset="0"/>
              </a:rPr>
              <a:t>crearSalida</a:t>
            </a:r>
            <a:r>
              <a:rPr lang="es-MX" altLang="es-MX" sz="1600" dirty="0">
                <a:latin typeface="Arial" panose="020B0604020202020204" pitchFamily="34" charset="0"/>
              </a:rPr>
              <a:t>() {      </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String</a:t>
            </a:r>
            <a:r>
              <a:rPr lang="es-MX" altLang="es-MX" sz="1600" dirty="0">
                <a:latin typeface="Arial" panose="020B0604020202020204" pitchFamily="34" charset="0"/>
              </a:rPr>
              <a:t> salida = "";</a:t>
            </a:r>
          </a:p>
          <a:p>
            <a:pPr eaLnBrk="1" hangingPunct="1"/>
            <a:r>
              <a:rPr lang="es-MX" altLang="es-MX" sz="1600" dirty="0">
                <a:latin typeface="Arial" panose="020B0604020202020204" pitchFamily="34" charset="0"/>
              </a:rPr>
              <a:t>      </a:t>
            </a:r>
            <a:r>
              <a:rPr lang="es-MX" altLang="es-MX" sz="1600" b="1" dirty="0" err="1">
                <a:latin typeface="Arial" panose="020B0604020202020204" pitchFamily="34" charset="0"/>
              </a:rPr>
              <a:t>Enumeration</a:t>
            </a:r>
            <a:r>
              <a:rPr lang="es-MX" altLang="es-MX" sz="1600" b="1" dirty="0">
                <a:latin typeface="Arial" panose="020B0604020202020204" pitchFamily="34" charset="0"/>
              </a:rPr>
              <a:t>&lt;</a:t>
            </a:r>
            <a:r>
              <a:rPr lang="es-MX" altLang="es-MX" sz="1600" b="1" dirty="0" err="1">
                <a:latin typeface="Arial" panose="020B0604020202020204" pitchFamily="34" charset="0"/>
              </a:rPr>
              <a:t>String</a:t>
            </a:r>
            <a:r>
              <a:rPr lang="es-MX" altLang="es-MX" sz="1600" dirty="0">
                <a:latin typeface="Arial" panose="020B0604020202020204" pitchFamily="34" charset="0"/>
              </a:rPr>
              <a:t>&gt; claves = </a:t>
            </a:r>
            <a:r>
              <a:rPr lang="es-MX" altLang="es-MX" sz="1600" dirty="0" err="1">
                <a:latin typeface="Arial" panose="020B0604020202020204" pitchFamily="34" charset="0"/>
              </a:rPr>
              <a:t>tabla.keys</a:t>
            </a:r>
            <a:r>
              <a:rPr lang="es-MX" altLang="es-MX" sz="1600" dirty="0">
                <a:latin typeface="Arial" panose="020B0604020202020204" pitchFamily="34" charset="0"/>
              </a:rPr>
              <a:t>();</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 iterar a </a:t>
            </a:r>
            <a:r>
              <a:rPr lang="es-MX" altLang="es-MX" sz="1600" dirty="0" err="1">
                <a:latin typeface="Arial" panose="020B0604020202020204" pitchFamily="34" charset="0"/>
              </a:rPr>
              <a:t>traves</a:t>
            </a:r>
            <a:r>
              <a:rPr lang="es-MX" altLang="es-MX" sz="1600" dirty="0">
                <a:latin typeface="Arial" panose="020B0604020202020204" pitchFamily="34" charset="0"/>
              </a:rPr>
              <a:t> de las claves</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while</a:t>
            </a:r>
            <a:r>
              <a:rPr lang="es-MX" altLang="es-MX" sz="1600" dirty="0">
                <a:latin typeface="Arial" panose="020B0604020202020204" pitchFamily="34" charset="0"/>
              </a:rPr>
              <a:t> ( </a:t>
            </a:r>
            <a:r>
              <a:rPr lang="es-MX" altLang="es-MX" sz="1600" dirty="0" err="1">
                <a:latin typeface="Arial" panose="020B0604020202020204" pitchFamily="34" charset="0"/>
              </a:rPr>
              <a:t>claves.</a:t>
            </a:r>
            <a:r>
              <a:rPr lang="es-MX" altLang="es-MX" sz="1600" b="1" dirty="0" err="1">
                <a:latin typeface="Arial" panose="020B0604020202020204" pitchFamily="34" charset="0"/>
              </a:rPr>
              <a:t>hasMoreElements</a:t>
            </a:r>
            <a:r>
              <a:rPr lang="es-MX" altLang="es-MX" sz="1600" dirty="0">
                <a:latin typeface="Arial" panose="020B0604020202020204" pitchFamily="34" charset="0"/>
              </a:rPr>
              <a:t>() ) {</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String</a:t>
            </a:r>
            <a:r>
              <a:rPr lang="es-MX" altLang="es-MX" sz="1600" dirty="0">
                <a:latin typeface="Arial" panose="020B0604020202020204" pitchFamily="34" charset="0"/>
              </a:rPr>
              <a:t> </a:t>
            </a:r>
            <a:r>
              <a:rPr lang="es-MX" altLang="es-MX" sz="1600" dirty="0" err="1">
                <a:latin typeface="Arial" panose="020B0604020202020204" pitchFamily="34" charset="0"/>
              </a:rPr>
              <a:t>claveActual</a:t>
            </a:r>
            <a:r>
              <a:rPr lang="es-MX" altLang="es-MX" sz="1600" dirty="0">
                <a:latin typeface="Arial" panose="020B0604020202020204" pitchFamily="34" charset="0"/>
              </a:rPr>
              <a:t> = </a:t>
            </a:r>
            <a:r>
              <a:rPr lang="es-MX" altLang="es-MX" sz="1600" dirty="0" err="1">
                <a:latin typeface="Arial" panose="020B0604020202020204" pitchFamily="34" charset="0"/>
              </a:rPr>
              <a:t>claves.</a:t>
            </a:r>
            <a:r>
              <a:rPr lang="es-MX" altLang="es-MX" sz="1600" b="1" dirty="0" err="1">
                <a:latin typeface="Arial" panose="020B0604020202020204" pitchFamily="34" charset="0"/>
              </a:rPr>
              <a:t>nextElement</a:t>
            </a:r>
            <a:r>
              <a:rPr lang="es-MX" altLang="es-MX" sz="1600" b="1" dirty="0">
                <a:latin typeface="Arial" panose="020B0604020202020204" pitchFamily="34" charset="0"/>
              </a:rPr>
              <a:t>();</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 mostrar los pares clave-valor</a:t>
            </a:r>
          </a:p>
          <a:p>
            <a:pPr eaLnBrk="1" hangingPunct="1"/>
            <a:r>
              <a:rPr lang="es-MX" altLang="es-MX" sz="1600" dirty="0">
                <a:latin typeface="Arial" panose="020B0604020202020204" pitchFamily="34" charset="0"/>
              </a:rPr>
              <a:t>         salida += </a:t>
            </a:r>
            <a:r>
              <a:rPr lang="es-MX" altLang="es-MX" sz="1600" dirty="0" err="1">
                <a:latin typeface="Arial" panose="020B0604020202020204" pitchFamily="34" charset="0"/>
              </a:rPr>
              <a:t>claveActual</a:t>
            </a:r>
            <a:r>
              <a:rPr lang="es-MX" altLang="es-MX" sz="1600" dirty="0">
                <a:latin typeface="Arial" panose="020B0604020202020204" pitchFamily="34" charset="0"/>
              </a:rPr>
              <a:t> + "\t" + </a:t>
            </a:r>
            <a:r>
              <a:rPr lang="es-MX" altLang="es-MX" sz="1600" dirty="0" err="1">
                <a:latin typeface="Arial" panose="020B0604020202020204" pitchFamily="34" charset="0"/>
              </a:rPr>
              <a:t>tabla.get</a:t>
            </a:r>
            <a:r>
              <a:rPr lang="es-MX" altLang="es-MX" sz="1600" dirty="0">
                <a:latin typeface="Arial" panose="020B0604020202020204" pitchFamily="34" charset="0"/>
              </a:rPr>
              <a:t>( </a:t>
            </a:r>
            <a:r>
              <a:rPr lang="es-MX" altLang="es-MX" sz="1600" dirty="0" err="1">
                <a:latin typeface="Arial" panose="020B0604020202020204" pitchFamily="34" charset="0"/>
              </a:rPr>
              <a:t>claveActual</a:t>
            </a:r>
            <a:r>
              <a:rPr lang="es-MX" altLang="es-MX" sz="1600" dirty="0">
                <a:latin typeface="Arial" panose="020B0604020202020204" pitchFamily="34" charset="0"/>
              </a:rPr>
              <a:t> ) + "\n";</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salida += "</a:t>
            </a:r>
            <a:r>
              <a:rPr lang="es-MX" altLang="es-MX" sz="1600" dirty="0" err="1">
                <a:latin typeface="Arial" panose="020B0604020202020204" pitchFamily="34" charset="0"/>
              </a:rPr>
              <a:t>tamano</a:t>
            </a:r>
            <a:r>
              <a:rPr lang="es-MX" altLang="es-MX" sz="1600" dirty="0">
                <a:latin typeface="Arial" panose="020B0604020202020204" pitchFamily="34" charset="0"/>
              </a:rPr>
              <a:t>: " + </a:t>
            </a:r>
            <a:r>
              <a:rPr lang="es-MX" altLang="es-MX" sz="1600" dirty="0" err="1">
                <a:latin typeface="Arial" panose="020B0604020202020204" pitchFamily="34" charset="0"/>
              </a:rPr>
              <a:t>tabla.size</a:t>
            </a:r>
            <a:r>
              <a:rPr lang="es-MX" altLang="es-MX" sz="1600" dirty="0">
                <a:latin typeface="Arial" panose="020B0604020202020204" pitchFamily="34" charset="0"/>
              </a:rPr>
              <a:t>() + "\n";</a:t>
            </a:r>
          </a:p>
          <a:p>
            <a:pPr eaLnBrk="1" hangingPunct="1"/>
            <a:r>
              <a:rPr lang="es-MX" altLang="es-MX" sz="1600" dirty="0">
                <a:latin typeface="Arial" panose="020B0604020202020204" pitchFamily="34" charset="0"/>
              </a:rPr>
              <a:t>      salida += "</a:t>
            </a:r>
            <a:r>
              <a:rPr lang="es-MX" altLang="es-MX" sz="1600" dirty="0" err="1">
                <a:latin typeface="Arial" panose="020B0604020202020204" pitchFamily="34" charset="0"/>
              </a:rPr>
              <a:t>estaVacia</a:t>
            </a:r>
            <a:r>
              <a:rPr lang="es-MX" altLang="es-MX" sz="1600" dirty="0">
                <a:latin typeface="Arial" panose="020B0604020202020204" pitchFamily="34" charset="0"/>
              </a:rPr>
              <a:t>: " + </a:t>
            </a:r>
            <a:r>
              <a:rPr lang="es-MX" altLang="es-MX" sz="1600" dirty="0" err="1">
                <a:latin typeface="Arial" panose="020B0604020202020204" pitchFamily="34" charset="0"/>
              </a:rPr>
              <a:t>tabla.isEmpty</a:t>
            </a:r>
            <a:r>
              <a:rPr lang="es-MX" altLang="es-MX" sz="1600" dirty="0">
                <a:latin typeface="Arial" panose="020B0604020202020204" pitchFamily="34" charset="0"/>
              </a:rPr>
              <a:t>() + "\n";</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a:t>
            </a:r>
            <a:r>
              <a:rPr lang="es-MX" altLang="es-MX" sz="1600" dirty="0" err="1">
                <a:latin typeface="Arial" panose="020B0604020202020204" pitchFamily="34" charset="0"/>
              </a:rPr>
              <a:t>return</a:t>
            </a:r>
            <a:r>
              <a:rPr lang="es-MX" altLang="es-MX" sz="1600" dirty="0">
                <a:latin typeface="Arial" panose="020B0604020202020204" pitchFamily="34" charset="0"/>
              </a:rPr>
              <a:t> salida;</a:t>
            </a:r>
          </a:p>
          <a:p>
            <a:pPr eaLnBrk="1" hangingPunct="1"/>
            <a:r>
              <a:rPr lang="es-MX" altLang="es-MX" sz="1600" dirty="0">
                <a:latin typeface="Arial" panose="020B0604020202020204" pitchFamily="34" charset="0"/>
              </a:rPr>
              <a:t>               </a:t>
            </a:r>
          </a:p>
          <a:p>
            <a:pPr eaLnBrk="1" hangingPunct="1"/>
            <a:r>
              <a:rPr lang="es-MX" altLang="es-MX" sz="1600" dirty="0">
                <a:latin typeface="Arial" panose="020B0604020202020204" pitchFamily="34" charset="0"/>
              </a:rPr>
              <a:t>   } // fin del </a:t>
            </a:r>
            <a:r>
              <a:rPr lang="es-MX" altLang="es-MX" sz="1600" dirty="0" err="1">
                <a:latin typeface="Arial" panose="020B0604020202020204" pitchFamily="34" charset="0"/>
              </a:rPr>
              <a:t>metodo</a:t>
            </a:r>
            <a:r>
              <a:rPr lang="es-MX" altLang="es-MX" sz="1600" dirty="0">
                <a:latin typeface="Arial" panose="020B0604020202020204" pitchFamily="34" charset="0"/>
              </a:rPr>
              <a:t> </a:t>
            </a:r>
            <a:r>
              <a:rPr lang="es-MX" altLang="es-MX" sz="1600" dirty="0" err="1">
                <a:latin typeface="Arial" panose="020B0604020202020204" pitchFamily="34" charset="0"/>
              </a:rPr>
              <a:t>crearSalida</a:t>
            </a:r>
            <a:endParaRPr lang="es-MX" altLang="es-MX" sz="1600" dirty="0">
              <a:latin typeface="Arial" panose="020B0604020202020204" pitchFamily="34" charset="0"/>
            </a:endParaRPr>
          </a:p>
        </p:txBody>
      </p:sp>
      <p:sp>
        <p:nvSpPr>
          <p:cNvPr id="6" name="Text Box 5"/>
          <p:cNvSpPr txBox="1">
            <a:spLocks noChangeArrowheads="1"/>
          </p:cNvSpPr>
          <p:nvPr/>
        </p:nvSpPr>
        <p:spPr bwMode="auto">
          <a:xfrm>
            <a:off x="292025" y="925597"/>
            <a:ext cx="200449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spcBef>
                <a:spcPct val="50000"/>
              </a:spcBef>
            </a:pPr>
            <a:r>
              <a:rPr lang="es-MX" altLang="es-MX" sz="2000" dirty="0">
                <a:latin typeface="Arial" panose="020B0604020202020204" pitchFamily="34" charset="0"/>
              </a:rPr>
              <a:t>Se pueden utilizar Enumeraciones para trabajar con el recorrido de la Tabla Hash</a:t>
            </a:r>
          </a:p>
        </p:txBody>
      </p:sp>
      <p:sp>
        <p:nvSpPr>
          <p:cNvPr id="7" name="AutoShape 6"/>
          <p:cNvSpPr>
            <a:spLocks noChangeArrowheads="1"/>
          </p:cNvSpPr>
          <p:nvPr/>
        </p:nvSpPr>
        <p:spPr bwMode="auto">
          <a:xfrm>
            <a:off x="2410785" y="1773669"/>
            <a:ext cx="930033" cy="863375"/>
          </a:xfrm>
          <a:prstGeom prst="rightArrow">
            <a:avLst>
              <a:gd name="adj1" fmla="val 50000"/>
              <a:gd name="adj2" fmla="val 2693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endParaRPr lang="es-MX" altLang="es-MX" sz="2399"/>
          </a:p>
        </p:txBody>
      </p:sp>
      <p:sp>
        <p:nvSpPr>
          <p:cNvPr id="8" name="Text Box 7"/>
          <p:cNvSpPr txBox="1">
            <a:spLocks noChangeArrowheads="1"/>
          </p:cNvSpPr>
          <p:nvPr/>
        </p:nvSpPr>
        <p:spPr bwMode="auto">
          <a:xfrm>
            <a:off x="334876" y="4149080"/>
            <a:ext cx="207590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defRPr>
            </a:lvl1pPr>
            <a:lvl2pPr marL="742950" indent="-285750" eaLnBrk="0" hangingPunct="0">
              <a:defRPr>
                <a:solidFill>
                  <a:schemeClr val="tx1"/>
                </a:solidFill>
                <a:latin typeface="Century Gothic" panose="020B0502020202020204" pitchFamily="34" charset="0"/>
              </a:defRPr>
            </a:lvl2pPr>
            <a:lvl3pPr marL="1143000" indent="-228600" eaLnBrk="0" hangingPunct="0">
              <a:defRPr>
                <a:solidFill>
                  <a:schemeClr val="tx1"/>
                </a:solidFill>
                <a:latin typeface="Century Gothic" panose="020B0502020202020204" pitchFamily="34" charset="0"/>
              </a:defRPr>
            </a:lvl3pPr>
            <a:lvl4pPr marL="1600200" indent="-228600" eaLnBrk="0" hangingPunct="0">
              <a:defRPr>
                <a:solidFill>
                  <a:schemeClr val="tx1"/>
                </a:solidFill>
                <a:latin typeface="Century Gothic" panose="020B0502020202020204" pitchFamily="34" charset="0"/>
              </a:defRPr>
            </a:lvl4pPr>
            <a:lvl5pPr marL="2057400" indent="-228600" eaLnBrk="0" hangingPunct="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spcBef>
                <a:spcPct val="50000"/>
              </a:spcBef>
            </a:pPr>
            <a:r>
              <a:rPr lang="es-MX" altLang="es-MX" sz="2000" dirty="0">
                <a:latin typeface="Arial" panose="020B0604020202020204" pitchFamily="34" charset="0"/>
              </a:rPr>
              <a:t>La enumeración debe de crearse con el mismo tipo con que se haya declarado las llaves de la tabla hash</a:t>
            </a:r>
          </a:p>
        </p:txBody>
      </p:sp>
    </p:spTree>
    <p:extLst>
      <p:ext uri="{BB962C8B-B14F-4D97-AF65-F5344CB8AC3E}">
        <p14:creationId xmlns:p14="http://schemas.microsoft.com/office/powerpoint/2010/main" val="148562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smtClean="0"/>
              <a:t>¿Cómo contribuyen los genéricos a la mejora de la Seguridad de Tipo?</a:t>
            </a:r>
            <a:endParaRPr lang="es-MX" dirty="0"/>
          </a:p>
        </p:txBody>
      </p:sp>
      <p:sp>
        <p:nvSpPr>
          <p:cNvPr id="3" name="Content Placeholder 2"/>
          <p:cNvSpPr>
            <a:spLocks noGrp="1"/>
          </p:cNvSpPr>
          <p:nvPr>
            <p:ph idx="1"/>
          </p:nvPr>
        </p:nvSpPr>
        <p:spPr/>
        <p:txBody>
          <a:bodyPr>
            <a:normAutofit/>
          </a:bodyPr>
          <a:lstStyle/>
          <a:p>
            <a:r>
              <a:rPr lang="es-MX" dirty="0"/>
              <a:t>Los genéricos aseguran de forma automática la seguridad de tipos.</a:t>
            </a:r>
          </a:p>
          <a:p>
            <a:pPr algn="just"/>
            <a:r>
              <a:rPr lang="es-MX" dirty="0"/>
              <a:t>Eliminan la necesidad de que el programador se ocupe de realizar conversiones de tipo (o casteos). Ya que como se están declarando y utilizando del mismo tipo, no es necesario hacer ningún tipo de conversión.</a:t>
            </a:r>
          </a:p>
          <a:p>
            <a:endParaRPr lang="es-MX" sz="2399" dirty="0"/>
          </a:p>
        </p:txBody>
      </p:sp>
    </p:spTree>
    <p:extLst>
      <p:ext uri="{BB962C8B-B14F-4D97-AF65-F5344CB8AC3E}">
        <p14:creationId xmlns:p14="http://schemas.microsoft.com/office/powerpoint/2010/main" val="304776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una Estructura de datos?</a:t>
            </a:r>
            <a:endParaRPr lang="es-MX" dirty="0"/>
          </a:p>
        </p:txBody>
      </p:sp>
      <p:sp>
        <p:nvSpPr>
          <p:cNvPr id="3" name="Content Placeholder 2"/>
          <p:cNvSpPr>
            <a:spLocks noGrp="1"/>
          </p:cNvSpPr>
          <p:nvPr>
            <p:ph idx="1"/>
          </p:nvPr>
        </p:nvSpPr>
        <p:spPr/>
        <p:txBody>
          <a:bodyPr>
            <a:normAutofit/>
          </a:bodyPr>
          <a:lstStyle/>
          <a:p>
            <a:pPr algn="just"/>
            <a:r>
              <a:rPr lang="es-MX" dirty="0"/>
              <a:t>En estos casos necesitamos agrupar estos objetos para luego trabajar con ellos, en conclusión, una estructura de datos es una manera de disponer de una colección de datos, así como, de la forma en cómo van a ser manipulados,  esto es, saber como se agregarán nuevos datos, cómo se accederán a estos datos, cómo se eliminan datos, etc.</a:t>
            </a:r>
          </a:p>
          <a:p>
            <a:endParaRPr lang="es-MX" dirty="0"/>
          </a:p>
          <a:p>
            <a:endParaRPr lang="es-MX" dirty="0"/>
          </a:p>
        </p:txBody>
      </p:sp>
    </p:spTree>
    <p:extLst>
      <p:ext uri="{BB962C8B-B14F-4D97-AF65-F5344CB8AC3E}">
        <p14:creationId xmlns:p14="http://schemas.microsoft.com/office/powerpoint/2010/main" val="1552878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117" y="266853"/>
            <a:ext cx="7579926" cy="3028161"/>
          </a:xfrm>
          <a:prstGeom prst="rect">
            <a:avLst/>
          </a:prstGeom>
        </p:spPr>
      </p:pic>
      <p:pic>
        <p:nvPicPr>
          <p:cNvPr id="5" name="Picture 4"/>
          <p:cNvPicPr>
            <a:picLocks noChangeAspect="1"/>
          </p:cNvPicPr>
          <p:nvPr/>
        </p:nvPicPr>
        <p:blipFill>
          <a:blip r:embed="rId3"/>
          <a:stretch>
            <a:fillRect/>
          </a:stretch>
        </p:blipFill>
        <p:spPr>
          <a:xfrm>
            <a:off x="270117" y="3295014"/>
            <a:ext cx="7141890" cy="2437765"/>
          </a:xfrm>
          <a:prstGeom prst="rect">
            <a:avLst/>
          </a:prstGeom>
        </p:spPr>
      </p:pic>
      <p:sp>
        <p:nvSpPr>
          <p:cNvPr id="6" name="Rectangle 2"/>
          <p:cNvSpPr/>
          <p:nvPr/>
        </p:nvSpPr>
        <p:spPr>
          <a:xfrm>
            <a:off x="6886500" y="3729526"/>
            <a:ext cx="6094413" cy="1568739"/>
          </a:xfrm>
          <a:prstGeom prst="rect">
            <a:avLst/>
          </a:prstGeom>
        </p:spPr>
        <p:txBody>
          <a:bodyPr>
            <a:spAutoFit/>
          </a:bodyPr>
          <a:lstStyle/>
          <a:p>
            <a:r>
              <a:rPr lang="es-MX" sz="2399" dirty="0"/>
              <a:t>Prueba los métodos: </a:t>
            </a:r>
          </a:p>
          <a:p>
            <a:pPr lvl="1"/>
            <a:r>
              <a:rPr lang="es-MX" sz="2399" dirty="0" err="1"/>
              <a:t>Remove</a:t>
            </a:r>
            <a:endParaRPr lang="es-MX" sz="2399" dirty="0"/>
          </a:p>
          <a:p>
            <a:pPr lvl="1"/>
            <a:r>
              <a:rPr lang="es-MX" sz="2399" dirty="0" err="1"/>
              <a:t>Size</a:t>
            </a:r>
            <a:endParaRPr lang="es-MX" sz="2399" dirty="0"/>
          </a:p>
          <a:p>
            <a:pPr lvl="1"/>
            <a:r>
              <a:rPr lang="es-MX" sz="2399" dirty="0"/>
              <a:t>Clear</a:t>
            </a:r>
          </a:p>
        </p:txBody>
      </p:sp>
    </p:spTree>
    <p:extLst>
      <p:ext uri="{BB962C8B-B14F-4D97-AF65-F5344CB8AC3E}">
        <p14:creationId xmlns:p14="http://schemas.microsoft.com/office/powerpoint/2010/main" val="30949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6533" y="922230"/>
            <a:ext cx="8401663" cy="2992820"/>
          </a:xfrm>
          <a:prstGeom prst="rect">
            <a:avLst/>
          </a:prstGeom>
        </p:spPr>
      </p:pic>
      <p:sp>
        <p:nvSpPr>
          <p:cNvPr id="3" name="Rectangle 2"/>
          <p:cNvSpPr/>
          <p:nvPr/>
        </p:nvSpPr>
        <p:spPr>
          <a:xfrm>
            <a:off x="5590356" y="4077072"/>
            <a:ext cx="6094413" cy="1568739"/>
          </a:xfrm>
          <a:prstGeom prst="rect">
            <a:avLst/>
          </a:prstGeom>
        </p:spPr>
        <p:txBody>
          <a:bodyPr>
            <a:spAutoFit/>
          </a:bodyPr>
          <a:lstStyle/>
          <a:p>
            <a:r>
              <a:rPr lang="es-MX" sz="2399" dirty="0"/>
              <a:t>Prueba los métodos: </a:t>
            </a:r>
          </a:p>
          <a:p>
            <a:pPr lvl="1"/>
            <a:r>
              <a:rPr lang="es-MX" sz="2399" dirty="0" err="1"/>
              <a:t>Remove</a:t>
            </a:r>
            <a:endParaRPr lang="es-MX" sz="2399" dirty="0"/>
          </a:p>
          <a:p>
            <a:pPr lvl="1"/>
            <a:r>
              <a:rPr lang="es-MX" sz="2399" dirty="0" err="1"/>
              <a:t>Size</a:t>
            </a:r>
            <a:endParaRPr lang="es-MX" sz="2399" dirty="0"/>
          </a:p>
          <a:p>
            <a:pPr lvl="1"/>
            <a:r>
              <a:rPr lang="es-MX" sz="2399" dirty="0"/>
              <a:t>Clear</a:t>
            </a:r>
          </a:p>
        </p:txBody>
      </p:sp>
    </p:spTree>
    <p:extLst>
      <p:ext uri="{BB962C8B-B14F-4D97-AF65-F5344CB8AC3E}">
        <p14:creationId xmlns:p14="http://schemas.microsoft.com/office/powerpoint/2010/main" val="29059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clase llamada Empleado</a:t>
            </a:r>
            <a:endParaRPr lang="es-MX" dirty="0"/>
          </a:p>
        </p:txBody>
      </p:sp>
      <p:sp>
        <p:nvSpPr>
          <p:cNvPr id="3" name="Marcador de contenido 2"/>
          <p:cNvSpPr>
            <a:spLocks noGrp="1"/>
          </p:cNvSpPr>
          <p:nvPr>
            <p:ph idx="1"/>
          </p:nvPr>
        </p:nvSpPr>
        <p:spPr/>
        <p:txBody>
          <a:bodyPr/>
          <a:lstStyle/>
          <a:p>
            <a:r>
              <a:rPr lang="es-MX" dirty="0" smtClean="0"/>
              <a:t>Atributos:</a:t>
            </a:r>
          </a:p>
          <a:p>
            <a:pPr lvl="1"/>
            <a:r>
              <a:rPr lang="es-MX" dirty="0" smtClean="0"/>
              <a:t>Nombre</a:t>
            </a:r>
          </a:p>
          <a:p>
            <a:pPr lvl="1"/>
            <a:r>
              <a:rPr lang="es-MX" dirty="0" smtClean="0"/>
              <a:t>Domicilio</a:t>
            </a:r>
          </a:p>
          <a:p>
            <a:pPr lvl="1"/>
            <a:r>
              <a:rPr lang="es-MX" dirty="0" smtClean="0"/>
              <a:t>Departamento</a:t>
            </a:r>
          </a:p>
          <a:p>
            <a:pPr lvl="1"/>
            <a:r>
              <a:rPr lang="es-MX" dirty="0" err="1" smtClean="0"/>
              <a:t>SueldoDiario</a:t>
            </a:r>
            <a:endParaRPr lang="es-MX" dirty="0" smtClean="0"/>
          </a:p>
          <a:p>
            <a:pPr lvl="1"/>
            <a:r>
              <a:rPr lang="es-MX" dirty="0" err="1" smtClean="0"/>
              <a:t>DiasTrabajados</a:t>
            </a:r>
            <a:endParaRPr lang="es-MX" dirty="0" smtClean="0"/>
          </a:p>
          <a:p>
            <a:pPr lvl="1"/>
            <a:endParaRPr lang="es-MX" dirty="0" smtClean="0"/>
          </a:p>
          <a:p>
            <a:r>
              <a:rPr lang="es-MX" dirty="0" smtClean="0"/>
              <a:t>Crear constructor y métodos para acceder a los atributos.</a:t>
            </a:r>
            <a:endParaRPr lang="es-MX" dirty="0"/>
          </a:p>
        </p:txBody>
      </p:sp>
    </p:spTree>
    <p:extLst>
      <p:ext uri="{BB962C8B-B14F-4D97-AF65-F5344CB8AC3E}">
        <p14:creationId xmlns:p14="http://schemas.microsoft.com/office/powerpoint/2010/main" val="422873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382444" y="579001"/>
            <a:ext cx="5019579" cy="1199944"/>
          </a:xfrm>
          <a:prstGeom prst="rect">
            <a:avLst/>
          </a:prstGeom>
          <a:noFill/>
        </p:spPr>
        <p:txBody>
          <a:bodyPr wrap="none" rtlCol="0">
            <a:spAutoFit/>
          </a:bodyPr>
          <a:lstStyle/>
          <a:p>
            <a:r>
              <a:rPr lang="es-419" sz="2399" dirty="0"/>
              <a:t>Faltan los métodos para</a:t>
            </a:r>
          </a:p>
          <a:p>
            <a:r>
              <a:rPr lang="es-419" sz="2399" dirty="0"/>
              <a:t>el resto de los atributos:</a:t>
            </a:r>
          </a:p>
          <a:p>
            <a:r>
              <a:rPr lang="es-419" sz="2399" dirty="0" smtClean="0"/>
              <a:t>Departamento, Sueldo, </a:t>
            </a:r>
            <a:r>
              <a:rPr lang="es-419" sz="2399" dirty="0" err="1" smtClean="0"/>
              <a:t>DiasTrabajados</a:t>
            </a:r>
            <a:endParaRPr lang="es-MX" sz="2399" dirty="0"/>
          </a:p>
        </p:txBody>
      </p:sp>
      <p:pic>
        <p:nvPicPr>
          <p:cNvPr id="4" name="Imagen 3"/>
          <p:cNvPicPr>
            <a:picLocks noChangeAspect="1"/>
          </p:cNvPicPr>
          <p:nvPr/>
        </p:nvPicPr>
        <p:blipFill>
          <a:blip r:embed="rId2"/>
          <a:stretch>
            <a:fillRect/>
          </a:stretch>
        </p:blipFill>
        <p:spPr>
          <a:xfrm>
            <a:off x="45740" y="-76522"/>
            <a:ext cx="5742079" cy="1921346"/>
          </a:xfrm>
          <a:prstGeom prst="rect">
            <a:avLst/>
          </a:prstGeom>
        </p:spPr>
      </p:pic>
      <p:pic>
        <p:nvPicPr>
          <p:cNvPr id="5" name="Imagen 4"/>
          <p:cNvPicPr>
            <a:picLocks noChangeAspect="1"/>
          </p:cNvPicPr>
          <p:nvPr/>
        </p:nvPicPr>
        <p:blipFill>
          <a:blip r:embed="rId3"/>
          <a:stretch>
            <a:fillRect/>
          </a:stretch>
        </p:blipFill>
        <p:spPr>
          <a:xfrm>
            <a:off x="0" y="1700808"/>
            <a:ext cx="10734675" cy="2190598"/>
          </a:xfrm>
          <a:prstGeom prst="rect">
            <a:avLst/>
          </a:prstGeom>
        </p:spPr>
      </p:pic>
      <p:sp>
        <p:nvSpPr>
          <p:cNvPr id="11" name="Down Arrow 10"/>
          <p:cNvSpPr/>
          <p:nvPr/>
        </p:nvSpPr>
        <p:spPr>
          <a:xfrm>
            <a:off x="9470603" y="1729233"/>
            <a:ext cx="3195492" cy="28467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399" dirty="0"/>
              <a:t>Método </a:t>
            </a:r>
            <a:r>
              <a:rPr lang="es-419" sz="2399" dirty="0" err="1"/>
              <a:t>toString</a:t>
            </a:r>
            <a:r>
              <a:rPr lang="es-419" sz="2399" dirty="0"/>
              <a:t> para los objetos tipo </a:t>
            </a:r>
            <a:r>
              <a:rPr lang="es-419" sz="2399" dirty="0" smtClean="0"/>
              <a:t>Empleado</a:t>
            </a:r>
            <a:endParaRPr lang="es-MX" sz="2399" dirty="0"/>
          </a:p>
        </p:txBody>
      </p:sp>
      <p:pic>
        <p:nvPicPr>
          <p:cNvPr id="12" name="Imagen 11"/>
          <p:cNvPicPr>
            <a:picLocks noChangeAspect="1"/>
          </p:cNvPicPr>
          <p:nvPr/>
        </p:nvPicPr>
        <p:blipFill>
          <a:blip r:embed="rId4"/>
          <a:stretch>
            <a:fillRect/>
          </a:stretch>
        </p:blipFill>
        <p:spPr>
          <a:xfrm>
            <a:off x="205565" y="3607304"/>
            <a:ext cx="5076825" cy="3543300"/>
          </a:xfrm>
          <a:prstGeom prst="rect">
            <a:avLst/>
          </a:prstGeom>
        </p:spPr>
      </p:pic>
      <p:pic>
        <p:nvPicPr>
          <p:cNvPr id="13" name="Imagen 12"/>
          <p:cNvPicPr>
            <a:picLocks noChangeAspect="1"/>
          </p:cNvPicPr>
          <p:nvPr/>
        </p:nvPicPr>
        <p:blipFill>
          <a:blip r:embed="rId5"/>
          <a:stretch>
            <a:fillRect/>
          </a:stretch>
        </p:blipFill>
        <p:spPr>
          <a:xfrm>
            <a:off x="5193793" y="4669064"/>
            <a:ext cx="6829425" cy="2216320"/>
          </a:xfrm>
          <a:prstGeom prst="rect">
            <a:avLst/>
          </a:prstGeom>
        </p:spPr>
      </p:pic>
    </p:spTree>
    <p:extLst>
      <p:ext uri="{BB962C8B-B14F-4D97-AF65-F5344CB8AC3E}">
        <p14:creationId xmlns:p14="http://schemas.microsoft.com/office/powerpoint/2010/main" val="2684705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Pendientes de revisar:</a:t>
            </a:r>
            <a:endParaRPr lang="es-MX" dirty="0"/>
          </a:p>
        </p:txBody>
      </p:sp>
      <p:sp>
        <p:nvSpPr>
          <p:cNvPr id="3" name="Marcador de contenido 2"/>
          <p:cNvSpPr>
            <a:spLocks noGrp="1"/>
          </p:cNvSpPr>
          <p:nvPr>
            <p:ph idx="1"/>
          </p:nvPr>
        </p:nvSpPr>
        <p:spPr/>
        <p:txBody>
          <a:bodyPr/>
          <a:lstStyle/>
          <a:p>
            <a:r>
              <a:rPr lang="es-MX" dirty="0" smtClean="0"/>
              <a:t>Ejemplo tabla1</a:t>
            </a:r>
          </a:p>
          <a:p>
            <a:r>
              <a:rPr lang="es-MX" dirty="0" smtClean="0"/>
              <a:t>Clase empleado</a:t>
            </a:r>
          </a:p>
          <a:p>
            <a:r>
              <a:rPr lang="es-MX" dirty="0" smtClean="0"/>
              <a:t>Clase </a:t>
            </a:r>
            <a:r>
              <a:rPr lang="es-MX" dirty="0" err="1" smtClean="0"/>
              <a:t>EmpleadoHash</a:t>
            </a:r>
            <a:endParaRPr lang="es-MX" dirty="0" smtClean="0"/>
          </a:p>
          <a:p>
            <a:pPr lvl="1"/>
            <a:r>
              <a:rPr lang="es-MX" dirty="0" smtClean="0"/>
              <a:t>Alta</a:t>
            </a:r>
          </a:p>
          <a:p>
            <a:pPr lvl="1"/>
            <a:r>
              <a:rPr lang="es-MX" dirty="0" err="1" smtClean="0"/>
              <a:t>ImprimeEmp</a:t>
            </a:r>
            <a:endParaRPr lang="es-MX" dirty="0" smtClean="0"/>
          </a:p>
          <a:p>
            <a:pPr lvl="1"/>
            <a:r>
              <a:rPr lang="es-MX" dirty="0" err="1" smtClean="0"/>
              <a:t>ImprimeDatos</a:t>
            </a:r>
            <a:r>
              <a:rPr lang="es-MX" dirty="0" smtClean="0"/>
              <a:t> &lt;</a:t>
            </a:r>
            <a:r>
              <a:rPr lang="es-MX" dirty="0" err="1" smtClean="0"/>
              <a:t>Enum</a:t>
            </a:r>
            <a:r>
              <a:rPr lang="es-MX" smtClean="0"/>
              <a:t> Empleados&gt;</a:t>
            </a:r>
            <a:endParaRPr lang="es-MX"/>
          </a:p>
        </p:txBody>
      </p:sp>
    </p:spTree>
    <p:extLst>
      <p:ext uri="{BB962C8B-B14F-4D97-AF65-F5344CB8AC3E}">
        <p14:creationId xmlns:p14="http://schemas.microsoft.com/office/powerpoint/2010/main" val="12288300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105764"/>
            <a:ext cx="6894304" cy="2666305"/>
          </a:xfrm>
          <a:prstGeom prst="rect">
            <a:avLst/>
          </a:prstGeom>
        </p:spPr>
      </p:pic>
      <p:pic>
        <p:nvPicPr>
          <p:cNvPr id="8" name="Picture 7"/>
          <p:cNvPicPr>
            <a:picLocks noChangeAspect="1"/>
          </p:cNvPicPr>
          <p:nvPr/>
        </p:nvPicPr>
        <p:blipFill>
          <a:blip r:embed="rId3"/>
          <a:stretch>
            <a:fillRect/>
          </a:stretch>
        </p:blipFill>
        <p:spPr>
          <a:xfrm>
            <a:off x="363330" y="2871530"/>
            <a:ext cx="8475042" cy="2428242"/>
          </a:xfrm>
          <a:prstGeom prst="rect">
            <a:avLst/>
          </a:prstGeom>
        </p:spPr>
      </p:pic>
      <p:pic>
        <p:nvPicPr>
          <p:cNvPr id="9" name="Picture 8"/>
          <p:cNvPicPr>
            <a:picLocks noChangeAspect="1"/>
          </p:cNvPicPr>
          <p:nvPr/>
        </p:nvPicPr>
        <p:blipFill>
          <a:blip r:embed="rId4"/>
          <a:stretch>
            <a:fillRect/>
          </a:stretch>
        </p:blipFill>
        <p:spPr>
          <a:xfrm>
            <a:off x="4912010" y="3863481"/>
            <a:ext cx="7618016" cy="2504423"/>
          </a:xfrm>
          <a:prstGeom prst="rect">
            <a:avLst/>
          </a:prstGeom>
        </p:spPr>
      </p:pic>
      <p:sp>
        <p:nvSpPr>
          <p:cNvPr id="10" name="TextBox 9"/>
          <p:cNvSpPr txBox="1"/>
          <p:nvPr/>
        </p:nvSpPr>
        <p:spPr>
          <a:xfrm>
            <a:off x="5793982" y="6487872"/>
            <a:ext cx="4817115" cy="461417"/>
          </a:xfrm>
          <a:prstGeom prst="rect">
            <a:avLst/>
          </a:prstGeom>
          <a:noFill/>
        </p:spPr>
        <p:txBody>
          <a:bodyPr wrap="none" rtlCol="0">
            <a:spAutoFit/>
          </a:bodyPr>
          <a:lstStyle/>
          <a:p>
            <a:r>
              <a:rPr lang="es-419" sz="2399" dirty="0"/>
              <a:t>Aquí termina el método </a:t>
            </a:r>
            <a:r>
              <a:rPr lang="es-419" sz="2399" dirty="0" err="1"/>
              <a:t>AltaArticulos</a:t>
            </a:r>
            <a:endParaRPr lang="es-MX" sz="2399" dirty="0"/>
          </a:p>
        </p:txBody>
      </p:sp>
      <p:cxnSp>
        <p:nvCxnSpPr>
          <p:cNvPr id="12" name="Straight Connector 11"/>
          <p:cNvCxnSpPr/>
          <p:nvPr/>
        </p:nvCxnSpPr>
        <p:spPr>
          <a:xfrm flipV="1">
            <a:off x="4912010" y="3863481"/>
            <a:ext cx="0" cy="2504423"/>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ángulo redondeado 1"/>
          <p:cNvSpPr/>
          <p:nvPr/>
        </p:nvSpPr>
        <p:spPr>
          <a:xfrm>
            <a:off x="8254652" y="1124744"/>
            <a:ext cx="28083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Ejemplo de </a:t>
            </a:r>
            <a:r>
              <a:rPr lang="es-MX" dirty="0" err="1" smtClean="0"/>
              <a:t>TablaHash</a:t>
            </a:r>
            <a:r>
              <a:rPr lang="es-MX" dirty="0" smtClean="0"/>
              <a:t> con Objetos</a:t>
            </a:r>
            <a:endParaRPr lang="es-MX" dirty="0"/>
          </a:p>
        </p:txBody>
      </p:sp>
    </p:spTree>
    <p:extLst>
      <p:ext uri="{BB962C8B-B14F-4D97-AF65-F5344CB8AC3E}">
        <p14:creationId xmlns:p14="http://schemas.microsoft.com/office/powerpoint/2010/main" val="2124263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7895" y="869476"/>
            <a:ext cx="7151412" cy="2209225"/>
          </a:xfrm>
          <a:prstGeom prst="rect">
            <a:avLst/>
          </a:prstGeom>
        </p:spPr>
      </p:pic>
      <p:cxnSp>
        <p:nvCxnSpPr>
          <p:cNvPr id="6" name="Straight Arrow Connector 5"/>
          <p:cNvCxnSpPr/>
          <p:nvPr/>
        </p:nvCxnSpPr>
        <p:spPr>
          <a:xfrm>
            <a:off x="6425630" y="2531399"/>
            <a:ext cx="132487" cy="112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425630" y="4227235"/>
            <a:ext cx="3020709" cy="1311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399" dirty="0"/>
              <a:t>Manda llamar al </a:t>
            </a:r>
            <a:r>
              <a:rPr lang="es-419" sz="2399" dirty="0" err="1"/>
              <a:t>toString</a:t>
            </a:r>
            <a:r>
              <a:rPr lang="es-419" sz="2399" dirty="0"/>
              <a:t> creado en la clase </a:t>
            </a:r>
            <a:r>
              <a:rPr lang="es-419" sz="2399" dirty="0" err="1"/>
              <a:t>Articulos</a:t>
            </a:r>
            <a:endParaRPr lang="es-MX" sz="2399" dirty="0"/>
          </a:p>
        </p:txBody>
      </p:sp>
    </p:spTree>
    <p:extLst>
      <p:ext uri="{BB962C8B-B14F-4D97-AF65-F5344CB8AC3E}">
        <p14:creationId xmlns:p14="http://schemas.microsoft.com/office/powerpoint/2010/main" val="661575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Estructura de datos</a:t>
            </a:r>
            <a:endParaRPr lang="es-MX" dirty="0"/>
          </a:p>
        </p:txBody>
      </p:sp>
      <p:sp>
        <p:nvSpPr>
          <p:cNvPr id="3" name="Content Placeholder 2"/>
          <p:cNvSpPr>
            <a:spLocks noGrp="1"/>
          </p:cNvSpPr>
          <p:nvPr>
            <p:ph idx="1"/>
          </p:nvPr>
        </p:nvSpPr>
        <p:spPr/>
        <p:txBody>
          <a:bodyPr/>
          <a:lstStyle/>
          <a:p>
            <a:r>
              <a:rPr lang="es-MX" dirty="0"/>
              <a:t>Una estructura de datos es una forma de organizar datos para facilitar su manipulación.</a:t>
            </a:r>
          </a:p>
          <a:p>
            <a:endParaRPr lang="es-MX" dirty="0"/>
          </a:p>
        </p:txBody>
      </p:sp>
    </p:spTree>
    <p:extLst>
      <p:ext uri="{BB962C8B-B14F-4D97-AF65-F5344CB8AC3E}">
        <p14:creationId xmlns:p14="http://schemas.microsoft.com/office/powerpoint/2010/main" val="744109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2702" y="365699"/>
            <a:ext cx="9872948" cy="1356007"/>
          </a:xfrm>
        </p:spPr>
        <p:txBody>
          <a:bodyPr/>
          <a:lstStyle/>
          <a:p>
            <a:r>
              <a:rPr lang="es-MX" dirty="0" smtClean="0"/>
              <a:t>1.1. Clasificación de las Estructuras de Datos</a:t>
            </a:r>
            <a:endParaRPr lang="es-MX" dirty="0"/>
          </a:p>
        </p:txBody>
      </p:sp>
      <p:pic>
        <p:nvPicPr>
          <p:cNvPr id="24578" name="Picture 2" descr="http://img177.imageshack.us/img177/9365/clasificacionestdatos2.png"/>
          <p:cNvPicPr>
            <a:picLocks noChangeAspect="1" noChangeArrowheads="1"/>
          </p:cNvPicPr>
          <p:nvPr/>
        </p:nvPicPr>
        <p:blipFill>
          <a:blip r:embed="rId2" cstate="print"/>
          <a:srcRect/>
          <a:stretch>
            <a:fillRect/>
          </a:stretch>
        </p:blipFill>
        <p:spPr bwMode="auto">
          <a:xfrm>
            <a:off x="1142702" y="1615796"/>
            <a:ext cx="8436684" cy="4975577"/>
          </a:xfrm>
          <a:prstGeom prst="rect">
            <a:avLst/>
          </a:prstGeom>
          <a:noFill/>
        </p:spPr>
      </p:pic>
    </p:spTree>
    <p:extLst>
      <p:ext uri="{BB962C8B-B14F-4D97-AF65-F5344CB8AC3E}">
        <p14:creationId xmlns:p14="http://schemas.microsoft.com/office/powerpoint/2010/main" val="2418134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Introducción a las estructuras de datos</a:t>
            </a:r>
            <a:endParaRPr lang="es-MX" dirty="0"/>
          </a:p>
        </p:txBody>
      </p:sp>
      <p:sp>
        <p:nvSpPr>
          <p:cNvPr id="5" name="Text Placeholder 4"/>
          <p:cNvSpPr>
            <a:spLocks noGrp="1"/>
          </p:cNvSpPr>
          <p:nvPr>
            <p:ph type="body" idx="1"/>
          </p:nvPr>
        </p:nvSpPr>
        <p:spPr/>
        <p:txBody>
          <a:bodyPr/>
          <a:lstStyle/>
          <a:p>
            <a:r>
              <a:rPr lang="es-MX" dirty="0" smtClean="0"/>
              <a:t>1.2. Tipos de Datos Abstractos</a:t>
            </a:r>
          </a:p>
          <a:p>
            <a:r>
              <a:rPr lang="es-MX" dirty="0" smtClean="0"/>
              <a:t>1.3. Ejemplos de Tipos de Datos Abstractos</a:t>
            </a:r>
          </a:p>
          <a:p>
            <a:endParaRPr lang="es-MX" dirty="0"/>
          </a:p>
        </p:txBody>
      </p:sp>
    </p:spTree>
    <p:extLst>
      <p:ext uri="{BB962C8B-B14F-4D97-AF65-F5344CB8AC3E}">
        <p14:creationId xmlns:p14="http://schemas.microsoft.com/office/powerpoint/2010/main" val="21993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1.2. Tipos de Datos </a:t>
            </a:r>
            <a:r>
              <a:rPr lang="es-MX" dirty="0"/>
              <a:t>A</a:t>
            </a:r>
            <a:r>
              <a:rPr lang="es-MX" dirty="0" smtClean="0"/>
              <a:t>bstractos (TDA)</a:t>
            </a:r>
            <a:endParaRPr lang="es-MX" dirty="0"/>
          </a:p>
        </p:txBody>
      </p:sp>
      <p:sp>
        <p:nvSpPr>
          <p:cNvPr id="3" name="Content Placeholder 2"/>
          <p:cNvSpPr>
            <a:spLocks noGrp="1"/>
          </p:cNvSpPr>
          <p:nvPr>
            <p:ph idx="1"/>
          </p:nvPr>
        </p:nvSpPr>
        <p:spPr/>
        <p:txBody>
          <a:bodyPr>
            <a:normAutofit/>
          </a:bodyPr>
          <a:lstStyle/>
          <a:p>
            <a:r>
              <a:rPr lang="es-MX" sz="2399" dirty="0"/>
              <a:t>Un TDA es un tipo de dato definido por el programador que se puede manipular de un modo similar a los tipos de datos definidos por el sistema.</a:t>
            </a:r>
          </a:p>
          <a:p>
            <a:r>
              <a:rPr lang="es-MX" sz="2399" dirty="0"/>
              <a:t>Está formado por un conjunto válido de elementos y un número de operaciones primitivas que se pueden realizar sobre ellos.</a:t>
            </a:r>
          </a:p>
          <a:p>
            <a:r>
              <a:rPr lang="es-MX" sz="2399" dirty="0"/>
              <a:t>Un TDA es el elemento básico de la abstracción de datos. Su desarrollo es </a:t>
            </a:r>
            <a:r>
              <a:rPr lang="es-MX" sz="2399" dirty="0">
                <a:effectLst>
                  <a:outerShdw blurRad="38100" dist="38100" dir="2700000" algn="tl">
                    <a:srgbClr val="000000">
                      <a:alpha val="43137"/>
                    </a:srgbClr>
                  </a:outerShdw>
                </a:effectLst>
              </a:rPr>
              <a:t>independiente</a:t>
            </a:r>
            <a:r>
              <a:rPr lang="es-MX" sz="2399" dirty="0"/>
              <a:t> del lenguaje de programación utilizado, aunque este puede aportar mecanismos que faciliten su realización. </a:t>
            </a:r>
          </a:p>
          <a:p>
            <a:r>
              <a:rPr lang="es-MX" sz="2399" dirty="0"/>
              <a:t>Debe verse como una caja negra.</a:t>
            </a:r>
          </a:p>
        </p:txBody>
      </p:sp>
    </p:spTree>
    <p:extLst>
      <p:ext uri="{BB962C8B-B14F-4D97-AF65-F5344CB8AC3E}">
        <p14:creationId xmlns:p14="http://schemas.microsoft.com/office/powerpoint/2010/main" val="92950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73" y="442952"/>
            <a:ext cx="9872948" cy="1356007"/>
          </a:xfrm>
        </p:spPr>
        <p:txBody>
          <a:bodyPr/>
          <a:lstStyle/>
          <a:p>
            <a:r>
              <a:rPr lang="es-MX" dirty="0" smtClean="0"/>
              <a:t>Abstracción</a:t>
            </a:r>
            <a:endParaRPr lang="es-MX" dirty="0"/>
          </a:p>
        </p:txBody>
      </p:sp>
      <p:pic>
        <p:nvPicPr>
          <p:cNvPr id="4" name="Picture 2" descr="http://www.gayatlacomulco.com/tutorials/fundamentosdeprog/abstraccion.jpg"/>
          <p:cNvPicPr>
            <a:picLocks noGrp="1" noChangeAspect="1" noChangeArrowheads="1"/>
          </p:cNvPicPr>
          <p:nvPr>
            <p:ph idx="1"/>
          </p:nvPr>
        </p:nvPicPr>
        <p:blipFill>
          <a:blip r:embed="rId2" cstate="print"/>
          <a:srcRect/>
          <a:stretch>
            <a:fillRect/>
          </a:stretch>
        </p:blipFill>
        <p:spPr bwMode="auto">
          <a:xfrm>
            <a:off x="3317918" y="442952"/>
            <a:ext cx="8534211" cy="5660937"/>
          </a:xfrm>
          <a:prstGeom prst="rect">
            <a:avLst/>
          </a:prstGeom>
          <a:noFill/>
        </p:spPr>
      </p:pic>
    </p:spTree>
    <p:extLst>
      <p:ext uri="{BB962C8B-B14F-4D97-AF65-F5344CB8AC3E}">
        <p14:creationId xmlns:p14="http://schemas.microsoft.com/office/powerpoint/2010/main" val="4071565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2436</Words>
  <Application>Microsoft Office PowerPoint</Application>
  <PresentationFormat>Personalizado</PresentationFormat>
  <Paragraphs>282</Paragraphs>
  <Slides>46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Calibri</vt:lpstr>
      <vt:lpstr>Calibri Light</vt:lpstr>
      <vt:lpstr>Century Gothic</vt:lpstr>
      <vt:lpstr>Times New Roman</vt:lpstr>
      <vt:lpstr>Verdana</vt:lpstr>
      <vt:lpstr>Wingdings</vt:lpstr>
      <vt:lpstr>Wingdings 2</vt:lpstr>
      <vt:lpstr>HDOfficeLightV0</vt:lpstr>
      <vt:lpstr>Unidad I</vt:lpstr>
      <vt:lpstr>Contenido</vt:lpstr>
      <vt:lpstr>¿Qué es una Estructura de Datos?</vt:lpstr>
      <vt:lpstr>¿Qué es una Estructura de datos?</vt:lpstr>
      <vt:lpstr>Estructura de datos</vt:lpstr>
      <vt:lpstr>1.1. Clasificación de las Estructuras de Datos</vt:lpstr>
      <vt:lpstr>Introducción a las estructuras de datos</vt:lpstr>
      <vt:lpstr>1.2. Tipos de Datos Abstractos (TDA)</vt:lpstr>
      <vt:lpstr>Abstracción</vt:lpstr>
      <vt:lpstr>Abstracción</vt:lpstr>
      <vt:lpstr>Elementos de los TDA</vt:lpstr>
      <vt:lpstr>Presentación de PowerPoint</vt:lpstr>
      <vt:lpstr>1.3. Ejemplos de TDA</vt:lpstr>
      <vt:lpstr>Operaciones básicas en TDA</vt:lpstr>
      <vt:lpstr>Ejercicio</vt:lpstr>
      <vt:lpstr>1.4. Manejo de Memoria</vt:lpstr>
      <vt:lpstr>Memoria</vt:lpstr>
      <vt:lpstr>Presentación de PowerPoint</vt:lpstr>
      <vt:lpstr>1.4.1. Memoria Estática</vt:lpstr>
      <vt:lpstr>Memoria Estática</vt:lpstr>
      <vt:lpstr>Memoria Estática</vt:lpstr>
      <vt:lpstr>Uso de Memoria estática: Ejercicios con arreglos</vt:lpstr>
      <vt:lpstr>Arreglos de Objetos</vt:lpstr>
      <vt:lpstr>Ejercicios con Arreglos de Objetos: Control Escolar</vt:lpstr>
      <vt:lpstr>Crear Menú para arreglo de alumnos de primaria:</vt:lpstr>
      <vt:lpstr>1.4.2. Memoria Dinámica</vt:lpstr>
      <vt:lpstr>1.4.2. Memoria Dinámica</vt:lpstr>
      <vt:lpstr>Genéricos</vt:lpstr>
      <vt:lpstr>Memoria dinámica: HashTable</vt:lpstr>
      <vt:lpstr>Hashtable</vt:lpstr>
      <vt:lpstr>Presentación de PowerPoint</vt:lpstr>
      <vt:lpstr>Presentación de PowerPoint</vt:lpstr>
      <vt:lpstr>Presentación de PowerPoint</vt:lpstr>
      <vt:lpstr>Generic Type Parameter &lt;T&gt;</vt:lpstr>
      <vt:lpstr>Los genéricos solo funcionan con objetos</vt:lpstr>
      <vt:lpstr>Ver ejemplo</vt:lpstr>
      <vt:lpstr>Ejercicio TablaH</vt:lpstr>
      <vt:lpstr>Presentación de PowerPoint</vt:lpstr>
      <vt:lpstr>¿Cómo contribuyen los genéricos a la mejora de la Seguridad de Tipo?</vt:lpstr>
      <vt:lpstr>Presentación de PowerPoint</vt:lpstr>
      <vt:lpstr>Presentación de PowerPoint</vt:lpstr>
      <vt:lpstr>Crear clase llamada Empleado</vt:lpstr>
      <vt:lpstr>Presentación de PowerPoint</vt:lpstr>
      <vt:lpstr>Pendientes de revisar:</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2017-09-06T17:08:31Z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