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27"/>
  </p:notesMasterIdLst>
  <p:handoutMasterIdLst>
    <p:handoutMasterId r:id="rId28"/>
  </p:handoutMasterIdLst>
  <p:sldIdLst>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65" d="100"/>
          <a:sy n="65" d="100"/>
        </p:scale>
        <p:origin x="678" y="78"/>
      </p:cViewPr>
      <p:guideLst>
        <p:guide pos="3839"/>
        <p:guide orient="horz" pos="2160"/>
      </p:guideLst>
    </p:cSldViewPr>
  </p:slideViewPr>
  <p:notesTextViewPr>
    <p:cViewPr>
      <p:scale>
        <a:sx n="1" d="1"/>
        <a:sy n="1" d="1"/>
      </p:scale>
      <p:origin x="0" y="0"/>
    </p:cViewPr>
  </p:notesTextViewPr>
  <p:notesViewPr>
    <p:cSldViewPr>
      <p:cViewPr>
        <p:scale>
          <a:sx n="75" d="100"/>
          <a:sy n="75" d="100"/>
        </p:scale>
        <p:origin x="3342" y="7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solidFill>
                <a:schemeClr val="tx2"/>
              </a:solidFill>
            </a:endParaRPr>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D6FA3E-F0AA-4174-B4A2-E5A74C55C518}" type="datetime1">
              <a:rPr lang="es-ES" smtClean="0">
                <a:solidFill>
                  <a:schemeClr val="tx2"/>
                </a:solidFill>
              </a:rPr>
              <a:pPr algn="r" rtl="0"/>
              <a:t>15/09/2017</a:t>
            </a:fld>
            <a:endParaRPr lang="es-ES" dirty="0">
              <a:solidFill>
                <a:schemeClr val="tx2"/>
              </a:solidFill>
            </a:endParaRPr>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solidFill>
                <a:schemeClr val="tx2"/>
              </a:solidFill>
            </a:endParaRPr>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s-ES">
                <a:solidFill>
                  <a:schemeClr val="tx2"/>
                </a:solidFill>
              </a:rPr>
              <a:pPr algn="r" rtl="0"/>
              <a:t>‹Nº›</a:t>
            </a:fld>
            <a:endParaRPr lang="es-ES"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E142CE8E-1509-4367-B318-56C7A1E910B6}" type="datetime1">
              <a:rPr lang="es-ES" smtClean="0"/>
              <a:pPr/>
              <a:t>15/09/2017</a:t>
            </a:fld>
            <a:endParaRPr lang="es-ES"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es-ES" smtClean="0"/>
              <a:pPr/>
              <a:t>‹Nº›</a:t>
            </a:fld>
            <a:endParaRPr lang="es-E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1 Marcador de imagen de diapositiva"/>
          <p:cNvSpPr>
            <a:spLocks noGrp="1" noRot="1" noChangeAspect="1" noTextEdit="1"/>
          </p:cNvSpPr>
          <p:nvPr>
            <p:ph type="sldImg"/>
          </p:nvPr>
        </p:nvSpPr>
        <p:spPr>
          <a:ln/>
        </p:spPr>
      </p:sp>
      <p:sp>
        <p:nvSpPr>
          <p:cNvPr id="53350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MX" smtClean="0">
              <a:latin typeface="Arial" panose="020B0604020202020204" pitchFamily="34" charset="0"/>
            </a:endParaRPr>
          </a:p>
        </p:txBody>
      </p:sp>
      <p:sp>
        <p:nvSpPr>
          <p:cNvPr id="5335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6pPr>
            <a:lvl7pPr marL="29718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7pPr>
            <a:lvl8pPr marL="34290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8pPr>
            <a:lvl9pPr marL="38862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9pPr>
          </a:lstStyle>
          <a:p>
            <a:pPr eaLnBrk="1" hangingPunct="1"/>
            <a:fld id="{B56849C0-7165-4087-A2DC-885569925321}" type="slidenum">
              <a:rPr lang="es-ES" altLang="es-MX" sz="1200"/>
              <a:pPr eaLnBrk="1" hangingPunct="1"/>
              <a:t>18</a:t>
            </a:fld>
            <a:endParaRPr lang="es-ES" altLang="es-MX" sz="1200"/>
          </a:p>
        </p:txBody>
      </p:sp>
    </p:spTree>
    <p:extLst>
      <p:ext uri="{BB962C8B-B14F-4D97-AF65-F5344CB8AC3E}">
        <p14:creationId xmlns:p14="http://schemas.microsoft.com/office/powerpoint/2010/main" val="134409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4530"/>
            <a:ext cx="9141619" cy="2387600"/>
          </a:xfrm>
        </p:spPr>
        <p:txBody>
          <a:bodyPr anchor="b">
            <a:normAutofit/>
          </a:bodyPr>
          <a:lstStyle>
            <a:lvl1pPr algn="ctr">
              <a:defRPr sz="59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3603" y="3602038"/>
            <a:ext cx="9141619" cy="1655762"/>
          </a:xfrm>
        </p:spPr>
        <p:txBody>
          <a:bodyPr>
            <a:normAutofit/>
          </a:bodyPr>
          <a:lstStyle>
            <a:lvl1pPr marL="0" indent="0" algn="ctr">
              <a:buNone/>
              <a:defRPr sz="2399">
                <a:solidFill>
                  <a:schemeClr val="tx1">
                    <a:lumMod val="75000"/>
                    <a:lumOff val="25000"/>
                  </a:schemeClr>
                </a:solidFill>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69506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DA6EC49-7015-4469-9A74-004F639B3FDA}" type="datetime1">
              <a:rPr lang="es-ES" smtClean="0"/>
              <a:pPr/>
              <a:t>15/09/2017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7108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0362"/>
            <a:ext cx="2628215"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7982" y="360363"/>
            <a:ext cx="7732286" cy="5811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F778434-5D58-47CE-9224-ED2BB79A18DD}" type="datetime1">
              <a:rPr lang="es-ES" smtClean="0"/>
              <a:pPr/>
              <a:t>15/09/2017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306899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F3C807-97E5-4EB1-B67A-316AEC28F394}" type="datetime1">
              <a:rPr lang="es-ES" smtClean="0"/>
              <a:pPr/>
              <a:t>15/09/2017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1835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633" y="1712423"/>
            <a:ext cx="10512862" cy="2851208"/>
          </a:xfrm>
        </p:spPr>
        <p:txBody>
          <a:bodyPr anchor="b">
            <a:normAutofit/>
          </a:bodyPr>
          <a:lstStyle>
            <a:lvl1pPr>
              <a:defRPr sz="5998"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633" y="4552634"/>
            <a:ext cx="10512862" cy="1500187"/>
          </a:xfrm>
        </p:spPr>
        <p:txBody>
          <a:bodyPr anchor="t">
            <a:normAutofit/>
          </a:bodyPr>
          <a:lstStyle>
            <a:lvl1pPr marL="0" indent="0">
              <a:buNone/>
              <a:defRPr sz="23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4930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4907"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592"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91690F1-80DA-4D8B-B458-8D4BD410131D}" type="datetime1">
              <a:rPr lang="es-ES" smtClean="0"/>
              <a:pPr/>
              <a:t>15/09/2017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4085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907" y="1681851"/>
            <a:ext cx="5154857" cy="825699"/>
          </a:xfrm>
        </p:spPr>
        <p:txBody>
          <a:bodyPr anchor="b">
            <a:normAutofit/>
          </a:bodyP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44907" y="2507551"/>
            <a:ext cx="5154857"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0593" y="1681851"/>
            <a:ext cx="5180252" cy="825698"/>
          </a:xfrm>
        </p:spPr>
        <p:txBody>
          <a:bodyPr anchor="b"/>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593" y="2507551"/>
            <a:ext cx="5180252"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A778C7E-2806-4739-BD8D-319D61955722}" type="datetime1">
              <a:rPr lang="es-ES" smtClean="0"/>
              <a:pPr/>
              <a:t>15/09/2017</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785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8437A7-884C-4343-A93E-6370C2487814}" type="datetime1">
              <a:rPr lang="es-ES" smtClean="0"/>
              <a:pPr/>
              <a:t>15/09/2017</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03206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D79CC-2E17-4813-9B77-E03A744EFEA4}" type="datetime1">
              <a:rPr lang="es-ES" smtClean="0"/>
              <a:pPr/>
              <a:t>15/09/2017</a:t>
            </a:fld>
            <a:endParaRPr lang="es-ES"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5716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930896" cy="1600197"/>
          </a:xfrm>
        </p:spPr>
        <p:txBody>
          <a:bodyPr anchor="b">
            <a:normAutofit/>
          </a:bodyPr>
          <a:lstStyle>
            <a:lvl1pPr>
              <a:defRPr sz="31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0250" y="990600"/>
            <a:ext cx="6170593" cy="487680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029" y="2057399"/>
            <a:ext cx="3930896" cy="3810001"/>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229622-6F3C-4902-9962-43BF7D6E67A7}" type="datetime1">
              <a:rPr lang="es-ES" smtClean="0"/>
              <a:pPr/>
              <a:t>15/09/2017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188218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0"/>
            <a:ext cx="3930896" cy="1600200"/>
          </a:xfrm>
        </p:spPr>
        <p:txBody>
          <a:bodyPr anchor="b">
            <a:normAutofit/>
          </a:bodyPr>
          <a:lstStyle>
            <a:lvl1pPr>
              <a:defRPr sz="3199"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0250" y="990600"/>
            <a:ext cx="6170593" cy="4876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029" y="2057400"/>
            <a:ext cx="3930896" cy="3810000"/>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F52E44-9152-44CF-BA11-17304D98E8E7}" type="datetime1">
              <a:rPr lang="es-ES" smtClean="0"/>
              <a:pPr/>
              <a:t>15/09/2017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36849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907" y="365760"/>
            <a:ext cx="10512862"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4907" y="1828801"/>
            <a:ext cx="10512862"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6F3C807-97E5-4EB1-B67A-316AEC28F394}" type="datetime1">
              <a:rPr lang="es-ES" smtClean="0"/>
              <a:pPr/>
              <a:t>15/09/2017</a:t>
            </a:fld>
            <a:endParaRPr lang="es-E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rtl="0"/>
            <a:endParaRPr lang="es-ES" noProof="0" dirty="0"/>
          </a:p>
        </p:txBody>
      </p:sp>
      <p:sp>
        <p:nvSpPr>
          <p:cNvPr id="6" name="Slide Number Placeholder 5"/>
          <p:cNvSpPr>
            <a:spLocks noGrp="1"/>
          </p:cNvSpPr>
          <p:nvPr>
            <p:ph type="sldNum" sz="quarter" idx="4"/>
          </p:nvPr>
        </p:nvSpPr>
        <p:spPr>
          <a:xfrm>
            <a:off x="8615283" y="6356351"/>
            <a:ext cx="274248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31109561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Wingdings 2" pitchFamily="18" charset="2"/>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Wingdings 2" pitchFamily="18" charset="2"/>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5pPr>
      <a:lvl6pPr marL="2513846"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6pPr>
      <a:lvl7pPr marL="2970908"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7pPr>
      <a:lvl8pPr marL="3427971"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8pPr>
      <a:lvl9pPr marL="3885034"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UNIDAD II.- Recursividad</a:t>
            </a:r>
            <a:endParaRPr lang="es-MX" dirty="0"/>
          </a:p>
        </p:txBody>
      </p:sp>
      <p:sp>
        <p:nvSpPr>
          <p:cNvPr id="3" name="Content Placeholder 2"/>
          <p:cNvSpPr>
            <a:spLocks noGrp="1"/>
          </p:cNvSpPr>
          <p:nvPr>
            <p:ph idx="1"/>
          </p:nvPr>
        </p:nvSpPr>
        <p:spPr/>
        <p:txBody>
          <a:bodyPr/>
          <a:lstStyle/>
          <a:p>
            <a:r>
              <a:rPr lang="es-MX" dirty="0" smtClean="0"/>
              <a:t>2.1. Definición</a:t>
            </a:r>
          </a:p>
          <a:p>
            <a:r>
              <a:rPr lang="es-MX" dirty="0" smtClean="0"/>
              <a:t>2.2. Procedimientos recursivos</a:t>
            </a:r>
          </a:p>
          <a:p>
            <a:r>
              <a:rPr lang="es-MX" dirty="0" smtClean="0"/>
              <a:t>2.3. Ejemplos de casos recursivos</a:t>
            </a:r>
            <a:endParaRPr lang="es-MX" dirty="0"/>
          </a:p>
        </p:txBody>
      </p:sp>
    </p:spTree>
    <p:extLst>
      <p:ext uri="{BB962C8B-B14F-4D97-AF65-F5344CB8AC3E}">
        <p14:creationId xmlns:p14="http://schemas.microsoft.com/office/powerpoint/2010/main" val="1505531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Precauciones con la Recursividad</a:t>
            </a:r>
          </a:p>
        </p:txBody>
      </p:sp>
      <p:sp>
        <p:nvSpPr>
          <p:cNvPr id="3" name="Content Placeholder 2"/>
          <p:cNvSpPr>
            <a:spLocks noGrp="1"/>
          </p:cNvSpPr>
          <p:nvPr>
            <p:ph idx="1"/>
          </p:nvPr>
        </p:nvSpPr>
        <p:spPr/>
        <p:txBody>
          <a:bodyPr>
            <a:normAutofit/>
          </a:bodyPr>
          <a:lstStyle/>
          <a:p>
            <a:r>
              <a:rPr lang="es-MX" altLang="es-MX" sz="2399" b="1" i="1" dirty="0">
                <a:latin typeface="Arial" panose="020B0604020202020204" pitchFamily="34" charset="0"/>
                <a:cs typeface="Arial" panose="020B0604020202020204" pitchFamily="34" charset="0"/>
              </a:rPr>
              <a:t>Prueba.</a:t>
            </a:r>
            <a:r>
              <a:rPr lang="es-MX" altLang="es-MX" sz="2399" i="1" dirty="0">
                <a:latin typeface="Arial" panose="020B0604020202020204" pitchFamily="34" charset="0"/>
                <a:cs typeface="Arial" panose="020B0604020202020204" pitchFamily="34" charset="0"/>
              </a:rPr>
              <a:t> Si escribe un procedimiento recursivo, debe probarlo minuciosamente para asegurarse de que siempre cumple ciertas condiciones de limitación. También debería comprobar que la memoria no resulta insuficiente debido a la gran cantidad de llamadas recursivas.</a:t>
            </a:r>
          </a:p>
          <a:p>
            <a:endParaRPr lang="es-MX" sz="2399" dirty="0"/>
          </a:p>
        </p:txBody>
      </p:sp>
    </p:spTree>
    <p:extLst>
      <p:ext uri="{BB962C8B-B14F-4D97-AF65-F5344CB8AC3E}">
        <p14:creationId xmlns:p14="http://schemas.microsoft.com/office/powerpoint/2010/main" val="2817944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2.2. Procedimientos Recursivos</a:t>
            </a:r>
            <a:endParaRPr lang="es-MX" dirty="0"/>
          </a:p>
        </p:txBody>
      </p:sp>
      <p:sp>
        <p:nvSpPr>
          <p:cNvPr id="3" name="Content Placeholder 2"/>
          <p:cNvSpPr>
            <a:spLocks noGrp="1"/>
          </p:cNvSpPr>
          <p:nvPr>
            <p:ph idx="1"/>
          </p:nvPr>
        </p:nvSpPr>
        <p:spPr/>
        <p:txBody>
          <a:bodyPr>
            <a:normAutofit lnSpcReduction="10000"/>
          </a:bodyPr>
          <a:lstStyle/>
          <a:p>
            <a:r>
              <a:rPr lang="es-MX" dirty="0"/>
              <a:t>En toda definición recursiva de un problema siempre se deben establecer dos partes diferentes y muy importantes:</a:t>
            </a:r>
          </a:p>
          <a:p>
            <a:pPr lvl="1"/>
            <a:r>
              <a:rPr lang="es-MX" dirty="0"/>
              <a:t>el código base (o paso básico)</a:t>
            </a:r>
          </a:p>
          <a:p>
            <a:pPr lvl="1"/>
            <a:r>
              <a:rPr lang="es-MX" dirty="0"/>
              <a:t>el código recursivo (paso recursivo).</a:t>
            </a:r>
          </a:p>
          <a:p>
            <a:r>
              <a:rPr lang="es-MX" dirty="0"/>
              <a:t>El código base se utiliza como condición de parada o fin de la recursividad. </a:t>
            </a:r>
            <a:br>
              <a:rPr lang="es-MX" dirty="0"/>
            </a:br>
            <a:endParaRPr lang="es-MX" dirty="0"/>
          </a:p>
          <a:p>
            <a:pPr algn="just"/>
            <a:r>
              <a:rPr lang="es-MX" dirty="0"/>
              <a:t>La parte recursiva de un método debe usar valores menores como parámetros del método, de tal forma que el llamado repetitivo (o recursivo) del método es realizado sobre parámetros incluidos en el código base. </a:t>
            </a:r>
          </a:p>
          <a:p>
            <a:pPr algn="just"/>
            <a:endParaRPr lang="es-MX" sz="2399" dirty="0"/>
          </a:p>
        </p:txBody>
      </p:sp>
    </p:spTree>
    <p:extLst>
      <p:ext uri="{BB962C8B-B14F-4D97-AF65-F5344CB8AC3E}">
        <p14:creationId xmlns:p14="http://schemas.microsoft.com/office/powerpoint/2010/main" val="341827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2.2.Procedimientos </a:t>
            </a:r>
            <a:r>
              <a:rPr lang="es-MX" dirty="0"/>
              <a:t>Recursivos</a:t>
            </a:r>
          </a:p>
        </p:txBody>
      </p:sp>
      <p:sp>
        <p:nvSpPr>
          <p:cNvPr id="3" name="Content Placeholder 2"/>
          <p:cNvSpPr>
            <a:spLocks noGrp="1"/>
          </p:cNvSpPr>
          <p:nvPr>
            <p:ph idx="1"/>
          </p:nvPr>
        </p:nvSpPr>
        <p:spPr/>
        <p:txBody>
          <a:bodyPr/>
          <a:lstStyle/>
          <a:p>
            <a:pPr algn="just"/>
            <a:r>
              <a:rPr lang="es-MX" sz="2399" dirty="0"/>
              <a:t>Cuando se analiza la solución recursiva de un problema es importante determinar con precisión cuáles serán el código base y el código recursivo. </a:t>
            </a:r>
          </a:p>
          <a:p>
            <a:r>
              <a:rPr lang="es-MX" sz="2399" dirty="0"/>
              <a:t>En cada vuelta del ciclo es importante que nos acerquemos cada vez más a la solución del problema en cuestión, o sea al código base.</a:t>
            </a:r>
            <a:br>
              <a:rPr lang="es-MX" sz="2399" dirty="0"/>
            </a:br>
            <a:r>
              <a:rPr lang="es-MX" dirty="0"/>
              <a:t/>
            </a:r>
            <a:br>
              <a:rPr lang="es-MX" dirty="0"/>
            </a:br>
            <a:r>
              <a:rPr lang="es-MX" dirty="0" smtClean="0"/>
              <a:t>. </a:t>
            </a:r>
            <a:r>
              <a:rPr lang="es-MX" dirty="0"/>
              <a:t/>
            </a:r>
            <a:br>
              <a:rPr lang="es-MX" dirty="0"/>
            </a:br>
            <a:r>
              <a:rPr lang="es-MX" dirty="0"/>
              <a:t/>
            </a:r>
            <a:br>
              <a:rPr lang="es-MX" dirty="0"/>
            </a:br>
            <a:endParaRPr lang="es-MX" dirty="0"/>
          </a:p>
        </p:txBody>
      </p:sp>
    </p:spTree>
    <p:extLst>
      <p:ext uri="{BB962C8B-B14F-4D97-AF65-F5344CB8AC3E}">
        <p14:creationId xmlns:p14="http://schemas.microsoft.com/office/powerpoint/2010/main" val="3145627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Ejemplos Recursivos:</a:t>
            </a:r>
            <a:endParaRPr lang="es-MX" dirty="0"/>
          </a:p>
        </p:txBody>
      </p:sp>
      <p:sp>
        <p:nvSpPr>
          <p:cNvPr id="3" name="Content Placeholder 2"/>
          <p:cNvSpPr>
            <a:spLocks noGrp="1"/>
          </p:cNvSpPr>
          <p:nvPr>
            <p:ph idx="1"/>
          </p:nvPr>
        </p:nvSpPr>
        <p:spPr/>
        <p:txBody>
          <a:bodyPr/>
          <a:lstStyle/>
          <a:p>
            <a:r>
              <a:rPr lang="es-MX" dirty="0"/>
              <a:t>Factorial de un numero.</a:t>
            </a:r>
          </a:p>
          <a:p>
            <a:r>
              <a:rPr lang="es-MX" dirty="0"/>
              <a:t>Fibonacci</a:t>
            </a:r>
          </a:p>
          <a:p>
            <a:r>
              <a:rPr lang="es-MX" dirty="0"/>
              <a:t>Suma de elementos de un arreglo</a:t>
            </a:r>
          </a:p>
          <a:p>
            <a:r>
              <a:rPr lang="es-MX" dirty="0"/>
              <a:t>Imprimir los elementos de un arreglo</a:t>
            </a:r>
          </a:p>
          <a:p>
            <a:r>
              <a:rPr lang="es-MX" dirty="0"/>
              <a:t>Entre otros muchos ejemplos (sobre todo de cálculos matemáticos)</a:t>
            </a:r>
          </a:p>
          <a:p>
            <a:endParaRPr lang="es-MX" dirty="0"/>
          </a:p>
        </p:txBody>
      </p:sp>
    </p:spTree>
    <p:extLst>
      <p:ext uri="{BB962C8B-B14F-4D97-AF65-F5344CB8AC3E}">
        <p14:creationId xmlns:p14="http://schemas.microsoft.com/office/powerpoint/2010/main" val="102115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3"/>
            <a:ext cx="5027890" cy="1210299"/>
          </a:xfrm>
        </p:spPr>
        <p:txBody>
          <a:bodyPr>
            <a:normAutofit/>
          </a:bodyPr>
          <a:lstStyle/>
          <a:p>
            <a:r>
              <a:rPr lang="es-MX" sz="3599" dirty="0"/>
              <a:t>Ejecución  Recursiva: Factorial de un Numero</a:t>
            </a:r>
          </a:p>
        </p:txBody>
      </p:sp>
      <p:pic>
        <p:nvPicPr>
          <p:cNvPr id="4" name="Picture 3"/>
          <p:cNvPicPr>
            <a:picLocks noChangeAspect="1"/>
          </p:cNvPicPr>
          <p:nvPr/>
        </p:nvPicPr>
        <p:blipFill>
          <a:blip r:embed="rId2"/>
          <a:stretch>
            <a:fillRect/>
          </a:stretch>
        </p:blipFill>
        <p:spPr>
          <a:xfrm>
            <a:off x="95225" y="1094448"/>
            <a:ext cx="4932665" cy="2009252"/>
          </a:xfrm>
          <a:prstGeom prst="rect">
            <a:avLst/>
          </a:prstGeom>
        </p:spPr>
      </p:pic>
      <p:pic>
        <p:nvPicPr>
          <p:cNvPr id="6" name="Picture 5"/>
          <p:cNvPicPr>
            <a:picLocks noChangeAspect="1"/>
          </p:cNvPicPr>
          <p:nvPr/>
        </p:nvPicPr>
        <p:blipFill>
          <a:blip r:embed="rId3"/>
          <a:stretch>
            <a:fillRect/>
          </a:stretch>
        </p:blipFill>
        <p:spPr>
          <a:xfrm>
            <a:off x="95225" y="3149407"/>
            <a:ext cx="5770647" cy="1714054"/>
          </a:xfrm>
          <a:prstGeom prst="rect">
            <a:avLst/>
          </a:prstGeom>
        </p:spPr>
      </p:pic>
      <p:sp>
        <p:nvSpPr>
          <p:cNvPr id="7" name="Minus 6"/>
          <p:cNvSpPr/>
          <p:nvPr/>
        </p:nvSpPr>
        <p:spPr>
          <a:xfrm>
            <a:off x="95225" y="3103700"/>
            <a:ext cx="5770647" cy="4570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399"/>
          </a:p>
        </p:txBody>
      </p:sp>
      <p:sp>
        <p:nvSpPr>
          <p:cNvPr id="9" name="Flowchart: Process 8"/>
          <p:cNvSpPr/>
          <p:nvPr/>
        </p:nvSpPr>
        <p:spPr>
          <a:xfrm>
            <a:off x="6566515" y="911423"/>
            <a:ext cx="1261801" cy="5150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99" b="1" dirty="0">
                <a:solidFill>
                  <a:srgbClr val="FF0000"/>
                </a:solidFill>
              </a:rPr>
              <a:t>4*(4-1)!</a:t>
            </a:r>
          </a:p>
        </p:txBody>
      </p:sp>
      <p:sp>
        <p:nvSpPr>
          <p:cNvPr id="10" name="Flowchart: Alternate Process 9"/>
          <p:cNvSpPr/>
          <p:nvPr/>
        </p:nvSpPr>
        <p:spPr>
          <a:xfrm>
            <a:off x="5266087" y="862690"/>
            <a:ext cx="914162" cy="6124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99" dirty="0" err="1"/>
              <a:t>main</a:t>
            </a:r>
            <a:endParaRPr lang="es-MX" sz="2399" dirty="0"/>
          </a:p>
        </p:txBody>
      </p:sp>
      <p:sp>
        <p:nvSpPr>
          <p:cNvPr id="12" name="Flowchart: Process 11"/>
          <p:cNvSpPr/>
          <p:nvPr/>
        </p:nvSpPr>
        <p:spPr>
          <a:xfrm>
            <a:off x="7324026" y="1798970"/>
            <a:ext cx="1261801" cy="5150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99" dirty="0">
                <a:solidFill>
                  <a:srgbClr val="FF0000"/>
                </a:solidFill>
              </a:rPr>
              <a:t>3*(3-1)!</a:t>
            </a:r>
          </a:p>
        </p:txBody>
      </p:sp>
      <p:sp>
        <p:nvSpPr>
          <p:cNvPr id="13" name="Flowchart: Process 12"/>
          <p:cNvSpPr/>
          <p:nvPr/>
        </p:nvSpPr>
        <p:spPr>
          <a:xfrm>
            <a:off x="8135183" y="2781477"/>
            <a:ext cx="1261801" cy="5150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99" b="1" dirty="0">
                <a:solidFill>
                  <a:srgbClr val="FF0000"/>
                </a:solidFill>
              </a:rPr>
              <a:t>2*(2-1)!</a:t>
            </a:r>
          </a:p>
        </p:txBody>
      </p:sp>
      <p:sp>
        <p:nvSpPr>
          <p:cNvPr id="14" name="Flowchart: Process 13"/>
          <p:cNvSpPr/>
          <p:nvPr/>
        </p:nvSpPr>
        <p:spPr>
          <a:xfrm>
            <a:off x="9139473" y="3763984"/>
            <a:ext cx="1261801" cy="5150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99" b="1" dirty="0">
                <a:solidFill>
                  <a:srgbClr val="FF0000"/>
                </a:solidFill>
              </a:rPr>
              <a:t>1*(1-1)!</a:t>
            </a:r>
          </a:p>
        </p:txBody>
      </p:sp>
      <p:sp>
        <p:nvSpPr>
          <p:cNvPr id="15" name="Flowchart: Process 14"/>
          <p:cNvSpPr/>
          <p:nvPr/>
        </p:nvSpPr>
        <p:spPr>
          <a:xfrm>
            <a:off x="10130889" y="4688837"/>
            <a:ext cx="1261801" cy="5150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99" dirty="0">
                <a:solidFill>
                  <a:srgbClr val="FF0000"/>
                </a:solidFill>
              </a:rPr>
              <a:t>0!=1</a:t>
            </a:r>
          </a:p>
        </p:txBody>
      </p:sp>
      <p:cxnSp>
        <p:nvCxnSpPr>
          <p:cNvPr id="19" name="Straight Arrow Connector 18"/>
          <p:cNvCxnSpPr>
            <a:stCxn id="9" idx="3"/>
          </p:cNvCxnSpPr>
          <p:nvPr/>
        </p:nvCxnSpPr>
        <p:spPr>
          <a:xfrm>
            <a:off x="7828316" y="1168934"/>
            <a:ext cx="489269" cy="60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33465" y="2313991"/>
            <a:ext cx="489270" cy="46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4" idx="0"/>
          </p:cNvCxnSpPr>
          <p:nvPr/>
        </p:nvCxnSpPr>
        <p:spPr>
          <a:xfrm>
            <a:off x="9139473" y="3296498"/>
            <a:ext cx="630901" cy="46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120157" y="4279005"/>
            <a:ext cx="412017" cy="40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51495" y="406509"/>
            <a:ext cx="1457648" cy="461417"/>
          </a:xfrm>
          <a:prstGeom prst="rect">
            <a:avLst/>
          </a:prstGeom>
          <a:noFill/>
        </p:spPr>
        <p:txBody>
          <a:bodyPr wrap="none" rtlCol="0">
            <a:spAutoFit/>
          </a:bodyPr>
          <a:lstStyle/>
          <a:p>
            <a:r>
              <a:rPr lang="es-MX" sz="2399" dirty="0"/>
              <a:t>4-factorial</a:t>
            </a:r>
          </a:p>
        </p:txBody>
      </p:sp>
      <p:cxnSp>
        <p:nvCxnSpPr>
          <p:cNvPr id="36" name="Straight Arrow Connector 35"/>
          <p:cNvCxnSpPr/>
          <p:nvPr/>
        </p:nvCxnSpPr>
        <p:spPr>
          <a:xfrm flipH="1" flipV="1">
            <a:off x="9244623" y="4279005"/>
            <a:ext cx="886266" cy="924853"/>
          </a:xfrm>
          <a:prstGeom prst="straightConnector1">
            <a:avLst/>
          </a:prstGeom>
          <a:ln w="41275">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454396" y="3432307"/>
            <a:ext cx="623375" cy="663354"/>
          </a:xfrm>
          <a:prstGeom prst="straightConnector1">
            <a:avLst/>
          </a:prstGeom>
          <a:ln w="41275">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7459829" y="2390078"/>
            <a:ext cx="603928" cy="616687"/>
          </a:xfrm>
          <a:prstGeom prst="straightConnector1">
            <a:avLst/>
          </a:prstGeom>
          <a:ln w="41275">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6663132" y="1507236"/>
            <a:ext cx="647973" cy="709936"/>
          </a:xfrm>
          <a:prstGeom prst="straightConnector1">
            <a:avLst/>
          </a:prstGeom>
          <a:ln w="41275">
            <a:solidFill>
              <a:schemeClr val="bg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3"/>
            <a:endCxn id="9" idx="1"/>
          </p:cNvCxnSpPr>
          <p:nvPr/>
        </p:nvCxnSpPr>
        <p:spPr>
          <a:xfrm>
            <a:off x="6180249" y="1168934"/>
            <a:ext cx="386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766083" y="5335547"/>
            <a:ext cx="3329660" cy="830524"/>
          </a:xfrm>
          <a:prstGeom prst="rect">
            <a:avLst/>
          </a:prstGeom>
          <a:noFill/>
        </p:spPr>
        <p:txBody>
          <a:bodyPr wrap="none" rtlCol="0">
            <a:spAutoFit/>
          </a:bodyPr>
          <a:lstStyle/>
          <a:p>
            <a:r>
              <a:rPr lang="es-MX" sz="2399" dirty="0"/>
              <a:t>Cuando n es </a:t>
            </a:r>
          </a:p>
          <a:p>
            <a:r>
              <a:rPr lang="es-MX" sz="2399" dirty="0"/>
              <a:t>Igual a 0 (cero), retorna 1</a:t>
            </a:r>
          </a:p>
        </p:txBody>
      </p:sp>
      <p:pic>
        <p:nvPicPr>
          <p:cNvPr id="5" name="Picture 4"/>
          <p:cNvPicPr>
            <a:picLocks noChangeAspect="1"/>
          </p:cNvPicPr>
          <p:nvPr/>
        </p:nvPicPr>
        <p:blipFill>
          <a:blip r:embed="rId4"/>
          <a:stretch>
            <a:fillRect/>
          </a:stretch>
        </p:blipFill>
        <p:spPr>
          <a:xfrm>
            <a:off x="7884916" y="4233122"/>
            <a:ext cx="1123657" cy="447558"/>
          </a:xfrm>
          <a:prstGeom prst="rect">
            <a:avLst/>
          </a:prstGeom>
        </p:spPr>
      </p:pic>
      <p:pic>
        <p:nvPicPr>
          <p:cNvPr id="8" name="Picture 7"/>
          <p:cNvPicPr>
            <a:picLocks noChangeAspect="1"/>
          </p:cNvPicPr>
          <p:nvPr/>
        </p:nvPicPr>
        <p:blipFill>
          <a:blip r:embed="rId5"/>
          <a:stretch>
            <a:fillRect/>
          </a:stretch>
        </p:blipFill>
        <p:spPr>
          <a:xfrm>
            <a:off x="6946348" y="3103700"/>
            <a:ext cx="1161747" cy="561829"/>
          </a:xfrm>
          <a:prstGeom prst="rect">
            <a:avLst/>
          </a:prstGeom>
        </p:spPr>
      </p:pic>
      <p:pic>
        <p:nvPicPr>
          <p:cNvPr id="11" name="Picture 10"/>
          <p:cNvPicPr>
            <a:picLocks noChangeAspect="1"/>
          </p:cNvPicPr>
          <p:nvPr/>
        </p:nvPicPr>
        <p:blipFill>
          <a:blip r:embed="rId6"/>
          <a:stretch>
            <a:fillRect/>
          </a:stretch>
        </p:blipFill>
        <p:spPr>
          <a:xfrm>
            <a:off x="6021699" y="2264887"/>
            <a:ext cx="1199837" cy="495171"/>
          </a:xfrm>
          <a:prstGeom prst="rect">
            <a:avLst/>
          </a:prstGeom>
        </p:spPr>
      </p:pic>
      <p:pic>
        <p:nvPicPr>
          <p:cNvPr id="16" name="Picture 15"/>
          <p:cNvPicPr>
            <a:picLocks noChangeAspect="1"/>
          </p:cNvPicPr>
          <p:nvPr/>
        </p:nvPicPr>
        <p:blipFill>
          <a:blip r:embed="rId7"/>
          <a:stretch>
            <a:fillRect/>
          </a:stretch>
        </p:blipFill>
        <p:spPr>
          <a:xfrm>
            <a:off x="5313282" y="1498117"/>
            <a:ext cx="1437900" cy="542784"/>
          </a:xfrm>
          <a:prstGeom prst="rect">
            <a:avLst/>
          </a:prstGeom>
        </p:spPr>
      </p:pic>
      <p:cxnSp>
        <p:nvCxnSpPr>
          <p:cNvPr id="18" name="Straight Arrow Connector 17"/>
          <p:cNvCxnSpPr/>
          <p:nvPr/>
        </p:nvCxnSpPr>
        <p:spPr>
          <a:xfrm>
            <a:off x="1341884" y="2040901"/>
            <a:ext cx="241804" cy="282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9784" y="4957967"/>
            <a:ext cx="3842269" cy="1480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99" dirty="0"/>
              <a:t>Es importante determinar el caso base, es decir un punto en el cual  existe una condición en la cual ya no se vuelve a hacer la llamada recursiva</a:t>
            </a:r>
          </a:p>
        </p:txBody>
      </p:sp>
    </p:spTree>
    <p:extLst>
      <p:ext uri="{BB962C8B-B14F-4D97-AF65-F5344CB8AC3E}">
        <p14:creationId xmlns:p14="http://schemas.microsoft.com/office/powerpoint/2010/main" val="337146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arn(inVertical)">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par>
                                <p:cTn id="64" presetID="16" presetClass="entr" presetSubtype="21"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arn(inVertical)">
                                      <p:cBhvr>
                                        <p:cTn id="66" dur="500"/>
                                        <p:tgtEl>
                                          <p:spTgt spid="36"/>
                                        </p:tgtEl>
                                      </p:cBhvr>
                                    </p:animEffect>
                                  </p:childTnLst>
                                </p:cTn>
                              </p:par>
                              <p:par>
                                <p:cTn id="67" presetID="22" presetClass="entr" presetSubtype="4"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par>
                                <p:cTn id="70" presetID="22" presetClass="entr" presetSubtype="4"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par>
                                <p:cTn id="73" presetID="22" presetClass="entr" presetSubtype="4" fill="hold"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down)">
                                      <p:cBhvr>
                                        <p:cTn id="7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P spid="45" grpId="0"/>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dirty="0"/>
          </a:p>
        </p:txBody>
      </p:sp>
      <p:pic>
        <p:nvPicPr>
          <p:cNvPr id="4" name="Content Placeholder 3"/>
          <p:cNvPicPr>
            <a:picLocks noGrp="1" noChangeAspect="1"/>
          </p:cNvPicPr>
          <p:nvPr>
            <p:ph idx="1"/>
          </p:nvPr>
        </p:nvPicPr>
        <p:blipFill>
          <a:blip r:embed="rId2"/>
          <a:stretch>
            <a:fillRect/>
          </a:stretch>
        </p:blipFill>
        <p:spPr>
          <a:xfrm>
            <a:off x="781225" y="1288338"/>
            <a:ext cx="9559479" cy="4889935"/>
          </a:xfrm>
          <a:prstGeom prst="rect">
            <a:avLst/>
          </a:prstGeom>
        </p:spPr>
      </p:pic>
    </p:spTree>
    <p:extLst>
      <p:ext uri="{BB962C8B-B14F-4D97-AF65-F5344CB8AC3E}">
        <p14:creationId xmlns:p14="http://schemas.microsoft.com/office/powerpoint/2010/main" val="38702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s-ES_tradnl"/>
              <a:t>Implementación de la recursión</a:t>
            </a:r>
            <a:endParaRPr lang="es-ES"/>
          </a:p>
        </p:txBody>
      </p:sp>
      <p:sp>
        <p:nvSpPr>
          <p:cNvPr id="17411" name="Rectangle 3"/>
          <p:cNvSpPr>
            <a:spLocks noGrp="1" noChangeArrowheads="1"/>
          </p:cNvSpPr>
          <p:nvPr>
            <p:ph sz="quarter" idx="1"/>
          </p:nvPr>
        </p:nvSpPr>
        <p:spPr/>
        <p:txBody>
          <a:bodyPr>
            <a:normAutofit/>
          </a:bodyPr>
          <a:lstStyle/>
          <a:p>
            <a:r>
              <a:rPr lang="es-ES_tradnl" sz="2399" dirty="0"/>
              <a:t>En muchos lenguajes de programación, las funciones, procedimientos o métodos recursivos se solucionan (ejecutan) mediante una </a:t>
            </a:r>
            <a:r>
              <a:rPr lang="es-ES_tradnl" sz="2399" b="1" dirty="0"/>
              <a:t>pila de registros de activación (Pila de llamadas).</a:t>
            </a:r>
          </a:p>
          <a:p>
            <a:r>
              <a:rPr lang="es-ES_tradnl" sz="2399" dirty="0"/>
              <a:t>Un registro de activación de un método contiene el estado actual de todas las variables definidas en el.</a:t>
            </a:r>
            <a:endParaRPr lang="es-ES" sz="2399" dirty="0"/>
          </a:p>
        </p:txBody>
      </p:sp>
    </p:spTree>
    <p:extLst>
      <p:ext uri="{BB962C8B-B14F-4D97-AF65-F5344CB8AC3E}">
        <p14:creationId xmlns:p14="http://schemas.microsoft.com/office/powerpoint/2010/main" val="2735706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1053852" y="581015"/>
            <a:ext cx="9905389" cy="3783383"/>
          </a:xfrm>
          <a:prstGeom prst="rect">
            <a:avLst/>
          </a:prstGeom>
          <a:noFill/>
          <a:ln w="9525">
            <a:noFill/>
            <a:miter lim="800000"/>
            <a:headEnd/>
            <a:tailEnd/>
          </a:ln>
          <a:effectLst/>
        </p:spPr>
        <p:txBody>
          <a:bodyPr wrap="none">
            <a:spAutoFit/>
          </a:bodyPr>
          <a:lstStyle/>
          <a:p>
            <a:r>
              <a:rPr lang="es-ES_tradnl" sz="2399" dirty="0" err="1"/>
              <a:t>Class</a:t>
            </a:r>
            <a:r>
              <a:rPr lang="es-ES_tradnl" sz="2399" dirty="0"/>
              <a:t> </a:t>
            </a:r>
            <a:r>
              <a:rPr lang="es-ES_tradnl" sz="2399" dirty="0" err="1"/>
              <a:t>SumaEnteros</a:t>
            </a:r>
            <a:endParaRPr lang="es-ES_tradnl" sz="2399" dirty="0"/>
          </a:p>
          <a:p>
            <a:r>
              <a:rPr lang="es-ES_tradnl" sz="2399" dirty="0"/>
              <a:t>// suma de enteros recursiva</a:t>
            </a:r>
          </a:p>
          <a:p>
            <a:r>
              <a:rPr lang="es-ES_tradnl" sz="2399" dirty="0"/>
              <a:t>    </a:t>
            </a:r>
            <a:r>
              <a:rPr lang="es-ES_tradnl" sz="2399" dirty="0" err="1"/>
              <a:t>static</a:t>
            </a:r>
            <a:r>
              <a:rPr lang="es-ES_tradnl" sz="2399" dirty="0"/>
              <a:t> </a:t>
            </a:r>
            <a:r>
              <a:rPr lang="es-ES_tradnl" sz="2399" dirty="0" err="1"/>
              <a:t>int</a:t>
            </a:r>
            <a:r>
              <a:rPr lang="es-ES_tradnl" sz="2399" dirty="0"/>
              <a:t> suma(</a:t>
            </a:r>
            <a:r>
              <a:rPr lang="es-ES_tradnl" sz="2399" dirty="0" err="1"/>
              <a:t>int</a:t>
            </a:r>
            <a:r>
              <a:rPr lang="es-ES_tradnl" sz="2399" dirty="0"/>
              <a:t> n){</a:t>
            </a:r>
          </a:p>
          <a:p>
            <a:r>
              <a:rPr lang="es-ES_tradnl" sz="2399" dirty="0"/>
              <a:t>        </a:t>
            </a:r>
            <a:r>
              <a:rPr lang="es-ES_tradnl" sz="2399" dirty="0" err="1"/>
              <a:t>if</a:t>
            </a:r>
            <a:r>
              <a:rPr lang="es-ES_tradnl" sz="2399" dirty="0"/>
              <a:t> (n==1) </a:t>
            </a:r>
            <a:r>
              <a:rPr lang="es-ES_tradnl" sz="2399" dirty="0" err="1"/>
              <a:t>return</a:t>
            </a:r>
            <a:r>
              <a:rPr lang="es-ES_tradnl" sz="2399" dirty="0"/>
              <a:t> 1;</a:t>
            </a:r>
          </a:p>
          <a:p>
            <a:r>
              <a:rPr lang="es-ES_tradnl" sz="2399" dirty="0"/>
              <a:t>        </a:t>
            </a:r>
            <a:r>
              <a:rPr lang="es-ES_tradnl" sz="2399" dirty="0" err="1"/>
              <a:t>else</a:t>
            </a:r>
            <a:r>
              <a:rPr lang="es-ES_tradnl" sz="2399" dirty="0"/>
              <a:t> </a:t>
            </a:r>
            <a:r>
              <a:rPr lang="es-ES_tradnl" sz="2399" dirty="0" err="1"/>
              <a:t>return</a:t>
            </a:r>
            <a:r>
              <a:rPr lang="es-ES_tradnl" sz="2399" dirty="0"/>
              <a:t> </a:t>
            </a:r>
            <a:r>
              <a:rPr lang="es-ES_tradnl" sz="2399" dirty="0" err="1"/>
              <a:t>n+suma</a:t>
            </a:r>
            <a:r>
              <a:rPr lang="es-ES_tradnl" sz="2399" dirty="0"/>
              <a:t>(n-1);</a:t>
            </a:r>
          </a:p>
          <a:p>
            <a:r>
              <a:rPr lang="es-ES_tradnl" sz="2399" dirty="0"/>
              <a:t>    }</a:t>
            </a:r>
          </a:p>
          <a:p>
            <a:r>
              <a:rPr lang="es-ES_tradnl" sz="2399" dirty="0"/>
              <a:t>   </a:t>
            </a:r>
            <a:r>
              <a:rPr lang="es-ES_tradnl" sz="2399" dirty="0" err="1"/>
              <a:t>public</a:t>
            </a:r>
            <a:r>
              <a:rPr lang="es-ES_tradnl" sz="2399" dirty="0"/>
              <a:t> </a:t>
            </a:r>
            <a:r>
              <a:rPr lang="es-ES_tradnl" sz="2399" dirty="0" err="1"/>
              <a:t>static</a:t>
            </a:r>
            <a:r>
              <a:rPr lang="es-ES_tradnl" sz="2399" dirty="0"/>
              <a:t> </a:t>
            </a:r>
            <a:r>
              <a:rPr lang="es-ES_tradnl" sz="2399" dirty="0" err="1"/>
              <a:t>void</a:t>
            </a:r>
            <a:r>
              <a:rPr lang="es-ES_tradnl" sz="2399" dirty="0"/>
              <a:t> </a:t>
            </a:r>
            <a:r>
              <a:rPr lang="es-ES_tradnl" sz="2399" dirty="0" err="1"/>
              <a:t>main</a:t>
            </a:r>
            <a:r>
              <a:rPr lang="es-ES_tradnl" sz="2399" dirty="0"/>
              <a:t>(</a:t>
            </a:r>
            <a:r>
              <a:rPr lang="es-ES_tradnl" sz="2399" dirty="0" err="1"/>
              <a:t>String</a:t>
            </a:r>
            <a:r>
              <a:rPr lang="es-ES_tradnl" sz="2399" dirty="0"/>
              <a:t>[] </a:t>
            </a:r>
            <a:r>
              <a:rPr lang="es-ES_tradnl" sz="2399" dirty="0" err="1"/>
              <a:t>args</a:t>
            </a:r>
            <a:r>
              <a:rPr lang="es-ES_tradnl" sz="2399" dirty="0"/>
              <a:t>){</a:t>
            </a:r>
          </a:p>
          <a:p>
            <a:r>
              <a:rPr lang="es-ES_tradnl" sz="2399" dirty="0"/>
              <a:t>        </a:t>
            </a:r>
            <a:r>
              <a:rPr lang="es-ES_tradnl" sz="2399" dirty="0" err="1"/>
              <a:t>System.out.println</a:t>
            </a:r>
            <a:r>
              <a:rPr lang="es-ES_tradnl" sz="2399" dirty="0"/>
              <a:t>(“Suma de los primeros 5 </a:t>
            </a:r>
            <a:r>
              <a:rPr lang="es-ES_tradnl" sz="2399" dirty="0" err="1"/>
              <a:t>numeros</a:t>
            </a:r>
            <a:r>
              <a:rPr lang="es-ES_tradnl" sz="2399" dirty="0"/>
              <a:t> enteros ”+suma(5));</a:t>
            </a:r>
          </a:p>
          <a:p>
            <a:r>
              <a:rPr lang="es-ES_tradnl" sz="2399" dirty="0"/>
              <a:t>   }</a:t>
            </a:r>
          </a:p>
          <a:p>
            <a:r>
              <a:rPr lang="es-ES_tradnl" sz="2399" dirty="0"/>
              <a:t>}</a:t>
            </a:r>
            <a:endParaRPr lang="es-ES" sz="2399" dirty="0"/>
          </a:p>
        </p:txBody>
      </p:sp>
      <p:sp>
        <p:nvSpPr>
          <p:cNvPr id="18437" name="Rectangle 5"/>
          <p:cNvSpPr>
            <a:spLocks noChangeArrowheads="1"/>
          </p:cNvSpPr>
          <p:nvPr/>
        </p:nvSpPr>
        <p:spPr bwMode="auto">
          <a:xfrm>
            <a:off x="4510500" y="5877875"/>
            <a:ext cx="2375869" cy="431688"/>
          </a:xfrm>
          <a:prstGeom prst="rect">
            <a:avLst/>
          </a:prstGeom>
          <a:solidFill>
            <a:schemeClr val="accent1"/>
          </a:solidFill>
          <a:ln w="9525">
            <a:solidFill>
              <a:schemeClr val="tx1"/>
            </a:solidFill>
            <a:miter lim="800000"/>
            <a:headEnd/>
            <a:tailEnd/>
          </a:ln>
          <a:effectLst/>
        </p:spPr>
        <p:txBody>
          <a:bodyPr wrap="none" anchor="ctr"/>
          <a:lstStyle/>
          <a:p>
            <a:pPr algn="ctr"/>
            <a:r>
              <a:rPr lang="es-ES_tradnl" sz="2399"/>
              <a:t>main()</a:t>
            </a:r>
            <a:endParaRPr lang="es-ES" sz="2399"/>
          </a:p>
        </p:txBody>
      </p:sp>
      <p:sp>
        <p:nvSpPr>
          <p:cNvPr id="18438" name="Rectangle 6"/>
          <p:cNvSpPr>
            <a:spLocks noChangeArrowheads="1"/>
          </p:cNvSpPr>
          <p:nvPr/>
        </p:nvSpPr>
        <p:spPr bwMode="auto">
          <a:xfrm>
            <a:off x="4510500" y="5446187"/>
            <a:ext cx="2375869" cy="431688"/>
          </a:xfrm>
          <a:prstGeom prst="rect">
            <a:avLst/>
          </a:prstGeom>
          <a:solidFill>
            <a:schemeClr val="accent1"/>
          </a:solidFill>
          <a:ln w="9525">
            <a:solidFill>
              <a:schemeClr val="tx1"/>
            </a:solidFill>
            <a:miter lim="800000"/>
            <a:headEnd/>
            <a:tailEnd/>
          </a:ln>
          <a:effectLst/>
        </p:spPr>
        <p:txBody>
          <a:bodyPr wrap="none" anchor="ctr"/>
          <a:lstStyle/>
          <a:p>
            <a:pPr algn="ctr"/>
            <a:r>
              <a:rPr lang="es-ES_tradnl" sz="2399"/>
              <a:t>suma(5)</a:t>
            </a:r>
            <a:endParaRPr lang="es-ES" sz="2399"/>
          </a:p>
        </p:txBody>
      </p:sp>
      <p:sp>
        <p:nvSpPr>
          <p:cNvPr id="18439" name="Rectangle 7"/>
          <p:cNvSpPr>
            <a:spLocks noChangeArrowheads="1"/>
          </p:cNvSpPr>
          <p:nvPr/>
        </p:nvSpPr>
        <p:spPr bwMode="auto">
          <a:xfrm>
            <a:off x="4510500" y="5012912"/>
            <a:ext cx="2375869" cy="431688"/>
          </a:xfrm>
          <a:prstGeom prst="rect">
            <a:avLst/>
          </a:prstGeom>
          <a:solidFill>
            <a:schemeClr val="accent1"/>
          </a:solidFill>
          <a:ln w="9525">
            <a:solidFill>
              <a:schemeClr val="tx1"/>
            </a:solidFill>
            <a:miter lim="800000"/>
            <a:headEnd/>
            <a:tailEnd/>
          </a:ln>
          <a:effectLst/>
        </p:spPr>
        <p:txBody>
          <a:bodyPr wrap="none" anchor="ctr"/>
          <a:lstStyle/>
          <a:p>
            <a:pPr algn="ctr"/>
            <a:r>
              <a:rPr lang="es-ES_tradnl" sz="2399"/>
              <a:t>suma(4)</a:t>
            </a:r>
            <a:endParaRPr lang="es-ES" sz="2399"/>
          </a:p>
        </p:txBody>
      </p:sp>
      <p:sp>
        <p:nvSpPr>
          <p:cNvPr id="18440" name="Rectangle 8"/>
          <p:cNvSpPr>
            <a:spLocks noChangeArrowheads="1"/>
          </p:cNvSpPr>
          <p:nvPr/>
        </p:nvSpPr>
        <p:spPr bwMode="auto">
          <a:xfrm>
            <a:off x="4510500" y="4581225"/>
            <a:ext cx="2375869" cy="431688"/>
          </a:xfrm>
          <a:prstGeom prst="rect">
            <a:avLst/>
          </a:prstGeom>
          <a:solidFill>
            <a:schemeClr val="accent1"/>
          </a:solidFill>
          <a:ln w="9525">
            <a:solidFill>
              <a:schemeClr val="tx1"/>
            </a:solidFill>
            <a:miter lim="800000"/>
            <a:headEnd/>
            <a:tailEnd/>
          </a:ln>
          <a:effectLst/>
        </p:spPr>
        <p:txBody>
          <a:bodyPr wrap="none" anchor="ctr"/>
          <a:lstStyle/>
          <a:p>
            <a:pPr algn="ctr"/>
            <a:r>
              <a:rPr lang="es-ES_tradnl" sz="2399"/>
              <a:t>suma(3)</a:t>
            </a:r>
            <a:endParaRPr lang="es-ES" sz="2399"/>
          </a:p>
        </p:txBody>
      </p:sp>
      <p:sp>
        <p:nvSpPr>
          <p:cNvPr id="18441" name="Rectangle 9"/>
          <p:cNvSpPr>
            <a:spLocks noChangeArrowheads="1"/>
          </p:cNvSpPr>
          <p:nvPr/>
        </p:nvSpPr>
        <p:spPr bwMode="auto">
          <a:xfrm>
            <a:off x="4510500" y="4149537"/>
            <a:ext cx="2375869" cy="431688"/>
          </a:xfrm>
          <a:prstGeom prst="rect">
            <a:avLst/>
          </a:prstGeom>
          <a:solidFill>
            <a:schemeClr val="accent1"/>
          </a:solidFill>
          <a:ln w="9525">
            <a:solidFill>
              <a:schemeClr val="tx1"/>
            </a:solidFill>
            <a:miter lim="800000"/>
            <a:headEnd/>
            <a:tailEnd/>
          </a:ln>
          <a:effectLst/>
        </p:spPr>
        <p:txBody>
          <a:bodyPr wrap="none" anchor="ctr"/>
          <a:lstStyle/>
          <a:p>
            <a:pPr algn="ctr"/>
            <a:r>
              <a:rPr lang="es-ES_tradnl" sz="2399"/>
              <a:t>suma(2)</a:t>
            </a:r>
            <a:endParaRPr lang="es-ES" sz="2399"/>
          </a:p>
        </p:txBody>
      </p:sp>
      <p:sp>
        <p:nvSpPr>
          <p:cNvPr id="18442" name="Rectangle 10"/>
          <p:cNvSpPr>
            <a:spLocks noChangeArrowheads="1"/>
          </p:cNvSpPr>
          <p:nvPr/>
        </p:nvSpPr>
        <p:spPr bwMode="auto">
          <a:xfrm>
            <a:off x="4510500" y="3717850"/>
            <a:ext cx="2375869" cy="431688"/>
          </a:xfrm>
          <a:prstGeom prst="rect">
            <a:avLst/>
          </a:prstGeom>
          <a:solidFill>
            <a:schemeClr val="accent1"/>
          </a:solidFill>
          <a:ln w="9525">
            <a:solidFill>
              <a:schemeClr val="tx1"/>
            </a:solidFill>
            <a:miter lim="800000"/>
            <a:headEnd/>
            <a:tailEnd/>
          </a:ln>
          <a:effectLst/>
        </p:spPr>
        <p:txBody>
          <a:bodyPr wrap="none" anchor="ctr"/>
          <a:lstStyle/>
          <a:p>
            <a:pPr algn="ctr"/>
            <a:r>
              <a:rPr lang="es-ES_tradnl" sz="2399"/>
              <a:t>suma(1)</a:t>
            </a:r>
            <a:endParaRPr lang="es-ES" sz="2399"/>
          </a:p>
        </p:txBody>
      </p:sp>
      <p:sp>
        <p:nvSpPr>
          <p:cNvPr id="18443" name="Text Box 11"/>
          <p:cNvSpPr txBox="1">
            <a:spLocks noChangeArrowheads="1"/>
          </p:cNvSpPr>
          <p:nvPr/>
        </p:nvSpPr>
        <p:spPr bwMode="auto">
          <a:xfrm>
            <a:off x="7044878" y="5228756"/>
            <a:ext cx="3023779" cy="1568739"/>
          </a:xfrm>
          <a:prstGeom prst="rect">
            <a:avLst/>
          </a:prstGeom>
          <a:noFill/>
          <a:ln w="9525">
            <a:noFill/>
            <a:miter lim="800000"/>
            <a:headEnd/>
            <a:tailEnd/>
          </a:ln>
          <a:effectLst/>
        </p:spPr>
        <p:txBody>
          <a:bodyPr wrap="square">
            <a:spAutoFit/>
          </a:bodyPr>
          <a:lstStyle/>
          <a:p>
            <a:r>
              <a:rPr lang="es-ES_tradnl" sz="2399" dirty="0"/>
              <a:t>Pila de registros de activación de los métodos (Pila de llamadas)</a:t>
            </a:r>
            <a:endParaRPr lang="es-ES" sz="2399" dirty="0"/>
          </a:p>
        </p:txBody>
      </p:sp>
    </p:spTree>
    <p:extLst>
      <p:ext uri="{BB962C8B-B14F-4D97-AF65-F5344CB8AC3E}">
        <p14:creationId xmlns:p14="http://schemas.microsoft.com/office/powerpoint/2010/main" val="303847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es-MX" altLang="es-MX" smtClean="0"/>
              <a:t>Método fibonacci</a:t>
            </a:r>
          </a:p>
        </p:txBody>
      </p:sp>
      <p:sp>
        <p:nvSpPr>
          <p:cNvPr id="248835" name="Rectangle 3"/>
          <p:cNvSpPr>
            <a:spLocks noChangeArrowheads="1"/>
          </p:cNvSpPr>
          <p:nvPr/>
        </p:nvSpPr>
        <p:spPr bwMode="auto">
          <a:xfrm>
            <a:off x="2063212" y="2276777"/>
            <a:ext cx="4247044" cy="2023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6pPr>
            <a:lvl7pPr marL="29718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7pPr>
            <a:lvl8pPr marL="34290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8pPr>
            <a:lvl9pPr marL="38862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es-MX" sz="1799" dirty="0"/>
              <a:t>public static </a:t>
            </a:r>
            <a:r>
              <a:rPr lang="en-US" altLang="es-MX" sz="1799" dirty="0" err="1"/>
              <a:t>int</a:t>
            </a:r>
            <a:r>
              <a:rPr lang="en-US" altLang="es-MX" sz="1799" dirty="0"/>
              <a:t> </a:t>
            </a:r>
            <a:r>
              <a:rPr lang="en-US" altLang="es-MX" sz="1799" dirty="0" err="1"/>
              <a:t>fibonacci</a:t>
            </a:r>
            <a:r>
              <a:rPr lang="en-US" altLang="es-MX" sz="1799" dirty="0"/>
              <a:t>(</a:t>
            </a:r>
            <a:r>
              <a:rPr lang="en-US" altLang="es-MX" sz="1799" dirty="0" err="1"/>
              <a:t>int</a:t>
            </a:r>
            <a:r>
              <a:rPr lang="en-US" altLang="es-MX" sz="1799" dirty="0"/>
              <a:t> n)</a:t>
            </a:r>
          </a:p>
          <a:p>
            <a:pPr eaLnBrk="1" hangingPunct="1">
              <a:lnSpc>
                <a:spcPct val="100000"/>
              </a:lnSpc>
              <a:spcBef>
                <a:spcPct val="0"/>
              </a:spcBef>
              <a:buClrTx/>
              <a:buSzTx/>
              <a:buFontTx/>
              <a:buNone/>
            </a:pPr>
            <a:r>
              <a:rPr lang="en-US" altLang="es-MX" sz="1799" dirty="0"/>
              <a:t>{</a:t>
            </a:r>
          </a:p>
          <a:p>
            <a:pPr eaLnBrk="1" hangingPunct="1">
              <a:lnSpc>
                <a:spcPct val="100000"/>
              </a:lnSpc>
              <a:spcBef>
                <a:spcPct val="0"/>
              </a:spcBef>
              <a:buClrTx/>
              <a:buSzTx/>
              <a:buFontTx/>
              <a:buNone/>
            </a:pPr>
            <a:r>
              <a:rPr lang="en-US" altLang="es-MX" sz="1799" dirty="0"/>
              <a:t>  if((n==0) ||(n==1))</a:t>
            </a:r>
          </a:p>
          <a:p>
            <a:pPr eaLnBrk="1" hangingPunct="1">
              <a:lnSpc>
                <a:spcPct val="100000"/>
              </a:lnSpc>
              <a:spcBef>
                <a:spcPct val="0"/>
              </a:spcBef>
              <a:buClrTx/>
              <a:buSzTx/>
              <a:buFontTx/>
              <a:buNone/>
            </a:pPr>
            <a:r>
              <a:rPr lang="en-US" altLang="es-MX" sz="1799" dirty="0"/>
              <a:t>      return n;</a:t>
            </a:r>
          </a:p>
          <a:p>
            <a:pPr eaLnBrk="1" hangingPunct="1">
              <a:lnSpc>
                <a:spcPct val="100000"/>
              </a:lnSpc>
              <a:spcBef>
                <a:spcPct val="0"/>
              </a:spcBef>
              <a:buClrTx/>
              <a:buSzTx/>
              <a:buFontTx/>
              <a:buNone/>
            </a:pPr>
            <a:r>
              <a:rPr lang="en-US" altLang="es-MX" sz="1799" dirty="0"/>
              <a:t>  else</a:t>
            </a:r>
          </a:p>
          <a:p>
            <a:pPr eaLnBrk="1" hangingPunct="1">
              <a:lnSpc>
                <a:spcPct val="100000"/>
              </a:lnSpc>
              <a:spcBef>
                <a:spcPct val="0"/>
              </a:spcBef>
              <a:buClrTx/>
              <a:buSzTx/>
              <a:buFontTx/>
              <a:buNone/>
            </a:pPr>
            <a:r>
              <a:rPr lang="en-US" altLang="es-MX" sz="1799" dirty="0"/>
              <a:t>     return </a:t>
            </a:r>
            <a:r>
              <a:rPr lang="en-US" altLang="es-MX" sz="1799" dirty="0" err="1"/>
              <a:t>fibonacci</a:t>
            </a:r>
            <a:r>
              <a:rPr lang="en-US" altLang="es-MX" sz="1799" dirty="0"/>
              <a:t>(n-1)+</a:t>
            </a:r>
            <a:r>
              <a:rPr lang="en-US" altLang="es-MX" sz="1799" dirty="0" err="1"/>
              <a:t>fibonacci</a:t>
            </a:r>
            <a:r>
              <a:rPr lang="en-US" altLang="es-MX" sz="1799" dirty="0"/>
              <a:t>(n-2);</a:t>
            </a:r>
          </a:p>
          <a:p>
            <a:pPr eaLnBrk="1" hangingPunct="1">
              <a:lnSpc>
                <a:spcPct val="100000"/>
              </a:lnSpc>
              <a:spcBef>
                <a:spcPct val="0"/>
              </a:spcBef>
              <a:buClrTx/>
              <a:buSzTx/>
              <a:buFontTx/>
              <a:buNone/>
            </a:pPr>
            <a:r>
              <a:rPr lang="es-MX" altLang="es-MX" sz="1799" dirty="0"/>
              <a:t>}</a:t>
            </a:r>
          </a:p>
        </p:txBody>
      </p:sp>
      <p:sp>
        <p:nvSpPr>
          <p:cNvPr id="248836" name="Text Box 4"/>
          <p:cNvSpPr txBox="1">
            <a:spLocks noChangeArrowheads="1"/>
          </p:cNvSpPr>
          <p:nvPr/>
        </p:nvSpPr>
        <p:spPr bwMode="auto">
          <a:xfrm>
            <a:off x="7102214" y="2349782"/>
            <a:ext cx="3023399" cy="2842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6pPr>
            <a:lvl7pPr marL="29718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7pPr>
            <a:lvl8pPr marL="34290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8pPr>
            <a:lvl9pPr marL="3886200" indent="-228600" eaLnBrk="0" fontAlgn="base" hangingPunct="0">
              <a:lnSpc>
                <a:spcPct val="80000"/>
              </a:lnSpc>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s-MX" altLang="es-MX" sz="1799"/>
              <a:t>Fib(5) -&gt;  fib(4) + fib(3) = 5</a:t>
            </a:r>
          </a:p>
          <a:p>
            <a:pPr eaLnBrk="1" hangingPunct="1">
              <a:lnSpc>
                <a:spcPct val="100000"/>
              </a:lnSpc>
              <a:spcBef>
                <a:spcPct val="50000"/>
              </a:spcBef>
              <a:buClrTx/>
              <a:buSzTx/>
              <a:buFontTx/>
              <a:buNone/>
            </a:pPr>
            <a:r>
              <a:rPr lang="es-MX" altLang="es-MX" sz="1799"/>
              <a:t>Fib(4) -&gt;  fib(3) + fib(2) = 3</a:t>
            </a:r>
          </a:p>
          <a:p>
            <a:pPr eaLnBrk="1" hangingPunct="1">
              <a:lnSpc>
                <a:spcPct val="100000"/>
              </a:lnSpc>
              <a:spcBef>
                <a:spcPct val="50000"/>
              </a:spcBef>
              <a:buClrTx/>
              <a:buSzTx/>
              <a:buFontTx/>
              <a:buNone/>
            </a:pPr>
            <a:r>
              <a:rPr lang="es-MX" altLang="es-MX" sz="1799"/>
              <a:t>Fib(3) -&gt;  fib(2) + fib(1) = 2</a:t>
            </a:r>
          </a:p>
          <a:p>
            <a:pPr eaLnBrk="1" hangingPunct="1">
              <a:lnSpc>
                <a:spcPct val="100000"/>
              </a:lnSpc>
              <a:spcBef>
                <a:spcPct val="50000"/>
              </a:spcBef>
              <a:buClrTx/>
              <a:buSzTx/>
              <a:buFontTx/>
              <a:buNone/>
            </a:pPr>
            <a:r>
              <a:rPr lang="es-MX" altLang="es-MX" sz="1799"/>
              <a:t>Fib(2) -&gt;  fib(1) + fib(0) = 1</a:t>
            </a:r>
          </a:p>
          <a:p>
            <a:pPr eaLnBrk="1" hangingPunct="1">
              <a:lnSpc>
                <a:spcPct val="100000"/>
              </a:lnSpc>
              <a:spcBef>
                <a:spcPct val="50000"/>
              </a:spcBef>
              <a:buClrTx/>
              <a:buSzTx/>
              <a:buFontTx/>
              <a:buNone/>
            </a:pPr>
            <a:r>
              <a:rPr lang="es-MX" altLang="es-MX" sz="1799"/>
              <a:t>Fib(1) -&gt;  1 = 1</a:t>
            </a:r>
          </a:p>
          <a:p>
            <a:pPr eaLnBrk="1" hangingPunct="1">
              <a:lnSpc>
                <a:spcPct val="100000"/>
              </a:lnSpc>
              <a:spcBef>
                <a:spcPct val="50000"/>
              </a:spcBef>
              <a:buClrTx/>
              <a:buSzTx/>
              <a:buFontTx/>
              <a:buNone/>
            </a:pPr>
            <a:r>
              <a:rPr lang="es-MX" altLang="es-MX" sz="1799"/>
              <a:t>Fib(0) -&gt;  0 = 0</a:t>
            </a:r>
          </a:p>
          <a:p>
            <a:pPr eaLnBrk="1" hangingPunct="1">
              <a:lnSpc>
                <a:spcPct val="100000"/>
              </a:lnSpc>
              <a:spcBef>
                <a:spcPct val="50000"/>
              </a:spcBef>
              <a:buClrTx/>
              <a:buSzTx/>
              <a:buFontTx/>
              <a:buNone/>
            </a:pPr>
            <a:endParaRPr lang="es-MX" altLang="es-MX" sz="1799"/>
          </a:p>
        </p:txBody>
      </p:sp>
    </p:spTree>
    <p:extLst>
      <p:ext uri="{BB962C8B-B14F-4D97-AF65-F5344CB8AC3E}">
        <p14:creationId xmlns:p14="http://schemas.microsoft.com/office/powerpoint/2010/main" val="1618086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r>
              <a:rPr lang="es-ES" dirty="0" smtClean="0"/>
              <a:t>Evitando la recursión</a:t>
            </a:r>
            <a:endParaRPr lang="es-ES" dirty="0"/>
          </a:p>
        </p:txBody>
      </p:sp>
      <p:sp>
        <p:nvSpPr>
          <p:cNvPr id="15366" name="Rectangle 6"/>
          <p:cNvSpPr>
            <a:spLocks noGrp="1" noChangeArrowheads="1"/>
          </p:cNvSpPr>
          <p:nvPr>
            <p:ph sz="quarter" idx="1"/>
          </p:nvPr>
        </p:nvSpPr>
        <p:spPr>
          <a:xfrm>
            <a:off x="775049" y="2819559"/>
            <a:ext cx="9678192" cy="3844023"/>
          </a:xfrm>
        </p:spPr>
        <p:txBody>
          <a:bodyPr>
            <a:normAutofit/>
          </a:bodyPr>
          <a:lstStyle/>
          <a:p>
            <a:pPr>
              <a:lnSpc>
                <a:spcPct val="80000"/>
              </a:lnSpc>
            </a:pPr>
            <a:r>
              <a:rPr lang="es-ES_tradnl" dirty="0"/>
              <a:t>La ejecución de métodos recursivos consume tiempo y espacio además de limitar el valor de n para el cual se puede ejecutar el programa.</a:t>
            </a:r>
          </a:p>
          <a:p>
            <a:pPr>
              <a:lnSpc>
                <a:spcPct val="80000"/>
              </a:lnSpc>
            </a:pPr>
            <a:endParaRPr lang="es-ES_tradnl" dirty="0"/>
          </a:p>
          <a:p>
            <a:pPr>
              <a:lnSpc>
                <a:spcPct val="80000"/>
              </a:lnSpc>
            </a:pPr>
            <a:r>
              <a:rPr lang="es-ES_tradnl" dirty="0"/>
              <a:t>La recursión debe evitarse si es posible usar un ciclo repetitivo.</a:t>
            </a:r>
          </a:p>
        </p:txBody>
      </p:sp>
    </p:spTree>
    <p:extLst>
      <p:ext uri="{BB962C8B-B14F-4D97-AF65-F5344CB8AC3E}">
        <p14:creationId xmlns:p14="http://schemas.microsoft.com/office/powerpoint/2010/main" val="1083288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2.1. Definición</a:t>
            </a:r>
            <a:endParaRPr lang="es-MX" dirty="0"/>
          </a:p>
        </p:txBody>
      </p:sp>
      <p:sp>
        <p:nvSpPr>
          <p:cNvPr id="3" name="Content Placeholder 2"/>
          <p:cNvSpPr>
            <a:spLocks noGrp="1"/>
          </p:cNvSpPr>
          <p:nvPr>
            <p:ph idx="1"/>
          </p:nvPr>
        </p:nvSpPr>
        <p:spPr>
          <a:xfrm>
            <a:off x="531639" y="1412776"/>
            <a:ext cx="9870300" cy="4037548"/>
          </a:xfrm>
        </p:spPr>
        <p:txBody>
          <a:bodyPr/>
          <a:lstStyle/>
          <a:p>
            <a:r>
              <a:rPr lang="es-ES_tradnl" altLang="es-MX" sz="2400" dirty="0"/>
              <a:t>La recursividad (recursión) es aquella propiedad que posee un método para llamarse a si mismo (recursividad directa)  o bien a través de otro método (recursividad indirecta). La recursividad es usada para resolver problemas en términos de si mismo. Las siguientes clases java muestran los dos tipos de recursividad.</a:t>
            </a:r>
            <a:endParaRPr lang="es-ES" altLang="es-MX" sz="2400" dirty="0"/>
          </a:p>
          <a:p>
            <a:endParaRPr lang="es-MX" dirty="0"/>
          </a:p>
        </p:txBody>
      </p:sp>
      <p:pic>
        <p:nvPicPr>
          <p:cNvPr id="4" name="Picture 64"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39" y="3789040"/>
            <a:ext cx="4820653" cy="2445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3" descr="fi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0516" y="2861262"/>
            <a:ext cx="4978524" cy="360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252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s-MX" sz="3999">
                <a:cs typeface="Times New Roman" pitchFamily="18" charset="0"/>
              </a:rPr>
              <a:t>Transformación de algoritmos recursivos a iterativos</a:t>
            </a:r>
            <a:endParaRPr lang="es-ES" sz="3999">
              <a:cs typeface="Times New Roman" pitchFamily="18" charset="0"/>
            </a:endParaRPr>
          </a:p>
        </p:txBody>
      </p:sp>
      <p:sp>
        <p:nvSpPr>
          <p:cNvPr id="20483" name="Rectangle 3"/>
          <p:cNvSpPr>
            <a:spLocks noGrp="1" noChangeArrowheads="1"/>
          </p:cNvSpPr>
          <p:nvPr>
            <p:ph sz="quarter" idx="1"/>
          </p:nvPr>
        </p:nvSpPr>
        <p:spPr>
          <a:xfrm>
            <a:off x="569695" y="2094324"/>
            <a:ext cx="7544527" cy="4524784"/>
          </a:xfrm>
        </p:spPr>
        <p:txBody>
          <a:bodyPr/>
          <a:lstStyle/>
          <a:p>
            <a:r>
              <a:rPr lang="es-ES_tradnl" dirty="0"/>
              <a:t>Cuando una función realiza una sola llamada recursiva, el árbol que representa su ejecución se muestra como una cadena donde cada vértice tiene un solo hijo.</a:t>
            </a:r>
          </a:p>
          <a:p>
            <a:r>
              <a:rPr lang="es-ES_tradnl" dirty="0"/>
              <a:t>Este árbol puede convertirse en un programa iterativo que ahorra espacio y tiempo de ejecución.</a:t>
            </a:r>
            <a:endParaRPr lang="es-ES" dirty="0"/>
          </a:p>
        </p:txBody>
      </p:sp>
      <p:sp>
        <p:nvSpPr>
          <p:cNvPr id="20484" name="Oval 4"/>
          <p:cNvSpPr>
            <a:spLocks noChangeArrowheads="1"/>
          </p:cNvSpPr>
          <p:nvPr/>
        </p:nvSpPr>
        <p:spPr bwMode="auto">
          <a:xfrm>
            <a:off x="8721041" y="1700663"/>
            <a:ext cx="431688" cy="360268"/>
          </a:xfrm>
          <a:prstGeom prst="ellipse">
            <a:avLst/>
          </a:prstGeom>
          <a:solidFill>
            <a:schemeClr val="accent1"/>
          </a:solidFill>
          <a:ln w="9525">
            <a:solidFill>
              <a:schemeClr val="tx1"/>
            </a:solidFill>
            <a:round/>
            <a:headEnd/>
            <a:tailEnd/>
          </a:ln>
          <a:effectLst/>
        </p:spPr>
        <p:txBody>
          <a:bodyPr wrap="none" anchor="ctr"/>
          <a:lstStyle/>
          <a:p>
            <a:pPr algn="ctr"/>
            <a:r>
              <a:rPr lang="es-ES_tradnl" sz="2399"/>
              <a:t>n</a:t>
            </a:r>
            <a:endParaRPr lang="es-ES" sz="2399"/>
          </a:p>
        </p:txBody>
      </p:sp>
      <p:sp>
        <p:nvSpPr>
          <p:cNvPr id="20485" name="Oval 5"/>
          <p:cNvSpPr>
            <a:spLocks noChangeArrowheads="1"/>
          </p:cNvSpPr>
          <p:nvPr/>
        </p:nvSpPr>
        <p:spPr bwMode="auto">
          <a:xfrm>
            <a:off x="8721041" y="2321215"/>
            <a:ext cx="431688" cy="360269"/>
          </a:xfrm>
          <a:prstGeom prst="ellipse">
            <a:avLst/>
          </a:prstGeom>
          <a:solidFill>
            <a:schemeClr val="accent1"/>
          </a:solidFill>
          <a:ln w="9525">
            <a:solidFill>
              <a:schemeClr val="tx1"/>
            </a:solidFill>
            <a:round/>
            <a:headEnd/>
            <a:tailEnd/>
          </a:ln>
          <a:effectLst/>
        </p:spPr>
        <p:txBody>
          <a:bodyPr wrap="none" anchor="ctr"/>
          <a:lstStyle/>
          <a:p>
            <a:pPr algn="ctr"/>
            <a:r>
              <a:rPr lang="es-ES_tradnl" sz="2399"/>
              <a:t>n-1</a:t>
            </a:r>
            <a:endParaRPr lang="es-ES" sz="2399"/>
          </a:p>
        </p:txBody>
      </p:sp>
      <p:sp>
        <p:nvSpPr>
          <p:cNvPr id="20486" name="Oval 6"/>
          <p:cNvSpPr>
            <a:spLocks noChangeArrowheads="1"/>
          </p:cNvSpPr>
          <p:nvPr/>
        </p:nvSpPr>
        <p:spPr bwMode="auto">
          <a:xfrm>
            <a:off x="8722627" y="2924308"/>
            <a:ext cx="431688" cy="360269"/>
          </a:xfrm>
          <a:prstGeom prst="ellipse">
            <a:avLst/>
          </a:prstGeom>
          <a:solidFill>
            <a:schemeClr val="accent1"/>
          </a:solidFill>
          <a:ln w="9525">
            <a:solidFill>
              <a:schemeClr val="tx1"/>
            </a:solidFill>
            <a:round/>
            <a:headEnd/>
            <a:tailEnd/>
          </a:ln>
          <a:effectLst/>
        </p:spPr>
        <p:txBody>
          <a:bodyPr wrap="none" anchor="ctr"/>
          <a:lstStyle/>
          <a:p>
            <a:pPr algn="ctr"/>
            <a:r>
              <a:rPr lang="es-ES_tradnl" sz="2399"/>
              <a:t>n-2</a:t>
            </a:r>
            <a:endParaRPr lang="es-ES" sz="2399"/>
          </a:p>
        </p:txBody>
      </p:sp>
      <p:sp>
        <p:nvSpPr>
          <p:cNvPr id="20487" name="Oval 7"/>
          <p:cNvSpPr>
            <a:spLocks noChangeArrowheads="1"/>
          </p:cNvSpPr>
          <p:nvPr/>
        </p:nvSpPr>
        <p:spPr bwMode="auto">
          <a:xfrm>
            <a:off x="8722627" y="3500419"/>
            <a:ext cx="431688" cy="360268"/>
          </a:xfrm>
          <a:prstGeom prst="ellipse">
            <a:avLst/>
          </a:prstGeom>
          <a:solidFill>
            <a:schemeClr val="accent1"/>
          </a:solidFill>
          <a:ln w="9525">
            <a:solidFill>
              <a:schemeClr val="tx1"/>
            </a:solidFill>
            <a:round/>
            <a:headEnd/>
            <a:tailEnd/>
          </a:ln>
          <a:effectLst/>
        </p:spPr>
        <p:txBody>
          <a:bodyPr wrap="none" anchor="ctr"/>
          <a:lstStyle/>
          <a:p>
            <a:pPr algn="ctr"/>
            <a:r>
              <a:rPr lang="es-ES_tradnl" sz="2399"/>
              <a:t>n-3</a:t>
            </a:r>
            <a:endParaRPr lang="es-ES" sz="2399"/>
          </a:p>
        </p:txBody>
      </p:sp>
      <p:sp>
        <p:nvSpPr>
          <p:cNvPr id="20488" name="Oval 8"/>
          <p:cNvSpPr>
            <a:spLocks noChangeArrowheads="1"/>
          </p:cNvSpPr>
          <p:nvPr/>
        </p:nvSpPr>
        <p:spPr bwMode="auto">
          <a:xfrm>
            <a:off x="8721041" y="5228758"/>
            <a:ext cx="431688" cy="360269"/>
          </a:xfrm>
          <a:prstGeom prst="ellipse">
            <a:avLst/>
          </a:prstGeom>
          <a:solidFill>
            <a:schemeClr val="accent1"/>
          </a:solidFill>
          <a:ln w="9525">
            <a:solidFill>
              <a:schemeClr val="tx1"/>
            </a:solidFill>
            <a:round/>
            <a:headEnd/>
            <a:tailEnd/>
          </a:ln>
          <a:effectLst/>
        </p:spPr>
        <p:txBody>
          <a:bodyPr wrap="none" anchor="ctr"/>
          <a:lstStyle/>
          <a:p>
            <a:pPr algn="ctr"/>
            <a:r>
              <a:rPr lang="es-ES_tradnl" sz="2399"/>
              <a:t>1</a:t>
            </a:r>
            <a:endParaRPr lang="es-ES" sz="2399"/>
          </a:p>
        </p:txBody>
      </p:sp>
      <p:sp>
        <p:nvSpPr>
          <p:cNvPr id="20489" name="Oval 9"/>
          <p:cNvSpPr>
            <a:spLocks noChangeArrowheads="1"/>
          </p:cNvSpPr>
          <p:nvPr/>
        </p:nvSpPr>
        <p:spPr bwMode="auto">
          <a:xfrm>
            <a:off x="8721041" y="4652644"/>
            <a:ext cx="431688" cy="360268"/>
          </a:xfrm>
          <a:prstGeom prst="ellipse">
            <a:avLst/>
          </a:prstGeom>
          <a:solidFill>
            <a:schemeClr val="accent1"/>
          </a:solidFill>
          <a:ln w="9525">
            <a:solidFill>
              <a:schemeClr val="tx1"/>
            </a:solidFill>
            <a:round/>
            <a:headEnd/>
            <a:tailEnd/>
          </a:ln>
          <a:effectLst/>
        </p:spPr>
        <p:txBody>
          <a:bodyPr wrap="none" anchor="ctr"/>
          <a:lstStyle/>
          <a:p>
            <a:pPr algn="ctr"/>
            <a:r>
              <a:rPr lang="es-ES_tradnl" sz="2399"/>
              <a:t>2</a:t>
            </a:r>
            <a:endParaRPr lang="es-ES" sz="2399"/>
          </a:p>
        </p:txBody>
      </p:sp>
      <p:sp>
        <p:nvSpPr>
          <p:cNvPr id="20490" name="Line 10"/>
          <p:cNvSpPr>
            <a:spLocks noChangeShapeType="1"/>
          </p:cNvSpPr>
          <p:nvPr/>
        </p:nvSpPr>
        <p:spPr bwMode="auto">
          <a:xfrm>
            <a:off x="8936885" y="5012912"/>
            <a:ext cx="0" cy="215844"/>
          </a:xfrm>
          <a:prstGeom prst="line">
            <a:avLst/>
          </a:prstGeom>
          <a:noFill/>
          <a:ln w="9525">
            <a:solidFill>
              <a:schemeClr val="tx1"/>
            </a:solidFill>
            <a:round/>
            <a:headEnd/>
            <a:tailEnd type="triangle" w="med" len="med"/>
          </a:ln>
          <a:effectLst/>
        </p:spPr>
        <p:txBody>
          <a:bodyPr/>
          <a:lstStyle/>
          <a:p>
            <a:endParaRPr lang="es-MX" sz="2399"/>
          </a:p>
        </p:txBody>
      </p:sp>
      <p:sp>
        <p:nvSpPr>
          <p:cNvPr id="20491" name="Line 11"/>
          <p:cNvSpPr>
            <a:spLocks noChangeShapeType="1"/>
          </p:cNvSpPr>
          <p:nvPr/>
        </p:nvSpPr>
        <p:spPr bwMode="auto">
          <a:xfrm>
            <a:off x="8936885" y="4436800"/>
            <a:ext cx="0" cy="215844"/>
          </a:xfrm>
          <a:prstGeom prst="line">
            <a:avLst/>
          </a:prstGeom>
          <a:noFill/>
          <a:ln w="9525">
            <a:solidFill>
              <a:schemeClr val="tx1"/>
            </a:solidFill>
            <a:round/>
            <a:headEnd/>
            <a:tailEnd type="triangle" w="med" len="med"/>
          </a:ln>
          <a:effectLst/>
        </p:spPr>
        <p:txBody>
          <a:bodyPr/>
          <a:lstStyle/>
          <a:p>
            <a:endParaRPr lang="es-MX" sz="2399"/>
          </a:p>
        </p:txBody>
      </p:sp>
      <p:sp>
        <p:nvSpPr>
          <p:cNvPr id="20492" name="Line 12"/>
          <p:cNvSpPr>
            <a:spLocks noChangeShapeType="1"/>
          </p:cNvSpPr>
          <p:nvPr/>
        </p:nvSpPr>
        <p:spPr bwMode="auto">
          <a:xfrm>
            <a:off x="8936885" y="3275053"/>
            <a:ext cx="0" cy="215844"/>
          </a:xfrm>
          <a:prstGeom prst="line">
            <a:avLst/>
          </a:prstGeom>
          <a:noFill/>
          <a:ln w="9525">
            <a:solidFill>
              <a:schemeClr val="tx1"/>
            </a:solidFill>
            <a:round/>
            <a:headEnd/>
            <a:tailEnd type="triangle" w="med" len="med"/>
          </a:ln>
          <a:effectLst/>
        </p:spPr>
        <p:txBody>
          <a:bodyPr/>
          <a:lstStyle/>
          <a:p>
            <a:endParaRPr lang="es-MX" sz="2399"/>
          </a:p>
        </p:txBody>
      </p:sp>
      <p:sp>
        <p:nvSpPr>
          <p:cNvPr id="20493" name="Line 13"/>
          <p:cNvSpPr>
            <a:spLocks noChangeShapeType="1"/>
          </p:cNvSpPr>
          <p:nvPr/>
        </p:nvSpPr>
        <p:spPr bwMode="auto">
          <a:xfrm>
            <a:off x="8936885" y="2708463"/>
            <a:ext cx="0" cy="215844"/>
          </a:xfrm>
          <a:prstGeom prst="line">
            <a:avLst/>
          </a:prstGeom>
          <a:noFill/>
          <a:ln w="9525">
            <a:solidFill>
              <a:schemeClr val="tx1"/>
            </a:solidFill>
            <a:round/>
            <a:headEnd/>
            <a:tailEnd type="triangle" w="med" len="med"/>
          </a:ln>
          <a:effectLst/>
        </p:spPr>
        <p:txBody>
          <a:bodyPr/>
          <a:lstStyle/>
          <a:p>
            <a:endParaRPr lang="es-MX" sz="2399"/>
          </a:p>
        </p:txBody>
      </p:sp>
      <p:sp>
        <p:nvSpPr>
          <p:cNvPr id="20494" name="Line 14"/>
          <p:cNvSpPr>
            <a:spLocks noChangeShapeType="1"/>
          </p:cNvSpPr>
          <p:nvPr/>
        </p:nvSpPr>
        <p:spPr bwMode="auto">
          <a:xfrm>
            <a:off x="8936885" y="2060931"/>
            <a:ext cx="0" cy="215844"/>
          </a:xfrm>
          <a:prstGeom prst="line">
            <a:avLst/>
          </a:prstGeom>
          <a:noFill/>
          <a:ln w="9525">
            <a:solidFill>
              <a:schemeClr val="tx1"/>
            </a:solidFill>
            <a:round/>
            <a:headEnd/>
            <a:tailEnd type="triangle" w="med" len="med"/>
          </a:ln>
          <a:effectLst/>
        </p:spPr>
        <p:txBody>
          <a:bodyPr/>
          <a:lstStyle/>
          <a:p>
            <a:endParaRPr lang="es-MX" sz="2399"/>
          </a:p>
        </p:txBody>
      </p:sp>
      <p:sp>
        <p:nvSpPr>
          <p:cNvPr id="20495" name="Line 15"/>
          <p:cNvSpPr>
            <a:spLocks noChangeShapeType="1"/>
          </p:cNvSpPr>
          <p:nvPr/>
        </p:nvSpPr>
        <p:spPr bwMode="auto">
          <a:xfrm>
            <a:off x="8938471" y="3860687"/>
            <a:ext cx="0" cy="215844"/>
          </a:xfrm>
          <a:prstGeom prst="line">
            <a:avLst/>
          </a:prstGeom>
          <a:noFill/>
          <a:ln w="9525">
            <a:solidFill>
              <a:schemeClr val="tx1"/>
            </a:solidFill>
            <a:round/>
            <a:headEnd/>
            <a:tailEnd type="triangle" w="med" len="med"/>
          </a:ln>
          <a:effectLst/>
        </p:spPr>
        <p:txBody>
          <a:bodyPr/>
          <a:lstStyle/>
          <a:p>
            <a:endParaRPr lang="es-MX" sz="2399"/>
          </a:p>
        </p:txBody>
      </p:sp>
      <p:sp>
        <p:nvSpPr>
          <p:cNvPr id="20497" name="Line 17"/>
          <p:cNvSpPr>
            <a:spLocks noChangeShapeType="1"/>
          </p:cNvSpPr>
          <p:nvPr/>
        </p:nvSpPr>
        <p:spPr bwMode="auto">
          <a:xfrm>
            <a:off x="8930536" y="4105100"/>
            <a:ext cx="0" cy="288850"/>
          </a:xfrm>
          <a:prstGeom prst="line">
            <a:avLst/>
          </a:prstGeom>
          <a:noFill/>
          <a:ln w="38100">
            <a:solidFill>
              <a:schemeClr val="tx1"/>
            </a:solidFill>
            <a:prstDash val="sysDot"/>
            <a:round/>
            <a:headEnd/>
            <a:tailEnd/>
          </a:ln>
          <a:effectLst/>
        </p:spPr>
        <p:txBody>
          <a:bodyPr/>
          <a:lstStyle/>
          <a:p>
            <a:endParaRPr lang="es-MX" sz="2399"/>
          </a:p>
        </p:txBody>
      </p:sp>
    </p:spTree>
    <p:extLst>
      <p:ext uri="{BB962C8B-B14F-4D97-AF65-F5344CB8AC3E}">
        <p14:creationId xmlns:p14="http://schemas.microsoft.com/office/powerpoint/2010/main" val="4147248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Evitando la recursión</a:t>
            </a:r>
            <a:endParaRPr lang="es-MX" dirty="0"/>
          </a:p>
        </p:txBody>
      </p:sp>
      <p:sp>
        <p:nvSpPr>
          <p:cNvPr id="3" name="Content Placeholder 2"/>
          <p:cNvSpPr>
            <a:spLocks noGrp="1"/>
          </p:cNvSpPr>
          <p:nvPr>
            <p:ph idx="1"/>
          </p:nvPr>
        </p:nvSpPr>
        <p:spPr/>
        <p:txBody>
          <a:bodyPr/>
          <a:lstStyle/>
          <a:p>
            <a:r>
              <a:rPr lang="es-MX" dirty="0" smtClean="0"/>
              <a:t>Realizar factorial recursivo</a:t>
            </a:r>
          </a:p>
          <a:p>
            <a:r>
              <a:rPr lang="es-MX" dirty="0" smtClean="0"/>
              <a:t>Realizar el programa de factorial para que no sea recursivo</a:t>
            </a:r>
          </a:p>
          <a:p>
            <a:r>
              <a:rPr lang="es-MX" dirty="0" smtClean="0"/>
              <a:t>En ambos programas se debe de medir el tiempo (Hora Inicio y Hora Final por pantalla).</a:t>
            </a:r>
            <a:endParaRPr lang="es-MX" dirty="0"/>
          </a:p>
        </p:txBody>
      </p:sp>
    </p:spTree>
    <p:extLst>
      <p:ext uri="{BB962C8B-B14F-4D97-AF65-F5344CB8AC3E}">
        <p14:creationId xmlns:p14="http://schemas.microsoft.com/office/powerpoint/2010/main" val="1608462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smtClean="0"/>
              <a:t>Recursión Continuará en árboles…</a:t>
            </a:r>
            <a:endParaRPr lang="es-MX" dirty="0"/>
          </a:p>
        </p:txBody>
      </p:sp>
      <p:sp>
        <p:nvSpPr>
          <p:cNvPr id="3" name="Content Placeholder 2"/>
          <p:cNvSpPr>
            <a:spLocks noGrp="1"/>
          </p:cNvSpPr>
          <p:nvPr>
            <p:ph idx="1"/>
          </p:nvPr>
        </p:nvSpPr>
        <p:spPr/>
        <p:txBody>
          <a:bodyPr/>
          <a:lstStyle/>
          <a:p>
            <a:endParaRPr lang="es-MX"/>
          </a:p>
        </p:txBody>
      </p:sp>
    </p:spTree>
    <p:extLst>
      <p:ext uri="{BB962C8B-B14F-4D97-AF65-F5344CB8AC3E}">
        <p14:creationId xmlns:p14="http://schemas.microsoft.com/office/powerpoint/2010/main" val="3926452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Recursión</a:t>
            </a:r>
            <a:endParaRPr lang="es-MX" dirty="0"/>
          </a:p>
        </p:txBody>
      </p:sp>
      <p:sp>
        <p:nvSpPr>
          <p:cNvPr id="3" name="Content Placeholder 2"/>
          <p:cNvSpPr>
            <a:spLocks noGrp="1"/>
          </p:cNvSpPr>
          <p:nvPr>
            <p:ph idx="1"/>
          </p:nvPr>
        </p:nvSpPr>
        <p:spPr/>
        <p:txBody>
          <a:bodyPr>
            <a:normAutofit/>
          </a:bodyPr>
          <a:lstStyle/>
          <a:p>
            <a:pPr algn="just"/>
            <a:r>
              <a:rPr lang="es-MX" dirty="0"/>
              <a:t>La característica de los árboles es que son estructuras inherentemente recursivas. </a:t>
            </a:r>
            <a:endParaRPr lang="es-MX" dirty="0" smtClean="0"/>
          </a:p>
          <a:p>
            <a:pPr algn="just"/>
            <a:r>
              <a:rPr lang="es-MX" dirty="0" smtClean="0"/>
              <a:t>En </a:t>
            </a:r>
            <a:r>
              <a:rPr lang="es-MX" dirty="0"/>
              <a:t>otras palabras cualquier actividad de programación que se realice con Árboles se utiliza recursividad, también es utilizada en Listas Ligadas</a:t>
            </a:r>
            <a:r>
              <a:rPr lang="es-MX" sz="2399" dirty="0"/>
              <a:t>.</a:t>
            </a:r>
          </a:p>
        </p:txBody>
      </p:sp>
    </p:spTree>
    <p:extLst>
      <p:ext uri="{BB962C8B-B14F-4D97-AF65-F5344CB8AC3E}">
        <p14:creationId xmlns:p14="http://schemas.microsoft.com/office/powerpoint/2010/main" val="303032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Recursión Directa:</a:t>
            </a:r>
            <a:endParaRPr lang="es-MX" dirty="0"/>
          </a:p>
        </p:txBody>
      </p:sp>
      <p:sp>
        <p:nvSpPr>
          <p:cNvPr id="3" name="Content Placeholder 2"/>
          <p:cNvSpPr>
            <a:spLocks noGrp="1"/>
          </p:cNvSpPr>
          <p:nvPr>
            <p:ph idx="1"/>
          </p:nvPr>
        </p:nvSpPr>
        <p:spPr>
          <a:xfrm>
            <a:off x="1142702" y="1661836"/>
            <a:ext cx="9870300" cy="4433470"/>
          </a:xfrm>
        </p:spPr>
        <p:txBody>
          <a:bodyPr>
            <a:normAutofit/>
          </a:bodyPr>
          <a:lstStyle/>
          <a:p>
            <a:r>
              <a:rPr lang="es-MX" sz="2399" dirty="0"/>
              <a:t>Directa: el programa o subprograma se llama directamente a sí mismo.</a:t>
            </a:r>
            <a:br>
              <a:rPr lang="es-MX" sz="2399" dirty="0"/>
            </a:br>
            <a:r>
              <a:rPr lang="es-MX" sz="2399" dirty="0"/>
              <a:t/>
            </a:r>
            <a:br>
              <a:rPr lang="es-MX" sz="2399" dirty="0"/>
            </a:br>
            <a:endParaRPr lang="es-MX" sz="2399" dirty="0"/>
          </a:p>
        </p:txBody>
      </p:sp>
      <p:pic>
        <p:nvPicPr>
          <p:cNvPr id="4" name="Picture 3"/>
          <p:cNvPicPr>
            <a:picLocks noChangeAspect="1"/>
          </p:cNvPicPr>
          <p:nvPr/>
        </p:nvPicPr>
        <p:blipFill>
          <a:blip r:embed="rId2"/>
          <a:stretch>
            <a:fillRect/>
          </a:stretch>
        </p:blipFill>
        <p:spPr>
          <a:xfrm>
            <a:off x="3701983" y="2331898"/>
            <a:ext cx="4751737" cy="4151819"/>
          </a:xfrm>
          <a:prstGeom prst="rect">
            <a:avLst/>
          </a:prstGeom>
        </p:spPr>
      </p:pic>
    </p:spTree>
    <p:extLst>
      <p:ext uri="{BB962C8B-B14F-4D97-AF65-F5344CB8AC3E}">
        <p14:creationId xmlns:p14="http://schemas.microsoft.com/office/powerpoint/2010/main" val="1802168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Recursión Indirecta:</a:t>
            </a:r>
            <a:endParaRPr lang="es-MX" dirty="0"/>
          </a:p>
        </p:txBody>
      </p:sp>
      <p:sp>
        <p:nvSpPr>
          <p:cNvPr id="3" name="Content Placeholder 2"/>
          <p:cNvSpPr>
            <a:spLocks noGrp="1"/>
          </p:cNvSpPr>
          <p:nvPr>
            <p:ph idx="1"/>
          </p:nvPr>
        </p:nvSpPr>
        <p:spPr/>
        <p:txBody>
          <a:bodyPr/>
          <a:lstStyle/>
          <a:p>
            <a:r>
              <a:rPr lang="es-MX" sz="2399" dirty="0"/>
              <a:t>Indirecta: el subprograma llama a otro subprograma, y éste, en algún momento, llama nuevamente al primero.</a:t>
            </a:r>
            <a:br>
              <a:rPr lang="es-MX" sz="2399" dirty="0"/>
            </a:br>
            <a:r>
              <a:rPr lang="es-MX" dirty="0"/>
              <a:t/>
            </a:r>
            <a:br>
              <a:rPr lang="es-MX" dirty="0"/>
            </a:br>
            <a:endParaRPr lang="es-MX" dirty="0"/>
          </a:p>
        </p:txBody>
      </p:sp>
      <p:pic>
        <p:nvPicPr>
          <p:cNvPr id="4" name="Picture 3"/>
          <p:cNvPicPr>
            <a:picLocks noChangeAspect="1"/>
          </p:cNvPicPr>
          <p:nvPr/>
        </p:nvPicPr>
        <p:blipFill>
          <a:blip r:embed="rId2"/>
          <a:stretch>
            <a:fillRect/>
          </a:stretch>
        </p:blipFill>
        <p:spPr>
          <a:xfrm>
            <a:off x="2597933" y="2846584"/>
            <a:ext cx="6999052" cy="3456675"/>
          </a:xfrm>
          <a:prstGeom prst="rect">
            <a:avLst/>
          </a:prstGeom>
        </p:spPr>
      </p:pic>
    </p:spTree>
    <p:extLst>
      <p:ext uri="{BB962C8B-B14F-4D97-AF65-F5344CB8AC3E}">
        <p14:creationId xmlns:p14="http://schemas.microsoft.com/office/powerpoint/2010/main" val="2700041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0" hangingPunct="0"/>
            <a:r>
              <a:rPr lang="es-MX" altLang="es-MX" i="1" dirty="0">
                <a:latin typeface="Arial" panose="020B0604020202020204" pitchFamily="34" charset="0"/>
                <a:cs typeface="Arial" panose="020B0604020202020204" pitchFamily="34" charset="0"/>
              </a:rPr>
              <a:t>Consideraciones sobre procedimientos </a:t>
            </a:r>
            <a:r>
              <a:rPr lang="es-MX" altLang="es-MX" i="1" dirty="0" smtClean="0">
                <a:latin typeface="Arial" panose="020B0604020202020204" pitchFamily="34" charset="0"/>
                <a:cs typeface="Arial" panose="020B0604020202020204" pitchFamily="34" charset="0"/>
              </a:rPr>
              <a:t>recursivos</a:t>
            </a:r>
            <a:endParaRPr lang="es-MX" dirty="0"/>
          </a:p>
        </p:txBody>
      </p:sp>
      <p:sp>
        <p:nvSpPr>
          <p:cNvPr id="3" name="Content Placeholder 2"/>
          <p:cNvSpPr>
            <a:spLocks noGrp="1"/>
          </p:cNvSpPr>
          <p:nvPr>
            <p:ph idx="1"/>
          </p:nvPr>
        </p:nvSpPr>
        <p:spPr/>
        <p:txBody>
          <a:bodyPr/>
          <a:lstStyle/>
          <a:p>
            <a:pPr algn="just"/>
            <a:r>
              <a:rPr lang="es-MX" altLang="es-MX" b="1" i="1" dirty="0">
                <a:latin typeface="Arial" panose="020B0604020202020204" pitchFamily="34" charset="0"/>
                <a:cs typeface="Arial" panose="020B0604020202020204" pitchFamily="34" charset="0"/>
              </a:rPr>
              <a:t>Condiciones de limitación. </a:t>
            </a:r>
            <a:r>
              <a:rPr lang="es-MX" altLang="es-MX" i="1" dirty="0">
                <a:latin typeface="Arial" panose="020B0604020202020204" pitchFamily="34" charset="0"/>
                <a:cs typeface="Arial" panose="020B0604020202020204" pitchFamily="34" charset="0"/>
              </a:rPr>
              <a:t>Debe designar un procedimiento recursivo para probar al menos una condición que pueda poner fin a la recursividad; también debe supervisar los casos en los que no se satisface ninguna condición dentro de un número razonable de llamadas recursivas. Si no existe al menos una condición que pueda cumplirse sin errores, el procedimiento corre un riesgo elevado de ejecutarse en un bucle infinito. (Código Base, Paso Base).</a:t>
            </a:r>
          </a:p>
          <a:p>
            <a:endParaRPr lang="es-MX" dirty="0"/>
          </a:p>
        </p:txBody>
      </p:sp>
    </p:spTree>
    <p:extLst>
      <p:ext uri="{BB962C8B-B14F-4D97-AF65-F5344CB8AC3E}">
        <p14:creationId xmlns:p14="http://schemas.microsoft.com/office/powerpoint/2010/main" val="2535843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ltLang="es-MX" i="1" dirty="0">
                <a:latin typeface="Arial" panose="020B0604020202020204" pitchFamily="34" charset="0"/>
                <a:cs typeface="Arial" panose="020B0604020202020204" pitchFamily="34" charset="0"/>
              </a:rPr>
              <a:t>Consideraciones sobre procedimientos recursivos</a:t>
            </a:r>
            <a:endParaRPr lang="es-MX" dirty="0"/>
          </a:p>
        </p:txBody>
      </p:sp>
      <p:sp>
        <p:nvSpPr>
          <p:cNvPr id="3" name="Content Placeholder 2"/>
          <p:cNvSpPr>
            <a:spLocks noGrp="1"/>
          </p:cNvSpPr>
          <p:nvPr>
            <p:ph idx="1"/>
          </p:nvPr>
        </p:nvSpPr>
        <p:spPr/>
        <p:txBody>
          <a:bodyPr/>
          <a:lstStyle/>
          <a:p>
            <a:pPr algn="just"/>
            <a:r>
              <a:rPr lang="es-MX" altLang="es-MX" b="1" i="1" dirty="0">
                <a:latin typeface="Arial" panose="020B0604020202020204" pitchFamily="34" charset="0"/>
                <a:cs typeface="Arial" panose="020B0604020202020204" pitchFamily="34" charset="0"/>
              </a:rPr>
              <a:t>Uso de la memoria. </a:t>
            </a:r>
            <a:r>
              <a:rPr lang="es-MX" altLang="es-MX" i="1" dirty="0">
                <a:latin typeface="Arial" panose="020B0604020202020204" pitchFamily="34" charset="0"/>
                <a:cs typeface="Arial" panose="020B0604020202020204" pitchFamily="34" charset="0"/>
              </a:rPr>
              <a:t>La aplicación tiene una cantidad de espacio limitada para las variables locales. Cada vez que un procedimiento se llama a sí mismo, utiliza más cantidad de ese espacio para las copias adicionales de sus variables locales. Si este proceso continúa indefinidamente, se acaba produciendo un error </a:t>
            </a:r>
            <a:r>
              <a:rPr lang="es-MX" altLang="es-MX"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Stack</a:t>
            </a:r>
            <a:r>
              <a:rPr lang="es-MX" altLang="es-MX"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MX" altLang="es-MX"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Overflow</a:t>
            </a:r>
            <a:r>
              <a:rPr lang="es-MX" altLang="es-MX"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MX" altLang="es-MX"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Exception</a:t>
            </a:r>
            <a:r>
              <a:rPr lang="es-MX" altLang="es-MX" i="1" dirty="0">
                <a:latin typeface="Arial" panose="020B0604020202020204" pitchFamily="34" charset="0"/>
                <a:cs typeface="Arial" panose="020B0604020202020204" pitchFamily="34" charset="0"/>
              </a:rPr>
              <a:t>.</a:t>
            </a:r>
          </a:p>
          <a:p>
            <a:endParaRPr lang="es-MX" dirty="0"/>
          </a:p>
        </p:txBody>
      </p:sp>
    </p:spTree>
    <p:extLst>
      <p:ext uri="{BB962C8B-B14F-4D97-AF65-F5344CB8AC3E}">
        <p14:creationId xmlns:p14="http://schemas.microsoft.com/office/powerpoint/2010/main" val="808965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altLang="es-MX" dirty="0"/>
              <a:t>Consideraciones de la </a:t>
            </a:r>
            <a:r>
              <a:rPr lang="es-MX" altLang="es-MX" dirty="0" smtClean="0"/>
              <a:t>recursividad</a:t>
            </a:r>
            <a:endParaRPr lang="es-MX" dirty="0"/>
          </a:p>
        </p:txBody>
      </p:sp>
      <p:sp>
        <p:nvSpPr>
          <p:cNvPr id="3" name="Content Placeholder 2"/>
          <p:cNvSpPr>
            <a:spLocks noGrp="1"/>
          </p:cNvSpPr>
          <p:nvPr>
            <p:ph idx="1"/>
          </p:nvPr>
        </p:nvSpPr>
        <p:spPr/>
        <p:txBody>
          <a:bodyPr>
            <a:normAutofit/>
          </a:bodyPr>
          <a:lstStyle/>
          <a:p>
            <a:pPr algn="just" eaLnBrk="0" hangingPunct="0">
              <a:buClrTx/>
              <a:buFontTx/>
              <a:buNone/>
            </a:pPr>
            <a:r>
              <a:rPr lang="es-MX" altLang="es-MX" i="1" dirty="0">
                <a:latin typeface="Arial" panose="020B0604020202020204" pitchFamily="34" charset="0"/>
                <a:cs typeface="Arial" panose="020B0604020202020204" pitchFamily="34" charset="0"/>
              </a:rPr>
              <a:t>• </a:t>
            </a:r>
            <a:r>
              <a:rPr lang="es-MX" altLang="es-MX" sz="2399" i="1" dirty="0">
                <a:latin typeface="Arial" panose="020B0604020202020204" pitchFamily="34" charset="0"/>
                <a:cs typeface="Arial" panose="020B0604020202020204" pitchFamily="34" charset="0"/>
              </a:rPr>
              <a:t>Los parámetros y variables locales toman nuevos valores en cada llamada (no se trabaja con los anteriores). </a:t>
            </a:r>
          </a:p>
          <a:p>
            <a:pPr algn="just" eaLnBrk="0" hangingPunct="0">
              <a:buClrTx/>
              <a:buFontTx/>
              <a:buNone/>
            </a:pPr>
            <a:endParaRPr lang="es-MX" altLang="es-MX" sz="2399" i="1" dirty="0">
              <a:latin typeface="Arial" panose="020B0604020202020204" pitchFamily="34" charset="0"/>
              <a:cs typeface="Arial" panose="020B0604020202020204" pitchFamily="34" charset="0"/>
            </a:endParaRPr>
          </a:p>
          <a:p>
            <a:pPr algn="just" eaLnBrk="0" hangingPunct="0">
              <a:buClrTx/>
              <a:buFontTx/>
              <a:buNone/>
            </a:pPr>
            <a:r>
              <a:rPr lang="es-MX" altLang="es-MX" sz="2399" i="1" dirty="0">
                <a:latin typeface="Arial" panose="020B0604020202020204" pitchFamily="34" charset="0"/>
                <a:cs typeface="Arial" panose="020B0604020202020204" pitchFamily="34" charset="0"/>
              </a:rPr>
              <a:t>• Cada vez que se llama un método, el valor de los parámetros y variables locales se almacenan en la pila de ejecución. Cuando termina la ejecución se recuperan los valores de la activación anterior. </a:t>
            </a:r>
          </a:p>
          <a:p>
            <a:pPr algn="just" eaLnBrk="0" hangingPunct="0">
              <a:buClrTx/>
              <a:buFontTx/>
              <a:buNone/>
            </a:pPr>
            <a:endParaRPr lang="es-MX" altLang="es-MX" sz="2399" i="1" dirty="0">
              <a:latin typeface="Arial" panose="020B0604020202020204" pitchFamily="34" charset="0"/>
              <a:cs typeface="Arial" panose="020B0604020202020204" pitchFamily="34" charset="0"/>
            </a:endParaRPr>
          </a:p>
          <a:p>
            <a:pPr algn="just" eaLnBrk="0" hangingPunct="0">
              <a:buClrTx/>
              <a:buFontTx/>
              <a:buNone/>
            </a:pPr>
            <a:r>
              <a:rPr lang="es-MX" altLang="es-MX" sz="2399" i="1" dirty="0">
                <a:latin typeface="Arial" panose="020B0604020202020204" pitchFamily="34" charset="0"/>
                <a:cs typeface="Arial" panose="020B0604020202020204" pitchFamily="34" charset="0"/>
              </a:rPr>
              <a:t>• El espacio necesario para almacenar los valores en memoria (pila) crece en función de las llamadas. </a:t>
            </a:r>
          </a:p>
          <a:p>
            <a:endParaRPr lang="es-MX" dirty="0"/>
          </a:p>
        </p:txBody>
      </p:sp>
    </p:spTree>
    <p:extLst>
      <p:ext uri="{BB962C8B-B14F-4D97-AF65-F5344CB8AC3E}">
        <p14:creationId xmlns:p14="http://schemas.microsoft.com/office/powerpoint/2010/main" val="269396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Precauciones con la Recursividad</a:t>
            </a:r>
            <a:endParaRPr lang="es-MX" dirty="0"/>
          </a:p>
        </p:txBody>
      </p:sp>
      <p:sp>
        <p:nvSpPr>
          <p:cNvPr id="3" name="Content Placeholder 2"/>
          <p:cNvSpPr>
            <a:spLocks noGrp="1"/>
          </p:cNvSpPr>
          <p:nvPr>
            <p:ph idx="1"/>
          </p:nvPr>
        </p:nvSpPr>
        <p:spPr/>
        <p:txBody>
          <a:bodyPr/>
          <a:lstStyle/>
          <a:p>
            <a:r>
              <a:rPr lang="es-MX" altLang="es-MX" sz="2399" b="1" i="1" dirty="0">
                <a:latin typeface="Arial" panose="020B0604020202020204" pitchFamily="34" charset="0"/>
                <a:cs typeface="Arial" panose="020B0604020202020204" pitchFamily="34" charset="0"/>
              </a:rPr>
              <a:t>Eficacia. </a:t>
            </a:r>
            <a:r>
              <a:rPr lang="es-MX" altLang="es-MX" sz="2399" i="1" dirty="0">
                <a:latin typeface="Arial" panose="020B0604020202020204" pitchFamily="34" charset="0"/>
                <a:cs typeface="Arial" panose="020B0604020202020204" pitchFamily="34" charset="0"/>
              </a:rPr>
              <a:t>Algunas veces se puede sustituir un bucle por la recursividad. Un bucle no tiene la sobrecarga de transferir argumentos, inicializar el almacenamiento adicional y devolver valores. Su rendimiento puede ser mucho mayor sin llamadas recursivas</a:t>
            </a:r>
            <a:r>
              <a:rPr lang="es-MX" altLang="es-MX" i="1" dirty="0">
                <a:latin typeface="Arial" panose="020B0604020202020204" pitchFamily="34" charset="0"/>
                <a:cs typeface="Arial" panose="020B0604020202020204" pitchFamily="34" charset="0"/>
              </a:rPr>
              <a:t>. </a:t>
            </a:r>
          </a:p>
          <a:p>
            <a:pPr algn="just"/>
            <a:r>
              <a:rPr lang="es-MX" altLang="es-MX" sz="2399" b="1" i="1" dirty="0">
                <a:latin typeface="Arial" panose="020B0604020202020204" pitchFamily="34" charset="0"/>
                <a:cs typeface="Arial" panose="020B0604020202020204" pitchFamily="34" charset="0"/>
              </a:rPr>
              <a:t>Recursividad mutua. </a:t>
            </a:r>
            <a:r>
              <a:rPr lang="es-MX" altLang="es-MX" sz="2399" i="1" dirty="0">
                <a:latin typeface="Arial" panose="020B0604020202020204" pitchFamily="34" charset="0"/>
                <a:cs typeface="Arial" panose="020B0604020202020204" pitchFamily="34" charset="0"/>
              </a:rPr>
              <a:t>Si dos procedimientos se llaman mutuamente, el rendimiento puede ser muy deficiente o incluso puede producirse un bucle infinito. Este tipo de diseño presenta los mismos problemas que un procedimiento recursivo único, pero puede ser más difícil de detectar y depurar. </a:t>
            </a:r>
          </a:p>
          <a:p>
            <a:endParaRPr lang="es-MX" dirty="0"/>
          </a:p>
        </p:txBody>
      </p:sp>
    </p:spTree>
    <p:extLst>
      <p:ext uri="{BB962C8B-B14F-4D97-AF65-F5344CB8AC3E}">
        <p14:creationId xmlns:p14="http://schemas.microsoft.com/office/powerpoint/2010/main" val="3403677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F301D382-32B0-43EE-932C-28906AF37617}">
  <ds:schemaRefs>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 ds:uri="http://schemas.microsoft.com/office/2006/documentManagement/typ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TM02900688[[fn=Faceta]]</Template>
  <TotalTime>0</TotalTime>
  <Words>1075</Words>
  <Application>Microsoft Office PowerPoint</Application>
  <PresentationFormat>Personalizado</PresentationFormat>
  <Paragraphs>107</Paragraphs>
  <Slides>22</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Calibri</vt:lpstr>
      <vt:lpstr>Calibri Light</vt:lpstr>
      <vt:lpstr>Century Gothic</vt:lpstr>
      <vt:lpstr>Times New Roman</vt:lpstr>
      <vt:lpstr>Wingdings 2</vt:lpstr>
      <vt:lpstr>HDOfficeLightV0</vt:lpstr>
      <vt:lpstr>UNIDAD II.- Recursividad</vt:lpstr>
      <vt:lpstr>2.1. Definición</vt:lpstr>
      <vt:lpstr>Recursión</vt:lpstr>
      <vt:lpstr>Recursión Directa:</vt:lpstr>
      <vt:lpstr>Recursión Indirecta:</vt:lpstr>
      <vt:lpstr>Consideraciones sobre procedimientos recursivos</vt:lpstr>
      <vt:lpstr>Consideraciones sobre procedimientos recursivos</vt:lpstr>
      <vt:lpstr>Consideraciones de la recursividad</vt:lpstr>
      <vt:lpstr>Precauciones con la Recursividad</vt:lpstr>
      <vt:lpstr>Precauciones con la Recursividad</vt:lpstr>
      <vt:lpstr>2.2. Procedimientos Recursivos</vt:lpstr>
      <vt:lpstr>2.2.Procedimientos Recursivos</vt:lpstr>
      <vt:lpstr>Ejemplos Recursivos:</vt:lpstr>
      <vt:lpstr>Ejecución  Recursiva: Factorial de un Numero</vt:lpstr>
      <vt:lpstr>Presentación de PowerPoint</vt:lpstr>
      <vt:lpstr>Implementación de la recursión</vt:lpstr>
      <vt:lpstr>Presentación de PowerPoint</vt:lpstr>
      <vt:lpstr>Método fibonacci</vt:lpstr>
      <vt:lpstr>Evitando la recursión</vt:lpstr>
      <vt:lpstr>Transformación de algoritmos recursivos a iterativos</vt:lpstr>
      <vt:lpstr>Evitando la recursión</vt:lpstr>
      <vt:lpstr>Recursión Continuará en árboles…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2017-01-29T01:04:52Z</dcterms:created>
  <dcterms:modified xsi:type="dcterms:W3CDTF">2017-09-15T22:44:04Z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