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94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D241C-EA7D-40F1-897C-2A8843A23CCD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4DEA7-92A3-41CF-AB6E-B2693E681E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2BF82C-E9C9-402B-B6FB-C168C20E0FB6}" type="slidenum">
              <a:rPr lang="es-ES" altLang="es-MX" sz="1200"/>
              <a:pPr eaLnBrk="1" hangingPunct="1"/>
              <a:t>9</a:t>
            </a:fld>
            <a:endParaRPr lang="es-ES" altLang="es-MX" sz="12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MX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5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65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MX" smtClean="0">
              <a:latin typeface="Arial" panose="020B0604020202020204" pitchFamily="34" charset="0"/>
            </a:endParaRPr>
          </a:p>
        </p:txBody>
      </p:sp>
      <p:sp>
        <p:nvSpPr>
          <p:cNvPr id="3665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EF7992-9702-44EF-AC86-63F07F9074A6}" type="slidenum">
              <a:rPr lang="es-ES" altLang="es-MX" sz="1200"/>
              <a:pPr eaLnBrk="1" hangingPunct="1"/>
              <a:t>10</a:t>
            </a:fld>
            <a:endParaRPr lang="es-ES" altLang="es-MX" sz="1200"/>
          </a:p>
        </p:txBody>
      </p:sp>
    </p:spTree>
    <p:extLst>
      <p:ext uri="{BB962C8B-B14F-4D97-AF65-F5344CB8AC3E}">
        <p14:creationId xmlns:p14="http://schemas.microsoft.com/office/powerpoint/2010/main" val="55022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MX" smtClean="0">
              <a:latin typeface="Arial" panose="020B0604020202020204" pitchFamily="34" charset="0"/>
            </a:endParaRPr>
          </a:p>
        </p:txBody>
      </p:sp>
      <p:sp>
        <p:nvSpPr>
          <p:cNvPr id="3891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6992CB-8A07-46E5-95B2-87F3D015EDD9}" type="slidenum">
              <a:rPr lang="es-ES" altLang="es-MX" sz="1200"/>
              <a:pPr eaLnBrk="1" hangingPunct="1"/>
              <a:t>17</a:t>
            </a:fld>
            <a:endParaRPr lang="es-ES" altLang="es-MX" sz="1200"/>
          </a:p>
        </p:txBody>
      </p:sp>
    </p:spTree>
    <p:extLst>
      <p:ext uri="{BB962C8B-B14F-4D97-AF65-F5344CB8AC3E}">
        <p14:creationId xmlns:p14="http://schemas.microsoft.com/office/powerpoint/2010/main" val="191496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MX" smtClean="0">
              <a:latin typeface="Arial" panose="020B0604020202020204" pitchFamily="34" charset="0"/>
            </a:endParaRPr>
          </a:p>
        </p:txBody>
      </p:sp>
      <p:sp>
        <p:nvSpPr>
          <p:cNvPr id="207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6388D7-4916-4309-BF13-85DD7F8DDA79}" type="slidenum">
              <a:rPr lang="es-ES" altLang="es-MX"/>
              <a:pPr>
                <a:spcBef>
                  <a:spcPct val="0"/>
                </a:spcBef>
              </a:pPr>
              <a:t>22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4565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56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8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85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1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1" cy="3886200"/>
          </a:xfrm>
        </p:spPr>
        <p:txBody>
          <a:bodyPr/>
          <a:lstStyle/>
          <a:p>
            <a:pPr lvl="0"/>
            <a:endParaRPr lang="es-MX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25B52-4B49-4E89-B478-82251448BBAF}" type="slidenum">
              <a:rPr lang="es-MX" altLang="es-MX"/>
              <a:pPr/>
              <a:t>‹Nº›</a:t>
            </a:fld>
            <a:endParaRPr lang="es-MX" altLang="es-MX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05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99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69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2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03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3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5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2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77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9625-536C-4C37-99F2-1B4FD9E68D34}" type="datetimeFigureOut">
              <a:rPr lang="es-MX" smtClean="0"/>
              <a:t>02/10/2017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FDFE1-1F04-4341-BCE8-9461DE1015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25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UNIDAD </a:t>
            </a:r>
            <a:r>
              <a:rPr lang="es-MX" dirty="0"/>
              <a:t>3</a:t>
            </a:r>
            <a:r>
              <a:rPr lang="es-MX" dirty="0" smtClean="0"/>
              <a:t>.-	</a:t>
            </a:r>
            <a:endParaRPr lang="es-MX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Estructuras lineales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48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2273" y="457975"/>
            <a:ext cx="8227457" cy="672925"/>
          </a:xfrm>
        </p:spPr>
        <p:txBody>
          <a:bodyPr/>
          <a:lstStyle/>
          <a:p>
            <a:pPr eaLnBrk="1" hangingPunct="1"/>
            <a:r>
              <a:rPr lang="es-MX" altLang="es-MX" sz="3999"/>
              <a:t>Realizar el siguiente Ejercicio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28626" y="958800"/>
            <a:ext cx="8989526" cy="495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MX" sz="1999" b="1" dirty="0">
                <a:solidFill>
                  <a:srgbClr val="000000"/>
                </a:solidFill>
              </a:rPr>
              <a:t>Dibuje los distintos estados de una estructura tipo pila si se llevan a cabo las siguientes operaciones. Muestre como va quedando la pila y el puntero al tope de la misma. Considere que la pila esta inicialmente </a:t>
            </a:r>
            <a:r>
              <a:rPr lang="es-MX" altLang="es-MX" sz="1999" b="1" dirty="0" err="1">
                <a:solidFill>
                  <a:srgbClr val="000000"/>
                </a:solidFill>
              </a:rPr>
              <a:t>vacia</a:t>
            </a:r>
            <a:r>
              <a:rPr lang="es-MX" altLang="es-MX" sz="1999" b="1" dirty="0">
                <a:solidFill>
                  <a:srgbClr val="000000"/>
                </a:solidFill>
              </a:rPr>
              <a:t> (Tope=0):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MX" altLang="es-MX" sz="1999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Eliminar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s-MX" sz="1799" dirty="0" err="1">
                <a:latin typeface="Tahoma" panose="020B0604030504040204" pitchFamily="34" charset="0"/>
              </a:rPr>
              <a:t>Insertar</a:t>
            </a:r>
            <a:r>
              <a:rPr lang="en-US" altLang="es-MX" sz="1799" dirty="0">
                <a:latin typeface="Tahoma" panose="020B0604030504040204" pitchFamily="34" charset="0"/>
              </a:rPr>
              <a:t>(</a:t>
            </a:r>
            <a:r>
              <a:rPr lang="en-US" altLang="es-MX" sz="1799" dirty="0" err="1">
                <a:latin typeface="Tahoma" panose="020B0604030504040204" pitchFamily="34" charset="0"/>
              </a:rPr>
              <a:t>Pila,X</a:t>
            </a:r>
            <a:r>
              <a:rPr lang="en-US" altLang="es-MX" sz="1799" dirty="0">
                <a:latin typeface="Tahoma" panose="020B0604030504040204" pitchFamily="34" charset="0"/>
              </a:rPr>
              <a:t>);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lphaLcParenR"/>
            </a:pPr>
            <a:endParaRPr lang="en-US" altLang="es-MX" sz="1799" dirty="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23793" y="3014106"/>
            <a:ext cx="7966620" cy="101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ct val="0"/>
              </a:spcBef>
            </a:pPr>
            <a:r>
              <a:rPr lang="en-US" altLang="es-MX" sz="1999" dirty="0" err="1">
                <a:solidFill>
                  <a:srgbClr val="000000"/>
                </a:solidFill>
                <a:latin typeface="Tahoma" panose="020B0604030504040204" pitchFamily="34" charset="0"/>
              </a:rPr>
              <a:t>Responda</a:t>
            </a:r>
            <a:r>
              <a:rPr lang="en-US" altLang="es-MX" sz="1999" dirty="0">
                <a:solidFill>
                  <a:srgbClr val="000000"/>
                </a:solidFill>
                <a:latin typeface="Tahoma" panose="020B0604030504040204" pitchFamily="34" charset="0"/>
              </a:rPr>
              <a:t> las </a:t>
            </a:r>
            <a:r>
              <a:rPr lang="en-US" altLang="es-MX" sz="1999" dirty="0" err="1">
                <a:solidFill>
                  <a:srgbClr val="000000"/>
                </a:solidFill>
                <a:latin typeface="Tahoma" panose="020B0604030504040204" pitchFamily="34" charset="0"/>
              </a:rPr>
              <a:t>siguientes</a:t>
            </a:r>
            <a:r>
              <a:rPr lang="en-US" altLang="es-MX" sz="1999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s-MX" sz="1999" dirty="0" err="1">
                <a:solidFill>
                  <a:srgbClr val="000000"/>
                </a:solidFill>
                <a:latin typeface="Tahoma" panose="020B0604030504040204" pitchFamily="34" charset="0"/>
              </a:rPr>
              <a:t>preguntas</a:t>
            </a:r>
            <a:r>
              <a:rPr lang="en-US" altLang="es-MX" sz="1999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  <a:endParaRPr lang="es-MX" altLang="es-MX" sz="1999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lang="es-MX" altLang="es-MX" sz="1999" dirty="0">
                <a:latin typeface="Tahoma" panose="020B0604030504040204" pitchFamily="34" charset="0"/>
              </a:rPr>
              <a:t>	¿Con cuantos elementos quedo la pila?</a:t>
            </a:r>
          </a:p>
          <a:p>
            <a:pPr>
              <a:spcBef>
                <a:spcPct val="0"/>
              </a:spcBef>
            </a:pPr>
            <a:r>
              <a:rPr lang="es-MX" altLang="es-MX" sz="1999" dirty="0">
                <a:latin typeface="Tahoma" panose="020B0604030504040204" pitchFamily="34" charset="0"/>
              </a:rPr>
              <a:t>	¿Hubo algún caso de error? </a:t>
            </a:r>
            <a:r>
              <a:rPr lang="en-US" altLang="es-MX" sz="1999" dirty="0" err="1">
                <a:latin typeface="Tahoma" panose="020B0604030504040204" pitchFamily="34" charset="0"/>
              </a:rPr>
              <a:t>Explique</a:t>
            </a:r>
            <a:endParaRPr lang="es-MX" altLang="es-MX" sz="1999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8" y="1104233"/>
            <a:ext cx="3669055" cy="2614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90" y="503038"/>
            <a:ext cx="609533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799" b="1" dirty="0"/>
              <a:t>Clase para trabajar con Pilas Genéricas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0" y="3887354"/>
            <a:ext cx="4748167" cy="1483135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4160381" y="1104231"/>
            <a:ext cx="1648067" cy="42662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399"/>
          </a:p>
        </p:txBody>
      </p:sp>
      <p:sp>
        <p:nvSpPr>
          <p:cNvPr id="8" name="TextBox 7"/>
          <p:cNvSpPr txBox="1"/>
          <p:nvPr/>
        </p:nvSpPr>
        <p:spPr>
          <a:xfrm>
            <a:off x="6928618" y="2794879"/>
            <a:ext cx="253647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799" b="1" dirty="0"/>
              <a:t>Constructores</a:t>
            </a:r>
          </a:p>
        </p:txBody>
      </p:sp>
    </p:spTree>
    <p:extLst>
      <p:ext uri="{BB962C8B-B14F-4D97-AF65-F5344CB8AC3E}">
        <p14:creationId xmlns:p14="http://schemas.microsoft.com/office/powerpoint/2010/main" val="38986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61" y="935375"/>
            <a:ext cx="6894439" cy="276079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044498" y="1442951"/>
            <a:ext cx="978153" cy="48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399"/>
          </a:p>
        </p:txBody>
      </p:sp>
      <p:sp>
        <p:nvSpPr>
          <p:cNvPr id="6" name="TextBox 5"/>
          <p:cNvSpPr txBox="1"/>
          <p:nvPr/>
        </p:nvSpPr>
        <p:spPr>
          <a:xfrm>
            <a:off x="9439345" y="1442953"/>
            <a:ext cx="2549329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99" dirty="0"/>
              <a:t>Métodos auxiliares</a:t>
            </a:r>
          </a:p>
        </p:txBody>
      </p:sp>
    </p:spTree>
    <p:extLst>
      <p:ext uri="{BB962C8B-B14F-4D97-AF65-F5344CB8AC3E}">
        <p14:creationId xmlns:p14="http://schemas.microsoft.com/office/powerpoint/2010/main" val="165016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Ejercicio: Pila temporal de Libros Devueltos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Los libros son devueltos a la biblioteca de la escuela y se van apilando</a:t>
            </a:r>
          </a:p>
          <a:p>
            <a:r>
              <a:rPr lang="es-MX" dirty="0" smtClean="0"/>
              <a:t>Pero puede ser que alguien solicita un libro y no se haya ingresado al sistema de prestamos </a:t>
            </a:r>
          </a:p>
          <a:p>
            <a:r>
              <a:rPr lang="es-MX" dirty="0" smtClean="0"/>
              <a:t>Lo que hace que se requiera:</a:t>
            </a:r>
          </a:p>
          <a:p>
            <a:pPr lvl="1"/>
            <a:r>
              <a:rPr lang="es-MX" dirty="0" smtClean="0"/>
              <a:t>Buscar en la pila</a:t>
            </a:r>
          </a:p>
          <a:p>
            <a:pPr lvl="1"/>
            <a:r>
              <a:rPr lang="es-MX" dirty="0" smtClean="0"/>
              <a:t>Sacar el libro </a:t>
            </a:r>
          </a:p>
          <a:p>
            <a:pPr lvl="1"/>
            <a:r>
              <a:rPr lang="es-MX" dirty="0" smtClean="0"/>
              <a:t>Regresar la pila según sea el caso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Hacer un menú para :</a:t>
            </a:r>
          </a:p>
          <a:p>
            <a:r>
              <a:rPr lang="es-MX" dirty="0" smtClean="0"/>
              <a:t>Regresar libros  (</a:t>
            </a:r>
            <a:r>
              <a:rPr lang="es-MX" dirty="0" err="1" smtClean="0"/>
              <a:t>Push</a:t>
            </a:r>
            <a:r>
              <a:rPr lang="es-MX" dirty="0" smtClean="0"/>
              <a:t>).- Ponerlos en la pila de libros devueltos</a:t>
            </a:r>
          </a:p>
          <a:p>
            <a:r>
              <a:rPr lang="es-MX" dirty="0" smtClean="0"/>
              <a:t>Consultar tope</a:t>
            </a:r>
          </a:p>
          <a:p>
            <a:r>
              <a:rPr lang="es-MX" dirty="0" smtClean="0"/>
              <a:t>Buscar libro </a:t>
            </a:r>
          </a:p>
          <a:p>
            <a:r>
              <a:rPr lang="es-MX" dirty="0" smtClean="0"/>
              <a:t>Sacar Libro.</a:t>
            </a:r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793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Libros devueltos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una clase llama libro, atributos: </a:t>
            </a:r>
          </a:p>
          <a:p>
            <a:pPr lvl="1"/>
            <a:r>
              <a:rPr lang="es-MX" dirty="0" smtClean="0"/>
              <a:t>ISBN</a:t>
            </a:r>
          </a:p>
          <a:p>
            <a:pPr lvl="1"/>
            <a:r>
              <a:rPr lang="es-MX" dirty="0" smtClean="0"/>
              <a:t>Nombre</a:t>
            </a:r>
          </a:p>
          <a:p>
            <a:pPr lvl="1"/>
            <a:r>
              <a:rPr lang="es-MX" dirty="0" smtClean="0"/>
              <a:t>Autor</a:t>
            </a:r>
          </a:p>
          <a:p>
            <a:r>
              <a:rPr lang="es-MX" dirty="0" smtClean="0"/>
              <a:t>Crea el constructor y los métodos </a:t>
            </a:r>
            <a:r>
              <a:rPr lang="es-MX" dirty="0" err="1" smtClean="0"/>
              <a:t>get</a:t>
            </a:r>
            <a:r>
              <a:rPr lang="es-MX" dirty="0" smtClean="0"/>
              <a:t> para cada atributo, así como el método </a:t>
            </a:r>
            <a:r>
              <a:rPr lang="es-MX" dirty="0" err="1" smtClean="0"/>
              <a:t>toString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3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Menú Libros Devueltos: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Regresar libros  (</a:t>
            </a:r>
            <a:r>
              <a:rPr lang="es-MX" dirty="0" err="1"/>
              <a:t>Push</a:t>
            </a:r>
            <a:r>
              <a:rPr lang="es-MX" dirty="0"/>
              <a:t>).- Ponerlos en la pila de libros </a:t>
            </a:r>
            <a:r>
              <a:rPr lang="es-MX" dirty="0" smtClean="0"/>
              <a:t>devueltos. Se pedirá los datos para agregar el objeto tipo libro a la pila</a:t>
            </a:r>
          </a:p>
          <a:p>
            <a:r>
              <a:rPr lang="es-MX" dirty="0"/>
              <a:t>Consultar </a:t>
            </a:r>
            <a:r>
              <a:rPr lang="es-MX" dirty="0" smtClean="0"/>
              <a:t>tope, presentará el libro (con sus datos) que se encuentra en tope de la pila.</a:t>
            </a:r>
            <a:endParaRPr lang="es-MX" dirty="0"/>
          </a:p>
          <a:p>
            <a:r>
              <a:rPr lang="es-MX" dirty="0"/>
              <a:t>Buscar libro </a:t>
            </a:r>
            <a:r>
              <a:rPr lang="es-MX" dirty="0" smtClean="0"/>
              <a:t>. Pedirá el nombre del libro a buscar dentro de la pila de libros devueltos. Utilizará una pila auxiliar para ir guardando apilados los libros que va a retirar hasta que  se encuentre el libro  o la pila quede vacía. Al final la pila de libros devueltos quedará como en un inicio de esta búsqueda. </a:t>
            </a:r>
            <a:endParaRPr lang="es-MX" dirty="0"/>
          </a:p>
          <a:p>
            <a:r>
              <a:rPr lang="es-MX" dirty="0"/>
              <a:t>Sacar </a:t>
            </a:r>
            <a:r>
              <a:rPr lang="es-MX" dirty="0" smtClean="0"/>
              <a:t>Libro. Es parecido al anterior, pero aquí se retirará el libro de la pila en caso de que </a:t>
            </a:r>
            <a:r>
              <a:rPr lang="es-MX" smtClean="0"/>
              <a:t>se encuentre.</a:t>
            </a:r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20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3.1.3. </a:t>
            </a:r>
            <a:r>
              <a:rPr lang="es-MX" dirty="0" smtClean="0"/>
              <a:t>Aplicaciones con Pilas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Verificación de paréntesis en expresiones aritméticas</a:t>
            </a:r>
          </a:p>
          <a:p>
            <a:r>
              <a:rPr lang="es-MX" dirty="0"/>
              <a:t>Cambio de notaciones de expresiones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44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z="3999" dirty="0"/>
              <a:t>Evaluación de Expresiones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Evaluación de paréntesis en el análisis sintáctico.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b="1" dirty="0">
                <a:solidFill>
                  <a:srgbClr val="000000"/>
                </a:solidFill>
              </a:rPr>
              <a:t>Ejemplo: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(A+B))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(A+B)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((A+B)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([A+B])</a:t>
            </a:r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dirty="0"/>
              <a:t>(([[A+B]]))</a:t>
            </a:r>
          </a:p>
          <a:p>
            <a:pPr marL="457063" indent="-457063">
              <a:lnSpc>
                <a:spcPct val="80000"/>
              </a:lnSpc>
              <a:buNone/>
            </a:pPr>
            <a:endParaRPr lang="es-MX" altLang="es-MX" sz="2399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67567" y="2057758"/>
            <a:ext cx="4753642" cy="2990339"/>
          </a:xfrm>
        </p:spPr>
        <p:txBody>
          <a:bodyPr>
            <a:normAutofit/>
          </a:bodyPr>
          <a:lstStyle/>
          <a:p>
            <a:pPr marL="457063" indent="-457063" algn="just">
              <a:lnSpc>
                <a:spcPct val="80000"/>
              </a:lnSpc>
              <a:buNone/>
            </a:pPr>
            <a:r>
              <a:rPr lang="es-MX" altLang="es-MX" sz="1999" b="1" dirty="0">
                <a:solidFill>
                  <a:srgbClr val="000000"/>
                </a:solidFill>
              </a:rPr>
              <a:t>Condición para que los paréntesis estén correctos es: </a:t>
            </a:r>
          </a:p>
          <a:p>
            <a:pPr marL="457063" indent="-457063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MX" altLang="es-MX" sz="2399" dirty="0"/>
              <a:t>Que la pila este vacía</a:t>
            </a:r>
          </a:p>
          <a:p>
            <a:pPr marL="457063" indent="-457063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s-MX" altLang="es-MX" sz="2399" dirty="0"/>
              <a:t>Que no quede ningún paréntesis que cierre pendiente</a:t>
            </a:r>
          </a:p>
          <a:p>
            <a:pPr marL="457063" indent="-457063">
              <a:lnSpc>
                <a:spcPct val="80000"/>
              </a:lnSpc>
              <a:buNone/>
            </a:pPr>
            <a:endParaRPr lang="es-MX" altLang="es-MX" sz="1999" dirty="0"/>
          </a:p>
          <a:p>
            <a:pPr marL="457063" indent="-457063">
              <a:lnSpc>
                <a:spcPct val="80000"/>
              </a:lnSpc>
              <a:buNone/>
            </a:pPr>
            <a:r>
              <a:rPr lang="es-MX" altLang="es-MX" sz="1999" dirty="0"/>
              <a:t>Ejemplo con las operaciones anteriores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62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Paréntesis en Expresiones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expresiones aritméticas utilizan paréntesis. Una de las aplicaciones con pilas es verificar que los paréntesis están dispuestos correctamente:</a:t>
            </a:r>
          </a:p>
          <a:p>
            <a:pPr lvl="1"/>
            <a:r>
              <a:rPr lang="es-MX" dirty="0" smtClean="0"/>
              <a:t>(A+B)</a:t>
            </a:r>
          </a:p>
          <a:p>
            <a:pPr lvl="1"/>
            <a:r>
              <a:rPr lang="es-MX" altLang="es-MX" dirty="0" smtClean="0"/>
              <a:t>(A+B)+C</a:t>
            </a:r>
          </a:p>
          <a:p>
            <a:pPr lvl="1"/>
            <a:r>
              <a:rPr lang="es-MX" altLang="es-MX" dirty="0" smtClean="0"/>
              <a:t>(A*(B+C)+D)</a:t>
            </a:r>
          </a:p>
          <a:p>
            <a:pPr lvl="1"/>
            <a:endParaRPr lang="es-MX" altLang="es-MX" dirty="0"/>
          </a:p>
          <a:p>
            <a:endParaRPr lang="es-MX" altLang="es-MX" dirty="0" smtClean="0"/>
          </a:p>
          <a:p>
            <a:endParaRPr lang="es-MX" alt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85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de Paréntesis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02769" indent="-457063">
              <a:buFont typeface="+mj-lt"/>
              <a:buAutoNum type="arabicPeriod"/>
            </a:pPr>
            <a:r>
              <a:rPr lang="es-MX" sz="3199" dirty="0"/>
              <a:t>Leer expresión</a:t>
            </a:r>
          </a:p>
          <a:p>
            <a:pPr marL="502769" indent="-457063">
              <a:buFont typeface="+mj-lt"/>
              <a:buAutoNum type="arabicPeriod"/>
            </a:pPr>
            <a:r>
              <a:rPr lang="es-MX" sz="3199" dirty="0"/>
              <a:t>Hacer un ciclo mientras no se llegue al final de la expresión:</a:t>
            </a:r>
          </a:p>
          <a:p>
            <a:pPr marL="731301" lvl="1" indent="-457063">
              <a:buFont typeface="+mj-lt"/>
              <a:buAutoNum type="arabicPeriod"/>
            </a:pPr>
            <a:r>
              <a:rPr lang="es-MX" sz="2999" dirty="0" err="1"/>
              <a:t>For</a:t>
            </a:r>
            <a:r>
              <a:rPr lang="es-MX" sz="2999" dirty="0"/>
              <a:t>(</a:t>
            </a:r>
            <a:r>
              <a:rPr lang="es-MX" sz="2999" dirty="0" err="1"/>
              <a:t>int</a:t>
            </a:r>
            <a:r>
              <a:rPr lang="es-MX" sz="2999" dirty="0"/>
              <a:t> i=0; i&lt;</a:t>
            </a:r>
            <a:r>
              <a:rPr lang="es-MX" sz="2999" dirty="0" err="1"/>
              <a:t>expr.length;i</a:t>
            </a:r>
            <a:r>
              <a:rPr lang="es-MX" sz="2999" dirty="0"/>
              <a:t>++)</a:t>
            </a:r>
          </a:p>
          <a:p>
            <a:pPr marL="731301" lvl="1" indent="-457063">
              <a:buFont typeface="+mj-lt"/>
              <a:buAutoNum type="arabicPeriod"/>
            </a:pPr>
            <a:r>
              <a:rPr lang="es-MX" sz="2999" dirty="0" err="1"/>
              <a:t>caracter</a:t>
            </a:r>
            <a:r>
              <a:rPr lang="es-MX" sz="2999" dirty="0"/>
              <a:t>=</a:t>
            </a:r>
            <a:r>
              <a:rPr lang="es-MX" sz="2999" dirty="0" err="1"/>
              <a:t>expr</a:t>
            </a:r>
            <a:r>
              <a:rPr lang="es-MX" sz="2999" dirty="0"/>
              <a:t>[i];</a:t>
            </a:r>
          </a:p>
          <a:p>
            <a:pPr marL="731301" lvl="1" indent="-457063">
              <a:buFont typeface="+mj-lt"/>
              <a:buAutoNum type="arabicPeriod"/>
            </a:pPr>
            <a:r>
              <a:rPr lang="es-MX" sz="2999" dirty="0" err="1"/>
              <a:t>If</a:t>
            </a:r>
            <a:r>
              <a:rPr lang="es-MX" sz="2999" dirty="0"/>
              <a:t> (</a:t>
            </a:r>
            <a:r>
              <a:rPr lang="es-MX" sz="2999" dirty="0" err="1"/>
              <a:t>caracter</a:t>
            </a:r>
            <a:r>
              <a:rPr lang="es-MX" sz="2999" dirty="0"/>
              <a:t> es ( [ {</a:t>
            </a:r>
          </a:p>
          <a:p>
            <a:pPr marL="274238" lvl="1" indent="0">
              <a:buNone/>
            </a:pPr>
            <a:endParaRPr lang="es-MX" sz="2999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r>
              <a:rPr lang="es-MX" sz="2399" dirty="0"/>
              <a:t>Se mete a la pila </a:t>
            </a:r>
          </a:p>
          <a:p>
            <a:pPr marL="502769" indent="-457063">
              <a:buFont typeface="+mj-lt"/>
              <a:buAutoNum type="arabicPeriod" startAt="4"/>
            </a:pPr>
            <a:r>
              <a:rPr lang="es-MX" sz="2399" dirty="0" err="1"/>
              <a:t>If</a:t>
            </a:r>
            <a:r>
              <a:rPr lang="es-MX" sz="2399" dirty="0"/>
              <a:t> Es un  ) ] } y coincide con el elemento tope , sacar dicho elemento de la pila</a:t>
            </a:r>
          </a:p>
          <a:p>
            <a:pPr marL="502769" indent="-457063">
              <a:buFont typeface="+mj-lt"/>
              <a:buAutoNum type="arabicPeriod" startAt="4"/>
            </a:pPr>
            <a:r>
              <a:rPr lang="es-MX" sz="2399" dirty="0" err="1"/>
              <a:t>Else</a:t>
            </a:r>
            <a:r>
              <a:rPr lang="es-MX" sz="2399" dirty="0"/>
              <a:t> Marcar error y terminar, indicando error.</a:t>
            </a:r>
          </a:p>
          <a:p>
            <a:pPr marL="502769" indent="-457063">
              <a:buFont typeface="+mj-lt"/>
              <a:buAutoNum type="arabicPeriod" startAt="4"/>
            </a:pPr>
            <a:r>
              <a:rPr lang="es-MX" sz="2399" dirty="0"/>
              <a:t>Continuar analizando hasta encontrar error o que se termine el </a:t>
            </a:r>
            <a:r>
              <a:rPr lang="es-MX" sz="2399" dirty="0" err="1"/>
              <a:t>string</a:t>
            </a:r>
            <a:r>
              <a:rPr lang="es-MX" sz="239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7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 parte Unidad 3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3.1 Pilas </a:t>
            </a:r>
          </a:p>
          <a:p>
            <a:pPr lvl="1"/>
            <a:r>
              <a:rPr lang="es-MX" sz="2799" dirty="0"/>
              <a:t>3.1.1 Representación en memoria </a:t>
            </a:r>
          </a:p>
          <a:p>
            <a:pPr lvl="1"/>
            <a:r>
              <a:rPr lang="es-MX" sz="2799" dirty="0"/>
              <a:t>3.1.2 Operaciones básicas </a:t>
            </a:r>
          </a:p>
          <a:p>
            <a:pPr lvl="1"/>
            <a:r>
              <a:rPr lang="es-MX" sz="2799" dirty="0"/>
              <a:t>3.1.3 Aplicaciones</a:t>
            </a:r>
            <a:br>
              <a:rPr lang="es-MX" sz="2799" dirty="0"/>
            </a:br>
            <a:r>
              <a:rPr lang="es-MX" sz="2799" dirty="0"/>
              <a:t/>
            </a:r>
            <a:br>
              <a:rPr lang="es-MX" sz="2799" dirty="0"/>
            </a:br>
            <a:endParaRPr lang="es-MX" sz="2799" dirty="0"/>
          </a:p>
        </p:txBody>
      </p:sp>
    </p:spTree>
    <p:extLst>
      <p:ext uri="{BB962C8B-B14F-4D97-AF65-F5344CB8AC3E}">
        <p14:creationId xmlns:p14="http://schemas.microsoft.com/office/powerpoint/2010/main" val="11284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s-MX" sz="2399" b="1" dirty="0">
                <a:solidFill>
                  <a:schemeClr val="accent2">
                    <a:lumMod val="50000"/>
                  </a:schemeClr>
                </a:solidFill>
              </a:rPr>
              <a:t>([(A+B)*(C+D)])</a:t>
            </a:r>
          </a:p>
          <a:p>
            <a:endParaRPr lang="es-MX" sz="2399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MX" sz="2399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MX" sz="2399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s-MX" sz="2399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MX" sz="2399" b="1" dirty="0">
                <a:solidFill>
                  <a:schemeClr val="accent2">
                    <a:lumMod val="50000"/>
                  </a:schemeClr>
                </a:solidFill>
              </a:rPr>
              <a:t>¿Cómo sabemos que los paréntesis están correctos?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157" y="2875866"/>
            <a:ext cx="8257226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99" dirty="0"/>
              <a:t>Dibujar el estatus de la pila según se vaya evaluando la expresión</a:t>
            </a:r>
          </a:p>
        </p:txBody>
      </p:sp>
    </p:spTree>
    <p:extLst>
      <p:ext uri="{BB962C8B-B14F-4D97-AF65-F5344CB8AC3E}">
        <p14:creationId xmlns:p14="http://schemas.microsoft.com/office/powerpoint/2010/main" val="3274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Aplicaciones de Pilas</a:t>
            </a:r>
            <a:endParaRPr lang="es-MX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s-MX" sz="3599" b="1">
                <a:solidFill>
                  <a:schemeClr val="folHlink"/>
                </a:solidFill>
              </a:rPr>
              <a:t>EXPRESIONES ARITMETICAS: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/>
          </a:p>
          <a:p>
            <a:pPr marL="0" indent="0" algn="just">
              <a:lnSpc>
                <a:spcPct val="80000"/>
              </a:lnSpc>
              <a:buNone/>
            </a:pPr>
            <a:r>
              <a:rPr lang="es-MX"/>
              <a:t>Una expresión aritmética contiene constantes, variables y operaciones con distintos niveles de precedencia.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MX" sz="3599" b="1"/>
          </a:p>
          <a:p>
            <a:pPr marL="0" indent="0" algn="ctr">
              <a:lnSpc>
                <a:spcPct val="80000"/>
              </a:lnSpc>
              <a:buNone/>
            </a:pPr>
            <a:r>
              <a:rPr lang="es-MX" sz="3599" b="1">
                <a:solidFill>
                  <a:schemeClr val="folHlink"/>
                </a:solidFill>
              </a:rPr>
              <a:t>OPERACIONES :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MX" b="1"/>
              <a:t>^ </a:t>
            </a:r>
            <a:r>
              <a:rPr lang="es-MX"/>
              <a:t>potencia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MX"/>
              <a:t>*/ multiplicación, división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MX"/>
              <a:t>+,- suma, resta</a:t>
            </a:r>
            <a:endParaRPr lang="es-MX" b="1"/>
          </a:p>
        </p:txBody>
      </p:sp>
    </p:spTree>
    <p:extLst>
      <p:ext uri="{BB962C8B-B14F-4D97-AF65-F5344CB8AC3E}">
        <p14:creationId xmlns:p14="http://schemas.microsoft.com/office/powerpoint/2010/main" val="12194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31622" y="1773337"/>
            <a:ext cx="3437764" cy="263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3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Precedencia de Operadores</a:t>
            </a:r>
            <a:endParaRPr lang="es-MX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altLang="es-MX" smtClean="0"/>
              <a:t>()         paréntesis</a:t>
            </a:r>
          </a:p>
          <a:p>
            <a:pPr marL="0" indent="0" algn="just">
              <a:buNone/>
            </a:pPr>
            <a:r>
              <a:rPr lang="es-MX" altLang="es-MX" b="1" smtClean="0"/>
              <a:t>^         </a:t>
            </a:r>
            <a:r>
              <a:rPr lang="es-MX" altLang="es-MX" smtClean="0"/>
              <a:t>potencia</a:t>
            </a:r>
          </a:p>
          <a:p>
            <a:pPr marL="0" indent="0" algn="just">
              <a:buNone/>
            </a:pPr>
            <a:r>
              <a:rPr lang="es-MX" altLang="es-MX" smtClean="0"/>
              <a:t>*  /       multiplicación, división</a:t>
            </a:r>
          </a:p>
          <a:p>
            <a:pPr marL="0" indent="0" algn="just">
              <a:buNone/>
            </a:pPr>
            <a:r>
              <a:rPr lang="es-MX" altLang="es-MX" smtClean="0"/>
              <a:t>+,-       suma, resta</a:t>
            </a:r>
            <a:endParaRPr lang="es-MX" altLang="es-MX" b="1" smtClean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7546598" y="1773337"/>
            <a:ext cx="2591713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/>
              <a:t>Nivel mayor prioridad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7546598" y="3573093"/>
            <a:ext cx="2591713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/>
              <a:t>Nivel menor prioridad</a:t>
            </a:r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8687713" y="2173283"/>
            <a:ext cx="0" cy="1439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sz="2399"/>
          </a:p>
        </p:txBody>
      </p:sp>
    </p:spTree>
    <p:extLst>
      <p:ext uri="{BB962C8B-B14F-4D97-AF65-F5344CB8AC3E}">
        <p14:creationId xmlns:p14="http://schemas.microsoft.com/office/powerpoint/2010/main" val="24613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64035" y="1524496"/>
            <a:ext cx="8227457" cy="49517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s-MX" sz="2399" b="1" dirty="0">
                <a:solidFill>
                  <a:schemeClr val="folHlink"/>
                </a:solidFill>
              </a:rPr>
              <a:t>NOTACION INFIJA: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Los operadores aparecen en medio de los  </a:t>
            </a:r>
            <a:r>
              <a:rPr lang="es-MX" sz="2399" dirty="0" err="1"/>
              <a:t>operandos</a:t>
            </a:r>
            <a:r>
              <a:rPr lang="es-MX" sz="2399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         A + B,  A – 1,  E/F, A * C ,  A ^ B , A + B + C</a:t>
            </a:r>
          </a:p>
          <a:p>
            <a:pPr>
              <a:lnSpc>
                <a:spcPct val="80000"/>
              </a:lnSpc>
              <a:buNone/>
            </a:pPr>
            <a:r>
              <a:rPr lang="es-ES" altLang="es-MX" sz="2399" dirty="0"/>
              <a:t>               </a:t>
            </a:r>
            <a:r>
              <a:rPr lang="es-ES" altLang="es-MX" sz="2399" b="1" dirty="0"/>
              <a:t>&lt;operando&gt; &lt;operador&gt; &lt;operando&gt;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399" dirty="0"/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b="1" dirty="0">
                <a:solidFill>
                  <a:schemeClr val="folHlink"/>
                </a:solidFill>
              </a:rPr>
              <a:t>NOTACION PREFIJA: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El operador aparece antes de los </a:t>
            </a:r>
            <a:r>
              <a:rPr lang="es-MX" sz="2399" dirty="0" err="1"/>
              <a:t>operandos</a:t>
            </a:r>
            <a:r>
              <a:rPr lang="es-MX" sz="2399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     + AB,  - A1,  /EF,  *AC,  ^AB,  ++AB,  +- ABC</a:t>
            </a:r>
          </a:p>
          <a:p>
            <a:pPr>
              <a:lnSpc>
                <a:spcPct val="80000"/>
              </a:lnSpc>
              <a:buNone/>
            </a:pPr>
            <a:r>
              <a:rPr lang="en-US" altLang="es-MX" sz="2399" b="1" dirty="0">
                <a:solidFill>
                  <a:schemeClr val="folHlink"/>
                </a:solidFill>
              </a:rPr>
              <a:t>	      </a:t>
            </a:r>
            <a:r>
              <a:rPr lang="es-ES" altLang="es-MX" sz="2099" b="1" dirty="0"/>
              <a:t> &lt;operador&gt; &lt;operando&gt; &lt;operando&gt;</a:t>
            </a:r>
            <a:endParaRPr lang="es-MX" altLang="es-MX" sz="2099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2399" b="1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b="1" dirty="0">
                <a:solidFill>
                  <a:schemeClr val="folHlink"/>
                </a:solidFill>
              </a:rPr>
              <a:t>NOTACION POSTFIJA: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El operador aparece al final de los </a:t>
            </a:r>
            <a:r>
              <a:rPr lang="es-MX" sz="2399" dirty="0" err="1"/>
              <a:t>operandos</a:t>
            </a:r>
            <a:r>
              <a:rPr lang="es-MX" sz="2399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399" dirty="0"/>
              <a:t>     AB+,  A1-,  EF/,  AC*,  AB^,  AB++,  AB+C-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" altLang="es-MX" sz="2199" b="1" dirty="0">
                <a:solidFill>
                  <a:srgbClr val="000000"/>
                </a:solidFill>
                <a:latin typeface="Arial" panose="020B0604020202020204" pitchFamily="34" charset="0"/>
              </a:rPr>
              <a:t>&lt;operando&gt; &lt;operando&gt; &lt;operador&gt;</a:t>
            </a:r>
            <a:endParaRPr lang="es-ES" sz="1200" b="1" dirty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04377" y="548103"/>
            <a:ext cx="6018232" cy="48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s-MX" sz="3199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NOTACIONES:</a:t>
            </a:r>
            <a:endParaRPr lang="es-MX" sz="2399" dirty="0">
              <a:latin typeface="Tahoma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698095" y="558263"/>
            <a:ext cx="3310081" cy="247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s-MX" altLang="es-MX" sz="2000" b="1" dirty="0">
                <a:solidFill>
                  <a:schemeClr val="accent5">
                    <a:lumMod val="50000"/>
                  </a:schemeClr>
                </a:solidFill>
              </a:rPr>
              <a:t>Es la forma habitual de escribir operaciones aritméticas es la de situar el operador entre sus dos </a:t>
            </a:r>
            <a:r>
              <a:rPr lang="es-MX" altLang="es-MX" sz="2000" b="1" dirty="0" err="1">
                <a:solidFill>
                  <a:schemeClr val="accent5">
                    <a:lumMod val="50000"/>
                  </a:schemeClr>
                </a:solidFill>
              </a:rPr>
              <a:t>operandos</a:t>
            </a:r>
            <a:r>
              <a:rPr lang="es-MX" altLang="es-MX" sz="2000" b="1" dirty="0">
                <a:solidFill>
                  <a:schemeClr val="accent5">
                    <a:lumMod val="50000"/>
                  </a:schemeClr>
                </a:solidFill>
              </a:rPr>
              <a:t>. El operador se evalúa dentro de los </a:t>
            </a:r>
            <a:r>
              <a:rPr lang="es-MX" altLang="es-MX" sz="2000" b="1" dirty="0" err="1">
                <a:solidFill>
                  <a:schemeClr val="accent5">
                    <a:lumMod val="50000"/>
                  </a:schemeClr>
                </a:solidFill>
              </a:rPr>
              <a:t>operandos</a:t>
            </a:r>
            <a:r>
              <a:rPr lang="es-MX" altLang="es-MX" sz="20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280547" y="2279862"/>
            <a:ext cx="502146" cy="7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Ejemplos:</a:t>
            </a:r>
            <a:endParaRPr lang="es-MX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71157" y="2383141"/>
            <a:ext cx="3113260" cy="16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417" tIns="67709" rIns="135417" bIns="6770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2399" dirty="0"/>
              <a:t>Ejemplo1:</a:t>
            </a:r>
          </a:p>
          <a:p>
            <a:pPr eaLnBrk="1" hangingPunct="1"/>
            <a:r>
              <a:rPr lang="es-ES" altLang="es-MX" sz="2399" dirty="0"/>
              <a:t>Infija: (5+9)*3/2^6-1</a:t>
            </a:r>
          </a:p>
          <a:p>
            <a:pPr eaLnBrk="1" hangingPunct="1"/>
            <a:r>
              <a:rPr lang="es-ES" altLang="es-MX" sz="2399" dirty="0"/>
              <a:t>Postfija: 59+3*26^/1-</a:t>
            </a:r>
          </a:p>
          <a:p>
            <a:pPr eaLnBrk="1" hangingPunct="1"/>
            <a:r>
              <a:rPr lang="es-ES" altLang="es-MX" sz="2399" dirty="0"/>
              <a:t>Prefija: -*+</a:t>
            </a:r>
            <a:r>
              <a:rPr lang="es-ES" altLang="es-MX" sz="2399" dirty="0" err="1"/>
              <a:t>xz</a:t>
            </a:r>
            <a:r>
              <a:rPr lang="es-ES" altLang="es-MX" sz="2399" dirty="0"/>
              <a:t>/</a:t>
            </a:r>
            <a:r>
              <a:rPr lang="es-ES" altLang="es-MX" sz="2399" dirty="0" err="1"/>
              <a:t>w^tyv</a:t>
            </a:r>
            <a:endParaRPr lang="es-MX" altLang="es-MX" sz="2399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443639" y="2244475"/>
            <a:ext cx="3095632" cy="16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417" tIns="67709" rIns="135417" bIns="6770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MX" sz="2399" dirty="0"/>
              <a:t>Ejemplo2:</a:t>
            </a:r>
          </a:p>
          <a:p>
            <a:pPr eaLnBrk="1" hangingPunct="1"/>
            <a:r>
              <a:rPr lang="es-ES" altLang="es-MX" sz="2399" dirty="0"/>
              <a:t>Infija: (</a:t>
            </a:r>
            <a:r>
              <a:rPr lang="es-ES" altLang="es-MX" sz="2399" dirty="0" err="1"/>
              <a:t>a+b</a:t>
            </a:r>
            <a:r>
              <a:rPr lang="es-ES" altLang="es-MX" sz="2399" dirty="0"/>
              <a:t>*c)/d*k^1</a:t>
            </a:r>
          </a:p>
          <a:p>
            <a:pPr eaLnBrk="1" hangingPunct="1"/>
            <a:r>
              <a:rPr lang="es-ES" altLang="es-MX" sz="2399" dirty="0"/>
              <a:t>Postfija: </a:t>
            </a:r>
            <a:r>
              <a:rPr lang="es-ES" altLang="es-MX" sz="2399" dirty="0" err="1"/>
              <a:t>abc</a:t>
            </a:r>
            <a:r>
              <a:rPr lang="es-ES" altLang="es-MX" sz="2399" dirty="0"/>
              <a:t>*+d/k1^*</a:t>
            </a:r>
          </a:p>
          <a:p>
            <a:pPr eaLnBrk="1" hangingPunct="1"/>
            <a:r>
              <a:rPr lang="es-ES" altLang="es-MX" sz="2399" dirty="0"/>
              <a:t>Prefija: /+a*</a:t>
            </a:r>
            <a:r>
              <a:rPr lang="es-ES" altLang="es-MX" sz="2399" dirty="0" err="1"/>
              <a:t>bc</a:t>
            </a:r>
            <a:r>
              <a:rPr lang="es-ES" altLang="es-MX" sz="2399" dirty="0"/>
              <a:t>*d^k1</a:t>
            </a:r>
            <a:endParaRPr lang="es-MX" altLang="es-MX" sz="2399" dirty="0"/>
          </a:p>
        </p:txBody>
      </p:sp>
    </p:spTree>
    <p:extLst>
      <p:ext uri="{BB962C8B-B14F-4D97-AF65-F5344CB8AC3E}">
        <p14:creationId xmlns:p14="http://schemas.microsoft.com/office/powerpoint/2010/main" val="40874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Algoritmo para convertir de expresión aritmética de infija a posfija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1.- Hacer un ciclo para recorrer la expresión a analizar (de izquierda a derecha)</a:t>
            </a:r>
          </a:p>
          <a:p>
            <a:r>
              <a:rPr lang="es-MX" dirty="0" smtClean="0"/>
              <a:t>2.- Si es un numero </a:t>
            </a:r>
            <a:r>
              <a:rPr lang="es-MX" dirty="0"/>
              <a:t>se agregan a la variable de </a:t>
            </a:r>
            <a:r>
              <a:rPr lang="es-MX" b="1" dirty="0"/>
              <a:t>salida </a:t>
            </a:r>
            <a:endParaRPr lang="es-MX" dirty="0" smtClean="0"/>
          </a:p>
          <a:p>
            <a:r>
              <a:rPr lang="es-MX" dirty="0" smtClean="0"/>
              <a:t>3.- Los operadores (+,*,-,/) se agregan a la pila</a:t>
            </a:r>
          </a:p>
          <a:p>
            <a:r>
              <a:rPr lang="es-ES" altLang="es-MX" dirty="0" smtClean="0"/>
              <a:t>4.- Si </a:t>
            </a:r>
            <a:r>
              <a:rPr lang="es-ES" altLang="es-MX" dirty="0"/>
              <a:t>el </a:t>
            </a:r>
            <a:r>
              <a:rPr lang="es-ES" altLang="es-MX" dirty="0" err="1"/>
              <a:t>caracter</a:t>
            </a:r>
            <a:r>
              <a:rPr lang="es-ES" altLang="es-MX" dirty="0"/>
              <a:t> es “)” retirar de la pila y el operador retirado </a:t>
            </a:r>
            <a:r>
              <a:rPr lang="es-ES" altLang="es-MX" dirty="0" smtClean="0"/>
              <a:t>agregar a la variable de </a:t>
            </a:r>
            <a:r>
              <a:rPr lang="es-MX" b="1" dirty="0"/>
              <a:t>salida </a:t>
            </a:r>
            <a:endParaRPr lang="es-MX" b="1" dirty="0" smtClean="0"/>
          </a:p>
          <a:p>
            <a:pPr>
              <a:lnSpc>
                <a:spcPct val="80000"/>
              </a:lnSpc>
            </a:pPr>
            <a:r>
              <a:rPr lang="es-ES" altLang="es-MX" dirty="0" smtClean="0"/>
              <a:t>5.-Si </a:t>
            </a:r>
            <a:r>
              <a:rPr lang="es-ES" altLang="es-MX" dirty="0"/>
              <a:t>el </a:t>
            </a:r>
            <a:r>
              <a:rPr lang="es-ES" altLang="es-MX" dirty="0" err="1"/>
              <a:t>caracter</a:t>
            </a:r>
            <a:r>
              <a:rPr lang="es-ES" altLang="es-MX" dirty="0"/>
              <a:t> es “(“ ignorarlo</a:t>
            </a:r>
          </a:p>
          <a:p>
            <a:pPr>
              <a:lnSpc>
                <a:spcPct val="80000"/>
              </a:lnSpc>
            </a:pPr>
            <a:r>
              <a:rPr lang="es-MX" altLang="es-MX" dirty="0"/>
              <a:t>6. Después de analizar toda la cadena, concatene a la variable de </a:t>
            </a:r>
            <a:r>
              <a:rPr lang="es-MX" altLang="es-MX" b="1" dirty="0" smtClean="0"/>
              <a:t>salida</a:t>
            </a:r>
            <a:r>
              <a:rPr lang="es-MX" altLang="es-MX" dirty="0" smtClean="0"/>
              <a:t> lo </a:t>
            </a:r>
            <a:r>
              <a:rPr lang="es-MX" altLang="es-MX" dirty="0"/>
              <a:t>que haya quedado en la pila</a:t>
            </a:r>
            <a:r>
              <a:rPr lang="es-MX" altLang="es-MX" dirty="0" smtClean="0"/>
              <a:t>.</a:t>
            </a:r>
          </a:p>
          <a:p>
            <a:pPr>
              <a:lnSpc>
                <a:spcPct val="80000"/>
              </a:lnSpc>
            </a:pPr>
            <a:endParaRPr lang="es-ES" altLang="es-MX" dirty="0"/>
          </a:p>
          <a:p>
            <a:r>
              <a:rPr lang="es-ES" altLang="es-MX" dirty="0" smtClean="0"/>
              <a:t> Este algoritmo le faltan algunas cosas o restricciones para que funcione correctamente</a:t>
            </a:r>
            <a:endParaRPr lang="es-MX" b="1" dirty="0" smtClean="0"/>
          </a:p>
          <a:p>
            <a:endParaRPr lang="es-MX" b="1" dirty="0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Conversión de Expresiones Pila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.   Revisar los caracteres permitidos:</a:t>
            </a:r>
          </a:p>
          <a:p>
            <a:pPr marL="0" indent="0">
              <a:buNone/>
            </a:pPr>
            <a:r>
              <a:rPr lang="es-MX" dirty="0"/>
              <a:t>	0-9 	Números</a:t>
            </a:r>
          </a:p>
          <a:p>
            <a:pPr marL="0" indent="0">
              <a:buNone/>
            </a:pPr>
            <a:r>
              <a:rPr lang="es-MX" dirty="0"/>
              <a:t>	+ - *  /	Operadores aritméticos </a:t>
            </a:r>
          </a:p>
          <a:p>
            <a:pPr marL="0" indent="0">
              <a:buNone/>
            </a:pPr>
            <a:r>
              <a:rPr lang="es-MX" dirty="0"/>
              <a:t>	( { [               Apertura</a:t>
            </a:r>
          </a:p>
          <a:p>
            <a:pPr marL="0" indent="0">
              <a:buNone/>
            </a:pPr>
            <a:r>
              <a:rPr lang="es-MX" dirty="0"/>
              <a:t>	) } ]               Cierre</a:t>
            </a:r>
          </a:p>
          <a:p>
            <a:pPr marL="0" indent="0">
              <a:buNone/>
            </a:pPr>
            <a:r>
              <a:rPr lang="es-MX" dirty="0"/>
              <a:t>                     Cualquier otro </a:t>
            </a:r>
            <a:r>
              <a:rPr lang="es-MX" dirty="0" err="1"/>
              <a:t>caracter</a:t>
            </a:r>
            <a:r>
              <a:rPr lang="es-MX" dirty="0"/>
              <a:t> contenido, deberá de macar error y el programa terminara.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Revisar los paréntesis, de tal forma que la expresión sea correcta. Si la expresión es correcta se continuará con el paso 2.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Realizar la conversión para que presente la expresión en:  </a:t>
            </a:r>
            <a:r>
              <a:rPr lang="es-MX" dirty="0" err="1"/>
              <a:t>PosFija</a:t>
            </a:r>
            <a:r>
              <a:rPr lang="es-MX" dirty="0"/>
              <a:t> y Prefija.  Mínimamente debe realizar la conversión a </a:t>
            </a:r>
            <a:r>
              <a:rPr lang="es-MX" dirty="0" err="1"/>
              <a:t>PosFija</a:t>
            </a:r>
            <a:r>
              <a:rPr lang="es-MX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Al final se debe de presentar la expresión en notación Infija, </a:t>
            </a:r>
            <a:r>
              <a:rPr lang="es-MX" dirty="0" err="1"/>
              <a:t>PosFija</a:t>
            </a:r>
            <a:r>
              <a:rPr lang="es-MX" dirty="0"/>
              <a:t> (Prefija), separando con “,” (coma) cada </a:t>
            </a:r>
            <a:r>
              <a:rPr lang="es-MX" dirty="0" err="1"/>
              <a:t>caracter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4173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26" y="444670"/>
            <a:ext cx="9872948" cy="1356007"/>
          </a:xfrm>
        </p:spPr>
        <p:txBody>
          <a:bodyPr>
            <a:normAutofit/>
          </a:bodyPr>
          <a:lstStyle/>
          <a:p>
            <a:r>
              <a:rPr lang="es-MX" dirty="0" smtClean="0"/>
              <a:t>Pilas (Clase </a:t>
            </a:r>
            <a:r>
              <a:rPr lang="es-MX" dirty="0" err="1" smtClean="0"/>
              <a:t>Stack</a:t>
            </a:r>
            <a:r>
              <a:rPr lang="es-MX" dirty="0" smtClean="0"/>
              <a:t>) : Representación en memoria dinámica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42" y="1630618"/>
            <a:ext cx="10103447" cy="43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Stack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class represents a last-in-first-out (LIFO) stack of objects. It extends class Vector with five operations that allow a vector to be treated as a stack.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usual </a:t>
            </a:r>
            <a:r>
              <a:rPr lang="en-US" b="1" dirty="0"/>
              <a:t>push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operations are provided, </a:t>
            </a:r>
            <a:r>
              <a:rPr lang="en-US" dirty="0" smtClean="0"/>
              <a:t> as </a:t>
            </a:r>
            <a:r>
              <a:rPr lang="en-US" dirty="0"/>
              <a:t>well as a method to </a:t>
            </a:r>
            <a:r>
              <a:rPr lang="en-US" b="1" dirty="0"/>
              <a:t>peek </a:t>
            </a:r>
            <a:r>
              <a:rPr lang="en-US" dirty="0"/>
              <a:t>at the top item on the stack, a method to test for whether the stack is </a:t>
            </a:r>
            <a:r>
              <a:rPr lang="en-US" b="1" dirty="0"/>
              <a:t>empty</a:t>
            </a:r>
            <a:r>
              <a:rPr lang="en-US" dirty="0"/>
              <a:t>, and a method to search the stack for an item and discover how far it is from the top.</a:t>
            </a:r>
          </a:p>
          <a:p>
            <a:r>
              <a:rPr lang="en-US" dirty="0"/>
              <a:t>When a stack is first created, it contains no items.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55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23" y="1562967"/>
            <a:ext cx="4283829" cy="4980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23" y="240765"/>
            <a:ext cx="10055781" cy="1608925"/>
          </a:xfrm>
        </p:spPr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/>
              <a:t>S</a:t>
            </a:r>
            <a:r>
              <a:rPr lang="es-MX" dirty="0" err="1" smtClean="0"/>
              <a:t>tack</a:t>
            </a:r>
            <a:endParaRPr lang="es-MX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2576" y="1700463"/>
            <a:ext cx="8763116" cy="48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7103604" y="1690688"/>
            <a:ext cx="3094818" cy="16651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Elipse 1"/>
          <p:cNvSpPr/>
          <p:nvPr/>
        </p:nvSpPr>
        <p:spPr>
          <a:xfrm>
            <a:off x="4872160" y="2678806"/>
            <a:ext cx="2121068" cy="15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Estructuras de Datos</a:t>
            </a:r>
            <a:endParaRPr lang="es-MX" dirty="0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064604" y="2205184"/>
            <a:ext cx="8133818" cy="3212263"/>
            <a:chOff x="431" y="1071"/>
            <a:chExt cx="5125" cy="2024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431" y="2023"/>
              <a:ext cx="131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 dirty="0">
                  <a:latin typeface="Tahoma" pitchFamily="34" charset="0"/>
                </a:rPr>
                <a:t>Estructuras de Datos</a:t>
              </a:r>
              <a:endParaRPr lang="es-ES" sz="2999" dirty="0">
                <a:latin typeface="Tahoma" pitchFamily="34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1791" y="1978"/>
              <a:ext cx="45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791" y="2613"/>
              <a:ext cx="40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245" y="1706"/>
              <a:ext cx="136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>
                  <a:latin typeface="Tahoma" pitchFamily="34" charset="0"/>
                </a:rPr>
                <a:t>Lineales</a:t>
              </a:r>
              <a:endParaRPr lang="es-ES" sz="2999">
                <a:latin typeface="Tahom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290" y="2749"/>
              <a:ext cx="13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>
                  <a:latin typeface="Tahoma" pitchFamily="34" charset="0"/>
                </a:rPr>
                <a:t>No lineales</a:t>
              </a:r>
              <a:endParaRPr lang="es-ES" sz="2999">
                <a:latin typeface="Tahom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3424" y="1524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470" y="197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651" y="1071"/>
              <a:ext cx="190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>
                  <a:latin typeface="Tahoma" pitchFamily="34" charset="0"/>
                </a:rPr>
                <a:t>Almacenamiento Contiguo</a:t>
              </a:r>
              <a:endParaRPr lang="es-ES" sz="2999">
                <a:latin typeface="Tahoma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3651" y="2069"/>
              <a:ext cx="190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999">
                  <a:latin typeface="Tahoma" pitchFamily="34" charset="0"/>
                </a:rPr>
                <a:t>Almacenamiento No Contiguo</a:t>
              </a:r>
              <a:endParaRPr lang="es-ES" sz="2999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6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 smtClean="0"/>
              <a:t>Stack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class represents a last-in-first-out (LIFO) stack of objects. It extends class Vector with five operations that allow a vector to be treated as a stack.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usual </a:t>
            </a:r>
            <a:r>
              <a:rPr lang="en-US" b="1" dirty="0"/>
              <a:t>push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operations are provided, </a:t>
            </a:r>
            <a:r>
              <a:rPr lang="en-US" dirty="0" smtClean="0"/>
              <a:t> as </a:t>
            </a:r>
            <a:r>
              <a:rPr lang="en-US" dirty="0"/>
              <a:t>well as a method to </a:t>
            </a:r>
            <a:r>
              <a:rPr lang="en-US" b="1" dirty="0"/>
              <a:t>peek </a:t>
            </a:r>
            <a:r>
              <a:rPr lang="en-US" dirty="0"/>
              <a:t>at the top item on the stack, a method to test for whether the stack is </a:t>
            </a:r>
            <a:r>
              <a:rPr lang="en-US" b="1" dirty="0"/>
              <a:t>empty</a:t>
            </a:r>
            <a:r>
              <a:rPr lang="en-US" dirty="0"/>
              <a:t>, and a method to search the stack for an item and discover how far it is from the top.</a:t>
            </a:r>
          </a:p>
          <a:p>
            <a:r>
              <a:rPr lang="en-US" dirty="0"/>
              <a:t>When a stack is first created, it contains no items.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29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23" y="1562967"/>
            <a:ext cx="4283829" cy="4980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23" y="240765"/>
            <a:ext cx="10055781" cy="1608925"/>
          </a:xfrm>
        </p:spPr>
        <p:txBody>
          <a:bodyPr/>
          <a:lstStyle/>
          <a:p>
            <a:r>
              <a:rPr lang="es-MX" dirty="0" smtClean="0"/>
              <a:t>Clase </a:t>
            </a:r>
            <a:r>
              <a:rPr lang="es-MX" dirty="0" err="1"/>
              <a:t>S</a:t>
            </a:r>
            <a:r>
              <a:rPr lang="es-MX" dirty="0" err="1" smtClean="0"/>
              <a:t>tack</a:t>
            </a:r>
            <a:endParaRPr lang="es-MX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2576" y="1700463"/>
            <a:ext cx="8763116" cy="48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clase </a:t>
            </a:r>
            <a:r>
              <a:rPr lang="es-MX" dirty="0" err="1"/>
              <a:t>S</a:t>
            </a:r>
            <a:r>
              <a:rPr lang="es-MX" dirty="0" err="1" smtClean="0"/>
              <a:t>tack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Crear un ejemplo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2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Aplicación Clase </a:t>
            </a:r>
            <a:r>
              <a:rPr lang="es-MX" dirty="0" err="1" smtClean="0"/>
              <a:t>Stack</a:t>
            </a:r>
            <a:r>
              <a:rPr lang="es-MX" dirty="0" smtClean="0"/>
              <a:t>: Programas en Ejecución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Crear una clase llamada Programa, con </a:t>
            </a:r>
            <a:r>
              <a:rPr lang="es-MX" dirty="0"/>
              <a:t>los datos </a:t>
            </a:r>
            <a:r>
              <a:rPr lang="es-MX" dirty="0" smtClean="0"/>
              <a:t>de:</a:t>
            </a:r>
          </a:p>
          <a:p>
            <a:pPr lvl="1"/>
            <a:r>
              <a:rPr lang="es-MX" dirty="0"/>
              <a:t> </a:t>
            </a:r>
            <a:r>
              <a:rPr lang="es-MX" dirty="0" err="1" smtClean="0"/>
              <a:t>NombrePrograma</a:t>
            </a:r>
            <a:r>
              <a:rPr lang="es-MX" dirty="0" smtClean="0"/>
              <a:t> </a:t>
            </a:r>
            <a:r>
              <a:rPr lang="es-MX" dirty="0"/>
              <a:t>-</a:t>
            </a:r>
            <a:r>
              <a:rPr lang="es-MX" dirty="0" err="1"/>
              <a:t>String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smtClean="0"/>
              <a:t>Memoria </a:t>
            </a:r>
            <a:r>
              <a:rPr lang="es-MX" dirty="0"/>
              <a:t>- </a:t>
            </a:r>
            <a:r>
              <a:rPr lang="es-MX" dirty="0" err="1"/>
              <a:t>int</a:t>
            </a:r>
            <a:endParaRPr lang="es-MX" dirty="0"/>
          </a:p>
          <a:p>
            <a:pPr lvl="1"/>
            <a:r>
              <a:rPr lang="es-MX" dirty="0" smtClean="0"/>
              <a:t> </a:t>
            </a:r>
            <a:r>
              <a:rPr lang="es-MX" dirty="0" err="1" smtClean="0"/>
              <a:t>PorcentajeAsignado</a:t>
            </a:r>
            <a:r>
              <a:rPr lang="es-MX" dirty="0" smtClean="0"/>
              <a:t> </a:t>
            </a:r>
            <a:r>
              <a:rPr lang="es-MX" dirty="0"/>
              <a:t>-</a:t>
            </a:r>
            <a:r>
              <a:rPr lang="es-MX" dirty="0" err="1"/>
              <a:t>double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smtClean="0"/>
              <a:t>Crear </a:t>
            </a:r>
            <a:r>
              <a:rPr lang="es-MX" dirty="0"/>
              <a:t>constructor</a:t>
            </a:r>
          </a:p>
          <a:p>
            <a:pPr lvl="1"/>
            <a:r>
              <a:rPr lang="es-MX" dirty="0"/>
              <a:t> </a:t>
            </a:r>
            <a:r>
              <a:rPr lang="es-MX" dirty="0" smtClean="0"/>
              <a:t>Métodos </a:t>
            </a:r>
            <a:r>
              <a:rPr lang="es-MX" dirty="0"/>
              <a:t>para los atributos</a:t>
            </a:r>
          </a:p>
          <a:p>
            <a:r>
              <a:rPr lang="es-MX" dirty="0" smtClean="0"/>
              <a:t>Hacer método </a:t>
            </a:r>
            <a:r>
              <a:rPr lang="es-MX" dirty="0"/>
              <a:t>para mostrar todos los programas </a:t>
            </a:r>
            <a:r>
              <a:rPr lang="es-MX" dirty="0" smtClean="0"/>
              <a:t>pendientes de </a:t>
            </a:r>
            <a:r>
              <a:rPr lang="es-MX" dirty="0"/>
              <a:t>ejecución (estado actual de la Pila) y </a:t>
            </a:r>
            <a:r>
              <a:rPr lang="es-MX" dirty="0" smtClean="0"/>
              <a:t>datos, creando objetos tipo Programa y agregarlos a </a:t>
            </a:r>
            <a:r>
              <a:rPr lang="es-MX" dirty="0" err="1" smtClean="0"/>
              <a:t>Stack</a:t>
            </a:r>
            <a:r>
              <a:rPr lang="es-MX" dirty="0" smtClean="0"/>
              <a:t> (un objeto tipo)</a:t>
            </a:r>
            <a:endParaRPr lang="es-MX" dirty="0"/>
          </a:p>
          <a:p>
            <a:r>
              <a:rPr lang="es-MX" dirty="0"/>
              <a:t>     *Crear </a:t>
            </a:r>
            <a:r>
              <a:rPr lang="es-MX" dirty="0" smtClean="0"/>
              <a:t>menú </a:t>
            </a:r>
            <a:r>
              <a:rPr lang="es-MX" dirty="0"/>
              <a:t>con:</a:t>
            </a:r>
          </a:p>
          <a:p>
            <a:pPr lvl="1"/>
            <a:r>
              <a:rPr lang="es-MX" dirty="0"/>
              <a:t>     *1.- Agregar Programa</a:t>
            </a:r>
          </a:p>
          <a:p>
            <a:pPr lvl="1"/>
            <a:r>
              <a:rPr lang="es-MX" dirty="0"/>
              <a:t>     *2.- Terminar Programa</a:t>
            </a:r>
          </a:p>
          <a:p>
            <a:pPr lvl="1"/>
            <a:r>
              <a:rPr lang="es-MX" dirty="0"/>
              <a:t>     *3.- Verificar programa en ejecución</a:t>
            </a:r>
          </a:p>
          <a:p>
            <a:pPr lvl="1"/>
            <a:r>
              <a:rPr lang="es-MX" dirty="0"/>
              <a:t>     *4.- Mostrar Programas Pendientes (recorrer programas)</a:t>
            </a:r>
          </a:p>
        </p:txBody>
      </p:sp>
    </p:spTree>
    <p:extLst>
      <p:ext uri="{BB962C8B-B14F-4D97-AF65-F5344CB8AC3E}">
        <p14:creationId xmlns:p14="http://schemas.microsoft.com/office/powerpoint/2010/main" val="40187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Aplicación Programas en Ejecución: Restricciones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Crear una variables a nivel de clase que controle lo siguiente:</a:t>
            </a:r>
          </a:p>
          <a:p>
            <a:pPr lvl="1"/>
            <a:r>
              <a:rPr lang="es-MX" dirty="0" smtClean="0"/>
              <a:t>Memoria disponible</a:t>
            </a:r>
          </a:p>
          <a:p>
            <a:pPr lvl="1"/>
            <a:r>
              <a:rPr lang="es-MX" dirty="0" smtClean="0"/>
              <a:t>Porcentaje del procesador en uso.</a:t>
            </a:r>
          </a:p>
          <a:p>
            <a:r>
              <a:rPr lang="es-MX" dirty="0" smtClean="0"/>
              <a:t>Cuando se vaya agregar un programa en la Pila, deberá de verificar que el procesador tenga porcentaje disponible para la ejecución del programa.</a:t>
            </a:r>
          </a:p>
          <a:p>
            <a:r>
              <a:rPr lang="es-MX" dirty="0" smtClean="0"/>
              <a:t>También se deberá de tener memoria para albergar el programa. Si se cumplen estas condiciones el programa podrá agregarse a la pila, en caso contrario se mostrará un mensaje correspondiente.</a:t>
            </a:r>
          </a:p>
          <a:p>
            <a:r>
              <a:rPr lang="es-MX" dirty="0" smtClean="0"/>
              <a:t>En caso de que el programa se agregue a la pila se le restará la memoria disponible y el porcentaje de procesador para asignar.</a:t>
            </a:r>
          </a:p>
          <a:p>
            <a:r>
              <a:rPr lang="es-MX" dirty="0" smtClean="0"/>
              <a:t>Al sacar de la pila se liberará memoria y se quitará la asignación del procesador (para que otros programas puedan ejecutarse).</a:t>
            </a:r>
          </a:p>
          <a:p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5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Agregar método al menú: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 Estatus del Sistema: </a:t>
            </a:r>
            <a:r>
              <a:rPr lang="es-MX" dirty="0" smtClean="0"/>
              <a:t>Mostrará el porcentaje de procesador asignado y memoria disponible.</a:t>
            </a:r>
          </a:p>
          <a:p>
            <a:r>
              <a:rPr lang="es-MX" dirty="0" smtClean="0"/>
              <a:t>Se subirá a la plataforma.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71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Operaciones Básicas en Estructuras Lineales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Recorrido:</a:t>
            </a:r>
            <a:r>
              <a:rPr lang="es-MX" dirty="0"/>
              <a:t> Procesa c/elemento de la estructura.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Búsqueda:</a:t>
            </a:r>
            <a:r>
              <a:rPr lang="es-MX" dirty="0"/>
              <a:t> Recupera la posición de un elemento específico.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Inserción:</a:t>
            </a:r>
            <a:r>
              <a:rPr lang="es-MX" dirty="0"/>
              <a:t> Adiciona un nuevo elemento a la estructura.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Borrado:</a:t>
            </a:r>
            <a:r>
              <a:rPr lang="es-MX" dirty="0"/>
              <a:t> Elimina un elemento de la estructura.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Ordenación:</a:t>
            </a:r>
            <a:r>
              <a:rPr lang="es-MX" dirty="0"/>
              <a:t> Ordena los elementos de la estructura de acuerdo a los valores que contiene.</a:t>
            </a:r>
          </a:p>
          <a:p>
            <a:pPr marL="609417" indent="-609417">
              <a:lnSpc>
                <a:spcPct val="80000"/>
              </a:lnSpc>
              <a:spcAft>
                <a:spcPct val="30000"/>
              </a:spcAft>
              <a:buFont typeface="Wingdings" pitchFamily="2" charset="2"/>
              <a:buAutoNum type="arabicPeriod"/>
            </a:pPr>
            <a:r>
              <a:rPr lang="es-MX" b="1" dirty="0"/>
              <a:t>Mezcla: </a:t>
            </a:r>
            <a:r>
              <a:rPr lang="es-MX" dirty="0"/>
              <a:t>Combina 2 </a:t>
            </a:r>
            <a:r>
              <a:rPr lang="en-US" dirty="0" err="1"/>
              <a:t>estructuras</a:t>
            </a:r>
            <a:r>
              <a:rPr lang="es-MX" dirty="0"/>
              <a:t> en una sola.</a:t>
            </a: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14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Pilas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s-ES" dirty="0"/>
              <a:t>Definición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s-MX" dirty="0"/>
              <a:t>Estructura de datos lineal donde los elementos pueden ser añadidos o removidos solo por un extremo. Trabajan con filosofía LIFO ( </a:t>
            </a:r>
            <a:r>
              <a:rPr lang="es-MX" dirty="0" err="1"/>
              <a:t>L</a:t>
            </a:r>
            <a:r>
              <a:rPr lang="es-MX" dirty="0" err="1" smtClean="0"/>
              <a:t>ast</a:t>
            </a:r>
            <a:r>
              <a:rPr lang="es-MX" dirty="0" smtClean="0"/>
              <a:t> In- </a:t>
            </a:r>
            <a:r>
              <a:rPr lang="es-MX" dirty="0" err="1"/>
              <a:t>F</a:t>
            </a:r>
            <a:r>
              <a:rPr lang="es-MX" dirty="0" err="1" smtClean="0"/>
              <a:t>irst</a:t>
            </a:r>
            <a:r>
              <a:rPr lang="es-MX" dirty="0" smtClean="0"/>
              <a:t> </a:t>
            </a:r>
            <a:r>
              <a:rPr lang="es-MX" dirty="0" err="1"/>
              <a:t>O</a:t>
            </a:r>
            <a:r>
              <a:rPr lang="es-MX" dirty="0" err="1" smtClean="0"/>
              <a:t>ut</a:t>
            </a:r>
            <a:r>
              <a:rPr lang="es-MX" dirty="0" smtClean="0"/>
              <a:t> </a:t>
            </a:r>
            <a:r>
              <a:rPr lang="es-MX" dirty="0"/>
              <a:t>).</a:t>
            </a:r>
            <a:endParaRPr lang="en-US" dirty="0"/>
          </a:p>
          <a:p>
            <a:pPr marL="0" indent="0" algn="just">
              <a:lnSpc>
                <a:spcPct val="80000"/>
              </a:lnSpc>
              <a:buNone/>
            </a:pPr>
            <a:endParaRPr lang="en-US" dirty="0"/>
          </a:p>
          <a:p>
            <a:pPr marL="0" indent="0" algn="just">
              <a:lnSpc>
                <a:spcPct val="80000"/>
              </a:lnSpc>
              <a:buNone/>
            </a:pPr>
            <a:endParaRPr lang="es-MX" sz="2399" dirty="0"/>
          </a:p>
          <a:p>
            <a:r>
              <a:rPr lang="es-MX" dirty="0" smtClean="0"/>
              <a:t>¿Qué ejemplos de la vida diaria utilizan pilas?</a:t>
            </a:r>
            <a:endParaRPr lang="es-MX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915673" y="3550022"/>
            <a:ext cx="2017187" cy="3121800"/>
            <a:chOff x="3461" y="1525"/>
            <a:chExt cx="1914" cy="254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461" y="3929"/>
              <a:ext cx="1860" cy="1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2513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141" y="3158"/>
              <a:ext cx="1044" cy="63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323" y="2614"/>
              <a:ext cx="1044" cy="635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chemeClr val="folHlink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141" y="2069"/>
              <a:ext cx="1044" cy="635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00FF"/>
              </a:extrusionClr>
              <a:contourClr>
                <a:srgbClr val="0000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331" y="1525"/>
              <a:ext cx="1044" cy="635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MX" altLang="es-MX" sz="2399"/>
            </a:p>
          </p:txBody>
        </p:sp>
        <p:sp>
          <p:nvSpPr>
            <p:cNvPr id="1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550" y="1661"/>
              <a:ext cx="606" cy="22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3599" kern="10" dirty="0"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Impact" panose="020B0806030902050204" pitchFamily="34" charset="0"/>
                </a:rPr>
                <a:t>Max</a:t>
              </a:r>
            </a:p>
          </p:txBody>
        </p:sp>
        <p:sp>
          <p:nvSpPr>
            <p:cNvPr id="1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4382" y="3357"/>
              <a:ext cx="606" cy="22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s-MX" sz="3599" kern="10" dirty="0"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Impact" panose="020B0806030902050204" pitchFamily="34" charset="0"/>
                </a:rPr>
                <a:t>Tope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7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3.1.2 </a:t>
            </a:r>
            <a:r>
              <a:rPr lang="es-MX" dirty="0" smtClean="0"/>
              <a:t>Operaciones básicas con pilas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399" dirty="0"/>
              <a:t>-</a:t>
            </a:r>
            <a:r>
              <a:rPr lang="es-MX" sz="2399" b="1" dirty="0">
                <a:solidFill>
                  <a:srgbClr val="FF9933"/>
                </a:solidFill>
              </a:rPr>
              <a:t>PUSH</a:t>
            </a:r>
            <a:r>
              <a:rPr lang="en-US" sz="2399" b="1" dirty="0">
                <a:solidFill>
                  <a:srgbClr val="FF9933"/>
                </a:solidFill>
              </a:rPr>
              <a:t> (</a:t>
            </a:r>
            <a:r>
              <a:rPr lang="en-US" sz="2399" b="1" dirty="0" err="1">
                <a:solidFill>
                  <a:srgbClr val="FF9933"/>
                </a:solidFill>
              </a:rPr>
              <a:t>insertar</a:t>
            </a:r>
            <a:r>
              <a:rPr lang="en-US" sz="2399" b="1" dirty="0">
                <a:solidFill>
                  <a:srgbClr val="FF9933"/>
                </a:solidFill>
              </a:rPr>
              <a:t>)</a:t>
            </a:r>
            <a:r>
              <a:rPr lang="es-MX" sz="2399" b="1" dirty="0">
                <a:solidFill>
                  <a:srgbClr val="FF9933"/>
                </a:solidFill>
              </a:rPr>
              <a:t>.-</a:t>
            </a:r>
            <a:r>
              <a:rPr lang="es-MX" sz="2399" dirty="0"/>
              <a:t> Agrega </a:t>
            </a:r>
            <a:r>
              <a:rPr lang="en-US" sz="2399" dirty="0"/>
              <a:t>un </a:t>
            </a:r>
            <a:r>
              <a:rPr lang="es-MX" sz="2399" dirty="0"/>
              <a:t>elementos a la pila en el extremo llamado </a:t>
            </a:r>
            <a:r>
              <a:rPr lang="es-MX" sz="2399" b="1" dirty="0"/>
              <a:t>tope</a:t>
            </a:r>
            <a:r>
              <a:rPr lang="es-MX" sz="2399" dirty="0"/>
              <a:t>.</a:t>
            </a:r>
          </a:p>
          <a:p>
            <a:pPr algn="just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399" dirty="0"/>
              <a:t>-</a:t>
            </a:r>
            <a:r>
              <a:rPr lang="es-MX" sz="2399" b="1" dirty="0">
                <a:solidFill>
                  <a:srgbClr val="FF9933"/>
                </a:solidFill>
              </a:rPr>
              <a:t>POP</a:t>
            </a:r>
            <a:r>
              <a:rPr lang="en-US" sz="2399" b="1" dirty="0">
                <a:solidFill>
                  <a:srgbClr val="FF9933"/>
                </a:solidFill>
              </a:rPr>
              <a:t> (remover)</a:t>
            </a:r>
            <a:r>
              <a:rPr lang="es-MX" sz="2399" b="1" dirty="0">
                <a:solidFill>
                  <a:srgbClr val="FF9933"/>
                </a:solidFill>
              </a:rPr>
              <a:t>.-</a:t>
            </a:r>
            <a:r>
              <a:rPr lang="es-MX" sz="2399" dirty="0"/>
              <a:t> Remueve </a:t>
            </a:r>
            <a:r>
              <a:rPr lang="en-US" sz="2399" dirty="0"/>
              <a:t>el</a:t>
            </a:r>
            <a:r>
              <a:rPr lang="es-MX" sz="2399" dirty="0"/>
              <a:t> elemento de la pila que se encuentra en el extremo llamado </a:t>
            </a:r>
            <a:r>
              <a:rPr lang="es-MX" sz="2399" b="1" dirty="0"/>
              <a:t>tope</a:t>
            </a:r>
            <a:r>
              <a:rPr lang="es-MX" sz="2399" dirty="0"/>
              <a:t>.</a:t>
            </a:r>
          </a:p>
          <a:p>
            <a:pPr algn="just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399" dirty="0"/>
              <a:t>-</a:t>
            </a:r>
            <a:r>
              <a:rPr lang="es-MX" sz="2399" b="1" dirty="0">
                <a:solidFill>
                  <a:srgbClr val="FF9933"/>
                </a:solidFill>
              </a:rPr>
              <a:t>VACIA.-</a:t>
            </a:r>
            <a:r>
              <a:rPr lang="es-MX" sz="2399" b="1" dirty="0"/>
              <a:t> </a:t>
            </a:r>
            <a:r>
              <a:rPr lang="es-MX" sz="2399" dirty="0"/>
              <a:t>Indica si la pila contiene o no contiene elementos.</a:t>
            </a:r>
          </a:p>
          <a:p>
            <a:pPr algn="just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sz="2399" dirty="0"/>
              <a:t>-</a:t>
            </a:r>
            <a:r>
              <a:rPr lang="es-MX" sz="2399" b="1" dirty="0">
                <a:solidFill>
                  <a:srgbClr val="FF9933"/>
                </a:solidFill>
              </a:rPr>
              <a:t>LLENA.-</a:t>
            </a:r>
            <a:r>
              <a:rPr lang="es-MX" sz="2399" b="1" dirty="0"/>
              <a:t> </a:t>
            </a:r>
            <a:r>
              <a:rPr lang="es-MX" sz="2399" dirty="0"/>
              <a:t>Indica si es posible o no agregar nuevos elementos a la pila. </a:t>
            </a:r>
          </a:p>
        </p:txBody>
      </p:sp>
    </p:spTree>
    <p:extLst>
      <p:ext uri="{BB962C8B-B14F-4D97-AF65-F5344CB8AC3E}">
        <p14:creationId xmlns:p14="http://schemas.microsoft.com/office/powerpoint/2010/main" val="26558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REPRESENTACIÓN DE PILAS: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sz="2399" dirty="0">
                <a:solidFill>
                  <a:schemeClr val="folHlink"/>
                </a:solidFill>
              </a:rPr>
              <a:t>Usando arreglos:</a:t>
            </a:r>
            <a:r>
              <a:rPr lang="es-MX" sz="2399" dirty="0"/>
              <a:t> Define un arreglo de una dimensión (vector) donde se almacenan los elementos.</a:t>
            </a:r>
          </a:p>
          <a:p>
            <a:endParaRPr lang="es-MX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080400" y="2852893"/>
            <a:ext cx="4031200" cy="893530"/>
            <a:chOff x="839" y="3612"/>
            <a:chExt cx="2540" cy="563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839" y="3612"/>
              <a:ext cx="2540" cy="317"/>
              <a:chOff x="839" y="3612"/>
              <a:chExt cx="2540" cy="317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839" y="3612"/>
                <a:ext cx="2540" cy="3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202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610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2064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517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2925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839" y="3884"/>
              <a:ext cx="2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399" dirty="0">
                  <a:latin typeface="Tahoma" pitchFamily="34" charset="0"/>
                </a:rPr>
                <a:t> 0     1     2      3      4     5</a:t>
              </a:r>
              <a:endParaRPr lang="es-ES" sz="2399" dirty="0">
                <a:latin typeface="Tahoma" pitchFamily="34" charset="0"/>
              </a:endParaRPr>
            </a:p>
          </p:txBody>
        </p:sp>
      </p:grp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4008312" y="3500419"/>
            <a:ext cx="0" cy="576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 sz="2399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44442" y="4076532"/>
            <a:ext cx="7343449" cy="137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MX" sz="2799" dirty="0">
                <a:latin typeface="Tahoma" pitchFamily="34" charset="0"/>
              </a:rPr>
              <a:t>TOPE: Apunta hacia el elemento que se encuentra en el extremo de la pila. (inicialmente es </a:t>
            </a:r>
            <a:r>
              <a:rPr lang="es-MX" sz="2799" dirty="0" err="1">
                <a:latin typeface="Tahoma" pitchFamily="34" charset="0"/>
              </a:rPr>
              <a:t>null</a:t>
            </a:r>
            <a:r>
              <a:rPr lang="es-MX" sz="2799" dirty="0">
                <a:latin typeface="Tahoma" pitchFamily="34" charset="0"/>
              </a:rPr>
              <a:t>).</a:t>
            </a:r>
            <a:endParaRPr lang="es-ES" sz="2799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82273" y="334183"/>
            <a:ext cx="8227457" cy="576112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s-MX" dirty="0"/>
          </a:p>
          <a:p>
            <a:pPr>
              <a:buFontTx/>
              <a:buNone/>
            </a:pPr>
            <a:r>
              <a:rPr lang="es-MX" dirty="0"/>
              <a:t>Ejemplo:</a:t>
            </a:r>
            <a:endParaRPr lang="es-ES" dirty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75953" y="1748277"/>
            <a:ext cx="1368069" cy="46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399" b="1">
                <a:solidFill>
                  <a:srgbClr val="003399"/>
                </a:solidFill>
                <a:latin typeface="Tahoma" pitchFamily="34" charset="0"/>
              </a:rPr>
              <a:t>Inicio:</a:t>
            </a:r>
            <a:endParaRPr lang="es-ES" sz="2399" b="1">
              <a:solidFill>
                <a:srgbClr val="003399"/>
              </a:solidFill>
              <a:latin typeface="Tahoma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144019" y="1126139"/>
            <a:ext cx="1944182" cy="10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Insertar </a:t>
            </a:r>
          </a:p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A:</a:t>
            </a:r>
            <a:endParaRPr lang="es-ES" sz="2399" b="1">
              <a:solidFill>
                <a:schemeClr val="folHlink"/>
              </a:solidFill>
              <a:latin typeface="Tahoma" pitchFamily="34" charset="0"/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1560107" y="2421201"/>
            <a:ext cx="1296650" cy="3599510"/>
            <a:chOff x="-23" y="1618"/>
            <a:chExt cx="817" cy="2268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-23" y="3206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grpSp>
          <p:nvGrpSpPr>
            <p:cNvPr id="11271" name="Group 7"/>
            <p:cNvGrpSpPr>
              <a:grpSpLocks/>
            </p:cNvGrpSpPr>
            <p:nvPr/>
          </p:nvGrpSpPr>
          <p:grpSpPr bwMode="auto">
            <a:xfrm>
              <a:off x="204" y="1618"/>
              <a:ext cx="590" cy="1542"/>
              <a:chOff x="748" y="1389"/>
              <a:chExt cx="590" cy="1542"/>
            </a:xfrm>
          </p:grpSpPr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75" name="Line 11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76" name="Line 12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295" y="3432"/>
              <a:ext cx="9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340" y="3617"/>
              <a:ext cx="4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199" dirty="0" err="1">
                  <a:solidFill>
                    <a:srgbClr val="003399"/>
                  </a:solidFill>
                  <a:latin typeface="Tahoma" pitchFamily="34" charset="0"/>
                </a:rPr>
                <a:t>Null</a:t>
              </a:r>
              <a:endParaRPr lang="es-ES" sz="2199" dirty="0">
                <a:solidFill>
                  <a:srgbClr val="003399"/>
                </a:solidFill>
                <a:latin typeface="Tahoma" pitchFamily="34" charset="0"/>
              </a:endParaRPr>
            </a:p>
          </p:txBody>
        </p:sp>
      </p:grp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159619" y="1126139"/>
            <a:ext cx="1944182" cy="10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Insertar </a:t>
            </a:r>
          </a:p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B:</a:t>
            </a:r>
            <a:endParaRPr lang="es-ES" sz="2399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103803" y="1126139"/>
            <a:ext cx="1944181" cy="10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Insertar </a:t>
            </a:r>
          </a:p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C:</a:t>
            </a:r>
            <a:endParaRPr lang="es-ES" sz="2399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8830553" y="1126139"/>
            <a:ext cx="1944181" cy="10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399" b="1">
                <a:solidFill>
                  <a:schemeClr val="folHlink"/>
                </a:solidFill>
                <a:latin typeface="Tahoma" pitchFamily="34" charset="0"/>
              </a:rPr>
              <a:t>Eliminar </a:t>
            </a:r>
          </a:p>
          <a:p>
            <a:pPr algn="ctr">
              <a:spcBef>
                <a:spcPct val="50000"/>
              </a:spcBef>
            </a:pPr>
            <a:endParaRPr lang="es-ES" sz="2399" b="1">
              <a:solidFill>
                <a:schemeClr val="folHlink"/>
              </a:solidFill>
              <a:latin typeface="Tahoma" pitchFamily="34" charset="0"/>
            </a:endParaRPr>
          </a:p>
        </p:txBody>
      </p: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3288446" y="2276777"/>
            <a:ext cx="1369656" cy="3167826"/>
            <a:chOff x="1201" y="1434"/>
            <a:chExt cx="863" cy="1996"/>
          </a:xfrm>
        </p:grpSpPr>
        <p:grpSp>
          <p:nvGrpSpPr>
            <p:cNvPr id="11283" name="Group 19"/>
            <p:cNvGrpSpPr>
              <a:grpSpLocks/>
            </p:cNvGrpSpPr>
            <p:nvPr/>
          </p:nvGrpSpPr>
          <p:grpSpPr bwMode="auto">
            <a:xfrm>
              <a:off x="1474" y="1434"/>
              <a:ext cx="590" cy="1542"/>
              <a:chOff x="748" y="1389"/>
              <a:chExt cx="590" cy="1542"/>
            </a:xfrm>
          </p:grpSpPr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285" name="Line 21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86" name="Line 22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87" name="Line 23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88" name="Line 24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1292" y="279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1201" y="3161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 dirty="0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 dirty="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1566" y="2659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A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1292" y="279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</p:grp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5016789" y="2205359"/>
            <a:ext cx="1512495" cy="3163063"/>
            <a:chOff x="2381" y="1389"/>
            <a:chExt cx="953" cy="1993"/>
          </a:xfrm>
        </p:grpSpPr>
        <p:grpSp>
          <p:nvGrpSpPr>
            <p:cNvPr id="11294" name="Group 30"/>
            <p:cNvGrpSpPr>
              <a:grpSpLocks/>
            </p:cNvGrpSpPr>
            <p:nvPr/>
          </p:nvGrpSpPr>
          <p:grpSpPr bwMode="auto">
            <a:xfrm>
              <a:off x="2744" y="1389"/>
              <a:ext cx="590" cy="1542"/>
              <a:chOff x="748" y="1389"/>
              <a:chExt cx="590" cy="1542"/>
            </a:xfrm>
          </p:grpSpPr>
          <p:sp>
            <p:nvSpPr>
              <p:cNvPr id="11295" name="Rectangle 31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97" name="Line 33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98" name="Line 34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299" name="Line 35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2835" y="2614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A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2835" y="2280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B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2562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2381" y="3113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 dirty="0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 dirty="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>
              <a:off x="2562" y="2478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6887959" y="2205358"/>
            <a:ext cx="1582325" cy="3090057"/>
            <a:chOff x="3606" y="1389"/>
            <a:chExt cx="997" cy="1947"/>
          </a:xfrm>
        </p:grpSpPr>
        <p:grpSp>
          <p:nvGrpSpPr>
            <p:cNvPr id="11306" name="Group 42"/>
            <p:cNvGrpSpPr>
              <a:grpSpLocks/>
            </p:cNvGrpSpPr>
            <p:nvPr/>
          </p:nvGrpSpPr>
          <p:grpSpPr bwMode="auto">
            <a:xfrm>
              <a:off x="4013" y="1389"/>
              <a:ext cx="590" cy="1542"/>
              <a:chOff x="748" y="1389"/>
              <a:chExt cx="590" cy="1542"/>
            </a:xfrm>
          </p:grpSpPr>
          <p:sp>
            <p:nvSpPr>
              <p:cNvPr id="11307" name="Rectangle 43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308" name="Line 44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09" name="Line 45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10" name="Line 46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11" name="Line 47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312" name="Text Box 48"/>
            <p:cNvSpPr txBox="1">
              <a:spLocks noChangeArrowheads="1"/>
            </p:cNvSpPr>
            <p:nvPr/>
          </p:nvSpPr>
          <p:spPr bwMode="auto">
            <a:xfrm>
              <a:off x="4104" y="2614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A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4104" y="2280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B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14" name="Line 50"/>
            <p:cNvSpPr>
              <a:spLocks noChangeShapeType="1"/>
            </p:cNvSpPr>
            <p:nvPr/>
          </p:nvSpPr>
          <p:spPr bwMode="auto">
            <a:xfrm>
              <a:off x="3831" y="21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3606" y="3067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1316" name="Text Box 52"/>
            <p:cNvSpPr txBox="1">
              <a:spLocks noChangeArrowheads="1"/>
            </p:cNvSpPr>
            <p:nvPr/>
          </p:nvSpPr>
          <p:spPr bwMode="auto">
            <a:xfrm>
              <a:off x="4104" y="1979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C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>
              <a:off x="3833" y="216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</p:grpSp>
      <p:grpSp>
        <p:nvGrpSpPr>
          <p:cNvPr id="11318" name="Group 54"/>
          <p:cNvGrpSpPr>
            <a:grpSpLocks/>
          </p:cNvGrpSpPr>
          <p:nvPr/>
        </p:nvGrpSpPr>
        <p:grpSpPr bwMode="auto">
          <a:xfrm>
            <a:off x="8687719" y="2133937"/>
            <a:ext cx="1512495" cy="3163064"/>
            <a:chOff x="2381" y="1389"/>
            <a:chExt cx="953" cy="1993"/>
          </a:xfrm>
        </p:grpSpPr>
        <p:grpSp>
          <p:nvGrpSpPr>
            <p:cNvPr id="11319" name="Group 55"/>
            <p:cNvGrpSpPr>
              <a:grpSpLocks/>
            </p:cNvGrpSpPr>
            <p:nvPr/>
          </p:nvGrpSpPr>
          <p:grpSpPr bwMode="auto">
            <a:xfrm>
              <a:off x="2744" y="1389"/>
              <a:ext cx="590" cy="1542"/>
              <a:chOff x="748" y="1389"/>
              <a:chExt cx="590" cy="1542"/>
            </a:xfrm>
          </p:grpSpPr>
          <p:sp>
            <p:nvSpPr>
              <p:cNvPr id="11320" name="Rectangle 56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 sz="2399"/>
              </a:p>
            </p:txBody>
          </p:sp>
          <p:sp>
            <p:nvSpPr>
              <p:cNvPr id="11321" name="Line 57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22" name="Line 58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23" name="Line 59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  <p:sp>
            <p:nvSpPr>
              <p:cNvPr id="11324" name="Line 60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MX" sz="2399"/>
              </a:p>
            </p:txBody>
          </p:sp>
        </p:grp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2835" y="2614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A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2835" y="2280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399" b="1">
                  <a:latin typeface="Tahoma" pitchFamily="34" charset="0"/>
                </a:rPr>
                <a:t>B</a:t>
              </a:r>
              <a:endParaRPr lang="es-ES" sz="2399" b="1">
                <a:latin typeface="Tahoma" pitchFamily="34" charset="0"/>
              </a:endParaRPr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2562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MX" sz="2399"/>
            </a:p>
          </p:txBody>
        </p:sp>
        <p:sp>
          <p:nvSpPr>
            <p:cNvPr id="11328" name="Text Box 64"/>
            <p:cNvSpPr txBox="1">
              <a:spLocks noChangeArrowheads="1"/>
            </p:cNvSpPr>
            <p:nvPr/>
          </p:nvSpPr>
          <p:spPr bwMode="auto">
            <a:xfrm>
              <a:off x="2381" y="3113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MX" sz="2199" dirty="0">
                  <a:solidFill>
                    <a:srgbClr val="003399"/>
                  </a:solidFill>
                  <a:latin typeface="Tahoma" pitchFamily="34" charset="0"/>
                </a:rPr>
                <a:t>Tope</a:t>
              </a:r>
              <a:endParaRPr lang="es-ES" sz="2199" dirty="0">
                <a:solidFill>
                  <a:srgbClr val="003399"/>
                </a:solidFill>
                <a:latin typeface="Tahoma" pitchFamily="34" charset="0"/>
              </a:endParaRPr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>
              <a:off x="2562" y="2478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 sz="2399"/>
            </a:p>
          </p:txBody>
        </p:sp>
      </p:grpSp>
    </p:spTree>
    <p:extLst>
      <p:ext uri="{BB962C8B-B14F-4D97-AF65-F5344CB8AC3E}">
        <p14:creationId xmlns:p14="http://schemas.microsoft.com/office/powerpoint/2010/main" val="641387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9" grpId="0" autoUpdateAnimBg="0"/>
      <p:bldP spid="11280" grpId="0" autoUpdateAnimBg="0"/>
      <p:bldP spid="112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 smtClean="0">
                <a:solidFill>
                  <a:srgbClr val="FF9933"/>
                </a:solidFill>
              </a:rPr>
              <a:t>pila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136220" y="2205357"/>
            <a:ext cx="7990980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ES" altLang="es-MX" sz="1799">
              <a:latin typeface="Tahoma" panose="020B0604030504040204" pitchFamily="34" charset="0"/>
            </a:endParaRPr>
          </a:p>
        </p:txBody>
      </p:sp>
      <p:graphicFrame>
        <p:nvGraphicFramePr>
          <p:cNvPr id="518148" name="Group 4"/>
          <p:cNvGraphicFramePr>
            <a:graphicFrameLocks noGrp="1"/>
          </p:cNvGraphicFramePr>
          <p:nvPr>
            <p:ph idx="1"/>
          </p:nvPr>
        </p:nvGraphicFramePr>
        <p:xfrm>
          <a:off x="2136219" y="1773671"/>
          <a:ext cx="8227456" cy="726886"/>
        </p:xfrm>
        <a:graphic>
          <a:graphicData uri="http://schemas.openxmlformats.org/drawingml/2006/table">
            <a:tbl>
              <a:tblPr/>
              <a:tblGrid>
                <a:gridCol w="1028432"/>
                <a:gridCol w="1028432"/>
                <a:gridCol w="1028432"/>
                <a:gridCol w="1028432"/>
                <a:gridCol w="1028432"/>
                <a:gridCol w="1028432"/>
                <a:gridCol w="1028432"/>
                <a:gridCol w="1028432"/>
              </a:tblGrid>
              <a:tr h="726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</a:t>
                      </a:r>
                    </a:p>
                  </a:txBody>
                  <a:tcPr marL="91416" marR="91416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yyy</a:t>
                      </a: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zzz</a:t>
                      </a: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5283412" y="1069003"/>
            <a:ext cx="184102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" altLang="es-MX" sz="1799">
              <a:latin typeface="Tahoma" panose="020B0604030504040204" pitchFamily="34" charset="0"/>
            </a:endParaRP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2352065" y="2565626"/>
            <a:ext cx="503106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3432870" y="2637045"/>
            <a:ext cx="503107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4440671" y="2637045"/>
            <a:ext cx="503106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5519890" y="2637045"/>
            <a:ext cx="503106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6600695" y="2637045"/>
            <a:ext cx="503107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7535490" y="2637045"/>
            <a:ext cx="503106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8616294" y="2708464"/>
            <a:ext cx="503107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9624095" y="2708464"/>
            <a:ext cx="503106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1993384" y="3429001"/>
            <a:ext cx="790369" cy="36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 dirty="0">
                <a:solidFill>
                  <a:srgbClr val="FF9933"/>
                </a:solidFill>
                <a:latin typeface="Tahoma" panose="020B0604030504040204" pitchFamily="34" charset="0"/>
              </a:rPr>
              <a:t>Tope</a:t>
            </a:r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7032384" y="3357582"/>
            <a:ext cx="1152225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 dirty="0" err="1">
                <a:solidFill>
                  <a:srgbClr val="FF9933"/>
                </a:solidFill>
                <a:latin typeface="Tahoma" panose="020B0604030504040204" pitchFamily="34" charset="0"/>
              </a:rPr>
              <a:t>max</a:t>
            </a:r>
            <a:endParaRPr lang="es-MX" altLang="es-MX" sz="1799" dirty="0">
              <a:solidFill>
                <a:srgbClr val="FF9933"/>
              </a:solidFill>
              <a:latin typeface="Tahoma" panose="020B0604030504040204" pitchFamily="34" charset="0"/>
            </a:endParaRPr>
          </a:p>
        </p:txBody>
      </p:sp>
      <p:sp>
        <p:nvSpPr>
          <p:cNvPr id="92195" name="Text Box 35"/>
          <p:cNvSpPr txBox="1">
            <a:spLocks noChangeArrowheads="1"/>
          </p:cNvSpPr>
          <p:nvPr/>
        </p:nvSpPr>
        <p:spPr bwMode="auto">
          <a:xfrm>
            <a:off x="2856758" y="3429000"/>
            <a:ext cx="503106" cy="37614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8400451" y="3357584"/>
            <a:ext cx="503107" cy="376139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>
                <a:latin typeface="Tahoma" panose="020B0604030504040204" pitchFamily="34" charset="0"/>
              </a:rPr>
              <a:t>8</a:t>
            </a:r>
          </a:p>
        </p:txBody>
      </p:sp>
      <p:cxnSp>
        <p:nvCxnSpPr>
          <p:cNvPr id="92197" name="AutoShape 37"/>
          <p:cNvCxnSpPr>
            <a:cxnSpLocks noChangeShapeType="1"/>
            <a:stCxn id="92195" idx="3"/>
            <a:endCxn id="92187" idx="2"/>
          </p:cNvCxnSpPr>
          <p:nvPr/>
        </p:nvCxnSpPr>
        <p:spPr bwMode="auto">
          <a:xfrm flipV="1">
            <a:off x="3359864" y="3003663"/>
            <a:ext cx="1333153" cy="61420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198" name="AutoShape 38"/>
          <p:cNvCxnSpPr>
            <a:cxnSpLocks noChangeShapeType="1"/>
            <a:stCxn id="92196" idx="3"/>
            <a:endCxn id="92192" idx="2"/>
          </p:cNvCxnSpPr>
          <p:nvPr/>
        </p:nvCxnSpPr>
        <p:spPr bwMode="auto">
          <a:xfrm flipV="1">
            <a:off x="8903558" y="3075082"/>
            <a:ext cx="972884" cy="47136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183" name="Text Box 39"/>
          <p:cNvSpPr txBox="1">
            <a:spLocks noChangeArrowheads="1"/>
          </p:cNvSpPr>
          <p:nvPr/>
        </p:nvSpPr>
        <p:spPr bwMode="auto">
          <a:xfrm>
            <a:off x="2352064" y="4292376"/>
            <a:ext cx="7127605" cy="21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 dirty="0">
                <a:latin typeface="Tahoma" panose="020B0604030504040204" pitchFamily="34" charset="0"/>
              </a:rPr>
              <a:t>Si queremos insertar un dato en la pila PUSH, que pasos tenemos que seguir?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MX" altLang="es-MX" sz="1799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MX" sz="1799" dirty="0">
                <a:latin typeface="Tahoma" panose="020B0604030504040204" pitchFamily="34" charset="0"/>
              </a:rPr>
              <a:t>Si queremos sacar un dato en la pila POP, que pasos tenemos que seguir?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MX" altLang="es-MX" sz="1799" dirty="0">
              <a:latin typeface="Tahoma" panose="020B0604030504040204" pitchFamily="34" charset="0"/>
            </a:endParaRPr>
          </a:p>
        </p:txBody>
      </p: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2280646" y="4436801"/>
            <a:ext cx="3310663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s-ES" altLang="es-MX" sz="1799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9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8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1700</Words>
  <Application>Microsoft Office PowerPoint</Application>
  <PresentationFormat>Panorámica</PresentationFormat>
  <Paragraphs>268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Impact</vt:lpstr>
      <vt:lpstr>Tahoma</vt:lpstr>
      <vt:lpstr>Wingdings</vt:lpstr>
      <vt:lpstr>Tema de Office</vt:lpstr>
      <vt:lpstr>UNIDAD 3.- </vt:lpstr>
      <vt:lpstr>Primera parte Unidad 3</vt:lpstr>
      <vt:lpstr>Estructuras de Datos</vt:lpstr>
      <vt:lpstr>Operaciones Básicas en Estructuras Lineales</vt:lpstr>
      <vt:lpstr>Pilas</vt:lpstr>
      <vt:lpstr>3.1.2 Operaciones básicas con pilas</vt:lpstr>
      <vt:lpstr>REPRESENTACIÓN DE PILAS:</vt:lpstr>
      <vt:lpstr>Presentación de PowerPoint</vt:lpstr>
      <vt:lpstr>pila</vt:lpstr>
      <vt:lpstr>Realizar el siguiente Ejercicio</vt:lpstr>
      <vt:lpstr>Presentación de PowerPoint</vt:lpstr>
      <vt:lpstr>Presentación de PowerPoint</vt:lpstr>
      <vt:lpstr>Ejercicio: Pila temporal de Libros Devueltos</vt:lpstr>
      <vt:lpstr>Libros devueltos</vt:lpstr>
      <vt:lpstr>Menú Libros Devueltos:</vt:lpstr>
      <vt:lpstr>3.1.3. Aplicaciones con Pilas</vt:lpstr>
      <vt:lpstr>Evaluación de Expresiones</vt:lpstr>
      <vt:lpstr>Paréntesis en Expresiones</vt:lpstr>
      <vt:lpstr>Análisis de Paréntesis</vt:lpstr>
      <vt:lpstr>Ejemplo:</vt:lpstr>
      <vt:lpstr>Aplicaciones de Pilas</vt:lpstr>
      <vt:lpstr>Precedencia de Operadores</vt:lpstr>
      <vt:lpstr>Presentación de PowerPoint</vt:lpstr>
      <vt:lpstr>Ejemplos:</vt:lpstr>
      <vt:lpstr>Algoritmo para convertir de expresión aritmética de infija a posfija</vt:lpstr>
      <vt:lpstr>Conversión de Expresiones Pila</vt:lpstr>
      <vt:lpstr>Pilas (Clase Stack) : Representación en memoria dinámica</vt:lpstr>
      <vt:lpstr>Clase Stack</vt:lpstr>
      <vt:lpstr>Clase Stack</vt:lpstr>
      <vt:lpstr>Clase Stack</vt:lpstr>
      <vt:lpstr>Clase Stack</vt:lpstr>
      <vt:lpstr>Ejercicio clase Stack</vt:lpstr>
      <vt:lpstr>Aplicación Clase Stack: Programas en Ejecución</vt:lpstr>
      <vt:lpstr>Aplicación Programas en Ejecución: Restricciones</vt:lpstr>
      <vt:lpstr>Agregar método al menú: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Katy Peralta</dc:creator>
  <cp:lastModifiedBy>Full name</cp:lastModifiedBy>
  <cp:revision>15</cp:revision>
  <dcterms:created xsi:type="dcterms:W3CDTF">2017-09-18T15:57:07Z</dcterms:created>
  <dcterms:modified xsi:type="dcterms:W3CDTF">2017-10-02T17:32:24Z</dcterms:modified>
</cp:coreProperties>
</file>