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83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1" r:id="rId26"/>
    <p:sldId id="294" r:id="rId27"/>
    <p:sldId id="282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310" r:id="rId37"/>
    <p:sldId id="295" r:id="rId38"/>
    <p:sldId id="296" r:id="rId39"/>
    <p:sldId id="297" r:id="rId40"/>
    <p:sldId id="298" r:id="rId41"/>
    <p:sldId id="299" r:id="rId42"/>
    <p:sldId id="300" r:id="rId43"/>
    <p:sldId id="301" r:id="rId44"/>
    <p:sldId id="302" r:id="rId45"/>
    <p:sldId id="303" r:id="rId46"/>
    <p:sldId id="304" r:id="rId47"/>
    <p:sldId id="305" r:id="rId48"/>
    <p:sldId id="306" r:id="rId49"/>
    <p:sldId id="311" r:id="rId50"/>
    <p:sldId id="307" r:id="rId51"/>
    <p:sldId id="308" r:id="rId52"/>
    <p:sldId id="309" r:id="rId53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DD241C-EA7D-40F1-897C-2A8843A23CCD}" type="datetimeFigureOut">
              <a:rPr lang="es-MX" smtClean="0"/>
              <a:t>16/10/2017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14DEA7-92A3-41CF-AB6E-B2693E681E3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78040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02BF82C-E9C9-402B-B6FB-C168C20E0FB6}" type="slidenum">
              <a:rPr lang="es-ES" altLang="es-MX" sz="1200"/>
              <a:pPr eaLnBrk="1" hangingPunct="1"/>
              <a:t>9</a:t>
            </a:fld>
            <a:endParaRPr lang="es-ES" altLang="es-MX" sz="1200"/>
          </a:p>
        </p:txBody>
      </p:sp>
      <p:sp>
        <p:nvSpPr>
          <p:cNvPr id="365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5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altLang="es-MX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99548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59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6595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altLang="es-MX" smtClean="0">
              <a:latin typeface="Arial" panose="020B0604020202020204" pitchFamily="34" charset="0"/>
            </a:endParaRPr>
          </a:p>
        </p:txBody>
      </p:sp>
      <p:sp>
        <p:nvSpPr>
          <p:cNvPr id="366596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CEF7992-9702-44EF-AC86-63F07F9074A6}" type="slidenum">
              <a:rPr lang="es-ES" altLang="es-MX" sz="1200"/>
              <a:pPr eaLnBrk="1" hangingPunct="1"/>
              <a:t>10</a:t>
            </a:fld>
            <a:endParaRPr lang="es-ES" altLang="es-MX" sz="1200"/>
          </a:p>
        </p:txBody>
      </p:sp>
    </p:spTree>
    <p:extLst>
      <p:ext uri="{BB962C8B-B14F-4D97-AF65-F5344CB8AC3E}">
        <p14:creationId xmlns:p14="http://schemas.microsoft.com/office/powerpoint/2010/main" val="5502257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2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23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altLang="es-MX" smtClean="0">
              <a:latin typeface="Arial" panose="020B0604020202020204" pitchFamily="34" charset="0"/>
            </a:endParaRPr>
          </a:p>
        </p:txBody>
      </p:sp>
      <p:sp>
        <p:nvSpPr>
          <p:cNvPr id="389124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86992CB-8A07-46E5-95B2-87F3D015EDD9}" type="slidenum">
              <a:rPr lang="es-ES" altLang="es-MX" sz="1200"/>
              <a:pPr eaLnBrk="1" hangingPunct="1"/>
              <a:t>17</a:t>
            </a:fld>
            <a:endParaRPr lang="es-ES" altLang="es-MX" sz="1200"/>
          </a:p>
        </p:txBody>
      </p:sp>
    </p:spTree>
    <p:extLst>
      <p:ext uri="{BB962C8B-B14F-4D97-AF65-F5344CB8AC3E}">
        <p14:creationId xmlns:p14="http://schemas.microsoft.com/office/powerpoint/2010/main" val="19149637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7875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altLang="es-MX" smtClean="0">
              <a:latin typeface="Arial" panose="020B0604020202020204" pitchFamily="34" charset="0"/>
            </a:endParaRPr>
          </a:p>
        </p:txBody>
      </p:sp>
      <p:sp>
        <p:nvSpPr>
          <p:cNvPr id="207876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36388D7-4916-4309-BF13-85DD7F8DDA79}" type="slidenum">
              <a:rPr lang="es-ES" altLang="es-MX"/>
              <a:pPr>
                <a:spcBef>
                  <a:spcPct val="0"/>
                </a:spcBef>
              </a:pPr>
              <a:t>22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42456590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49625-536C-4C37-99F2-1B4FD9E68D34}" type="datetimeFigureOut">
              <a:rPr lang="es-MX" smtClean="0"/>
              <a:t>16/10/2017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FDFE1-1F04-4341-BCE8-9461DE10159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85561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49625-536C-4C37-99F2-1B4FD9E68D34}" type="datetimeFigureOut">
              <a:rPr lang="es-MX" smtClean="0"/>
              <a:t>16/10/2017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FDFE1-1F04-4341-BCE8-9461DE10159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40864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49625-536C-4C37-99F2-1B4FD9E68D34}" type="datetimeFigureOut">
              <a:rPr lang="es-MX" smtClean="0"/>
              <a:t>16/10/2017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FDFE1-1F04-4341-BCE8-9461DE10159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708585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ítulo y tab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1" cy="13716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abla"/>
          <p:cNvSpPr>
            <a:spLocks noGrp="1"/>
          </p:cNvSpPr>
          <p:nvPr>
            <p:ph type="tbl" idx="1"/>
          </p:nvPr>
        </p:nvSpPr>
        <p:spPr>
          <a:xfrm>
            <a:off x="609600" y="1981200"/>
            <a:ext cx="10972801" cy="3886200"/>
          </a:xfrm>
        </p:spPr>
        <p:txBody>
          <a:bodyPr/>
          <a:lstStyle/>
          <a:p>
            <a:pPr lvl="0"/>
            <a:endParaRPr lang="es-MX" noProof="0" smtClean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425B52-4B49-4E89-B478-82251448BBAF}" type="slidenum">
              <a:rPr lang="es-MX" altLang="es-MX"/>
              <a:pPr/>
              <a:t>‹Nº›</a:t>
            </a:fld>
            <a:endParaRPr lang="es-MX" altLang="es-MX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65050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49625-536C-4C37-99F2-1B4FD9E68D34}" type="datetimeFigureOut">
              <a:rPr lang="es-MX" smtClean="0"/>
              <a:t>16/10/2017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FDFE1-1F04-4341-BCE8-9461DE10159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91991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49625-536C-4C37-99F2-1B4FD9E68D34}" type="datetimeFigureOut">
              <a:rPr lang="es-MX" smtClean="0"/>
              <a:t>16/10/2017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FDFE1-1F04-4341-BCE8-9461DE10159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85697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49625-536C-4C37-99F2-1B4FD9E68D34}" type="datetimeFigureOut">
              <a:rPr lang="es-MX" smtClean="0"/>
              <a:t>16/10/2017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FDFE1-1F04-4341-BCE8-9461DE10159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25264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49625-536C-4C37-99F2-1B4FD9E68D34}" type="datetimeFigureOut">
              <a:rPr lang="es-MX" smtClean="0"/>
              <a:t>16/10/2017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FDFE1-1F04-4341-BCE8-9461DE10159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40037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49625-536C-4C37-99F2-1B4FD9E68D34}" type="datetimeFigureOut">
              <a:rPr lang="es-MX" smtClean="0"/>
              <a:t>16/10/2017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FDFE1-1F04-4341-BCE8-9461DE10159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25356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49625-536C-4C37-99F2-1B4FD9E68D34}" type="datetimeFigureOut">
              <a:rPr lang="es-MX" smtClean="0"/>
              <a:t>16/10/2017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FDFE1-1F04-4341-BCE8-9461DE10159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49530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49625-536C-4C37-99F2-1B4FD9E68D34}" type="datetimeFigureOut">
              <a:rPr lang="es-MX" smtClean="0"/>
              <a:t>16/10/2017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FDFE1-1F04-4341-BCE8-9461DE10159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70263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49625-536C-4C37-99F2-1B4FD9E68D34}" type="datetimeFigureOut">
              <a:rPr lang="es-MX" smtClean="0"/>
              <a:t>16/10/2017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FDFE1-1F04-4341-BCE8-9461DE10159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74779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549625-536C-4C37-99F2-1B4FD9E68D34}" type="datetimeFigureOut">
              <a:rPr lang="es-MX" smtClean="0"/>
              <a:t>16/10/2017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DFDFE1-1F04-4341-BCE8-9461DE10159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1525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UNIDAD </a:t>
            </a:r>
            <a:r>
              <a:rPr lang="es-MX" dirty="0"/>
              <a:t>3</a:t>
            </a:r>
            <a:r>
              <a:rPr lang="es-MX" dirty="0" smtClean="0"/>
              <a:t>.-	</a:t>
            </a:r>
            <a:endParaRPr lang="es-MX" dirty="0"/>
          </a:p>
        </p:txBody>
      </p:sp>
      <p:sp>
        <p:nvSpPr>
          <p:cNvPr id="5" name="4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Estructuras lineales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64864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>
          <a:xfrm>
            <a:off x="1982273" y="457975"/>
            <a:ext cx="8227457" cy="672925"/>
          </a:xfrm>
        </p:spPr>
        <p:txBody>
          <a:bodyPr/>
          <a:lstStyle/>
          <a:p>
            <a:pPr eaLnBrk="1" hangingPunct="1"/>
            <a:r>
              <a:rPr lang="es-MX" altLang="es-MX" sz="3999"/>
              <a:t>Realizar el siguiente Ejercicio</a:t>
            </a:r>
          </a:p>
        </p:txBody>
      </p:sp>
      <p:sp>
        <p:nvSpPr>
          <p:cNvPr id="93187" name="Text Box 3"/>
          <p:cNvSpPr txBox="1">
            <a:spLocks noChangeArrowheads="1"/>
          </p:cNvSpPr>
          <p:nvPr/>
        </p:nvSpPr>
        <p:spPr bwMode="auto">
          <a:xfrm>
            <a:off x="928626" y="958800"/>
            <a:ext cx="8989526" cy="495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s-MX" altLang="es-MX" sz="1999" b="1" dirty="0">
                <a:solidFill>
                  <a:srgbClr val="000000"/>
                </a:solidFill>
              </a:rPr>
              <a:t>Dibuje los distintos estados de una estructura tipo pila si se llevan a cabo las siguientes operaciones. Muestre como va quedando la pila y el puntero al tope de la misma. Considere que la pila esta inicialmente </a:t>
            </a:r>
            <a:r>
              <a:rPr lang="es-MX" altLang="es-MX" sz="1999" b="1" dirty="0" err="1">
                <a:solidFill>
                  <a:srgbClr val="000000"/>
                </a:solidFill>
              </a:rPr>
              <a:t>vacia</a:t>
            </a:r>
            <a:r>
              <a:rPr lang="es-MX" altLang="es-MX" sz="1999" b="1" dirty="0">
                <a:solidFill>
                  <a:srgbClr val="000000"/>
                </a:solidFill>
              </a:rPr>
              <a:t> (Tope=0):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s-MX" altLang="es-MX" sz="1999" b="1" dirty="0">
              <a:solidFill>
                <a:srgbClr val="000000"/>
              </a:solidFill>
            </a:endParaRPr>
          </a:p>
          <a:p>
            <a:pPr lvl="2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AutoNum type="alphaLcParenR"/>
            </a:pPr>
            <a:r>
              <a:rPr lang="en-US" altLang="es-MX" sz="1799" dirty="0" err="1">
                <a:latin typeface="Tahoma" panose="020B0604030504040204" pitchFamily="34" charset="0"/>
              </a:rPr>
              <a:t>Insertar</a:t>
            </a:r>
            <a:r>
              <a:rPr lang="en-US" altLang="es-MX" sz="1799" dirty="0">
                <a:latin typeface="Tahoma" panose="020B0604030504040204" pitchFamily="34" charset="0"/>
              </a:rPr>
              <a:t>(</a:t>
            </a:r>
            <a:r>
              <a:rPr lang="en-US" altLang="es-MX" sz="1799" dirty="0" err="1">
                <a:latin typeface="Tahoma" panose="020B0604030504040204" pitchFamily="34" charset="0"/>
              </a:rPr>
              <a:t>Pila,X</a:t>
            </a:r>
            <a:r>
              <a:rPr lang="en-US" altLang="es-MX" sz="1799" dirty="0">
                <a:latin typeface="Tahoma" panose="020B0604030504040204" pitchFamily="34" charset="0"/>
              </a:rPr>
              <a:t>);</a:t>
            </a:r>
          </a:p>
          <a:p>
            <a:pPr lvl="2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AutoNum type="alphaLcParenR"/>
            </a:pPr>
            <a:r>
              <a:rPr lang="en-US" altLang="es-MX" sz="1799" dirty="0" err="1">
                <a:latin typeface="Tahoma" panose="020B0604030504040204" pitchFamily="34" charset="0"/>
              </a:rPr>
              <a:t>Insertar</a:t>
            </a:r>
            <a:r>
              <a:rPr lang="en-US" altLang="es-MX" sz="1799" dirty="0">
                <a:latin typeface="Tahoma" panose="020B0604030504040204" pitchFamily="34" charset="0"/>
              </a:rPr>
              <a:t>(</a:t>
            </a:r>
            <a:r>
              <a:rPr lang="en-US" altLang="es-MX" sz="1799" dirty="0" err="1">
                <a:latin typeface="Tahoma" panose="020B0604030504040204" pitchFamily="34" charset="0"/>
              </a:rPr>
              <a:t>Pila,X</a:t>
            </a:r>
            <a:r>
              <a:rPr lang="en-US" altLang="es-MX" sz="1799" dirty="0">
                <a:latin typeface="Tahoma" panose="020B0604030504040204" pitchFamily="34" charset="0"/>
              </a:rPr>
              <a:t>);</a:t>
            </a:r>
          </a:p>
          <a:p>
            <a:pPr lvl="2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AutoNum type="alphaLcParenR"/>
            </a:pPr>
            <a:r>
              <a:rPr lang="en-US" altLang="es-MX" sz="1799" dirty="0" err="1">
                <a:latin typeface="Tahoma" panose="020B0604030504040204" pitchFamily="34" charset="0"/>
              </a:rPr>
              <a:t>Eliminar</a:t>
            </a:r>
            <a:r>
              <a:rPr lang="en-US" altLang="es-MX" sz="1799" dirty="0">
                <a:latin typeface="Tahoma" panose="020B0604030504040204" pitchFamily="34" charset="0"/>
              </a:rPr>
              <a:t>(</a:t>
            </a:r>
            <a:r>
              <a:rPr lang="en-US" altLang="es-MX" sz="1799" dirty="0" err="1">
                <a:latin typeface="Tahoma" panose="020B0604030504040204" pitchFamily="34" charset="0"/>
              </a:rPr>
              <a:t>Pila,X</a:t>
            </a:r>
            <a:r>
              <a:rPr lang="en-US" altLang="es-MX" sz="1799" dirty="0">
                <a:latin typeface="Tahoma" panose="020B0604030504040204" pitchFamily="34" charset="0"/>
              </a:rPr>
              <a:t>);</a:t>
            </a:r>
          </a:p>
          <a:p>
            <a:pPr lvl="2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AutoNum type="alphaLcParenR"/>
            </a:pPr>
            <a:r>
              <a:rPr lang="en-US" altLang="es-MX" sz="1799" dirty="0" err="1">
                <a:latin typeface="Tahoma" panose="020B0604030504040204" pitchFamily="34" charset="0"/>
              </a:rPr>
              <a:t>Insertar</a:t>
            </a:r>
            <a:r>
              <a:rPr lang="en-US" altLang="es-MX" sz="1799" dirty="0">
                <a:latin typeface="Tahoma" panose="020B0604030504040204" pitchFamily="34" charset="0"/>
              </a:rPr>
              <a:t>(</a:t>
            </a:r>
            <a:r>
              <a:rPr lang="en-US" altLang="es-MX" sz="1799" dirty="0" err="1">
                <a:latin typeface="Tahoma" panose="020B0604030504040204" pitchFamily="34" charset="0"/>
              </a:rPr>
              <a:t>Pila,X</a:t>
            </a:r>
            <a:r>
              <a:rPr lang="en-US" altLang="es-MX" sz="1799" dirty="0">
                <a:latin typeface="Tahoma" panose="020B0604030504040204" pitchFamily="34" charset="0"/>
              </a:rPr>
              <a:t>);</a:t>
            </a:r>
          </a:p>
          <a:p>
            <a:pPr lvl="2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AutoNum type="alphaLcParenR"/>
            </a:pPr>
            <a:r>
              <a:rPr lang="en-US" altLang="es-MX" sz="1799" dirty="0" err="1">
                <a:latin typeface="Tahoma" panose="020B0604030504040204" pitchFamily="34" charset="0"/>
              </a:rPr>
              <a:t>Eliminar</a:t>
            </a:r>
            <a:r>
              <a:rPr lang="en-US" altLang="es-MX" sz="1799" dirty="0">
                <a:latin typeface="Tahoma" panose="020B0604030504040204" pitchFamily="34" charset="0"/>
              </a:rPr>
              <a:t>(</a:t>
            </a:r>
            <a:r>
              <a:rPr lang="en-US" altLang="es-MX" sz="1799" dirty="0" err="1">
                <a:latin typeface="Tahoma" panose="020B0604030504040204" pitchFamily="34" charset="0"/>
              </a:rPr>
              <a:t>Pila,X</a:t>
            </a:r>
            <a:r>
              <a:rPr lang="en-US" altLang="es-MX" sz="1799" dirty="0">
                <a:latin typeface="Tahoma" panose="020B0604030504040204" pitchFamily="34" charset="0"/>
              </a:rPr>
              <a:t>);</a:t>
            </a:r>
          </a:p>
          <a:p>
            <a:pPr lvl="2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AutoNum type="alphaLcParenR"/>
            </a:pPr>
            <a:r>
              <a:rPr lang="en-US" altLang="es-MX" sz="1799" dirty="0" err="1">
                <a:latin typeface="Tahoma" panose="020B0604030504040204" pitchFamily="34" charset="0"/>
              </a:rPr>
              <a:t>Eliminar</a:t>
            </a:r>
            <a:r>
              <a:rPr lang="en-US" altLang="es-MX" sz="1799" dirty="0">
                <a:latin typeface="Tahoma" panose="020B0604030504040204" pitchFamily="34" charset="0"/>
              </a:rPr>
              <a:t>(</a:t>
            </a:r>
            <a:r>
              <a:rPr lang="en-US" altLang="es-MX" sz="1799" dirty="0" err="1">
                <a:latin typeface="Tahoma" panose="020B0604030504040204" pitchFamily="34" charset="0"/>
              </a:rPr>
              <a:t>Pila,X</a:t>
            </a:r>
            <a:r>
              <a:rPr lang="en-US" altLang="es-MX" sz="1799" dirty="0">
                <a:latin typeface="Tahoma" panose="020B0604030504040204" pitchFamily="34" charset="0"/>
              </a:rPr>
              <a:t>);</a:t>
            </a:r>
          </a:p>
          <a:p>
            <a:pPr lvl="2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AutoNum type="alphaLcParenR"/>
            </a:pPr>
            <a:r>
              <a:rPr lang="en-US" altLang="es-MX" sz="1799" dirty="0" err="1">
                <a:latin typeface="Tahoma" panose="020B0604030504040204" pitchFamily="34" charset="0"/>
              </a:rPr>
              <a:t>Eliminar</a:t>
            </a:r>
            <a:r>
              <a:rPr lang="en-US" altLang="es-MX" sz="1799" dirty="0">
                <a:latin typeface="Tahoma" panose="020B0604030504040204" pitchFamily="34" charset="0"/>
              </a:rPr>
              <a:t>(</a:t>
            </a:r>
            <a:r>
              <a:rPr lang="en-US" altLang="es-MX" sz="1799" dirty="0" err="1">
                <a:latin typeface="Tahoma" panose="020B0604030504040204" pitchFamily="34" charset="0"/>
              </a:rPr>
              <a:t>Pila,X</a:t>
            </a:r>
            <a:r>
              <a:rPr lang="en-US" altLang="es-MX" sz="1799" dirty="0">
                <a:latin typeface="Tahoma" panose="020B0604030504040204" pitchFamily="34" charset="0"/>
              </a:rPr>
              <a:t>);</a:t>
            </a:r>
          </a:p>
          <a:p>
            <a:pPr lvl="2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AutoNum type="alphaLcParenR"/>
            </a:pPr>
            <a:r>
              <a:rPr lang="en-US" altLang="es-MX" sz="1799" dirty="0" err="1">
                <a:latin typeface="Tahoma" panose="020B0604030504040204" pitchFamily="34" charset="0"/>
              </a:rPr>
              <a:t>Insertar</a:t>
            </a:r>
            <a:r>
              <a:rPr lang="en-US" altLang="es-MX" sz="1799" dirty="0">
                <a:latin typeface="Tahoma" panose="020B0604030504040204" pitchFamily="34" charset="0"/>
              </a:rPr>
              <a:t>(</a:t>
            </a:r>
            <a:r>
              <a:rPr lang="en-US" altLang="es-MX" sz="1799" dirty="0" err="1">
                <a:latin typeface="Tahoma" panose="020B0604030504040204" pitchFamily="34" charset="0"/>
              </a:rPr>
              <a:t>Pila,X</a:t>
            </a:r>
            <a:r>
              <a:rPr lang="en-US" altLang="es-MX" sz="1799" dirty="0">
                <a:latin typeface="Tahoma" panose="020B0604030504040204" pitchFamily="34" charset="0"/>
              </a:rPr>
              <a:t>);</a:t>
            </a:r>
          </a:p>
          <a:p>
            <a:pPr lvl="2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AutoNum type="alphaLcParenR"/>
            </a:pPr>
            <a:r>
              <a:rPr lang="en-US" altLang="es-MX" sz="1799" dirty="0" err="1">
                <a:latin typeface="Tahoma" panose="020B0604030504040204" pitchFamily="34" charset="0"/>
              </a:rPr>
              <a:t>Insertar</a:t>
            </a:r>
            <a:r>
              <a:rPr lang="en-US" altLang="es-MX" sz="1799" dirty="0">
                <a:latin typeface="Tahoma" panose="020B0604030504040204" pitchFamily="34" charset="0"/>
              </a:rPr>
              <a:t>(</a:t>
            </a:r>
            <a:r>
              <a:rPr lang="en-US" altLang="es-MX" sz="1799" dirty="0" err="1">
                <a:latin typeface="Tahoma" panose="020B0604030504040204" pitchFamily="34" charset="0"/>
              </a:rPr>
              <a:t>Pila,X</a:t>
            </a:r>
            <a:r>
              <a:rPr lang="en-US" altLang="es-MX" sz="1799" dirty="0">
                <a:latin typeface="Tahoma" panose="020B0604030504040204" pitchFamily="34" charset="0"/>
              </a:rPr>
              <a:t>);</a:t>
            </a:r>
          </a:p>
          <a:p>
            <a:pPr lvl="2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AutoNum type="alphaLcParenR"/>
            </a:pPr>
            <a:r>
              <a:rPr lang="en-US" altLang="es-MX" sz="1799" dirty="0" err="1">
                <a:latin typeface="Tahoma" panose="020B0604030504040204" pitchFamily="34" charset="0"/>
              </a:rPr>
              <a:t>Eliminar</a:t>
            </a:r>
            <a:r>
              <a:rPr lang="en-US" altLang="es-MX" sz="1799" dirty="0">
                <a:latin typeface="Tahoma" panose="020B0604030504040204" pitchFamily="34" charset="0"/>
              </a:rPr>
              <a:t>(</a:t>
            </a:r>
            <a:r>
              <a:rPr lang="en-US" altLang="es-MX" sz="1799" dirty="0" err="1">
                <a:latin typeface="Tahoma" panose="020B0604030504040204" pitchFamily="34" charset="0"/>
              </a:rPr>
              <a:t>Pila,X</a:t>
            </a:r>
            <a:r>
              <a:rPr lang="en-US" altLang="es-MX" sz="1799" dirty="0">
                <a:latin typeface="Tahoma" panose="020B0604030504040204" pitchFamily="34" charset="0"/>
              </a:rPr>
              <a:t>);</a:t>
            </a:r>
          </a:p>
          <a:p>
            <a:pPr lvl="2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AutoNum type="alphaLcParenR"/>
            </a:pPr>
            <a:r>
              <a:rPr lang="en-US" altLang="es-MX" sz="1799" dirty="0" err="1">
                <a:latin typeface="Tahoma" panose="020B0604030504040204" pitchFamily="34" charset="0"/>
              </a:rPr>
              <a:t>Insertar</a:t>
            </a:r>
            <a:r>
              <a:rPr lang="en-US" altLang="es-MX" sz="1799" dirty="0">
                <a:latin typeface="Tahoma" panose="020B0604030504040204" pitchFamily="34" charset="0"/>
              </a:rPr>
              <a:t>(</a:t>
            </a:r>
            <a:r>
              <a:rPr lang="en-US" altLang="es-MX" sz="1799" dirty="0" err="1">
                <a:latin typeface="Tahoma" panose="020B0604030504040204" pitchFamily="34" charset="0"/>
              </a:rPr>
              <a:t>Pila,X</a:t>
            </a:r>
            <a:r>
              <a:rPr lang="en-US" altLang="es-MX" sz="1799" dirty="0">
                <a:latin typeface="Tahoma" panose="020B0604030504040204" pitchFamily="34" charset="0"/>
              </a:rPr>
              <a:t>);</a:t>
            </a:r>
          </a:p>
          <a:p>
            <a:pPr lvl="2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AutoNum type="alphaLcParenR"/>
            </a:pPr>
            <a:endParaRPr lang="en-US" altLang="es-MX" sz="1799" dirty="0">
              <a:latin typeface="Tahoma" panose="020B060403050404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223793" y="3014106"/>
            <a:ext cx="7966620" cy="10152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>
              <a:spcBef>
                <a:spcPct val="0"/>
              </a:spcBef>
            </a:pPr>
            <a:r>
              <a:rPr lang="en-US" altLang="es-MX" sz="1999" dirty="0" err="1">
                <a:solidFill>
                  <a:srgbClr val="000000"/>
                </a:solidFill>
                <a:latin typeface="Tahoma" panose="020B0604030504040204" pitchFamily="34" charset="0"/>
              </a:rPr>
              <a:t>Responda</a:t>
            </a:r>
            <a:r>
              <a:rPr lang="en-US" altLang="es-MX" sz="1999" dirty="0">
                <a:solidFill>
                  <a:srgbClr val="000000"/>
                </a:solidFill>
                <a:latin typeface="Tahoma" panose="020B0604030504040204" pitchFamily="34" charset="0"/>
              </a:rPr>
              <a:t> las </a:t>
            </a:r>
            <a:r>
              <a:rPr lang="en-US" altLang="es-MX" sz="1999" dirty="0" err="1">
                <a:solidFill>
                  <a:srgbClr val="000000"/>
                </a:solidFill>
                <a:latin typeface="Tahoma" panose="020B0604030504040204" pitchFamily="34" charset="0"/>
              </a:rPr>
              <a:t>siguientes</a:t>
            </a:r>
            <a:r>
              <a:rPr lang="en-US" altLang="es-MX" sz="1999" dirty="0">
                <a:solidFill>
                  <a:srgbClr val="000000"/>
                </a:solidFill>
                <a:latin typeface="Tahoma" panose="020B0604030504040204" pitchFamily="34" charset="0"/>
              </a:rPr>
              <a:t> </a:t>
            </a:r>
            <a:r>
              <a:rPr lang="en-US" altLang="es-MX" sz="1999" dirty="0" err="1">
                <a:solidFill>
                  <a:srgbClr val="000000"/>
                </a:solidFill>
                <a:latin typeface="Tahoma" panose="020B0604030504040204" pitchFamily="34" charset="0"/>
              </a:rPr>
              <a:t>preguntas</a:t>
            </a:r>
            <a:r>
              <a:rPr lang="en-US" altLang="es-MX" sz="1999" dirty="0">
                <a:solidFill>
                  <a:srgbClr val="000000"/>
                </a:solidFill>
                <a:latin typeface="Tahoma" panose="020B0604030504040204" pitchFamily="34" charset="0"/>
              </a:rPr>
              <a:t>:</a:t>
            </a:r>
            <a:endParaRPr lang="es-MX" altLang="es-MX" sz="1999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</a:pPr>
            <a:r>
              <a:rPr lang="es-MX" altLang="es-MX" sz="1999" dirty="0">
                <a:latin typeface="Tahoma" panose="020B0604030504040204" pitchFamily="34" charset="0"/>
              </a:rPr>
              <a:t>	¿Con cuantos elementos quedo la pila?</a:t>
            </a:r>
          </a:p>
          <a:p>
            <a:pPr>
              <a:spcBef>
                <a:spcPct val="0"/>
              </a:spcBef>
            </a:pPr>
            <a:r>
              <a:rPr lang="es-MX" altLang="es-MX" sz="1999" dirty="0">
                <a:latin typeface="Tahoma" panose="020B0604030504040204" pitchFamily="34" charset="0"/>
              </a:rPr>
              <a:t>	¿Hubo algún caso de error? </a:t>
            </a:r>
            <a:r>
              <a:rPr lang="en-US" altLang="es-MX" sz="1999" dirty="0" err="1">
                <a:latin typeface="Tahoma" panose="020B0604030504040204" pitchFamily="34" charset="0"/>
              </a:rPr>
              <a:t>Explique</a:t>
            </a:r>
            <a:endParaRPr lang="es-MX" altLang="es-MX" sz="1999" dirty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7424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488" y="1104233"/>
            <a:ext cx="3669055" cy="261484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32490" y="503038"/>
            <a:ext cx="6095337" cy="523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799" b="1" dirty="0"/>
              <a:t>Clase para trabajar con Pilas Genéricas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90" y="3887354"/>
            <a:ext cx="4748167" cy="1483135"/>
          </a:xfrm>
          <a:prstGeom prst="rect">
            <a:avLst/>
          </a:prstGeom>
        </p:spPr>
      </p:pic>
      <p:sp>
        <p:nvSpPr>
          <p:cNvPr id="7" name="Right Brace 6"/>
          <p:cNvSpPr/>
          <p:nvPr/>
        </p:nvSpPr>
        <p:spPr>
          <a:xfrm>
            <a:off x="4160381" y="1104231"/>
            <a:ext cx="1648067" cy="426625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 sz="2399"/>
          </a:p>
        </p:txBody>
      </p:sp>
      <p:sp>
        <p:nvSpPr>
          <p:cNvPr id="8" name="TextBox 7"/>
          <p:cNvSpPr txBox="1"/>
          <p:nvPr/>
        </p:nvSpPr>
        <p:spPr>
          <a:xfrm>
            <a:off x="6928618" y="2794879"/>
            <a:ext cx="2536477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799" b="1" dirty="0"/>
              <a:t>Constructores</a:t>
            </a:r>
          </a:p>
        </p:txBody>
      </p:sp>
    </p:spTree>
    <p:extLst>
      <p:ext uri="{BB962C8B-B14F-4D97-AF65-F5344CB8AC3E}">
        <p14:creationId xmlns:p14="http://schemas.microsoft.com/office/powerpoint/2010/main" val="3898652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461" y="935375"/>
            <a:ext cx="6894439" cy="2760793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7044498" y="1442951"/>
            <a:ext cx="978153" cy="4845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399"/>
          </a:p>
        </p:txBody>
      </p:sp>
      <p:sp>
        <p:nvSpPr>
          <p:cNvPr id="6" name="TextBox 5"/>
          <p:cNvSpPr txBox="1"/>
          <p:nvPr/>
        </p:nvSpPr>
        <p:spPr>
          <a:xfrm>
            <a:off x="9439345" y="1442953"/>
            <a:ext cx="2549329" cy="4614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399" dirty="0"/>
              <a:t>Métodos auxiliares</a:t>
            </a:r>
          </a:p>
        </p:txBody>
      </p:sp>
    </p:spTree>
    <p:extLst>
      <p:ext uri="{BB962C8B-B14F-4D97-AF65-F5344CB8AC3E}">
        <p14:creationId xmlns:p14="http://schemas.microsoft.com/office/powerpoint/2010/main" val="1650162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Ejercicio: Pila temporal de Libros Devueltos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MX" dirty="0" smtClean="0"/>
              <a:t>Los libros son devueltos a la biblioteca de la escuela y se van apilando</a:t>
            </a:r>
          </a:p>
          <a:p>
            <a:r>
              <a:rPr lang="es-MX" dirty="0" smtClean="0"/>
              <a:t>Pero puede ser que alguien solicita un libro y no se haya ingresado al sistema de prestamos </a:t>
            </a:r>
          </a:p>
          <a:p>
            <a:r>
              <a:rPr lang="es-MX" dirty="0" smtClean="0"/>
              <a:t>Lo que hace que se requiera:</a:t>
            </a:r>
          </a:p>
          <a:p>
            <a:pPr lvl="1"/>
            <a:r>
              <a:rPr lang="es-MX" dirty="0" smtClean="0"/>
              <a:t>Buscar en la pila</a:t>
            </a:r>
          </a:p>
          <a:p>
            <a:pPr lvl="1"/>
            <a:r>
              <a:rPr lang="es-MX" dirty="0" smtClean="0"/>
              <a:t>Sacar el libro </a:t>
            </a:r>
          </a:p>
          <a:p>
            <a:pPr lvl="1"/>
            <a:r>
              <a:rPr lang="es-MX" dirty="0" smtClean="0"/>
              <a:t>Regresar la pila según sea el caso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 smtClean="0"/>
              <a:t>Hacer un menú para :</a:t>
            </a:r>
          </a:p>
          <a:p>
            <a:r>
              <a:rPr lang="es-MX" dirty="0" smtClean="0"/>
              <a:t>Regresar libros  (</a:t>
            </a:r>
            <a:r>
              <a:rPr lang="es-MX" dirty="0" err="1" smtClean="0"/>
              <a:t>Push</a:t>
            </a:r>
            <a:r>
              <a:rPr lang="es-MX" dirty="0" smtClean="0"/>
              <a:t>).- Ponerlos en la pila de libros devueltos</a:t>
            </a:r>
          </a:p>
          <a:p>
            <a:r>
              <a:rPr lang="es-MX" dirty="0" smtClean="0"/>
              <a:t>Consultar tope</a:t>
            </a:r>
          </a:p>
          <a:p>
            <a:r>
              <a:rPr lang="es-MX" dirty="0" smtClean="0"/>
              <a:t>Buscar libro </a:t>
            </a:r>
          </a:p>
          <a:p>
            <a:r>
              <a:rPr lang="es-MX" dirty="0" smtClean="0"/>
              <a:t>Sacar Libro.</a:t>
            </a:r>
          </a:p>
          <a:p>
            <a:endParaRPr lang="es-MX" dirty="0" smtClean="0"/>
          </a:p>
          <a:p>
            <a:endParaRPr lang="es-MX" dirty="0" smtClean="0"/>
          </a:p>
        </p:txBody>
      </p:sp>
    </p:spTree>
    <p:extLst>
      <p:ext uri="{BB962C8B-B14F-4D97-AF65-F5344CB8AC3E}">
        <p14:creationId xmlns:p14="http://schemas.microsoft.com/office/powerpoint/2010/main" val="1279375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Libros devueltos</a:t>
            </a:r>
            <a:endParaRPr lang="es-MX" dirty="0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Crear una clase llama libro, atributos: </a:t>
            </a:r>
          </a:p>
          <a:p>
            <a:pPr lvl="1"/>
            <a:r>
              <a:rPr lang="es-MX" dirty="0" smtClean="0"/>
              <a:t>ISBN</a:t>
            </a:r>
          </a:p>
          <a:p>
            <a:pPr lvl="1"/>
            <a:r>
              <a:rPr lang="es-MX" dirty="0" smtClean="0"/>
              <a:t>Nombre</a:t>
            </a:r>
          </a:p>
          <a:p>
            <a:pPr lvl="1"/>
            <a:r>
              <a:rPr lang="es-MX" dirty="0" smtClean="0"/>
              <a:t>Autor</a:t>
            </a:r>
          </a:p>
          <a:p>
            <a:r>
              <a:rPr lang="es-MX" dirty="0" smtClean="0"/>
              <a:t>Crea el constructor y los métodos </a:t>
            </a:r>
            <a:r>
              <a:rPr lang="es-MX" dirty="0" err="1" smtClean="0"/>
              <a:t>get</a:t>
            </a:r>
            <a:r>
              <a:rPr lang="es-MX" dirty="0" smtClean="0"/>
              <a:t> para cada atributo, así como el método </a:t>
            </a:r>
            <a:r>
              <a:rPr lang="es-MX" dirty="0" err="1" smtClean="0"/>
              <a:t>toString</a:t>
            </a:r>
            <a:endParaRPr lang="es-MX" dirty="0" smtClean="0"/>
          </a:p>
          <a:p>
            <a:endParaRPr lang="es-MX" dirty="0" smtClean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47363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Menú Libros Devueltos: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MX" dirty="0"/>
              <a:t>Regresar libros  (</a:t>
            </a:r>
            <a:r>
              <a:rPr lang="es-MX" dirty="0" err="1"/>
              <a:t>Push</a:t>
            </a:r>
            <a:r>
              <a:rPr lang="es-MX" dirty="0"/>
              <a:t>).- Ponerlos en la pila de libros </a:t>
            </a:r>
            <a:r>
              <a:rPr lang="es-MX" dirty="0" smtClean="0"/>
              <a:t>devueltos. Se pedirá los datos para agregar el objeto tipo libro a la pila</a:t>
            </a:r>
          </a:p>
          <a:p>
            <a:r>
              <a:rPr lang="es-MX" dirty="0"/>
              <a:t>Consultar </a:t>
            </a:r>
            <a:r>
              <a:rPr lang="es-MX" dirty="0" smtClean="0"/>
              <a:t>tope, presentará el libro (con sus datos) que se encuentra en tope de la pila.</a:t>
            </a:r>
            <a:endParaRPr lang="es-MX" dirty="0"/>
          </a:p>
          <a:p>
            <a:r>
              <a:rPr lang="es-MX" dirty="0"/>
              <a:t>Buscar libro </a:t>
            </a:r>
            <a:r>
              <a:rPr lang="es-MX" dirty="0" smtClean="0"/>
              <a:t>. Pedirá el nombre del libro a buscar dentro de la pila de libros devueltos. Utilizará una pila auxiliar para ir guardando apilados los libros que va a retirar hasta que  se encuentre el libro  o la pila quede vacía. Al final la pila de libros devueltos quedará como en un inicio de esta búsqueda. </a:t>
            </a:r>
            <a:endParaRPr lang="es-MX" dirty="0"/>
          </a:p>
          <a:p>
            <a:r>
              <a:rPr lang="es-MX" dirty="0"/>
              <a:t>Sacar </a:t>
            </a:r>
            <a:r>
              <a:rPr lang="es-MX" dirty="0" smtClean="0"/>
              <a:t>Libro. Es parecido al anterior, pero aquí se retirará el libro de la pila en caso de que </a:t>
            </a:r>
            <a:r>
              <a:rPr lang="es-MX" smtClean="0"/>
              <a:t>se encuentre.</a:t>
            </a:r>
            <a:endParaRPr lang="es-MX" dirty="0" smtClean="0"/>
          </a:p>
          <a:p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52085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3.1.3. </a:t>
            </a:r>
            <a:r>
              <a:rPr lang="es-MX" dirty="0" smtClean="0"/>
              <a:t>Aplicaciones con Pilas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Verificación de paréntesis en expresiones aritméticas</a:t>
            </a:r>
          </a:p>
          <a:p>
            <a:r>
              <a:rPr lang="es-MX" dirty="0"/>
              <a:t>Cambio de notaciones de expresiones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84498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MX" altLang="es-MX" sz="3999" dirty="0"/>
              <a:t>Evaluación de Expresiones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457063" indent="-457063">
              <a:lnSpc>
                <a:spcPct val="80000"/>
              </a:lnSpc>
              <a:buNone/>
            </a:pPr>
            <a:r>
              <a:rPr lang="es-MX" altLang="es-MX" dirty="0"/>
              <a:t>Evaluación de paréntesis en el análisis sintáctico.</a:t>
            </a:r>
          </a:p>
          <a:p>
            <a:pPr marL="457063" indent="-457063">
              <a:lnSpc>
                <a:spcPct val="80000"/>
              </a:lnSpc>
              <a:buNone/>
            </a:pPr>
            <a:r>
              <a:rPr lang="es-MX" altLang="es-MX" b="1" dirty="0">
                <a:solidFill>
                  <a:srgbClr val="000000"/>
                </a:solidFill>
              </a:rPr>
              <a:t>Ejemplo:</a:t>
            </a:r>
          </a:p>
          <a:p>
            <a:pPr marL="457063" indent="-457063">
              <a:lnSpc>
                <a:spcPct val="80000"/>
              </a:lnSpc>
              <a:buNone/>
            </a:pPr>
            <a:r>
              <a:rPr lang="es-MX" altLang="es-MX" dirty="0"/>
              <a:t>(A+B))</a:t>
            </a:r>
          </a:p>
          <a:p>
            <a:pPr marL="457063" indent="-457063">
              <a:lnSpc>
                <a:spcPct val="80000"/>
              </a:lnSpc>
              <a:buNone/>
            </a:pPr>
            <a:r>
              <a:rPr lang="es-MX" altLang="es-MX" dirty="0"/>
              <a:t>(A+B)</a:t>
            </a:r>
          </a:p>
          <a:p>
            <a:pPr marL="457063" indent="-457063">
              <a:lnSpc>
                <a:spcPct val="80000"/>
              </a:lnSpc>
              <a:buNone/>
            </a:pPr>
            <a:r>
              <a:rPr lang="es-MX" altLang="es-MX" dirty="0"/>
              <a:t>((A+B)</a:t>
            </a:r>
          </a:p>
          <a:p>
            <a:pPr marL="457063" indent="-457063">
              <a:lnSpc>
                <a:spcPct val="80000"/>
              </a:lnSpc>
              <a:buNone/>
            </a:pPr>
            <a:r>
              <a:rPr lang="es-MX" altLang="es-MX" dirty="0"/>
              <a:t>([A+B])</a:t>
            </a:r>
          </a:p>
          <a:p>
            <a:pPr marL="457063" indent="-457063">
              <a:lnSpc>
                <a:spcPct val="80000"/>
              </a:lnSpc>
              <a:buNone/>
            </a:pPr>
            <a:r>
              <a:rPr lang="es-MX" altLang="es-MX" dirty="0"/>
              <a:t>(([[A+B]]))</a:t>
            </a:r>
          </a:p>
          <a:p>
            <a:pPr marL="457063" indent="-457063">
              <a:lnSpc>
                <a:spcPct val="80000"/>
              </a:lnSpc>
              <a:buNone/>
            </a:pPr>
            <a:endParaRPr lang="es-MX" altLang="es-MX" sz="2399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6267567" y="2057758"/>
            <a:ext cx="4753642" cy="2990339"/>
          </a:xfrm>
        </p:spPr>
        <p:txBody>
          <a:bodyPr>
            <a:normAutofit/>
          </a:bodyPr>
          <a:lstStyle/>
          <a:p>
            <a:pPr marL="457063" indent="-457063" algn="just">
              <a:lnSpc>
                <a:spcPct val="80000"/>
              </a:lnSpc>
              <a:buNone/>
            </a:pPr>
            <a:r>
              <a:rPr lang="es-MX" altLang="es-MX" sz="1999" b="1" dirty="0">
                <a:solidFill>
                  <a:srgbClr val="000000"/>
                </a:solidFill>
              </a:rPr>
              <a:t>Condición para que los paréntesis estén correctos es: </a:t>
            </a:r>
          </a:p>
          <a:p>
            <a:pPr marL="457063" indent="-457063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es-MX" altLang="es-MX" sz="2399" dirty="0"/>
              <a:t>Que la pila este vacía</a:t>
            </a:r>
          </a:p>
          <a:p>
            <a:pPr marL="457063" indent="-457063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es-MX" altLang="es-MX" sz="2399" dirty="0"/>
              <a:t>Que no quede ningún paréntesis que cierre pendiente</a:t>
            </a:r>
          </a:p>
          <a:p>
            <a:pPr marL="457063" indent="-457063">
              <a:lnSpc>
                <a:spcPct val="80000"/>
              </a:lnSpc>
              <a:buNone/>
            </a:pPr>
            <a:endParaRPr lang="es-MX" altLang="es-MX" sz="1999" dirty="0"/>
          </a:p>
          <a:p>
            <a:pPr marL="457063" indent="-457063">
              <a:lnSpc>
                <a:spcPct val="80000"/>
              </a:lnSpc>
              <a:buNone/>
            </a:pPr>
            <a:r>
              <a:rPr lang="es-MX" altLang="es-MX" sz="1999" dirty="0"/>
              <a:t>Ejemplo con las operaciones anteriores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86281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Paréntesis en Expresiones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Las expresiones aritméticas utilizan paréntesis. Una de las aplicaciones con pilas es verificar que los paréntesis están dispuestos correctamente:</a:t>
            </a:r>
          </a:p>
          <a:p>
            <a:pPr lvl="1"/>
            <a:r>
              <a:rPr lang="es-MX" dirty="0" smtClean="0"/>
              <a:t>(A+B)</a:t>
            </a:r>
          </a:p>
          <a:p>
            <a:pPr lvl="1"/>
            <a:r>
              <a:rPr lang="es-MX" altLang="es-MX" dirty="0" smtClean="0"/>
              <a:t>(A+B)+C</a:t>
            </a:r>
          </a:p>
          <a:p>
            <a:pPr lvl="1"/>
            <a:r>
              <a:rPr lang="es-MX" altLang="es-MX" dirty="0" smtClean="0"/>
              <a:t>(A*(B+C)+D)</a:t>
            </a:r>
          </a:p>
          <a:p>
            <a:pPr lvl="1"/>
            <a:endParaRPr lang="es-MX" altLang="es-MX" dirty="0"/>
          </a:p>
          <a:p>
            <a:endParaRPr lang="es-MX" altLang="es-MX" dirty="0" smtClean="0"/>
          </a:p>
          <a:p>
            <a:endParaRPr lang="es-MX" altLang="es-MX" dirty="0"/>
          </a:p>
          <a:p>
            <a:endParaRPr lang="es-MX" dirty="0" smtClean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08554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Análisis de Paréntesis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502769" indent="-457063">
              <a:buFont typeface="+mj-lt"/>
              <a:buAutoNum type="arabicPeriod"/>
            </a:pPr>
            <a:r>
              <a:rPr lang="es-MX" sz="3199" dirty="0"/>
              <a:t>Leer expresión</a:t>
            </a:r>
          </a:p>
          <a:p>
            <a:pPr marL="502769" indent="-457063">
              <a:buFont typeface="+mj-lt"/>
              <a:buAutoNum type="arabicPeriod"/>
            </a:pPr>
            <a:r>
              <a:rPr lang="es-MX" sz="3199" dirty="0"/>
              <a:t>Hacer un ciclo mientras no se llegue al final de la expresión:</a:t>
            </a:r>
          </a:p>
          <a:p>
            <a:pPr marL="731301" lvl="1" indent="-457063">
              <a:buFont typeface="+mj-lt"/>
              <a:buAutoNum type="arabicPeriod"/>
            </a:pPr>
            <a:r>
              <a:rPr lang="es-MX" sz="2999" dirty="0" err="1"/>
              <a:t>For</a:t>
            </a:r>
            <a:r>
              <a:rPr lang="es-MX" sz="2999" dirty="0"/>
              <a:t>(</a:t>
            </a:r>
            <a:r>
              <a:rPr lang="es-MX" sz="2999" dirty="0" err="1"/>
              <a:t>int</a:t>
            </a:r>
            <a:r>
              <a:rPr lang="es-MX" sz="2999" dirty="0"/>
              <a:t> i=0; i&lt;</a:t>
            </a:r>
            <a:r>
              <a:rPr lang="es-MX" sz="2999" dirty="0" err="1"/>
              <a:t>expr.length;i</a:t>
            </a:r>
            <a:r>
              <a:rPr lang="es-MX" sz="2999" dirty="0"/>
              <a:t>++)</a:t>
            </a:r>
          </a:p>
          <a:p>
            <a:pPr marL="731301" lvl="1" indent="-457063">
              <a:buFont typeface="+mj-lt"/>
              <a:buAutoNum type="arabicPeriod"/>
            </a:pPr>
            <a:r>
              <a:rPr lang="es-MX" sz="2999" dirty="0" err="1"/>
              <a:t>caracter</a:t>
            </a:r>
            <a:r>
              <a:rPr lang="es-MX" sz="2999" dirty="0"/>
              <a:t>=</a:t>
            </a:r>
            <a:r>
              <a:rPr lang="es-MX" sz="2999" dirty="0" err="1"/>
              <a:t>expr</a:t>
            </a:r>
            <a:r>
              <a:rPr lang="es-MX" sz="2999" dirty="0"/>
              <a:t>[i];</a:t>
            </a:r>
          </a:p>
          <a:p>
            <a:pPr marL="731301" lvl="1" indent="-457063">
              <a:buFont typeface="+mj-lt"/>
              <a:buAutoNum type="arabicPeriod"/>
            </a:pPr>
            <a:r>
              <a:rPr lang="es-MX" sz="2999" dirty="0" err="1"/>
              <a:t>If</a:t>
            </a:r>
            <a:r>
              <a:rPr lang="es-MX" sz="2999" dirty="0"/>
              <a:t> (</a:t>
            </a:r>
            <a:r>
              <a:rPr lang="es-MX" sz="2999" dirty="0" err="1"/>
              <a:t>caracter</a:t>
            </a:r>
            <a:r>
              <a:rPr lang="es-MX" sz="2999" dirty="0"/>
              <a:t> es ( [ {</a:t>
            </a:r>
          </a:p>
          <a:p>
            <a:pPr marL="274238" lvl="1" indent="0">
              <a:buNone/>
            </a:pPr>
            <a:endParaRPr lang="es-MX" sz="2999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MX" dirty="0" smtClean="0"/>
              <a:t> </a:t>
            </a:r>
            <a:r>
              <a:rPr lang="es-MX" sz="2399" dirty="0"/>
              <a:t>Se mete a la pila </a:t>
            </a:r>
          </a:p>
          <a:p>
            <a:pPr marL="502769" indent="-457063">
              <a:buFont typeface="+mj-lt"/>
              <a:buAutoNum type="arabicPeriod" startAt="4"/>
            </a:pPr>
            <a:r>
              <a:rPr lang="es-MX" sz="2399" dirty="0" err="1"/>
              <a:t>If</a:t>
            </a:r>
            <a:r>
              <a:rPr lang="es-MX" sz="2399" dirty="0"/>
              <a:t> Es un  ) ] } y coincide con el elemento tope , sacar dicho elemento de la pila</a:t>
            </a:r>
          </a:p>
          <a:p>
            <a:pPr marL="502769" indent="-457063">
              <a:buFont typeface="+mj-lt"/>
              <a:buAutoNum type="arabicPeriod" startAt="4"/>
            </a:pPr>
            <a:r>
              <a:rPr lang="es-MX" sz="2399" dirty="0" err="1"/>
              <a:t>Else</a:t>
            </a:r>
            <a:r>
              <a:rPr lang="es-MX" sz="2399" dirty="0"/>
              <a:t> Marcar error y terminar, indicando error.</a:t>
            </a:r>
          </a:p>
          <a:p>
            <a:pPr marL="502769" indent="-457063">
              <a:buFont typeface="+mj-lt"/>
              <a:buAutoNum type="arabicPeriod" startAt="4"/>
            </a:pPr>
            <a:r>
              <a:rPr lang="es-MX" sz="2399" dirty="0"/>
              <a:t>Continuar analizando hasta encontrar error o que se termine el </a:t>
            </a:r>
            <a:r>
              <a:rPr lang="es-MX" sz="2399" dirty="0" err="1"/>
              <a:t>string</a:t>
            </a:r>
            <a:r>
              <a:rPr lang="es-MX" sz="2399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25723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Primera parte Unidad 3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/>
              <a:t>3.1 Pilas </a:t>
            </a:r>
          </a:p>
          <a:p>
            <a:pPr lvl="1"/>
            <a:r>
              <a:rPr lang="es-MX" sz="2799" dirty="0"/>
              <a:t>3.1.1 Representación en memoria </a:t>
            </a:r>
          </a:p>
          <a:p>
            <a:pPr lvl="1"/>
            <a:r>
              <a:rPr lang="es-MX" sz="2799" dirty="0"/>
              <a:t>3.1.2 Operaciones básicas </a:t>
            </a:r>
          </a:p>
          <a:p>
            <a:pPr lvl="1"/>
            <a:r>
              <a:rPr lang="es-MX" sz="2799" dirty="0"/>
              <a:t>3.1.3 Aplicaciones</a:t>
            </a:r>
            <a:br>
              <a:rPr lang="es-MX" sz="2799" dirty="0"/>
            </a:br>
            <a:r>
              <a:rPr lang="es-MX" sz="2799" dirty="0"/>
              <a:t/>
            </a:r>
            <a:br>
              <a:rPr lang="es-MX" sz="2799" dirty="0"/>
            </a:br>
            <a:endParaRPr lang="es-MX" sz="2799" dirty="0"/>
          </a:p>
        </p:txBody>
      </p:sp>
    </p:spTree>
    <p:extLst>
      <p:ext uri="{BB962C8B-B14F-4D97-AF65-F5344CB8AC3E}">
        <p14:creationId xmlns:p14="http://schemas.microsoft.com/office/powerpoint/2010/main" val="1128465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Ejemplo: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MX" altLang="es-MX" sz="2399" b="1" dirty="0">
                <a:solidFill>
                  <a:schemeClr val="accent2">
                    <a:lumMod val="50000"/>
                  </a:schemeClr>
                </a:solidFill>
              </a:rPr>
              <a:t>([(A+B)*(C+D)])</a:t>
            </a:r>
          </a:p>
          <a:p>
            <a:endParaRPr lang="es-MX" sz="2399" b="1" dirty="0">
              <a:solidFill>
                <a:schemeClr val="accent2">
                  <a:lumMod val="50000"/>
                </a:schemeClr>
              </a:solidFill>
            </a:endParaRPr>
          </a:p>
          <a:p>
            <a:endParaRPr lang="es-MX" sz="2399" b="1" dirty="0">
              <a:solidFill>
                <a:schemeClr val="accent2">
                  <a:lumMod val="50000"/>
                </a:schemeClr>
              </a:solidFill>
            </a:endParaRPr>
          </a:p>
          <a:p>
            <a:endParaRPr lang="es-MX" sz="2399" b="1" dirty="0">
              <a:solidFill>
                <a:schemeClr val="accent2">
                  <a:lumMod val="50000"/>
                </a:schemeClr>
              </a:solidFill>
            </a:endParaRPr>
          </a:p>
          <a:p>
            <a:endParaRPr lang="es-MX" sz="2399" b="1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s-MX" sz="2399" b="1" dirty="0">
                <a:solidFill>
                  <a:schemeClr val="accent2">
                    <a:lumMod val="50000"/>
                  </a:schemeClr>
                </a:solidFill>
              </a:rPr>
              <a:t>¿Cómo sabemos que los paréntesis están correctos?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71157" y="2875866"/>
            <a:ext cx="8257226" cy="4614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399" dirty="0"/>
              <a:t>Dibujar el estatus de la pila según se vaya evaluando la expresión</a:t>
            </a:r>
          </a:p>
        </p:txBody>
      </p:sp>
    </p:spTree>
    <p:extLst>
      <p:ext uri="{BB962C8B-B14F-4D97-AF65-F5344CB8AC3E}">
        <p14:creationId xmlns:p14="http://schemas.microsoft.com/office/powerpoint/2010/main" val="327483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Aplicaciones de Pilas</a:t>
            </a:r>
            <a:endParaRPr lang="es-MX" dirty="0"/>
          </a:p>
        </p:txBody>
      </p:sp>
      <p:sp>
        <p:nvSpPr>
          <p:cNvPr id="14338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lnSpc>
                <a:spcPct val="80000"/>
              </a:lnSpc>
              <a:buNone/>
            </a:pPr>
            <a:r>
              <a:rPr lang="es-MX" sz="3599" b="1">
                <a:solidFill>
                  <a:schemeClr val="folHlink"/>
                </a:solidFill>
              </a:rPr>
              <a:t>EXPRESIONES ARITMETICAS:</a:t>
            </a:r>
          </a:p>
          <a:p>
            <a:pPr marL="0" indent="0" algn="just">
              <a:lnSpc>
                <a:spcPct val="80000"/>
              </a:lnSpc>
              <a:buNone/>
            </a:pPr>
            <a:endParaRPr lang="en-US"/>
          </a:p>
          <a:p>
            <a:pPr marL="0" indent="0" algn="just">
              <a:lnSpc>
                <a:spcPct val="80000"/>
              </a:lnSpc>
              <a:buNone/>
            </a:pPr>
            <a:r>
              <a:rPr lang="es-MX"/>
              <a:t>Una expresión aritmética contiene constantes, variables y operaciones con distintos niveles de precedencia.</a:t>
            </a:r>
          </a:p>
          <a:p>
            <a:pPr marL="0" indent="0" algn="ctr">
              <a:lnSpc>
                <a:spcPct val="80000"/>
              </a:lnSpc>
              <a:buNone/>
            </a:pPr>
            <a:endParaRPr lang="es-MX" sz="3599" b="1"/>
          </a:p>
          <a:p>
            <a:pPr marL="0" indent="0" algn="ctr">
              <a:lnSpc>
                <a:spcPct val="80000"/>
              </a:lnSpc>
              <a:buNone/>
            </a:pPr>
            <a:r>
              <a:rPr lang="es-MX" sz="3599" b="1">
                <a:solidFill>
                  <a:schemeClr val="folHlink"/>
                </a:solidFill>
              </a:rPr>
              <a:t>OPERACIONES :</a:t>
            </a:r>
          </a:p>
          <a:p>
            <a:pPr marL="0" indent="0" algn="just">
              <a:lnSpc>
                <a:spcPct val="80000"/>
              </a:lnSpc>
              <a:buNone/>
            </a:pPr>
            <a:r>
              <a:rPr lang="es-MX" b="1"/>
              <a:t>^ </a:t>
            </a:r>
            <a:r>
              <a:rPr lang="es-MX"/>
              <a:t>potencia</a:t>
            </a:r>
          </a:p>
          <a:p>
            <a:pPr marL="0" indent="0" algn="just">
              <a:lnSpc>
                <a:spcPct val="80000"/>
              </a:lnSpc>
              <a:buNone/>
            </a:pPr>
            <a:r>
              <a:rPr lang="es-MX"/>
              <a:t>*/ multiplicación, división</a:t>
            </a:r>
          </a:p>
          <a:p>
            <a:pPr marL="0" indent="0" algn="just">
              <a:lnSpc>
                <a:spcPct val="80000"/>
              </a:lnSpc>
              <a:buNone/>
            </a:pPr>
            <a:r>
              <a:rPr lang="es-MX"/>
              <a:t>+,- suma, resta</a:t>
            </a:r>
            <a:endParaRPr lang="es-MX" b="1"/>
          </a:p>
        </p:txBody>
      </p:sp>
    </p:spTree>
    <p:extLst>
      <p:ext uri="{BB962C8B-B14F-4D97-AF65-F5344CB8AC3E}">
        <p14:creationId xmlns:p14="http://schemas.microsoft.com/office/powerpoint/2010/main" val="1219464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031622" y="1773337"/>
            <a:ext cx="3437764" cy="26309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399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Precedencia de Operadores</a:t>
            </a:r>
            <a:endParaRPr lang="es-MX" dirty="0"/>
          </a:p>
        </p:txBody>
      </p:sp>
      <p:sp>
        <p:nvSpPr>
          <p:cNvPr id="206850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altLang="es-MX" smtClean="0"/>
              <a:t>()         paréntesis</a:t>
            </a:r>
          </a:p>
          <a:p>
            <a:pPr marL="0" indent="0" algn="just">
              <a:buNone/>
            </a:pPr>
            <a:r>
              <a:rPr lang="es-MX" altLang="es-MX" b="1" smtClean="0"/>
              <a:t>^         </a:t>
            </a:r>
            <a:r>
              <a:rPr lang="es-MX" altLang="es-MX" smtClean="0"/>
              <a:t>potencia</a:t>
            </a:r>
          </a:p>
          <a:p>
            <a:pPr marL="0" indent="0" algn="just">
              <a:buNone/>
            </a:pPr>
            <a:r>
              <a:rPr lang="es-MX" altLang="es-MX" smtClean="0"/>
              <a:t>*  /       multiplicación, división</a:t>
            </a:r>
          </a:p>
          <a:p>
            <a:pPr marL="0" indent="0" algn="just">
              <a:buNone/>
            </a:pPr>
            <a:r>
              <a:rPr lang="es-MX" altLang="es-MX" smtClean="0"/>
              <a:t>+,-       suma, resta</a:t>
            </a:r>
            <a:endParaRPr lang="es-MX" altLang="es-MX" b="1" smtClean="0"/>
          </a:p>
        </p:txBody>
      </p:sp>
      <p:sp>
        <p:nvSpPr>
          <p:cNvPr id="206852" name="Text Box 4"/>
          <p:cNvSpPr txBox="1">
            <a:spLocks noChangeArrowheads="1"/>
          </p:cNvSpPr>
          <p:nvPr/>
        </p:nvSpPr>
        <p:spPr bwMode="auto">
          <a:xfrm>
            <a:off x="7546598" y="1773337"/>
            <a:ext cx="2591713" cy="3666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MX" altLang="es-MX" sz="1799"/>
              <a:t>Nivel mayor prioridad</a:t>
            </a:r>
          </a:p>
        </p:txBody>
      </p:sp>
      <p:sp>
        <p:nvSpPr>
          <p:cNvPr id="206853" name="Text Box 5"/>
          <p:cNvSpPr txBox="1">
            <a:spLocks noChangeArrowheads="1"/>
          </p:cNvSpPr>
          <p:nvPr/>
        </p:nvSpPr>
        <p:spPr bwMode="auto">
          <a:xfrm>
            <a:off x="7546598" y="3573093"/>
            <a:ext cx="2591713" cy="3666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MX" altLang="es-MX" sz="1799"/>
              <a:t>Nivel menor prioridad</a:t>
            </a:r>
          </a:p>
        </p:txBody>
      </p:sp>
      <p:sp>
        <p:nvSpPr>
          <p:cNvPr id="206854" name="Line 6"/>
          <p:cNvSpPr>
            <a:spLocks noChangeShapeType="1"/>
          </p:cNvSpPr>
          <p:nvPr/>
        </p:nvSpPr>
        <p:spPr bwMode="auto">
          <a:xfrm>
            <a:off x="8687713" y="2173283"/>
            <a:ext cx="0" cy="1439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 sz="2399"/>
          </a:p>
        </p:txBody>
      </p:sp>
    </p:spTree>
    <p:extLst>
      <p:ext uri="{BB962C8B-B14F-4D97-AF65-F5344CB8AC3E}">
        <p14:creationId xmlns:p14="http://schemas.microsoft.com/office/powerpoint/2010/main" val="2461307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64035" y="1524496"/>
            <a:ext cx="8227457" cy="495171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s-MX" sz="2399" b="1" dirty="0">
                <a:solidFill>
                  <a:schemeClr val="folHlink"/>
                </a:solidFill>
              </a:rPr>
              <a:t>NOTACION INFIJA: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MX" sz="2399" dirty="0"/>
              <a:t>Los operadores aparecen en medio de los  </a:t>
            </a:r>
            <a:r>
              <a:rPr lang="es-MX" sz="2399" dirty="0" err="1"/>
              <a:t>operandos</a:t>
            </a:r>
            <a:r>
              <a:rPr lang="es-MX" sz="2399" dirty="0"/>
              <a:t>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MX" sz="2399" dirty="0"/>
              <a:t>         A + B,  A – 1,  E/F, A * C ,  A ^ B , A + B + C</a:t>
            </a:r>
          </a:p>
          <a:p>
            <a:pPr>
              <a:lnSpc>
                <a:spcPct val="80000"/>
              </a:lnSpc>
              <a:buNone/>
            </a:pPr>
            <a:r>
              <a:rPr lang="es-ES" altLang="es-MX" sz="2399" dirty="0"/>
              <a:t>               </a:t>
            </a:r>
            <a:r>
              <a:rPr lang="es-ES" altLang="es-MX" sz="2399" b="1" dirty="0"/>
              <a:t>&lt;operando&gt; &lt;operador&gt; &lt;operando&gt;</a:t>
            </a:r>
          </a:p>
          <a:p>
            <a:pPr>
              <a:lnSpc>
                <a:spcPct val="80000"/>
              </a:lnSpc>
              <a:buFontTx/>
              <a:buNone/>
            </a:pPr>
            <a:endParaRPr lang="es-MX" sz="2399" dirty="0"/>
          </a:p>
          <a:p>
            <a:pPr>
              <a:lnSpc>
                <a:spcPct val="80000"/>
              </a:lnSpc>
              <a:buFontTx/>
              <a:buNone/>
            </a:pPr>
            <a:r>
              <a:rPr lang="es-MX" sz="2399" b="1" dirty="0">
                <a:solidFill>
                  <a:schemeClr val="folHlink"/>
                </a:solidFill>
              </a:rPr>
              <a:t>NOTACION PREFIJA: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MX" sz="2399" dirty="0"/>
              <a:t>El operador aparece antes de los </a:t>
            </a:r>
            <a:r>
              <a:rPr lang="es-MX" sz="2399" dirty="0" err="1"/>
              <a:t>operandos</a:t>
            </a:r>
            <a:r>
              <a:rPr lang="es-MX" sz="2399" dirty="0"/>
              <a:t>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MX" sz="2399" dirty="0"/>
              <a:t>     + AB,  - A1,  /EF,  *AC,  ^AB,  ++AB,  +- ABC</a:t>
            </a:r>
          </a:p>
          <a:p>
            <a:pPr>
              <a:lnSpc>
                <a:spcPct val="80000"/>
              </a:lnSpc>
              <a:buNone/>
            </a:pPr>
            <a:r>
              <a:rPr lang="en-US" altLang="es-MX" sz="2399" b="1" dirty="0">
                <a:solidFill>
                  <a:schemeClr val="folHlink"/>
                </a:solidFill>
              </a:rPr>
              <a:t>	      </a:t>
            </a:r>
            <a:r>
              <a:rPr lang="es-ES" altLang="es-MX" sz="2099" b="1" dirty="0"/>
              <a:t> &lt;operador&gt; &lt;operando&gt; &lt;operando&gt;</a:t>
            </a:r>
            <a:endParaRPr lang="es-MX" altLang="es-MX" sz="2099" b="1" dirty="0"/>
          </a:p>
          <a:p>
            <a:pPr>
              <a:lnSpc>
                <a:spcPct val="80000"/>
              </a:lnSpc>
              <a:buFontTx/>
              <a:buNone/>
            </a:pPr>
            <a:endParaRPr lang="en-US" sz="2399" b="1" dirty="0">
              <a:solidFill>
                <a:schemeClr val="folHlink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s-MX" sz="2399" b="1" dirty="0">
                <a:solidFill>
                  <a:schemeClr val="folHlink"/>
                </a:solidFill>
              </a:rPr>
              <a:t>NOTACION POSTFIJA: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MX" sz="2399" dirty="0"/>
              <a:t>El operador aparece al final de los </a:t>
            </a:r>
            <a:r>
              <a:rPr lang="es-MX" sz="2399" dirty="0" err="1"/>
              <a:t>operandos</a:t>
            </a:r>
            <a:r>
              <a:rPr lang="es-MX" sz="2399" dirty="0"/>
              <a:t>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MX" sz="2399" dirty="0"/>
              <a:t>     AB+,  A1-,  EF/,  AC*,  AB^,  AB++,  AB+C- </a:t>
            </a:r>
          </a:p>
          <a:p>
            <a:pPr lvl="4">
              <a:lnSpc>
                <a:spcPct val="80000"/>
              </a:lnSpc>
              <a:buFontTx/>
              <a:buNone/>
            </a:pPr>
            <a:r>
              <a:rPr lang="es-ES" altLang="es-MX" sz="2199" b="1" dirty="0">
                <a:solidFill>
                  <a:srgbClr val="000000"/>
                </a:solidFill>
                <a:latin typeface="Arial" panose="020B0604020202020204" pitchFamily="34" charset="0"/>
              </a:rPr>
              <a:t>&lt;operando&gt; &lt;operando&gt; &lt;operador&gt;</a:t>
            </a:r>
            <a:endParaRPr lang="es-ES" sz="1200" b="1" dirty="0"/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204377" y="548103"/>
            <a:ext cx="6018232" cy="4824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</a:pPr>
            <a:r>
              <a:rPr lang="es-MX" sz="3199" b="1" dirty="0">
                <a:solidFill>
                  <a:srgbClr val="FF99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NOTACIONES:</a:t>
            </a:r>
            <a:endParaRPr lang="es-MX" sz="2399" dirty="0">
              <a:latin typeface="Tahoma" pitchFamily="34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8698095" y="558263"/>
            <a:ext cx="3310081" cy="24785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80000"/>
              </a:lnSpc>
            </a:pPr>
            <a:r>
              <a:rPr lang="es-MX" altLang="es-MX" sz="2000" b="1" dirty="0">
                <a:solidFill>
                  <a:schemeClr val="accent5">
                    <a:lumMod val="50000"/>
                  </a:schemeClr>
                </a:solidFill>
              </a:rPr>
              <a:t>Es la forma habitual de escribir operaciones aritméticas es la de situar el operador entre sus dos </a:t>
            </a:r>
            <a:r>
              <a:rPr lang="es-MX" altLang="es-MX" sz="2000" b="1" dirty="0" err="1">
                <a:solidFill>
                  <a:schemeClr val="accent5">
                    <a:lumMod val="50000"/>
                  </a:schemeClr>
                </a:solidFill>
              </a:rPr>
              <a:t>operandos</a:t>
            </a:r>
            <a:r>
              <a:rPr lang="es-MX" altLang="es-MX" sz="2000" b="1" dirty="0">
                <a:solidFill>
                  <a:schemeClr val="accent5">
                    <a:lumMod val="50000"/>
                  </a:schemeClr>
                </a:solidFill>
              </a:rPr>
              <a:t>. El operador se evalúa dentro de los </a:t>
            </a:r>
            <a:r>
              <a:rPr lang="es-MX" altLang="es-MX" sz="2000" b="1" dirty="0" err="1">
                <a:solidFill>
                  <a:schemeClr val="accent5">
                    <a:lumMod val="50000"/>
                  </a:schemeClr>
                </a:solidFill>
              </a:rPr>
              <a:t>operandos</a:t>
            </a:r>
            <a:r>
              <a:rPr lang="es-MX" altLang="es-MX" sz="2000" b="1" dirty="0">
                <a:solidFill>
                  <a:schemeClr val="accent2"/>
                </a:solidFill>
              </a:rPr>
              <a:t>.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8280547" y="2279862"/>
            <a:ext cx="502146" cy="77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0081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Ejemplos:</a:t>
            </a:r>
            <a:endParaRPr lang="es-MX" dirty="0"/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1071157" y="2383141"/>
            <a:ext cx="3113260" cy="1613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35417" tIns="67709" rIns="135417" bIns="67709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es-MX" sz="2399" dirty="0"/>
              <a:t>Ejemplo1:</a:t>
            </a:r>
          </a:p>
          <a:p>
            <a:pPr eaLnBrk="1" hangingPunct="1"/>
            <a:r>
              <a:rPr lang="es-ES" altLang="es-MX" sz="2399" dirty="0"/>
              <a:t>Infija: (5+9)*3/2^6-1</a:t>
            </a:r>
          </a:p>
          <a:p>
            <a:pPr eaLnBrk="1" hangingPunct="1"/>
            <a:r>
              <a:rPr lang="es-ES" altLang="es-MX" sz="2399" dirty="0"/>
              <a:t>Postfija: 59+3*26^/1-</a:t>
            </a:r>
          </a:p>
          <a:p>
            <a:pPr eaLnBrk="1" hangingPunct="1"/>
            <a:r>
              <a:rPr lang="es-ES" altLang="es-MX" sz="2399" dirty="0"/>
              <a:t>Prefija: -*+</a:t>
            </a:r>
            <a:r>
              <a:rPr lang="es-ES" altLang="es-MX" sz="2399" dirty="0" err="1"/>
              <a:t>xz</a:t>
            </a:r>
            <a:r>
              <a:rPr lang="es-ES" altLang="es-MX" sz="2399" dirty="0"/>
              <a:t>/</a:t>
            </a:r>
            <a:r>
              <a:rPr lang="es-ES" altLang="es-MX" sz="2399" dirty="0" err="1"/>
              <a:t>w^tyv</a:t>
            </a:r>
            <a:endParaRPr lang="es-MX" altLang="es-MX" sz="2399" dirty="0"/>
          </a:p>
        </p:txBody>
      </p:sp>
      <p:sp>
        <p:nvSpPr>
          <p:cNvPr id="6" name="Text Box 11"/>
          <p:cNvSpPr txBox="1">
            <a:spLocks noChangeArrowheads="1"/>
          </p:cNvSpPr>
          <p:nvPr/>
        </p:nvSpPr>
        <p:spPr bwMode="auto">
          <a:xfrm>
            <a:off x="6443639" y="2244475"/>
            <a:ext cx="3095632" cy="1613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35417" tIns="67709" rIns="135417" bIns="67709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es-MX" sz="2399" dirty="0"/>
              <a:t>Ejemplo2:</a:t>
            </a:r>
          </a:p>
          <a:p>
            <a:pPr eaLnBrk="1" hangingPunct="1"/>
            <a:r>
              <a:rPr lang="es-ES" altLang="es-MX" sz="2399" dirty="0"/>
              <a:t>Infija: (</a:t>
            </a:r>
            <a:r>
              <a:rPr lang="es-ES" altLang="es-MX" sz="2399" dirty="0" err="1"/>
              <a:t>a+b</a:t>
            </a:r>
            <a:r>
              <a:rPr lang="es-ES" altLang="es-MX" sz="2399" dirty="0"/>
              <a:t>*c)/d*k^1</a:t>
            </a:r>
          </a:p>
          <a:p>
            <a:pPr eaLnBrk="1" hangingPunct="1"/>
            <a:r>
              <a:rPr lang="es-ES" altLang="es-MX" sz="2399" dirty="0"/>
              <a:t>Postfija: </a:t>
            </a:r>
            <a:r>
              <a:rPr lang="es-ES" altLang="es-MX" sz="2399" dirty="0" err="1"/>
              <a:t>abc</a:t>
            </a:r>
            <a:r>
              <a:rPr lang="es-ES" altLang="es-MX" sz="2399" dirty="0"/>
              <a:t>*+d/k1^*</a:t>
            </a:r>
          </a:p>
          <a:p>
            <a:pPr eaLnBrk="1" hangingPunct="1"/>
            <a:r>
              <a:rPr lang="es-ES" altLang="es-MX" sz="2399" dirty="0"/>
              <a:t>Prefija: /+a*</a:t>
            </a:r>
            <a:r>
              <a:rPr lang="es-ES" altLang="es-MX" sz="2399" dirty="0" err="1"/>
              <a:t>bc</a:t>
            </a:r>
            <a:r>
              <a:rPr lang="es-ES" altLang="es-MX" sz="2399" dirty="0"/>
              <a:t>*d^k1</a:t>
            </a:r>
            <a:endParaRPr lang="es-MX" altLang="es-MX" sz="2399" dirty="0"/>
          </a:p>
        </p:txBody>
      </p:sp>
    </p:spTree>
    <p:extLst>
      <p:ext uri="{BB962C8B-B14F-4D97-AF65-F5344CB8AC3E}">
        <p14:creationId xmlns:p14="http://schemas.microsoft.com/office/powerpoint/2010/main" val="4087464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Algoritmo para convertir de expresión aritmética de infija a posfija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MX" dirty="0" smtClean="0"/>
              <a:t>1.- Hacer un ciclo para recorrer la expresión a analizar (de izquierda a derecha)</a:t>
            </a:r>
          </a:p>
          <a:p>
            <a:r>
              <a:rPr lang="es-MX" dirty="0" smtClean="0"/>
              <a:t>2.- Si es un numero </a:t>
            </a:r>
            <a:r>
              <a:rPr lang="es-MX" dirty="0"/>
              <a:t>se agregan a la variable de </a:t>
            </a:r>
            <a:r>
              <a:rPr lang="es-MX" b="1" dirty="0"/>
              <a:t>salida </a:t>
            </a:r>
            <a:endParaRPr lang="es-MX" dirty="0" smtClean="0"/>
          </a:p>
          <a:p>
            <a:r>
              <a:rPr lang="es-MX" dirty="0" smtClean="0"/>
              <a:t>3.- Los operadores (+,*,-,/) se agregan a la pila</a:t>
            </a:r>
          </a:p>
          <a:p>
            <a:r>
              <a:rPr lang="es-ES" altLang="es-MX" dirty="0" smtClean="0"/>
              <a:t>4.- Si </a:t>
            </a:r>
            <a:r>
              <a:rPr lang="es-ES" altLang="es-MX" dirty="0"/>
              <a:t>el </a:t>
            </a:r>
            <a:r>
              <a:rPr lang="es-ES" altLang="es-MX" dirty="0" err="1"/>
              <a:t>caracter</a:t>
            </a:r>
            <a:r>
              <a:rPr lang="es-ES" altLang="es-MX" dirty="0"/>
              <a:t> es “)” retirar de la pila y el operador retirado </a:t>
            </a:r>
            <a:r>
              <a:rPr lang="es-ES" altLang="es-MX" dirty="0" smtClean="0"/>
              <a:t>agregar a la variable de </a:t>
            </a:r>
            <a:r>
              <a:rPr lang="es-MX" b="1" dirty="0"/>
              <a:t>salida </a:t>
            </a:r>
            <a:endParaRPr lang="es-MX" b="1" dirty="0" smtClean="0"/>
          </a:p>
          <a:p>
            <a:pPr>
              <a:lnSpc>
                <a:spcPct val="80000"/>
              </a:lnSpc>
            </a:pPr>
            <a:r>
              <a:rPr lang="es-ES" altLang="es-MX" dirty="0" smtClean="0"/>
              <a:t>5.-Si </a:t>
            </a:r>
            <a:r>
              <a:rPr lang="es-ES" altLang="es-MX" dirty="0"/>
              <a:t>el </a:t>
            </a:r>
            <a:r>
              <a:rPr lang="es-ES" altLang="es-MX" dirty="0" err="1"/>
              <a:t>caracter</a:t>
            </a:r>
            <a:r>
              <a:rPr lang="es-ES" altLang="es-MX" dirty="0"/>
              <a:t> es “(“ ignorarlo</a:t>
            </a:r>
          </a:p>
          <a:p>
            <a:pPr>
              <a:lnSpc>
                <a:spcPct val="80000"/>
              </a:lnSpc>
            </a:pPr>
            <a:r>
              <a:rPr lang="es-MX" altLang="es-MX" dirty="0"/>
              <a:t>6. Después de analizar toda la cadena, concatene a la variable de </a:t>
            </a:r>
            <a:r>
              <a:rPr lang="es-MX" altLang="es-MX" b="1" dirty="0" smtClean="0"/>
              <a:t>salida</a:t>
            </a:r>
            <a:r>
              <a:rPr lang="es-MX" altLang="es-MX" dirty="0" smtClean="0"/>
              <a:t> lo </a:t>
            </a:r>
            <a:r>
              <a:rPr lang="es-MX" altLang="es-MX" dirty="0"/>
              <a:t>que haya quedado en la pila</a:t>
            </a:r>
            <a:r>
              <a:rPr lang="es-MX" altLang="es-MX" dirty="0" smtClean="0"/>
              <a:t>.</a:t>
            </a:r>
          </a:p>
          <a:p>
            <a:pPr>
              <a:lnSpc>
                <a:spcPct val="80000"/>
              </a:lnSpc>
            </a:pPr>
            <a:endParaRPr lang="es-ES" altLang="es-MX" dirty="0"/>
          </a:p>
          <a:p>
            <a:r>
              <a:rPr lang="es-ES" altLang="es-MX" dirty="0" smtClean="0"/>
              <a:t> Este algoritmo le faltan algunas cosas o restricciones para que funcione correctamente</a:t>
            </a:r>
            <a:endParaRPr lang="es-MX" b="1" dirty="0" smtClean="0"/>
          </a:p>
          <a:p>
            <a:endParaRPr lang="es-MX" b="1" dirty="0" smtClean="0"/>
          </a:p>
          <a:p>
            <a:pPr marL="0" indent="0">
              <a:buNone/>
            </a:pPr>
            <a:endParaRPr lang="es-MX" dirty="0" smtClean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6006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Conversión de Expresiones Pila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s-MX" dirty="0"/>
              <a:t>.   Revisar los caracteres permitidos:</a:t>
            </a:r>
          </a:p>
          <a:p>
            <a:pPr marL="0" indent="0">
              <a:buNone/>
            </a:pPr>
            <a:r>
              <a:rPr lang="es-MX" dirty="0"/>
              <a:t>	0-9 	Números</a:t>
            </a:r>
          </a:p>
          <a:p>
            <a:pPr marL="0" indent="0">
              <a:buNone/>
            </a:pPr>
            <a:r>
              <a:rPr lang="es-MX" dirty="0"/>
              <a:t>	+ - *  /	Operadores aritméticos </a:t>
            </a:r>
          </a:p>
          <a:p>
            <a:pPr marL="0" indent="0">
              <a:buNone/>
            </a:pPr>
            <a:r>
              <a:rPr lang="es-MX" dirty="0"/>
              <a:t>	( { [               Apertura</a:t>
            </a:r>
          </a:p>
          <a:p>
            <a:pPr marL="0" indent="0">
              <a:buNone/>
            </a:pPr>
            <a:r>
              <a:rPr lang="es-MX" dirty="0"/>
              <a:t>	) } ]               Cierre</a:t>
            </a:r>
          </a:p>
          <a:p>
            <a:pPr marL="0" indent="0">
              <a:buNone/>
            </a:pPr>
            <a:r>
              <a:rPr lang="es-MX" dirty="0"/>
              <a:t>                     Cualquier otro </a:t>
            </a:r>
            <a:r>
              <a:rPr lang="es-MX" dirty="0" err="1"/>
              <a:t>caracter</a:t>
            </a:r>
            <a:r>
              <a:rPr lang="es-MX" dirty="0"/>
              <a:t> contenido, deberá de macar error y el programa terminara.</a:t>
            </a:r>
          </a:p>
          <a:p>
            <a:pPr marL="514350" indent="-514350">
              <a:buFont typeface="+mj-lt"/>
              <a:buAutoNum type="arabicPeriod"/>
            </a:pPr>
            <a:r>
              <a:rPr lang="es-MX" dirty="0"/>
              <a:t>Revisar los paréntesis, de tal forma que la expresión sea correcta. Si la expresión es correcta se continuará con el paso 2.</a:t>
            </a:r>
          </a:p>
          <a:p>
            <a:pPr marL="514350" indent="-514350">
              <a:buFont typeface="+mj-lt"/>
              <a:buAutoNum type="arabicPeriod"/>
            </a:pPr>
            <a:r>
              <a:rPr lang="es-MX" dirty="0"/>
              <a:t>Realizar la conversión para que presente la expresión en:  </a:t>
            </a:r>
            <a:r>
              <a:rPr lang="es-MX" dirty="0" err="1"/>
              <a:t>PosFija</a:t>
            </a:r>
            <a:r>
              <a:rPr lang="es-MX" dirty="0"/>
              <a:t> y Prefija.  Mínimamente debe realizar la conversión a </a:t>
            </a:r>
            <a:r>
              <a:rPr lang="es-MX" dirty="0" err="1"/>
              <a:t>PosFija</a:t>
            </a:r>
            <a:r>
              <a:rPr lang="es-MX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s-MX" dirty="0"/>
              <a:t>Al final se debe de presentar la expresión en notación Infija, </a:t>
            </a:r>
            <a:r>
              <a:rPr lang="es-MX" dirty="0" err="1"/>
              <a:t>PosFija</a:t>
            </a:r>
            <a:r>
              <a:rPr lang="es-MX" dirty="0"/>
              <a:t> (Prefija), separando con “,” (coma) cada </a:t>
            </a:r>
            <a:r>
              <a:rPr lang="es-MX" dirty="0" err="1"/>
              <a:t>caracter</a:t>
            </a:r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441738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626" y="444670"/>
            <a:ext cx="9872948" cy="1356007"/>
          </a:xfrm>
        </p:spPr>
        <p:txBody>
          <a:bodyPr>
            <a:normAutofit/>
          </a:bodyPr>
          <a:lstStyle/>
          <a:p>
            <a:r>
              <a:rPr lang="es-MX" dirty="0" smtClean="0"/>
              <a:t>Pilas (Clase </a:t>
            </a:r>
            <a:r>
              <a:rPr lang="es-MX" dirty="0" err="1" smtClean="0"/>
              <a:t>Stack</a:t>
            </a:r>
            <a:r>
              <a:rPr lang="es-MX" dirty="0" smtClean="0"/>
              <a:t>) : Representación en memoria dinámica</a:t>
            </a:r>
            <a:endParaRPr lang="es-MX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8942" y="1630618"/>
            <a:ext cx="10103447" cy="4373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045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Clase </a:t>
            </a:r>
            <a:r>
              <a:rPr lang="es-MX" dirty="0" err="1" smtClean="0"/>
              <a:t>Stack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Stack class represents a last-in-first-out (LIFO) stack of objects. It extends class Vector with five operations that allow a vector to be treated as a stack.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usual </a:t>
            </a:r>
            <a:r>
              <a:rPr lang="en-US" b="1" dirty="0"/>
              <a:t>push</a:t>
            </a:r>
            <a:r>
              <a:rPr lang="en-US" dirty="0"/>
              <a:t> and </a:t>
            </a:r>
            <a:r>
              <a:rPr lang="en-US" b="1" dirty="0"/>
              <a:t>pop</a:t>
            </a:r>
            <a:r>
              <a:rPr lang="en-US" dirty="0"/>
              <a:t> operations are provided, </a:t>
            </a:r>
            <a:r>
              <a:rPr lang="en-US" dirty="0" smtClean="0"/>
              <a:t> as </a:t>
            </a:r>
            <a:r>
              <a:rPr lang="en-US" dirty="0"/>
              <a:t>well as a method to </a:t>
            </a:r>
            <a:r>
              <a:rPr lang="en-US" b="1" dirty="0"/>
              <a:t>peek </a:t>
            </a:r>
            <a:r>
              <a:rPr lang="en-US" dirty="0"/>
              <a:t>at the top item on the stack, a method to test for whether the stack is </a:t>
            </a:r>
            <a:r>
              <a:rPr lang="en-US" b="1" dirty="0"/>
              <a:t>empty</a:t>
            </a:r>
            <a:r>
              <a:rPr lang="en-US" dirty="0"/>
              <a:t>, and a method to search the stack for an item and discover how far it is from the top.</a:t>
            </a:r>
          </a:p>
          <a:p>
            <a:r>
              <a:rPr lang="en-US" dirty="0"/>
              <a:t>When a stack is first created, it contains no items.</a:t>
            </a:r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65555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923" y="1562967"/>
            <a:ext cx="4283829" cy="498008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923" y="240765"/>
            <a:ext cx="10055781" cy="1608925"/>
          </a:xfrm>
        </p:spPr>
        <p:txBody>
          <a:bodyPr/>
          <a:lstStyle/>
          <a:p>
            <a:r>
              <a:rPr lang="es-MX" dirty="0" smtClean="0"/>
              <a:t>Clase </a:t>
            </a:r>
            <a:r>
              <a:rPr lang="es-MX" dirty="0" err="1"/>
              <a:t>S</a:t>
            </a:r>
            <a:r>
              <a:rPr lang="es-MX" dirty="0" err="1" smtClean="0"/>
              <a:t>tack</a:t>
            </a:r>
            <a:endParaRPr lang="es-MX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122576" y="1700463"/>
            <a:ext cx="8763116" cy="4841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364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lipse 2"/>
          <p:cNvSpPr/>
          <p:nvPr/>
        </p:nvSpPr>
        <p:spPr>
          <a:xfrm>
            <a:off x="7103604" y="1690688"/>
            <a:ext cx="3094818" cy="1665134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Elipse 1"/>
          <p:cNvSpPr/>
          <p:nvPr/>
        </p:nvSpPr>
        <p:spPr>
          <a:xfrm>
            <a:off x="4872160" y="2678806"/>
            <a:ext cx="2121068" cy="15969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Estructuras de Datos</a:t>
            </a:r>
            <a:endParaRPr lang="es-MX" dirty="0"/>
          </a:p>
        </p:txBody>
      </p:sp>
      <p:grpSp>
        <p:nvGrpSpPr>
          <p:cNvPr id="9" name="Group 3"/>
          <p:cNvGrpSpPr>
            <a:grpSpLocks/>
          </p:cNvGrpSpPr>
          <p:nvPr/>
        </p:nvGrpSpPr>
        <p:grpSpPr bwMode="auto">
          <a:xfrm>
            <a:off x="2064604" y="2205184"/>
            <a:ext cx="8133818" cy="3212263"/>
            <a:chOff x="431" y="1071"/>
            <a:chExt cx="5125" cy="2024"/>
          </a:xfrm>
        </p:grpSpPr>
        <p:sp>
          <p:nvSpPr>
            <p:cNvPr id="10" name="Text Box 4"/>
            <p:cNvSpPr txBox="1">
              <a:spLocks noChangeArrowheads="1"/>
            </p:cNvSpPr>
            <p:nvPr/>
          </p:nvSpPr>
          <p:spPr bwMode="auto">
            <a:xfrm>
              <a:off x="431" y="2023"/>
              <a:ext cx="1315" cy="6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s-MX" sz="2999" dirty="0">
                  <a:latin typeface="Tahoma" pitchFamily="34" charset="0"/>
                </a:rPr>
                <a:t>Estructuras de Datos</a:t>
              </a:r>
              <a:endParaRPr lang="es-ES" sz="2999" dirty="0">
                <a:latin typeface="Tahoma" pitchFamily="34" charset="0"/>
              </a:endParaRPr>
            </a:p>
          </p:txBody>
        </p:sp>
        <p:sp>
          <p:nvSpPr>
            <p:cNvPr id="11" name="Line 5"/>
            <p:cNvSpPr>
              <a:spLocks noChangeShapeType="1"/>
            </p:cNvSpPr>
            <p:nvPr/>
          </p:nvSpPr>
          <p:spPr bwMode="auto">
            <a:xfrm flipV="1">
              <a:off x="1791" y="1978"/>
              <a:ext cx="454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MX" sz="2399"/>
            </a:p>
          </p:txBody>
        </p:sp>
        <p:sp>
          <p:nvSpPr>
            <p:cNvPr id="12" name="Line 6"/>
            <p:cNvSpPr>
              <a:spLocks noChangeShapeType="1"/>
            </p:cNvSpPr>
            <p:nvPr/>
          </p:nvSpPr>
          <p:spPr bwMode="auto">
            <a:xfrm>
              <a:off x="1791" y="2613"/>
              <a:ext cx="409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MX" sz="2399"/>
            </a:p>
          </p:txBody>
        </p:sp>
        <p:sp>
          <p:nvSpPr>
            <p:cNvPr id="13" name="Text Box 7"/>
            <p:cNvSpPr txBox="1">
              <a:spLocks noChangeArrowheads="1"/>
            </p:cNvSpPr>
            <p:nvPr/>
          </p:nvSpPr>
          <p:spPr bwMode="auto">
            <a:xfrm>
              <a:off x="2245" y="1706"/>
              <a:ext cx="1361" cy="3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s-MX" sz="2999">
                  <a:latin typeface="Tahoma" pitchFamily="34" charset="0"/>
                </a:rPr>
                <a:t>Lineales</a:t>
              </a:r>
              <a:endParaRPr lang="es-ES" sz="2999">
                <a:latin typeface="Tahoma" pitchFamily="34" charset="0"/>
              </a:endParaRPr>
            </a:p>
          </p:txBody>
        </p:sp>
        <p:sp>
          <p:nvSpPr>
            <p:cNvPr id="14" name="Text Box 8"/>
            <p:cNvSpPr txBox="1">
              <a:spLocks noChangeArrowheads="1"/>
            </p:cNvSpPr>
            <p:nvPr/>
          </p:nvSpPr>
          <p:spPr bwMode="auto">
            <a:xfrm>
              <a:off x="2290" y="2749"/>
              <a:ext cx="1316" cy="3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s-MX" sz="2999">
                  <a:latin typeface="Tahoma" pitchFamily="34" charset="0"/>
                </a:rPr>
                <a:t>No lineales</a:t>
              </a:r>
              <a:endParaRPr lang="es-ES" sz="2999">
                <a:latin typeface="Tahoma" pitchFamily="34" charset="0"/>
              </a:endParaRPr>
            </a:p>
          </p:txBody>
        </p:sp>
        <p:sp>
          <p:nvSpPr>
            <p:cNvPr id="15" name="Line 9"/>
            <p:cNvSpPr>
              <a:spLocks noChangeShapeType="1"/>
            </p:cNvSpPr>
            <p:nvPr/>
          </p:nvSpPr>
          <p:spPr bwMode="auto">
            <a:xfrm flipV="1">
              <a:off x="3424" y="1524"/>
              <a:ext cx="272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MX" sz="2399"/>
            </a:p>
          </p:txBody>
        </p:sp>
        <p:sp>
          <p:nvSpPr>
            <p:cNvPr id="16" name="Line 10"/>
            <p:cNvSpPr>
              <a:spLocks noChangeShapeType="1"/>
            </p:cNvSpPr>
            <p:nvPr/>
          </p:nvSpPr>
          <p:spPr bwMode="auto">
            <a:xfrm>
              <a:off x="3470" y="1978"/>
              <a:ext cx="272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MX" sz="2399"/>
            </a:p>
          </p:txBody>
        </p:sp>
        <p:sp>
          <p:nvSpPr>
            <p:cNvPr id="17" name="Text Box 11"/>
            <p:cNvSpPr txBox="1">
              <a:spLocks noChangeArrowheads="1"/>
            </p:cNvSpPr>
            <p:nvPr/>
          </p:nvSpPr>
          <p:spPr bwMode="auto">
            <a:xfrm>
              <a:off x="3651" y="1071"/>
              <a:ext cx="1905" cy="6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s-MX" sz="2999">
                  <a:latin typeface="Tahoma" pitchFamily="34" charset="0"/>
                </a:rPr>
                <a:t>Almacenamiento Contiguo</a:t>
              </a:r>
              <a:endParaRPr lang="es-ES" sz="2999">
                <a:latin typeface="Tahoma" pitchFamily="34" charset="0"/>
              </a:endParaRPr>
            </a:p>
          </p:txBody>
        </p:sp>
        <p:sp>
          <p:nvSpPr>
            <p:cNvPr id="18" name="Text Box 12"/>
            <p:cNvSpPr txBox="1">
              <a:spLocks noChangeArrowheads="1"/>
            </p:cNvSpPr>
            <p:nvPr/>
          </p:nvSpPr>
          <p:spPr bwMode="auto">
            <a:xfrm>
              <a:off x="3651" y="2069"/>
              <a:ext cx="1905" cy="6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s-MX" sz="2999">
                  <a:latin typeface="Tahoma" pitchFamily="34" charset="0"/>
                </a:rPr>
                <a:t>Almacenamiento No Contiguo</a:t>
              </a:r>
              <a:endParaRPr lang="es-ES" sz="2999">
                <a:latin typeface="Tahoma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29675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Clase </a:t>
            </a:r>
            <a:r>
              <a:rPr lang="es-MX" dirty="0" err="1" smtClean="0"/>
              <a:t>Stack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Stack class represents a last-in-first-out (LIFO) stack of objects. It extends class Vector with five operations that allow a vector to be treated as a stack.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usual </a:t>
            </a:r>
            <a:r>
              <a:rPr lang="en-US" b="1" dirty="0"/>
              <a:t>push</a:t>
            </a:r>
            <a:r>
              <a:rPr lang="en-US" dirty="0"/>
              <a:t> and </a:t>
            </a:r>
            <a:r>
              <a:rPr lang="en-US" b="1" dirty="0"/>
              <a:t>pop</a:t>
            </a:r>
            <a:r>
              <a:rPr lang="en-US" dirty="0"/>
              <a:t> operations are provided, </a:t>
            </a:r>
            <a:r>
              <a:rPr lang="en-US" dirty="0" smtClean="0"/>
              <a:t> as </a:t>
            </a:r>
            <a:r>
              <a:rPr lang="en-US" dirty="0"/>
              <a:t>well as a method to </a:t>
            </a:r>
            <a:r>
              <a:rPr lang="en-US" b="1" dirty="0"/>
              <a:t>peek </a:t>
            </a:r>
            <a:r>
              <a:rPr lang="en-US" dirty="0"/>
              <a:t>at the top item on the stack, a method to test for whether the stack is </a:t>
            </a:r>
            <a:r>
              <a:rPr lang="en-US" b="1" dirty="0"/>
              <a:t>empty</a:t>
            </a:r>
            <a:r>
              <a:rPr lang="en-US" dirty="0"/>
              <a:t>, and a method to search the stack for an item and discover how far it is from the top.</a:t>
            </a:r>
          </a:p>
          <a:p>
            <a:r>
              <a:rPr lang="en-US" dirty="0"/>
              <a:t>When a stack is first created, it contains no items.</a:t>
            </a:r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82941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923" y="1562967"/>
            <a:ext cx="4283829" cy="498008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923" y="240765"/>
            <a:ext cx="10055781" cy="1608925"/>
          </a:xfrm>
        </p:spPr>
        <p:txBody>
          <a:bodyPr/>
          <a:lstStyle/>
          <a:p>
            <a:r>
              <a:rPr lang="es-MX" dirty="0" smtClean="0"/>
              <a:t>Clase </a:t>
            </a:r>
            <a:r>
              <a:rPr lang="es-MX" dirty="0" err="1"/>
              <a:t>S</a:t>
            </a:r>
            <a:r>
              <a:rPr lang="es-MX" dirty="0" err="1" smtClean="0"/>
              <a:t>tack</a:t>
            </a:r>
            <a:endParaRPr lang="es-MX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122576" y="1700463"/>
            <a:ext cx="8763116" cy="4841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861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Ejercicio clase </a:t>
            </a:r>
            <a:r>
              <a:rPr lang="es-MX" dirty="0" err="1"/>
              <a:t>S</a:t>
            </a:r>
            <a:r>
              <a:rPr lang="es-MX" dirty="0" err="1" smtClean="0"/>
              <a:t>tack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 smtClean="0"/>
              <a:t>Crear un ejemplo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8292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Aplicación Clase </a:t>
            </a:r>
            <a:r>
              <a:rPr lang="es-MX" dirty="0" err="1" smtClean="0"/>
              <a:t>Stack</a:t>
            </a:r>
            <a:r>
              <a:rPr lang="es-MX" dirty="0" smtClean="0"/>
              <a:t>: Programas en Ejecución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MX" dirty="0" smtClean="0"/>
              <a:t>Crear una clase llamada Programa, con </a:t>
            </a:r>
            <a:r>
              <a:rPr lang="es-MX" dirty="0"/>
              <a:t>los datos </a:t>
            </a:r>
            <a:r>
              <a:rPr lang="es-MX" dirty="0" smtClean="0"/>
              <a:t>de:</a:t>
            </a:r>
          </a:p>
          <a:p>
            <a:pPr lvl="1"/>
            <a:r>
              <a:rPr lang="es-MX" dirty="0"/>
              <a:t> </a:t>
            </a:r>
            <a:r>
              <a:rPr lang="es-MX" dirty="0" err="1" smtClean="0"/>
              <a:t>NombrePrograma</a:t>
            </a:r>
            <a:r>
              <a:rPr lang="es-MX" dirty="0" smtClean="0"/>
              <a:t> </a:t>
            </a:r>
            <a:r>
              <a:rPr lang="es-MX" dirty="0"/>
              <a:t>-</a:t>
            </a:r>
            <a:r>
              <a:rPr lang="es-MX" dirty="0" err="1"/>
              <a:t>String</a:t>
            </a:r>
            <a:endParaRPr lang="es-MX" dirty="0"/>
          </a:p>
          <a:p>
            <a:pPr lvl="1"/>
            <a:r>
              <a:rPr lang="es-MX" dirty="0"/>
              <a:t> </a:t>
            </a:r>
            <a:r>
              <a:rPr lang="es-MX" dirty="0" smtClean="0"/>
              <a:t>Memoria </a:t>
            </a:r>
            <a:r>
              <a:rPr lang="es-MX" dirty="0"/>
              <a:t>- </a:t>
            </a:r>
            <a:r>
              <a:rPr lang="es-MX" dirty="0" err="1"/>
              <a:t>int</a:t>
            </a:r>
            <a:endParaRPr lang="es-MX" dirty="0"/>
          </a:p>
          <a:p>
            <a:pPr lvl="1"/>
            <a:r>
              <a:rPr lang="es-MX" dirty="0" smtClean="0"/>
              <a:t> </a:t>
            </a:r>
            <a:r>
              <a:rPr lang="es-MX" dirty="0" err="1" smtClean="0"/>
              <a:t>PorcentajeAsignado</a:t>
            </a:r>
            <a:r>
              <a:rPr lang="es-MX" dirty="0" smtClean="0"/>
              <a:t> </a:t>
            </a:r>
            <a:r>
              <a:rPr lang="es-MX" dirty="0"/>
              <a:t>-</a:t>
            </a:r>
            <a:r>
              <a:rPr lang="es-MX" dirty="0" err="1"/>
              <a:t>double</a:t>
            </a:r>
            <a:endParaRPr lang="es-MX" dirty="0"/>
          </a:p>
          <a:p>
            <a:pPr lvl="1"/>
            <a:r>
              <a:rPr lang="es-MX" dirty="0"/>
              <a:t> </a:t>
            </a:r>
            <a:r>
              <a:rPr lang="es-MX" dirty="0" smtClean="0"/>
              <a:t>Crear </a:t>
            </a:r>
            <a:r>
              <a:rPr lang="es-MX" dirty="0"/>
              <a:t>constructor</a:t>
            </a:r>
          </a:p>
          <a:p>
            <a:pPr lvl="1"/>
            <a:r>
              <a:rPr lang="es-MX" dirty="0"/>
              <a:t> </a:t>
            </a:r>
            <a:r>
              <a:rPr lang="es-MX" dirty="0" smtClean="0"/>
              <a:t>Métodos </a:t>
            </a:r>
            <a:r>
              <a:rPr lang="es-MX" dirty="0"/>
              <a:t>para los atributos</a:t>
            </a:r>
          </a:p>
          <a:p>
            <a:r>
              <a:rPr lang="es-MX" dirty="0" smtClean="0"/>
              <a:t>Hacer método </a:t>
            </a:r>
            <a:r>
              <a:rPr lang="es-MX" dirty="0"/>
              <a:t>para mostrar todos los programas </a:t>
            </a:r>
            <a:r>
              <a:rPr lang="es-MX" dirty="0" smtClean="0"/>
              <a:t>pendientes de </a:t>
            </a:r>
            <a:r>
              <a:rPr lang="es-MX" dirty="0"/>
              <a:t>ejecución (estado actual de la Pila) y </a:t>
            </a:r>
            <a:r>
              <a:rPr lang="es-MX" dirty="0" smtClean="0"/>
              <a:t>datos, creando objetos tipo Programa y agregarlos a </a:t>
            </a:r>
            <a:r>
              <a:rPr lang="es-MX" dirty="0" err="1" smtClean="0"/>
              <a:t>Stack</a:t>
            </a:r>
            <a:r>
              <a:rPr lang="es-MX" dirty="0" smtClean="0"/>
              <a:t> (un objeto tipo)</a:t>
            </a:r>
            <a:endParaRPr lang="es-MX" dirty="0"/>
          </a:p>
          <a:p>
            <a:r>
              <a:rPr lang="es-MX" dirty="0"/>
              <a:t>     *Crear </a:t>
            </a:r>
            <a:r>
              <a:rPr lang="es-MX" dirty="0" smtClean="0"/>
              <a:t>menú </a:t>
            </a:r>
            <a:r>
              <a:rPr lang="es-MX" dirty="0"/>
              <a:t>con:</a:t>
            </a:r>
          </a:p>
          <a:p>
            <a:pPr lvl="1"/>
            <a:r>
              <a:rPr lang="es-MX" dirty="0"/>
              <a:t>     *1.- Agregar Programa</a:t>
            </a:r>
          </a:p>
          <a:p>
            <a:pPr lvl="1"/>
            <a:r>
              <a:rPr lang="es-MX" dirty="0"/>
              <a:t>     *2.- Terminar Programa</a:t>
            </a:r>
          </a:p>
          <a:p>
            <a:pPr lvl="1"/>
            <a:r>
              <a:rPr lang="es-MX" dirty="0"/>
              <a:t>     *3.- Verificar programa en ejecución</a:t>
            </a:r>
          </a:p>
          <a:p>
            <a:pPr lvl="1"/>
            <a:r>
              <a:rPr lang="es-MX" dirty="0"/>
              <a:t>     *4.- Mostrar Programas Pendientes (recorrer programas)</a:t>
            </a:r>
          </a:p>
        </p:txBody>
      </p:sp>
    </p:spTree>
    <p:extLst>
      <p:ext uri="{BB962C8B-B14F-4D97-AF65-F5344CB8AC3E}">
        <p14:creationId xmlns:p14="http://schemas.microsoft.com/office/powerpoint/2010/main" val="4018736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Aplicación Programas en Ejecución: Restricciones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MX" dirty="0" smtClean="0"/>
              <a:t>Crear una variables a nivel de clase que controle lo siguiente:</a:t>
            </a:r>
          </a:p>
          <a:p>
            <a:pPr lvl="1"/>
            <a:r>
              <a:rPr lang="es-MX" dirty="0" smtClean="0"/>
              <a:t>Memoria disponible</a:t>
            </a:r>
          </a:p>
          <a:p>
            <a:pPr lvl="1"/>
            <a:r>
              <a:rPr lang="es-MX" dirty="0" smtClean="0"/>
              <a:t>Porcentaje del procesador libre.</a:t>
            </a:r>
          </a:p>
          <a:p>
            <a:r>
              <a:rPr lang="es-MX" dirty="0" smtClean="0"/>
              <a:t>Cuando se vaya agregar un programa en la Pila, deberá de verificar que el procesador tenga porcentaje disponible para la ejecución del programa.</a:t>
            </a:r>
          </a:p>
          <a:p>
            <a:r>
              <a:rPr lang="es-MX" dirty="0" smtClean="0"/>
              <a:t>También se deberá de tener memoria para albergar el programa. Si se cumplen estas condiciones el programa podrá agregarse a la pila, en caso contrario se mostrará un mensaje correspondiente.</a:t>
            </a:r>
          </a:p>
          <a:p>
            <a:r>
              <a:rPr lang="es-MX" dirty="0" smtClean="0"/>
              <a:t>En caso de que el programa se agregue a la pila se le restará la memoria disponible y el porcentaje de procesador para asignar.</a:t>
            </a:r>
          </a:p>
          <a:p>
            <a:r>
              <a:rPr lang="es-MX" dirty="0" smtClean="0"/>
              <a:t>Al sacar de la pila se liberará memoria y se quitará la asignación del procesador (para que otros programas puedan ejecutarse).</a:t>
            </a:r>
          </a:p>
          <a:p>
            <a:endParaRPr lang="es-MX" dirty="0" smtClean="0"/>
          </a:p>
          <a:p>
            <a:pPr lvl="1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54553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Agregar método al menú: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b="1" dirty="0" smtClean="0"/>
              <a:t> Estatus del Sistema: </a:t>
            </a:r>
            <a:r>
              <a:rPr lang="es-MX" dirty="0" smtClean="0"/>
              <a:t>Mostrará el porcentaje de procesador libre y memoria disponible.</a:t>
            </a:r>
          </a:p>
          <a:p>
            <a:r>
              <a:rPr lang="es-MX" dirty="0" smtClean="0"/>
              <a:t>Se subirá a la plataforma.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07145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Restricciones </a:t>
            </a:r>
            <a:r>
              <a:rPr lang="es-MX" dirty="0" err="1" smtClean="0"/>
              <a:t>Stack</a:t>
            </a:r>
            <a:r>
              <a:rPr lang="es-MX" dirty="0" smtClean="0"/>
              <a:t> de Programas: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Únicamente se debe de usar la clase </a:t>
            </a:r>
            <a:r>
              <a:rPr lang="es-MX" dirty="0" err="1" smtClean="0"/>
              <a:t>Stack</a:t>
            </a:r>
            <a:r>
              <a:rPr lang="es-MX" dirty="0" smtClean="0"/>
              <a:t> de Java como estructura tipo Pila.</a:t>
            </a:r>
          </a:p>
          <a:p>
            <a:r>
              <a:rPr lang="es-MX" dirty="0" smtClean="0"/>
              <a:t>Solo podrán utilizarse las operaciones válidas para una estructura tipo Pila:</a:t>
            </a:r>
          </a:p>
          <a:p>
            <a:pPr lvl="1"/>
            <a:r>
              <a:rPr lang="es-MX" dirty="0" err="1" smtClean="0"/>
              <a:t>Push</a:t>
            </a:r>
            <a:endParaRPr lang="es-MX" dirty="0" smtClean="0"/>
          </a:p>
          <a:p>
            <a:pPr lvl="1"/>
            <a:r>
              <a:rPr lang="es-MX" dirty="0" smtClean="0"/>
              <a:t>Pop</a:t>
            </a:r>
          </a:p>
          <a:p>
            <a:pPr lvl="1"/>
            <a:r>
              <a:rPr lang="es-MX" dirty="0" err="1" smtClean="0"/>
              <a:t>Peek</a:t>
            </a:r>
            <a:endParaRPr lang="es-MX" dirty="0" smtClean="0"/>
          </a:p>
          <a:p>
            <a:pPr lvl="1"/>
            <a:r>
              <a:rPr lang="es-MX" dirty="0" err="1" smtClean="0"/>
              <a:t>Empty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642793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Colas</a:t>
            </a:r>
            <a:endParaRPr lang="es-MX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lnSpc>
                <a:spcPct val="80000"/>
              </a:lnSpc>
              <a:buNone/>
            </a:pPr>
            <a:r>
              <a:rPr lang="es-MX" dirty="0" smtClean="0">
                <a:solidFill>
                  <a:srgbClr val="FF9933"/>
                </a:solidFill>
              </a:rPr>
              <a:t>Definición</a:t>
            </a:r>
            <a:r>
              <a:rPr lang="en-US" dirty="0" smtClean="0"/>
              <a:t>. </a:t>
            </a:r>
            <a:r>
              <a:rPr lang="es-MX" dirty="0"/>
              <a:t>Es una </a:t>
            </a:r>
            <a:r>
              <a:rPr lang="es-MX" b="1" dirty="0">
                <a:solidFill>
                  <a:schemeClr val="accent4"/>
                </a:solidFill>
              </a:rPr>
              <a:t>lista lineal de elementos </a:t>
            </a:r>
            <a:r>
              <a:rPr lang="es-MX" dirty="0"/>
              <a:t>en la que las operaciones de </a:t>
            </a:r>
            <a:r>
              <a:rPr lang="es-MX" b="1" dirty="0">
                <a:solidFill>
                  <a:schemeClr val="accent4"/>
                </a:solidFill>
              </a:rPr>
              <a:t>insertar y eliminar se realizan en diferentes extremos de la cola</a:t>
            </a:r>
            <a:r>
              <a:rPr lang="en-US" dirty="0"/>
              <a:t>.</a:t>
            </a:r>
          </a:p>
          <a:p>
            <a:pPr marL="0" indent="0" algn="just">
              <a:lnSpc>
                <a:spcPct val="80000"/>
              </a:lnSpc>
              <a:buNone/>
            </a:pPr>
            <a:r>
              <a:rPr lang="en-US" dirty="0" err="1" smtClean="0"/>
              <a:t>Trabajan</a:t>
            </a:r>
            <a:r>
              <a:rPr lang="en-US" dirty="0" smtClean="0"/>
              <a:t> </a:t>
            </a:r>
            <a:r>
              <a:rPr lang="es-MX" dirty="0" smtClean="0"/>
              <a:t>con </a:t>
            </a:r>
            <a:r>
              <a:rPr lang="es-MX" dirty="0"/>
              <a:t>filosofía </a:t>
            </a:r>
            <a:r>
              <a:rPr lang="es-MX" b="1" dirty="0">
                <a:solidFill>
                  <a:schemeClr val="accent4"/>
                </a:solidFill>
              </a:rPr>
              <a:t>FIFO</a:t>
            </a:r>
            <a:r>
              <a:rPr lang="es-MX" dirty="0"/>
              <a:t> ( </a:t>
            </a:r>
            <a:r>
              <a:rPr lang="es-MX" dirty="0" err="1"/>
              <a:t>First</a:t>
            </a:r>
            <a:r>
              <a:rPr lang="es-MX" dirty="0"/>
              <a:t> In - </a:t>
            </a:r>
            <a:r>
              <a:rPr lang="es-MX" dirty="0" err="1"/>
              <a:t>First</a:t>
            </a:r>
            <a:r>
              <a:rPr lang="es-MX" dirty="0"/>
              <a:t> </a:t>
            </a:r>
            <a:r>
              <a:rPr lang="es-MX" dirty="0" err="1"/>
              <a:t>out</a:t>
            </a:r>
            <a:r>
              <a:rPr lang="es-MX" dirty="0"/>
              <a:t>), el primer elemento en entrar es el primer elemento en salir.</a:t>
            </a:r>
          </a:p>
          <a:p>
            <a:pPr marL="0" indent="0" algn="ctr">
              <a:lnSpc>
                <a:spcPct val="80000"/>
              </a:lnSpc>
              <a:buNone/>
            </a:pPr>
            <a:endParaRPr lang="es-MX" dirty="0"/>
          </a:p>
          <a:p>
            <a:pPr marL="0" indent="0" algn="ctr">
              <a:lnSpc>
                <a:spcPct val="80000"/>
              </a:lnSpc>
              <a:buNone/>
            </a:pPr>
            <a:r>
              <a:rPr lang="es-MX" dirty="0"/>
              <a:t>Ejemplos:</a:t>
            </a:r>
          </a:p>
          <a:p>
            <a:pPr marL="0" indent="0" algn="ctr">
              <a:lnSpc>
                <a:spcPct val="80000"/>
              </a:lnSpc>
              <a:buNone/>
            </a:pPr>
            <a:endParaRPr lang="es-MX" dirty="0"/>
          </a:p>
          <a:p>
            <a:pPr marL="0" indent="0">
              <a:lnSpc>
                <a:spcPct val="80000"/>
              </a:lnSpc>
            </a:pPr>
            <a:r>
              <a:rPr lang="es-MX" sz="1799" b="1" dirty="0">
                <a:solidFill>
                  <a:schemeClr val="accent4"/>
                </a:solidFill>
              </a:rPr>
              <a:t>Cola de automóviles esperando servicio en una gasolinera</a:t>
            </a:r>
          </a:p>
          <a:p>
            <a:pPr marL="0" indent="0">
              <a:lnSpc>
                <a:spcPct val="80000"/>
              </a:lnSpc>
            </a:pPr>
            <a:r>
              <a:rPr lang="es-MX" sz="1799" b="1" dirty="0">
                <a:solidFill>
                  <a:schemeClr val="accent4"/>
                </a:solidFill>
              </a:rPr>
              <a:t>Cola de clientes en una ventanilla </a:t>
            </a:r>
            <a:r>
              <a:rPr lang="en-US" sz="1799" b="1" dirty="0">
                <a:solidFill>
                  <a:schemeClr val="accent4"/>
                </a:solidFill>
              </a:rPr>
              <a:t>del banco </a:t>
            </a:r>
            <a:r>
              <a:rPr lang="es-MX" sz="1799" b="1" dirty="0">
                <a:solidFill>
                  <a:schemeClr val="accent4"/>
                </a:solidFill>
              </a:rPr>
              <a:t>para pagar un servicio</a:t>
            </a:r>
          </a:p>
        </p:txBody>
      </p:sp>
    </p:spTree>
    <p:extLst>
      <p:ext uri="{BB962C8B-B14F-4D97-AF65-F5344CB8AC3E}">
        <p14:creationId xmlns:p14="http://schemas.microsoft.com/office/powerpoint/2010/main" val="3926799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Colas: Representación</a:t>
            </a:r>
            <a:endParaRPr lang="es-MX" dirty="0"/>
          </a:p>
        </p:txBody>
      </p:sp>
      <p:sp>
        <p:nvSpPr>
          <p:cNvPr id="7" name="Text Box 126"/>
          <p:cNvSpPr txBox="1">
            <a:spLocks noChangeArrowheads="1"/>
          </p:cNvSpPr>
          <p:nvPr/>
        </p:nvSpPr>
        <p:spPr bwMode="auto">
          <a:xfrm>
            <a:off x="1071158" y="2229689"/>
            <a:ext cx="8831982" cy="12000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_tradnl" altLang="es-MX" sz="2399" dirty="0"/>
              <a:t>Las colas pueden representarse por medio de: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_tradnl" altLang="es-MX" sz="2399" dirty="0"/>
              <a:t>	- Arreglos (memoria estática)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_tradnl" altLang="es-MX" sz="2399" dirty="0"/>
              <a:t>	- Listas enlazadas (memoria dinámica).</a:t>
            </a:r>
            <a:endParaRPr lang="es-ES" altLang="es-MX" sz="2399" dirty="0"/>
          </a:p>
        </p:txBody>
      </p:sp>
      <p:graphicFrame>
        <p:nvGraphicFramePr>
          <p:cNvPr id="8" name="Group 142"/>
          <p:cNvGraphicFramePr>
            <a:graphicFrameLocks noGrp="1"/>
          </p:cNvGraphicFramePr>
          <p:nvPr>
            <p:extLst/>
          </p:nvPr>
        </p:nvGraphicFramePr>
        <p:xfrm>
          <a:off x="3497659" y="3933695"/>
          <a:ext cx="1176031" cy="287263"/>
        </p:xfrm>
        <a:graphic>
          <a:graphicData uri="http://schemas.openxmlformats.org/drawingml/2006/table">
            <a:tbl>
              <a:tblPr/>
              <a:tblGrid>
                <a:gridCol w="234889"/>
                <a:gridCol w="234889"/>
                <a:gridCol w="236475"/>
                <a:gridCol w="234889"/>
                <a:gridCol w="234889"/>
              </a:tblGrid>
              <a:tr h="287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s-E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91416" marR="91416"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s-E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91416" marR="91416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s-E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91416" marR="91416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s-E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91416" marR="91416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s-E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91416" marR="91416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Group 165"/>
          <p:cNvGraphicFramePr>
            <a:graphicFrameLocks noGrp="1"/>
          </p:cNvGraphicFramePr>
          <p:nvPr>
            <p:extLst/>
          </p:nvPr>
        </p:nvGraphicFramePr>
        <p:xfrm>
          <a:off x="3497659" y="4220957"/>
          <a:ext cx="1176031" cy="287262"/>
        </p:xfrm>
        <a:graphic>
          <a:graphicData uri="http://schemas.openxmlformats.org/drawingml/2006/table">
            <a:tbl>
              <a:tblPr/>
              <a:tblGrid>
                <a:gridCol w="234889"/>
                <a:gridCol w="234889"/>
                <a:gridCol w="236475"/>
                <a:gridCol w="234889"/>
                <a:gridCol w="234889"/>
              </a:tblGrid>
              <a:tr h="2872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  <a:endParaRPr kumimoji="0" lang="es-E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91416" marR="91416" marT="45708" marB="4570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  <a:endParaRPr kumimoji="0" lang="es-E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91416" marR="91416" marT="45708" marB="4570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2</a:t>
                      </a:r>
                      <a:endParaRPr kumimoji="0" lang="es-E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91416" marR="91416" marT="45708" marB="4570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3</a:t>
                      </a:r>
                      <a:endParaRPr kumimoji="0" lang="es-E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91416" marR="91416" marT="45708" marB="4570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4</a:t>
                      </a:r>
                      <a:endParaRPr kumimoji="0" lang="es-E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91416" marR="91416" marT="45708" marB="4570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" name="AutoShape 166"/>
          <p:cNvSpPr>
            <a:spLocks noChangeArrowheads="1"/>
          </p:cNvSpPr>
          <p:nvPr/>
        </p:nvSpPr>
        <p:spPr bwMode="auto">
          <a:xfrm>
            <a:off x="4721303" y="4005113"/>
            <a:ext cx="1152225" cy="142838"/>
          </a:xfrm>
          <a:prstGeom prst="leftArrow">
            <a:avLst>
              <a:gd name="adj1" fmla="val 50000"/>
              <a:gd name="adj2" fmla="val 138611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MX" sz="1799"/>
          </a:p>
        </p:txBody>
      </p:sp>
      <p:sp>
        <p:nvSpPr>
          <p:cNvPr id="11" name="AutoShape 167"/>
          <p:cNvSpPr>
            <a:spLocks noChangeArrowheads="1"/>
          </p:cNvSpPr>
          <p:nvPr/>
        </p:nvSpPr>
        <p:spPr bwMode="auto">
          <a:xfrm>
            <a:off x="2061865" y="4005113"/>
            <a:ext cx="1362789" cy="142838"/>
          </a:xfrm>
          <a:prstGeom prst="leftArrow">
            <a:avLst>
              <a:gd name="adj1" fmla="val 50000"/>
              <a:gd name="adj2" fmla="val 138611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MX" sz="1799"/>
          </a:p>
        </p:txBody>
      </p:sp>
      <p:sp>
        <p:nvSpPr>
          <p:cNvPr id="12" name="Text Box 168"/>
          <p:cNvSpPr txBox="1">
            <a:spLocks noChangeArrowheads="1"/>
          </p:cNvSpPr>
          <p:nvPr/>
        </p:nvSpPr>
        <p:spPr bwMode="auto">
          <a:xfrm>
            <a:off x="4865727" y="4076531"/>
            <a:ext cx="1166601" cy="338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s-MX" altLang="es-MX" sz="1600" b="1" dirty="0">
                <a:latin typeface="Courier New" panose="02070309020205020404" pitchFamily="49" charset="0"/>
              </a:rPr>
              <a:t>Insertar</a:t>
            </a:r>
            <a:endParaRPr lang="es-ES" altLang="es-MX" sz="1600" b="1" dirty="0">
              <a:latin typeface="Courier New" panose="02070309020205020404" pitchFamily="49" charset="0"/>
            </a:endParaRPr>
          </a:p>
        </p:txBody>
      </p:sp>
      <p:sp>
        <p:nvSpPr>
          <p:cNvPr id="13" name="Text Box 169"/>
          <p:cNvSpPr txBox="1">
            <a:spLocks noChangeArrowheads="1"/>
          </p:cNvSpPr>
          <p:nvPr/>
        </p:nvSpPr>
        <p:spPr bwMode="auto">
          <a:xfrm>
            <a:off x="1965846" y="4091915"/>
            <a:ext cx="1435794" cy="338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s-MX" altLang="es-MX" sz="1600" dirty="0">
                <a:latin typeface="Courier New" panose="02070309020205020404" pitchFamily="49" charset="0"/>
              </a:rPr>
              <a:t>Retirar</a:t>
            </a:r>
            <a:endParaRPr lang="es-ES" altLang="es-MX" sz="1600" dirty="0">
              <a:latin typeface="Courier New" panose="02070309020205020404" pitchFamily="49" charset="0"/>
            </a:endParaRPr>
          </a:p>
        </p:txBody>
      </p:sp>
      <p:sp>
        <p:nvSpPr>
          <p:cNvPr id="14" name="Text Box 170"/>
          <p:cNvSpPr txBox="1">
            <a:spLocks noChangeArrowheads="1"/>
          </p:cNvSpPr>
          <p:nvPr/>
        </p:nvSpPr>
        <p:spPr bwMode="auto">
          <a:xfrm>
            <a:off x="6176752" y="3728961"/>
            <a:ext cx="2736137" cy="7792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s-MX" altLang="es-MX" sz="1799" dirty="0" err="1">
                <a:latin typeface="Arial" panose="020B0604020202020204" pitchFamily="34" charset="0"/>
              </a:rPr>
              <a:t>Int</a:t>
            </a:r>
            <a:r>
              <a:rPr lang="es-MX" altLang="es-MX" sz="1799" dirty="0">
                <a:latin typeface="Arial" panose="020B0604020202020204" pitchFamily="34" charset="0"/>
              </a:rPr>
              <a:t> </a:t>
            </a:r>
            <a:r>
              <a:rPr lang="es-MX" altLang="es-MX" sz="1799" dirty="0" err="1">
                <a:latin typeface="Arial" panose="020B0604020202020204" pitchFamily="34" charset="0"/>
              </a:rPr>
              <a:t>max</a:t>
            </a:r>
            <a:r>
              <a:rPr lang="es-MX" altLang="es-MX" sz="1799" dirty="0">
                <a:latin typeface="Arial" panose="020B0604020202020204" pitchFamily="34" charset="0"/>
              </a:rPr>
              <a:t>=5;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s-MX" altLang="es-MX" sz="1799" dirty="0" err="1">
                <a:latin typeface="Arial" panose="020B0604020202020204" pitchFamily="34" charset="0"/>
              </a:rPr>
              <a:t>Int</a:t>
            </a:r>
            <a:r>
              <a:rPr lang="es-MX" altLang="es-MX" sz="1799" dirty="0">
                <a:latin typeface="Arial" panose="020B0604020202020204" pitchFamily="34" charset="0"/>
              </a:rPr>
              <a:t> [] v=new </a:t>
            </a:r>
            <a:r>
              <a:rPr lang="es-MX" altLang="es-MX" sz="1799" dirty="0" err="1">
                <a:latin typeface="Arial" panose="020B0604020202020204" pitchFamily="34" charset="0"/>
              </a:rPr>
              <a:t>int</a:t>
            </a:r>
            <a:r>
              <a:rPr lang="es-MX" altLang="es-MX" sz="1799" dirty="0">
                <a:latin typeface="Arial" panose="020B0604020202020204" pitchFamily="34" charset="0"/>
              </a:rPr>
              <a:t>[</a:t>
            </a:r>
            <a:r>
              <a:rPr lang="es-MX" altLang="es-MX" sz="1799" dirty="0" err="1">
                <a:latin typeface="Arial" panose="020B0604020202020204" pitchFamily="34" charset="0"/>
              </a:rPr>
              <a:t>max</a:t>
            </a:r>
            <a:r>
              <a:rPr lang="es-MX" altLang="es-MX" sz="1799" dirty="0">
                <a:latin typeface="Arial" panose="020B0604020202020204" pitchFamily="34" charset="0"/>
              </a:rPr>
              <a:t>];</a:t>
            </a:r>
            <a:endParaRPr lang="es-ES" altLang="es-MX" sz="1799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83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 animBg="1"/>
      <p:bldP spid="11" grpId="0" animBg="1"/>
      <p:bldP spid="12" grpId="0"/>
      <p:bldP spid="13" grpId="0"/>
      <p:bldP spid="14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Colas: Ejemplo</a:t>
            </a:r>
            <a:endParaRPr lang="es-MX" dirty="0"/>
          </a:p>
        </p:txBody>
      </p:sp>
      <p:graphicFrame>
        <p:nvGraphicFramePr>
          <p:cNvPr id="276485" name="Group 5"/>
          <p:cNvGraphicFramePr>
            <a:graphicFrameLocks noGrp="1"/>
          </p:cNvGraphicFramePr>
          <p:nvPr/>
        </p:nvGraphicFramePr>
        <p:xfrm>
          <a:off x="2352063" y="2349781"/>
          <a:ext cx="1103024" cy="376140"/>
        </p:xfrm>
        <a:graphic>
          <a:graphicData uri="http://schemas.openxmlformats.org/drawingml/2006/table">
            <a:tbl>
              <a:tblPr/>
              <a:tblGrid>
                <a:gridCol w="276153"/>
                <a:gridCol w="276153"/>
                <a:gridCol w="274565"/>
                <a:gridCol w="276153"/>
              </a:tblGrid>
              <a:tr h="3761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s-E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91416" marR="91416"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s-E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91416" marR="91416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s-E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91416" marR="91416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s-E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91416" marR="91416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76497" name="Text Box 17"/>
          <p:cNvSpPr txBox="1">
            <a:spLocks noChangeArrowheads="1"/>
          </p:cNvSpPr>
          <p:nvPr/>
        </p:nvSpPr>
        <p:spPr bwMode="auto">
          <a:xfrm>
            <a:off x="1848958" y="2768729"/>
            <a:ext cx="791957" cy="553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s-MX" altLang="es-MX" sz="1200" dirty="0" err="1">
                <a:latin typeface="Courier New" panose="02070309020205020404" pitchFamily="49" charset="0"/>
              </a:rPr>
              <a:t>Fre</a:t>
            </a:r>
            <a:r>
              <a:rPr lang="es-MX" altLang="es-MX" sz="1200" dirty="0">
                <a:latin typeface="Courier New" panose="02070309020205020404" pitchFamily="49" charset="0"/>
              </a:rPr>
              <a:t>=-1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s-MX" altLang="es-MX" sz="1200" dirty="0">
                <a:latin typeface="Courier New" panose="02070309020205020404" pitchFamily="49" charset="0"/>
              </a:rPr>
              <a:t>Fin=-1</a:t>
            </a:r>
            <a:endParaRPr lang="es-ES" altLang="es-MX" sz="1200" dirty="0">
              <a:latin typeface="Courier New" panose="02070309020205020404" pitchFamily="49" charset="0"/>
            </a:endParaRPr>
          </a:p>
        </p:txBody>
      </p:sp>
      <p:sp>
        <p:nvSpPr>
          <p:cNvPr id="276498" name="Text Box 18"/>
          <p:cNvSpPr txBox="1">
            <a:spLocks noChangeArrowheads="1"/>
          </p:cNvSpPr>
          <p:nvPr/>
        </p:nvSpPr>
        <p:spPr bwMode="auto">
          <a:xfrm>
            <a:off x="1380884" y="1777334"/>
            <a:ext cx="1799639" cy="523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s-MX" altLang="es-MX" sz="1400" dirty="0">
                <a:latin typeface="Courier New" panose="02070309020205020404" pitchFamily="49" charset="0"/>
              </a:rPr>
              <a:t>a) Estado inicial</a:t>
            </a:r>
            <a:endParaRPr lang="es-ES" altLang="es-MX" sz="1400" dirty="0">
              <a:latin typeface="Courier New" panose="02070309020205020404" pitchFamily="49" charset="0"/>
            </a:endParaRPr>
          </a:p>
        </p:txBody>
      </p:sp>
      <p:graphicFrame>
        <p:nvGraphicFramePr>
          <p:cNvPr id="276499" name="Group 19"/>
          <p:cNvGraphicFramePr>
            <a:graphicFrameLocks noGrp="1"/>
          </p:cNvGraphicFramePr>
          <p:nvPr/>
        </p:nvGraphicFramePr>
        <p:xfrm>
          <a:off x="2425069" y="3573428"/>
          <a:ext cx="1103024" cy="376139"/>
        </p:xfrm>
        <a:graphic>
          <a:graphicData uri="http://schemas.openxmlformats.org/drawingml/2006/table">
            <a:tbl>
              <a:tblPr/>
              <a:tblGrid>
                <a:gridCol w="276153"/>
                <a:gridCol w="276153"/>
                <a:gridCol w="274565"/>
                <a:gridCol w="276153"/>
              </a:tblGrid>
              <a:tr h="37613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3</a:t>
                      </a:r>
                      <a:endParaRPr kumimoji="0" lang="es-E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91416" marR="91416"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s-E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91416" marR="91416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s-E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91416" marR="91416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s-E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91416" marR="91416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76511" name="Text Box 31"/>
          <p:cNvSpPr txBox="1">
            <a:spLocks noChangeArrowheads="1"/>
          </p:cNvSpPr>
          <p:nvPr/>
        </p:nvSpPr>
        <p:spPr bwMode="auto">
          <a:xfrm>
            <a:off x="1848959" y="4005114"/>
            <a:ext cx="791957" cy="553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s-MX" altLang="es-MX" sz="1200" dirty="0" err="1">
                <a:latin typeface="Courier New" panose="02070309020205020404" pitchFamily="49" charset="0"/>
              </a:rPr>
              <a:t>Fre</a:t>
            </a:r>
            <a:r>
              <a:rPr lang="es-MX" altLang="es-MX" sz="1200" dirty="0">
                <a:latin typeface="Courier New" panose="02070309020205020404" pitchFamily="49" charset="0"/>
              </a:rPr>
              <a:t>=0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s-MX" altLang="es-MX" sz="1200" dirty="0">
                <a:latin typeface="Courier New" panose="02070309020205020404" pitchFamily="49" charset="0"/>
              </a:rPr>
              <a:t>Fin=0</a:t>
            </a:r>
            <a:endParaRPr lang="es-ES" altLang="es-MX" sz="1200" dirty="0">
              <a:latin typeface="Courier New" panose="02070309020205020404" pitchFamily="49" charset="0"/>
            </a:endParaRPr>
          </a:p>
        </p:txBody>
      </p:sp>
      <p:sp>
        <p:nvSpPr>
          <p:cNvPr id="276512" name="Text Box 32"/>
          <p:cNvSpPr txBox="1">
            <a:spLocks noChangeArrowheads="1"/>
          </p:cNvSpPr>
          <p:nvPr/>
        </p:nvSpPr>
        <p:spPr bwMode="auto">
          <a:xfrm>
            <a:off x="1777540" y="3213159"/>
            <a:ext cx="1583912" cy="2769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s-MX" altLang="es-MX" sz="1200" b="1" dirty="0">
                <a:latin typeface="Courier New" panose="02070309020205020404" pitchFamily="49" charset="0"/>
              </a:rPr>
              <a:t>b)Insertar 3</a:t>
            </a:r>
            <a:endParaRPr lang="es-ES" altLang="es-MX" sz="1200" b="1" dirty="0">
              <a:latin typeface="Courier New" panose="02070309020205020404" pitchFamily="49" charset="0"/>
            </a:endParaRPr>
          </a:p>
        </p:txBody>
      </p:sp>
      <p:graphicFrame>
        <p:nvGraphicFramePr>
          <p:cNvPr id="276513" name="Group 33"/>
          <p:cNvGraphicFramePr>
            <a:graphicFrameLocks noGrp="1"/>
          </p:cNvGraphicFramePr>
          <p:nvPr/>
        </p:nvGraphicFramePr>
        <p:xfrm>
          <a:off x="2496490" y="4941497"/>
          <a:ext cx="1103025" cy="376139"/>
        </p:xfrm>
        <a:graphic>
          <a:graphicData uri="http://schemas.openxmlformats.org/drawingml/2006/table">
            <a:tbl>
              <a:tblPr/>
              <a:tblGrid>
                <a:gridCol w="276153"/>
                <a:gridCol w="276153"/>
                <a:gridCol w="274566"/>
                <a:gridCol w="276153"/>
              </a:tblGrid>
              <a:tr h="37613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3</a:t>
                      </a:r>
                      <a:endParaRPr kumimoji="0" lang="es-E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91416" marR="91416"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9</a:t>
                      </a:r>
                      <a:endParaRPr kumimoji="0" lang="es-E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91416" marR="91416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s-E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91416" marR="91416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s-E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91416" marR="91416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76525" name="Text Box 45"/>
          <p:cNvSpPr txBox="1">
            <a:spLocks noChangeArrowheads="1"/>
          </p:cNvSpPr>
          <p:nvPr/>
        </p:nvSpPr>
        <p:spPr bwMode="auto">
          <a:xfrm>
            <a:off x="1920376" y="5373183"/>
            <a:ext cx="791956" cy="496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s-MX" altLang="es-MX" sz="1050" dirty="0" err="1">
                <a:latin typeface="Courier New" panose="02070309020205020404" pitchFamily="49" charset="0"/>
              </a:rPr>
              <a:t>Fre</a:t>
            </a:r>
            <a:r>
              <a:rPr lang="es-MX" altLang="es-MX" sz="1050" dirty="0">
                <a:latin typeface="Courier New" panose="02070309020205020404" pitchFamily="49" charset="0"/>
              </a:rPr>
              <a:t>=0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s-MX" altLang="es-MX" sz="1050" dirty="0">
                <a:latin typeface="Courier New" panose="02070309020205020404" pitchFamily="49" charset="0"/>
              </a:rPr>
              <a:t>Fin=1</a:t>
            </a:r>
            <a:endParaRPr lang="es-ES" altLang="es-MX" sz="1050" dirty="0">
              <a:latin typeface="Courier New" panose="02070309020205020404" pitchFamily="49" charset="0"/>
            </a:endParaRPr>
          </a:p>
        </p:txBody>
      </p:sp>
      <p:sp>
        <p:nvSpPr>
          <p:cNvPr id="276526" name="Text Box 46"/>
          <p:cNvSpPr txBox="1">
            <a:spLocks noChangeArrowheads="1"/>
          </p:cNvSpPr>
          <p:nvPr/>
        </p:nvSpPr>
        <p:spPr bwMode="auto">
          <a:xfrm>
            <a:off x="1848958" y="4581227"/>
            <a:ext cx="1583912" cy="2769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s-MX" altLang="es-MX" sz="1200" b="1" dirty="0">
                <a:latin typeface="Courier New" panose="02070309020205020404" pitchFamily="49" charset="0"/>
              </a:rPr>
              <a:t>c)Insertar</a:t>
            </a:r>
            <a:r>
              <a:rPr lang="es-MX" altLang="es-MX" sz="1100" dirty="0">
                <a:latin typeface="Courier New" panose="02070309020205020404" pitchFamily="49" charset="0"/>
              </a:rPr>
              <a:t> 9</a:t>
            </a:r>
            <a:endParaRPr lang="es-ES" altLang="es-MX" sz="1100" dirty="0">
              <a:latin typeface="Courier New" panose="02070309020205020404" pitchFamily="49" charset="0"/>
            </a:endParaRPr>
          </a:p>
        </p:txBody>
      </p:sp>
      <p:graphicFrame>
        <p:nvGraphicFramePr>
          <p:cNvPr id="276527" name="Group 47"/>
          <p:cNvGraphicFramePr>
            <a:graphicFrameLocks noGrp="1"/>
          </p:cNvGraphicFramePr>
          <p:nvPr/>
        </p:nvGraphicFramePr>
        <p:xfrm>
          <a:off x="4656513" y="2349781"/>
          <a:ext cx="1103024" cy="376140"/>
        </p:xfrm>
        <a:graphic>
          <a:graphicData uri="http://schemas.openxmlformats.org/drawingml/2006/table">
            <a:tbl>
              <a:tblPr/>
              <a:tblGrid>
                <a:gridCol w="276153"/>
                <a:gridCol w="276153"/>
                <a:gridCol w="274565"/>
                <a:gridCol w="276153"/>
              </a:tblGrid>
              <a:tr h="3761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3</a:t>
                      </a:r>
                      <a:endParaRPr kumimoji="0" lang="es-E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91416" marR="91416"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9</a:t>
                      </a:r>
                      <a:endParaRPr kumimoji="0" lang="es-E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91416" marR="91416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7</a:t>
                      </a:r>
                      <a:endParaRPr kumimoji="0" lang="es-E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91416" marR="91416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s-E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91416" marR="91416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76539" name="Text Box 59"/>
          <p:cNvSpPr txBox="1">
            <a:spLocks noChangeArrowheads="1"/>
          </p:cNvSpPr>
          <p:nvPr/>
        </p:nvSpPr>
        <p:spPr bwMode="auto">
          <a:xfrm>
            <a:off x="4080402" y="2781471"/>
            <a:ext cx="791957" cy="496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s-MX" altLang="es-MX" sz="1050" dirty="0" err="1">
                <a:latin typeface="Courier New" panose="02070309020205020404" pitchFamily="49" charset="0"/>
              </a:rPr>
              <a:t>Fre</a:t>
            </a:r>
            <a:r>
              <a:rPr lang="es-MX" altLang="es-MX" sz="1050" dirty="0">
                <a:latin typeface="Courier New" panose="02070309020205020404" pitchFamily="49" charset="0"/>
              </a:rPr>
              <a:t>=0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s-MX" altLang="es-MX" sz="1050" dirty="0">
                <a:latin typeface="Courier New" panose="02070309020205020404" pitchFamily="49" charset="0"/>
              </a:rPr>
              <a:t>Fin=2</a:t>
            </a:r>
            <a:endParaRPr lang="es-ES" altLang="es-MX" sz="1050" dirty="0">
              <a:latin typeface="Courier New" panose="02070309020205020404" pitchFamily="49" charset="0"/>
            </a:endParaRPr>
          </a:p>
        </p:txBody>
      </p:sp>
      <p:sp>
        <p:nvSpPr>
          <p:cNvPr id="276540" name="Text Box 60"/>
          <p:cNvSpPr txBox="1">
            <a:spLocks noChangeArrowheads="1"/>
          </p:cNvSpPr>
          <p:nvPr/>
        </p:nvSpPr>
        <p:spPr bwMode="auto">
          <a:xfrm>
            <a:off x="4008983" y="1989514"/>
            <a:ext cx="1583912" cy="261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s-MX" altLang="es-MX" sz="1100" dirty="0">
                <a:latin typeface="Courier New" panose="02070309020205020404" pitchFamily="49" charset="0"/>
              </a:rPr>
              <a:t>d)Insertar 7</a:t>
            </a:r>
            <a:endParaRPr lang="es-ES" altLang="es-MX" sz="1100" dirty="0">
              <a:latin typeface="Courier New" panose="02070309020205020404" pitchFamily="49" charset="0"/>
            </a:endParaRPr>
          </a:p>
        </p:txBody>
      </p:sp>
      <p:graphicFrame>
        <p:nvGraphicFramePr>
          <p:cNvPr id="276541" name="Group 61"/>
          <p:cNvGraphicFramePr>
            <a:graphicFrameLocks noGrp="1"/>
          </p:cNvGraphicFramePr>
          <p:nvPr/>
        </p:nvGraphicFramePr>
        <p:xfrm>
          <a:off x="4583507" y="3644844"/>
          <a:ext cx="1103024" cy="376140"/>
        </p:xfrm>
        <a:graphic>
          <a:graphicData uri="http://schemas.openxmlformats.org/drawingml/2006/table">
            <a:tbl>
              <a:tblPr/>
              <a:tblGrid>
                <a:gridCol w="276153"/>
                <a:gridCol w="276153"/>
                <a:gridCol w="274565"/>
                <a:gridCol w="276153"/>
              </a:tblGrid>
              <a:tr h="3761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3</a:t>
                      </a:r>
                      <a:endParaRPr kumimoji="0" lang="es-E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91416" marR="91416"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9</a:t>
                      </a:r>
                      <a:endParaRPr kumimoji="0" lang="es-E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91416" marR="91416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7</a:t>
                      </a:r>
                      <a:endParaRPr kumimoji="0" lang="es-E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91416" marR="91416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8</a:t>
                      </a:r>
                      <a:endParaRPr kumimoji="0" lang="es-E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91416" marR="91416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76553" name="Text Box 73"/>
          <p:cNvSpPr txBox="1">
            <a:spLocks noChangeArrowheads="1"/>
          </p:cNvSpPr>
          <p:nvPr/>
        </p:nvSpPr>
        <p:spPr bwMode="auto">
          <a:xfrm>
            <a:off x="4007396" y="4076533"/>
            <a:ext cx="791957" cy="496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s-MX" altLang="es-MX" sz="1050" dirty="0" err="1">
                <a:latin typeface="Courier New" panose="02070309020205020404" pitchFamily="49" charset="0"/>
              </a:rPr>
              <a:t>Fre</a:t>
            </a:r>
            <a:r>
              <a:rPr lang="es-MX" altLang="es-MX" sz="1050" dirty="0">
                <a:latin typeface="Courier New" panose="02070309020205020404" pitchFamily="49" charset="0"/>
              </a:rPr>
              <a:t>=0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s-MX" altLang="es-MX" sz="1050" dirty="0">
                <a:latin typeface="Courier New" panose="02070309020205020404" pitchFamily="49" charset="0"/>
              </a:rPr>
              <a:t>Fin=3</a:t>
            </a:r>
            <a:endParaRPr lang="es-ES" altLang="es-MX" sz="1050" dirty="0">
              <a:latin typeface="Courier New" panose="02070309020205020404" pitchFamily="49" charset="0"/>
            </a:endParaRPr>
          </a:p>
        </p:txBody>
      </p:sp>
      <p:sp>
        <p:nvSpPr>
          <p:cNvPr id="276554" name="Text Box 74"/>
          <p:cNvSpPr txBox="1">
            <a:spLocks noChangeArrowheads="1"/>
          </p:cNvSpPr>
          <p:nvPr/>
        </p:nvSpPr>
        <p:spPr bwMode="auto">
          <a:xfrm>
            <a:off x="3935977" y="3284577"/>
            <a:ext cx="1583912" cy="261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s-MX" altLang="es-MX" sz="1100" dirty="0">
                <a:latin typeface="Courier New" panose="02070309020205020404" pitchFamily="49" charset="0"/>
              </a:rPr>
              <a:t>e)Insertar 8</a:t>
            </a:r>
            <a:endParaRPr lang="es-ES" altLang="es-MX" sz="1100" dirty="0">
              <a:latin typeface="Courier New" panose="02070309020205020404" pitchFamily="49" charset="0"/>
            </a:endParaRPr>
          </a:p>
        </p:txBody>
      </p:sp>
      <p:graphicFrame>
        <p:nvGraphicFramePr>
          <p:cNvPr id="276555" name="Group 75"/>
          <p:cNvGraphicFramePr>
            <a:graphicFrameLocks noGrp="1"/>
          </p:cNvGraphicFramePr>
          <p:nvPr/>
        </p:nvGraphicFramePr>
        <p:xfrm>
          <a:off x="4512090" y="4941497"/>
          <a:ext cx="1103025" cy="376139"/>
        </p:xfrm>
        <a:graphic>
          <a:graphicData uri="http://schemas.openxmlformats.org/drawingml/2006/table">
            <a:tbl>
              <a:tblPr/>
              <a:tblGrid>
                <a:gridCol w="276153"/>
                <a:gridCol w="276153"/>
                <a:gridCol w="274566"/>
                <a:gridCol w="276153"/>
              </a:tblGrid>
              <a:tr h="37613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3</a:t>
                      </a:r>
                      <a:endParaRPr kumimoji="0" lang="es-E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91416" marR="91416"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9</a:t>
                      </a:r>
                      <a:endParaRPr kumimoji="0" lang="es-E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91416" marR="91416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7</a:t>
                      </a:r>
                      <a:endParaRPr kumimoji="0" lang="es-E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91416" marR="91416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8</a:t>
                      </a:r>
                      <a:endParaRPr kumimoji="0" lang="es-E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91416" marR="91416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76567" name="Text Box 87"/>
          <p:cNvSpPr txBox="1">
            <a:spLocks noChangeArrowheads="1"/>
          </p:cNvSpPr>
          <p:nvPr/>
        </p:nvSpPr>
        <p:spPr bwMode="auto">
          <a:xfrm>
            <a:off x="3935976" y="5373183"/>
            <a:ext cx="791956" cy="472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s-MX" altLang="es-MX" sz="1000">
                <a:latin typeface="Courier New" panose="02070309020205020404" pitchFamily="49" charset="0"/>
              </a:rPr>
              <a:t>Fre=0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s-MX" altLang="es-MX" sz="1000">
                <a:latin typeface="Courier New" panose="02070309020205020404" pitchFamily="49" charset="0"/>
              </a:rPr>
              <a:t>Fin=3</a:t>
            </a:r>
            <a:endParaRPr lang="es-ES" altLang="es-MX" sz="1000">
              <a:latin typeface="Courier New" panose="02070309020205020404" pitchFamily="49" charset="0"/>
            </a:endParaRPr>
          </a:p>
        </p:txBody>
      </p:sp>
      <p:sp>
        <p:nvSpPr>
          <p:cNvPr id="276568" name="Text Box 88"/>
          <p:cNvSpPr txBox="1">
            <a:spLocks noChangeArrowheads="1"/>
          </p:cNvSpPr>
          <p:nvPr/>
        </p:nvSpPr>
        <p:spPr bwMode="auto">
          <a:xfrm>
            <a:off x="3864558" y="4581226"/>
            <a:ext cx="1583912" cy="261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s-MX" altLang="es-MX" sz="1100" dirty="0">
                <a:latin typeface="Courier New" panose="02070309020205020404" pitchFamily="49" charset="0"/>
              </a:rPr>
              <a:t>f)Inserta 6</a:t>
            </a:r>
            <a:endParaRPr lang="es-ES" altLang="es-MX" sz="1100" dirty="0">
              <a:latin typeface="Courier New" panose="02070309020205020404" pitchFamily="49" charset="0"/>
            </a:endParaRPr>
          </a:p>
        </p:txBody>
      </p:sp>
      <p:sp>
        <p:nvSpPr>
          <p:cNvPr id="276569" name="Text Box 89"/>
          <p:cNvSpPr txBox="1">
            <a:spLocks noChangeArrowheads="1"/>
          </p:cNvSpPr>
          <p:nvPr/>
        </p:nvSpPr>
        <p:spPr bwMode="auto">
          <a:xfrm>
            <a:off x="4224827" y="5876289"/>
            <a:ext cx="2015600" cy="779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s-MX" altLang="es-MX" sz="1799"/>
              <a:t>Error overflow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s-MX" altLang="es-MX" sz="1799"/>
              <a:t>(cola llena)</a:t>
            </a:r>
            <a:endParaRPr lang="es-ES" altLang="es-MX" sz="1799"/>
          </a:p>
        </p:txBody>
      </p:sp>
      <p:graphicFrame>
        <p:nvGraphicFramePr>
          <p:cNvPr id="276570" name="Group 90"/>
          <p:cNvGraphicFramePr>
            <a:graphicFrameLocks noGrp="1"/>
          </p:cNvGraphicFramePr>
          <p:nvPr/>
        </p:nvGraphicFramePr>
        <p:xfrm>
          <a:off x="6816540" y="2349781"/>
          <a:ext cx="1103025" cy="376140"/>
        </p:xfrm>
        <a:graphic>
          <a:graphicData uri="http://schemas.openxmlformats.org/drawingml/2006/table">
            <a:tbl>
              <a:tblPr/>
              <a:tblGrid>
                <a:gridCol w="276153"/>
                <a:gridCol w="276153"/>
                <a:gridCol w="274566"/>
                <a:gridCol w="276153"/>
              </a:tblGrid>
              <a:tr h="3761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s-E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91416" marR="91416"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9</a:t>
                      </a:r>
                      <a:endParaRPr kumimoji="0" lang="es-E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91416" marR="91416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7</a:t>
                      </a:r>
                      <a:endParaRPr kumimoji="0" lang="es-E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91416" marR="91416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8</a:t>
                      </a:r>
                      <a:endParaRPr kumimoji="0" lang="es-E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91416" marR="91416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76582" name="Text Box 102"/>
          <p:cNvSpPr txBox="1">
            <a:spLocks noChangeArrowheads="1"/>
          </p:cNvSpPr>
          <p:nvPr/>
        </p:nvSpPr>
        <p:spPr bwMode="auto">
          <a:xfrm>
            <a:off x="6240428" y="2781470"/>
            <a:ext cx="1368069" cy="472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s-MX" altLang="es-MX" sz="1000">
                <a:latin typeface="Courier New" panose="02070309020205020404" pitchFamily="49" charset="0"/>
              </a:rPr>
              <a:t>Fre=1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s-MX" altLang="es-MX" sz="1000">
                <a:latin typeface="Courier New" panose="02070309020205020404" pitchFamily="49" charset="0"/>
              </a:rPr>
              <a:t>Fin=3 dr=3</a:t>
            </a:r>
            <a:endParaRPr lang="es-ES" altLang="es-MX" sz="1000">
              <a:latin typeface="Courier New" panose="02070309020205020404" pitchFamily="49" charset="0"/>
            </a:endParaRPr>
          </a:p>
        </p:txBody>
      </p:sp>
      <p:sp>
        <p:nvSpPr>
          <p:cNvPr id="276583" name="Text Box 103"/>
          <p:cNvSpPr txBox="1">
            <a:spLocks noChangeArrowheads="1"/>
          </p:cNvSpPr>
          <p:nvPr/>
        </p:nvSpPr>
        <p:spPr bwMode="auto">
          <a:xfrm>
            <a:off x="6169008" y="1989514"/>
            <a:ext cx="1583912" cy="261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s-MX" altLang="es-MX" sz="1100" dirty="0">
                <a:latin typeface="Courier New" panose="02070309020205020404" pitchFamily="49" charset="0"/>
              </a:rPr>
              <a:t>g)Retira</a:t>
            </a:r>
            <a:endParaRPr lang="es-ES" altLang="es-MX" sz="1100" dirty="0">
              <a:latin typeface="Courier New" panose="02070309020205020404" pitchFamily="49" charset="0"/>
            </a:endParaRPr>
          </a:p>
        </p:txBody>
      </p:sp>
      <p:graphicFrame>
        <p:nvGraphicFramePr>
          <p:cNvPr id="276584" name="Group 104"/>
          <p:cNvGraphicFramePr>
            <a:graphicFrameLocks noGrp="1"/>
          </p:cNvGraphicFramePr>
          <p:nvPr/>
        </p:nvGraphicFramePr>
        <p:xfrm>
          <a:off x="7030794" y="3717850"/>
          <a:ext cx="1103024" cy="376140"/>
        </p:xfrm>
        <a:graphic>
          <a:graphicData uri="http://schemas.openxmlformats.org/drawingml/2006/table">
            <a:tbl>
              <a:tblPr/>
              <a:tblGrid>
                <a:gridCol w="276153"/>
                <a:gridCol w="276153"/>
                <a:gridCol w="274565"/>
                <a:gridCol w="276153"/>
              </a:tblGrid>
              <a:tr h="3761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s-E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91416" marR="91416"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9</a:t>
                      </a:r>
                      <a:endParaRPr kumimoji="0" lang="es-E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91416" marR="91416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7</a:t>
                      </a:r>
                      <a:endParaRPr kumimoji="0" lang="es-E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91416" marR="91416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8</a:t>
                      </a:r>
                      <a:endParaRPr kumimoji="0" lang="es-E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91416" marR="91416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76596" name="Text Box 116"/>
          <p:cNvSpPr txBox="1">
            <a:spLocks noChangeArrowheads="1"/>
          </p:cNvSpPr>
          <p:nvPr/>
        </p:nvSpPr>
        <p:spPr bwMode="auto">
          <a:xfrm>
            <a:off x="6454684" y="4149539"/>
            <a:ext cx="791957" cy="472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s-MX" altLang="es-MX" sz="1000" dirty="0" err="1" smtClean="0">
                <a:latin typeface="Courier New" panose="02070309020205020404" pitchFamily="49" charset="0"/>
              </a:rPr>
              <a:t>Fre</a:t>
            </a:r>
            <a:r>
              <a:rPr lang="es-MX" altLang="es-MX" sz="1000" smtClean="0">
                <a:latin typeface="Courier New" panose="02070309020205020404" pitchFamily="49" charset="0"/>
              </a:rPr>
              <a:t>=1</a:t>
            </a:r>
            <a:endParaRPr lang="es-MX" altLang="es-MX" sz="1000">
              <a:latin typeface="Courier New" panose="02070309020205020404" pitchFamily="49" charset="0"/>
            </a:endParaRP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s-MX" altLang="es-MX" sz="1000" dirty="0">
                <a:latin typeface="Courier New" panose="02070309020205020404" pitchFamily="49" charset="0"/>
              </a:rPr>
              <a:t>Fin=3</a:t>
            </a:r>
            <a:endParaRPr lang="es-ES" altLang="es-MX" sz="1000" dirty="0">
              <a:latin typeface="Courier New" panose="02070309020205020404" pitchFamily="49" charset="0"/>
            </a:endParaRPr>
          </a:p>
        </p:txBody>
      </p:sp>
      <p:sp>
        <p:nvSpPr>
          <p:cNvPr id="276597" name="Text Box 117"/>
          <p:cNvSpPr txBox="1">
            <a:spLocks noChangeArrowheads="1"/>
          </p:cNvSpPr>
          <p:nvPr/>
        </p:nvSpPr>
        <p:spPr bwMode="auto">
          <a:xfrm>
            <a:off x="6383265" y="3357583"/>
            <a:ext cx="1583912" cy="261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s-MX" altLang="es-MX" sz="1100" dirty="0">
                <a:latin typeface="Courier New" panose="02070309020205020404" pitchFamily="49" charset="0"/>
              </a:rPr>
              <a:t>h)Inserta 6</a:t>
            </a:r>
            <a:endParaRPr lang="es-ES" altLang="es-MX" sz="1100" dirty="0">
              <a:latin typeface="Courier New" panose="02070309020205020404" pitchFamily="49" charset="0"/>
            </a:endParaRPr>
          </a:p>
        </p:txBody>
      </p:sp>
      <p:sp>
        <p:nvSpPr>
          <p:cNvPr id="276598" name="Text Box 118"/>
          <p:cNvSpPr txBox="1">
            <a:spLocks noChangeArrowheads="1"/>
          </p:cNvSpPr>
          <p:nvPr/>
        </p:nvSpPr>
        <p:spPr bwMode="auto">
          <a:xfrm>
            <a:off x="6743533" y="4652645"/>
            <a:ext cx="2015600" cy="1877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FontTx/>
              <a:buNone/>
            </a:pPr>
            <a:r>
              <a:rPr lang="es-MX" altLang="es-MX" sz="1799"/>
              <a:t>Error overflow</a:t>
            </a:r>
          </a:p>
          <a:p>
            <a:pPr algn="just" eaLnBrk="1" hangingPunct="1">
              <a:spcBef>
                <a:spcPct val="50000"/>
              </a:spcBef>
              <a:buClrTx/>
              <a:buFontTx/>
              <a:buNone/>
            </a:pPr>
            <a:r>
              <a:rPr lang="es-MX" altLang="es-MX" sz="1799"/>
              <a:t>(cola llena) a pesar de que hay un elemento sin información</a:t>
            </a:r>
            <a:endParaRPr lang="es-ES" altLang="es-MX" sz="1799"/>
          </a:p>
        </p:txBody>
      </p:sp>
      <p:sp>
        <p:nvSpPr>
          <p:cNvPr id="276599" name="Oval 119"/>
          <p:cNvSpPr>
            <a:spLocks noChangeArrowheads="1"/>
          </p:cNvSpPr>
          <p:nvPr/>
        </p:nvSpPr>
        <p:spPr bwMode="auto">
          <a:xfrm>
            <a:off x="2496490" y="3789269"/>
            <a:ext cx="1368069" cy="791956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s-MX" altLang="es-MX" sz="1000" dirty="0">
                <a:solidFill>
                  <a:schemeClr val="bg1"/>
                </a:solidFill>
                <a:latin typeface="Courier New" panose="02070309020205020404" pitchFamily="49" charset="0"/>
              </a:rPr>
              <a:t>Si </a:t>
            </a:r>
            <a:r>
              <a:rPr lang="es-MX" altLang="es-MX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Fre</a:t>
            </a:r>
            <a:r>
              <a:rPr lang="es-MX" altLang="es-MX" sz="1000" dirty="0">
                <a:solidFill>
                  <a:schemeClr val="bg1"/>
                </a:solidFill>
                <a:latin typeface="Courier New" panose="02070309020205020404" pitchFamily="49" charset="0"/>
              </a:rPr>
              <a:t>=-1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s-MX" altLang="es-MX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Fre</a:t>
            </a:r>
            <a:r>
              <a:rPr lang="es-MX" altLang="es-MX" sz="1000" dirty="0">
                <a:solidFill>
                  <a:schemeClr val="bg1"/>
                </a:solidFill>
                <a:latin typeface="Courier New" panose="02070309020205020404" pitchFamily="49" charset="0"/>
              </a:rPr>
              <a:t>=0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s-MX" altLang="es-MX" sz="1000" dirty="0">
                <a:solidFill>
                  <a:schemeClr val="bg1"/>
                </a:solidFill>
                <a:latin typeface="Courier New" panose="02070309020205020404" pitchFamily="49" charset="0"/>
              </a:rPr>
              <a:t>Fin=0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s-ES" altLang="es-MX" sz="1000" dirty="0">
              <a:solidFill>
                <a:schemeClr val="bg1"/>
              </a:solidFill>
              <a:latin typeface="Courier New" panose="02070309020205020404" pitchFamily="49" charset="0"/>
            </a:endParaRPr>
          </a:p>
        </p:txBody>
      </p:sp>
      <p:sp>
        <p:nvSpPr>
          <p:cNvPr id="276600" name="Oval 120"/>
          <p:cNvSpPr>
            <a:spLocks noChangeArrowheads="1"/>
          </p:cNvSpPr>
          <p:nvPr/>
        </p:nvSpPr>
        <p:spPr bwMode="auto">
          <a:xfrm>
            <a:off x="2425069" y="5163002"/>
            <a:ext cx="1510906" cy="86337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MX" altLang="es-MX" sz="1000" dirty="0">
                <a:solidFill>
                  <a:schemeClr val="bg1"/>
                </a:solidFill>
                <a:latin typeface="Courier New" panose="02070309020205020404" pitchFamily="49" charset="0"/>
              </a:rPr>
              <a:t>Si </a:t>
            </a:r>
            <a:r>
              <a:rPr lang="es-MX" altLang="es-MX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Fre</a:t>
            </a:r>
            <a:r>
              <a:rPr lang="es-MX" altLang="es-MX" sz="1000" dirty="0">
                <a:solidFill>
                  <a:schemeClr val="bg1"/>
                </a:solidFill>
                <a:latin typeface="Courier New" panose="02070309020205020404" pitchFamily="49" charset="0"/>
              </a:rPr>
              <a:t>=-1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MX" altLang="es-MX" sz="1000" dirty="0">
                <a:solidFill>
                  <a:schemeClr val="bg1"/>
                </a:solidFill>
                <a:latin typeface="Courier New" panose="02070309020205020404" pitchFamily="49" charset="0"/>
              </a:rPr>
              <a:t>   </a:t>
            </a:r>
            <a:r>
              <a:rPr lang="es-MX" altLang="es-MX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Fre</a:t>
            </a:r>
            <a:r>
              <a:rPr lang="es-MX" altLang="es-MX" sz="1000" dirty="0">
                <a:solidFill>
                  <a:schemeClr val="bg1"/>
                </a:solidFill>
                <a:latin typeface="Courier New" panose="02070309020205020404" pitchFamily="49" charset="0"/>
              </a:rPr>
              <a:t>=0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MX" altLang="es-MX" sz="1000" dirty="0">
                <a:solidFill>
                  <a:schemeClr val="bg1"/>
                </a:solidFill>
                <a:latin typeface="Courier New" panose="02070309020205020404" pitchFamily="49" charset="0"/>
              </a:rPr>
              <a:t>   Fin=0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MX" altLang="es-MX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Else</a:t>
            </a:r>
            <a:endParaRPr lang="es-MX" altLang="es-MX" sz="1000" dirty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MX" altLang="es-MX" sz="1000" dirty="0">
                <a:solidFill>
                  <a:schemeClr val="bg1"/>
                </a:solidFill>
                <a:latin typeface="Courier New" panose="02070309020205020404" pitchFamily="49" charset="0"/>
              </a:rPr>
              <a:t>   Fin=Fin+1</a:t>
            </a:r>
            <a:endParaRPr lang="es-ES" altLang="es-MX" sz="1000" dirty="0">
              <a:solidFill>
                <a:schemeClr val="bg1"/>
              </a:solidFill>
              <a:latin typeface="Courier New" panose="02070309020205020404" pitchFamily="49" charset="0"/>
            </a:endParaRPr>
          </a:p>
        </p:txBody>
      </p:sp>
      <p:sp>
        <p:nvSpPr>
          <p:cNvPr id="276601" name="Oval 121"/>
          <p:cNvSpPr>
            <a:spLocks noChangeArrowheads="1"/>
          </p:cNvSpPr>
          <p:nvPr/>
        </p:nvSpPr>
        <p:spPr bwMode="auto">
          <a:xfrm>
            <a:off x="4715236" y="5087507"/>
            <a:ext cx="1799756" cy="1007799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MX" altLang="es-MX" sz="1000" dirty="0">
                <a:solidFill>
                  <a:schemeClr val="bg1"/>
                </a:solidFill>
                <a:latin typeface="Courier New" panose="02070309020205020404" pitchFamily="49" charset="0"/>
              </a:rPr>
              <a:t>Si Fin=Max-1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MX" altLang="es-MX" sz="1000" dirty="0">
                <a:solidFill>
                  <a:schemeClr val="bg1"/>
                </a:solidFill>
                <a:latin typeface="Courier New" panose="02070309020205020404" pitchFamily="49" charset="0"/>
              </a:rPr>
              <a:t>  </a:t>
            </a:r>
            <a:r>
              <a:rPr lang="es-MX" altLang="es-MX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Imp</a:t>
            </a:r>
            <a:r>
              <a:rPr lang="es-MX" altLang="es-MX" sz="1000" dirty="0">
                <a:solidFill>
                  <a:schemeClr val="bg1"/>
                </a:solidFill>
                <a:latin typeface="Courier New" panose="02070309020205020404" pitchFamily="49" charset="0"/>
              </a:rPr>
              <a:t> “Cola Llena”</a:t>
            </a:r>
            <a:endParaRPr lang="es-ES" altLang="es-MX" sz="1000" dirty="0">
              <a:solidFill>
                <a:schemeClr val="bg1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1455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6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76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76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76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76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76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76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76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9" dur="2000"/>
                                        <p:tgtEl>
                                          <p:spTgt spid="276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76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276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276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276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276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276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276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276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276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276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276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3" dur="2000"/>
                                        <p:tgtEl>
                                          <p:spTgt spid="276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8" dur="500"/>
                                        <p:tgtEl>
                                          <p:spTgt spid="276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276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276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9" dur="500"/>
                                        <p:tgtEl>
                                          <p:spTgt spid="276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4" dur="500"/>
                                        <p:tgtEl>
                                          <p:spTgt spid="276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276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0" dur="500"/>
                                        <p:tgtEl>
                                          <p:spTgt spid="276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5" dur="500"/>
                                        <p:tgtEl>
                                          <p:spTgt spid="276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97" grpId="0"/>
      <p:bldP spid="276498" grpId="0"/>
      <p:bldP spid="276511" grpId="0"/>
      <p:bldP spid="276512" grpId="0"/>
      <p:bldP spid="276525" grpId="0"/>
      <p:bldP spid="276526" grpId="0"/>
      <p:bldP spid="276539" grpId="0"/>
      <p:bldP spid="276540" grpId="0"/>
      <p:bldP spid="276553" grpId="0"/>
      <p:bldP spid="276554" grpId="0"/>
      <p:bldP spid="276567" grpId="0"/>
      <p:bldP spid="276568" grpId="0"/>
      <p:bldP spid="276569" grpId="0"/>
      <p:bldP spid="276582" grpId="0"/>
      <p:bldP spid="276583" grpId="0"/>
      <p:bldP spid="276596" grpId="0"/>
      <p:bldP spid="276597" grpId="0"/>
      <p:bldP spid="276598" grpId="0"/>
      <p:bldP spid="276599" grpId="0" animBg="1"/>
      <p:bldP spid="276600" grpId="0" animBg="1"/>
      <p:bldP spid="27660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Operaciones Básicas en Estructuras Lineales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609417" indent="-609417">
              <a:lnSpc>
                <a:spcPct val="80000"/>
              </a:lnSpc>
              <a:spcAft>
                <a:spcPct val="30000"/>
              </a:spcAft>
              <a:buFont typeface="Wingdings" pitchFamily="2" charset="2"/>
              <a:buAutoNum type="arabicPeriod"/>
            </a:pPr>
            <a:r>
              <a:rPr lang="es-MX" b="1" dirty="0"/>
              <a:t>Recorrido:</a:t>
            </a:r>
            <a:r>
              <a:rPr lang="es-MX" dirty="0"/>
              <a:t> Procesa c/elemento de la estructura.</a:t>
            </a:r>
          </a:p>
          <a:p>
            <a:pPr marL="609417" indent="-609417">
              <a:lnSpc>
                <a:spcPct val="80000"/>
              </a:lnSpc>
              <a:spcAft>
                <a:spcPct val="30000"/>
              </a:spcAft>
              <a:buFont typeface="Wingdings" pitchFamily="2" charset="2"/>
              <a:buAutoNum type="arabicPeriod"/>
            </a:pPr>
            <a:r>
              <a:rPr lang="es-MX" b="1" dirty="0"/>
              <a:t>Búsqueda:</a:t>
            </a:r>
            <a:r>
              <a:rPr lang="es-MX" dirty="0"/>
              <a:t> Recupera la posición de un elemento específico.</a:t>
            </a:r>
          </a:p>
          <a:p>
            <a:pPr marL="609417" indent="-609417">
              <a:lnSpc>
                <a:spcPct val="80000"/>
              </a:lnSpc>
              <a:spcAft>
                <a:spcPct val="30000"/>
              </a:spcAft>
              <a:buFont typeface="Wingdings" pitchFamily="2" charset="2"/>
              <a:buAutoNum type="arabicPeriod"/>
            </a:pPr>
            <a:r>
              <a:rPr lang="es-MX" b="1" dirty="0"/>
              <a:t>Inserción:</a:t>
            </a:r>
            <a:r>
              <a:rPr lang="es-MX" dirty="0"/>
              <a:t> Adiciona un nuevo elemento a la estructura.</a:t>
            </a:r>
          </a:p>
          <a:p>
            <a:pPr marL="609417" indent="-609417">
              <a:lnSpc>
                <a:spcPct val="80000"/>
              </a:lnSpc>
              <a:spcAft>
                <a:spcPct val="30000"/>
              </a:spcAft>
              <a:buFont typeface="Wingdings" pitchFamily="2" charset="2"/>
              <a:buAutoNum type="arabicPeriod"/>
            </a:pPr>
            <a:r>
              <a:rPr lang="es-MX" b="1" dirty="0"/>
              <a:t>Borrado:</a:t>
            </a:r>
            <a:r>
              <a:rPr lang="es-MX" dirty="0"/>
              <a:t> Elimina un elemento de la estructura.</a:t>
            </a:r>
          </a:p>
          <a:p>
            <a:pPr marL="609417" indent="-609417">
              <a:lnSpc>
                <a:spcPct val="80000"/>
              </a:lnSpc>
              <a:spcAft>
                <a:spcPct val="30000"/>
              </a:spcAft>
              <a:buFont typeface="Wingdings" pitchFamily="2" charset="2"/>
              <a:buAutoNum type="arabicPeriod"/>
            </a:pPr>
            <a:r>
              <a:rPr lang="es-MX" b="1" dirty="0"/>
              <a:t>Ordenación:</a:t>
            </a:r>
            <a:r>
              <a:rPr lang="es-MX" dirty="0"/>
              <a:t> Ordena los elementos de la estructura de acuerdo a los valores que contiene.</a:t>
            </a:r>
          </a:p>
          <a:p>
            <a:pPr marL="609417" indent="-609417">
              <a:lnSpc>
                <a:spcPct val="80000"/>
              </a:lnSpc>
              <a:spcAft>
                <a:spcPct val="30000"/>
              </a:spcAft>
              <a:buFont typeface="Wingdings" pitchFamily="2" charset="2"/>
              <a:buAutoNum type="arabicPeriod"/>
            </a:pPr>
            <a:r>
              <a:rPr lang="es-MX" b="1" dirty="0"/>
              <a:t>Mezcla: </a:t>
            </a:r>
            <a:r>
              <a:rPr lang="es-MX" dirty="0"/>
              <a:t>Combina 2 </a:t>
            </a:r>
            <a:r>
              <a:rPr lang="en-US" dirty="0" err="1"/>
              <a:t>estructuras</a:t>
            </a:r>
            <a:r>
              <a:rPr lang="es-MX" dirty="0"/>
              <a:t> en una sola.</a:t>
            </a:r>
            <a:endParaRPr lang="es-ES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661435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Colas: Ejemplo</a:t>
            </a:r>
            <a:endParaRPr lang="es-MX" dirty="0"/>
          </a:p>
        </p:txBody>
      </p:sp>
      <p:graphicFrame>
        <p:nvGraphicFramePr>
          <p:cNvPr id="351336" name="Group 104"/>
          <p:cNvGraphicFramePr>
            <a:graphicFrameLocks noGrp="1"/>
          </p:cNvGraphicFramePr>
          <p:nvPr/>
        </p:nvGraphicFramePr>
        <p:xfrm>
          <a:off x="2785340" y="2421203"/>
          <a:ext cx="1103025" cy="376139"/>
        </p:xfrm>
        <a:graphic>
          <a:graphicData uri="http://schemas.openxmlformats.org/drawingml/2006/table">
            <a:tbl>
              <a:tblPr/>
              <a:tblGrid>
                <a:gridCol w="276153"/>
                <a:gridCol w="276153"/>
                <a:gridCol w="274566"/>
                <a:gridCol w="276153"/>
              </a:tblGrid>
              <a:tr h="37613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s-E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91416" marR="91416"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s-E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91416" marR="91416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7</a:t>
                      </a:r>
                      <a:endParaRPr kumimoji="0" lang="es-E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91416" marR="91416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8</a:t>
                      </a:r>
                      <a:endParaRPr kumimoji="0" lang="es-E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91416" marR="91416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51348" name="Text Box 116"/>
          <p:cNvSpPr txBox="1">
            <a:spLocks noChangeArrowheads="1"/>
          </p:cNvSpPr>
          <p:nvPr/>
        </p:nvSpPr>
        <p:spPr bwMode="auto">
          <a:xfrm>
            <a:off x="2209226" y="2852890"/>
            <a:ext cx="1079219" cy="496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s-MX" altLang="es-MX" sz="1050" dirty="0" err="1">
                <a:latin typeface="Courier New" panose="02070309020205020404" pitchFamily="49" charset="0"/>
              </a:rPr>
              <a:t>Fre</a:t>
            </a:r>
            <a:r>
              <a:rPr lang="es-MX" altLang="es-MX" sz="1050" dirty="0">
                <a:latin typeface="Courier New" panose="02070309020205020404" pitchFamily="49" charset="0"/>
              </a:rPr>
              <a:t>=2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s-MX" altLang="es-MX" sz="1050" dirty="0">
                <a:latin typeface="Courier New" panose="02070309020205020404" pitchFamily="49" charset="0"/>
              </a:rPr>
              <a:t>Fin=3 DR=9</a:t>
            </a:r>
            <a:endParaRPr lang="es-ES" altLang="es-MX" sz="1050" dirty="0">
              <a:latin typeface="Courier New" panose="02070309020205020404" pitchFamily="49" charset="0"/>
            </a:endParaRPr>
          </a:p>
        </p:txBody>
      </p:sp>
      <p:sp>
        <p:nvSpPr>
          <p:cNvPr id="351349" name="Text Box 117"/>
          <p:cNvSpPr txBox="1">
            <a:spLocks noChangeArrowheads="1"/>
          </p:cNvSpPr>
          <p:nvPr/>
        </p:nvSpPr>
        <p:spPr bwMode="auto">
          <a:xfrm>
            <a:off x="2137808" y="2060932"/>
            <a:ext cx="1583912" cy="261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s-MX" altLang="es-MX" sz="1100" dirty="0">
                <a:latin typeface="Courier New" panose="02070309020205020404" pitchFamily="49" charset="0"/>
              </a:rPr>
              <a:t>h)Retira</a:t>
            </a:r>
            <a:endParaRPr lang="es-ES" altLang="es-MX" sz="1100" dirty="0">
              <a:latin typeface="Courier New" panose="02070309020205020404" pitchFamily="49" charset="0"/>
            </a:endParaRPr>
          </a:p>
        </p:txBody>
      </p:sp>
      <p:sp>
        <p:nvSpPr>
          <p:cNvPr id="351350" name="Text Box 118"/>
          <p:cNvSpPr txBox="1">
            <a:spLocks noChangeArrowheads="1"/>
          </p:cNvSpPr>
          <p:nvPr/>
        </p:nvSpPr>
        <p:spPr bwMode="auto">
          <a:xfrm>
            <a:off x="4224828" y="5444600"/>
            <a:ext cx="5327849" cy="10998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FontTx/>
              <a:buNone/>
            </a:pPr>
            <a:r>
              <a:rPr lang="es-MX" altLang="es-MX" sz="1600" dirty="0">
                <a:solidFill>
                  <a:schemeClr val="bg1"/>
                </a:solidFill>
              </a:rPr>
              <a:t>Error </a:t>
            </a:r>
            <a:r>
              <a:rPr lang="es-MX" altLang="es-MX" sz="1600" dirty="0" err="1">
                <a:solidFill>
                  <a:schemeClr val="bg1"/>
                </a:solidFill>
              </a:rPr>
              <a:t>overflow</a:t>
            </a:r>
            <a:r>
              <a:rPr lang="es-MX" altLang="es-MX" sz="1600" dirty="0">
                <a:solidFill>
                  <a:schemeClr val="bg1"/>
                </a:solidFill>
              </a:rPr>
              <a:t> (cola llena) a pesar de que solo hay un dato en la cola. Este es el peor caso que se presenta un solo dato en el último elemento de la cola</a:t>
            </a:r>
            <a:r>
              <a:rPr lang="es-MX" altLang="es-MX" sz="1799" dirty="0">
                <a:solidFill>
                  <a:schemeClr val="bg1"/>
                </a:solidFill>
              </a:rPr>
              <a:t>.</a:t>
            </a:r>
            <a:endParaRPr lang="es-ES" altLang="es-MX" sz="1799" dirty="0">
              <a:solidFill>
                <a:schemeClr val="bg1"/>
              </a:solidFill>
            </a:endParaRPr>
          </a:p>
        </p:txBody>
      </p:sp>
      <p:graphicFrame>
        <p:nvGraphicFramePr>
          <p:cNvPr id="351355" name="Group 123"/>
          <p:cNvGraphicFramePr>
            <a:graphicFrameLocks noGrp="1"/>
          </p:cNvGraphicFramePr>
          <p:nvPr/>
        </p:nvGraphicFramePr>
        <p:xfrm>
          <a:off x="2928178" y="3789272"/>
          <a:ext cx="1103025" cy="376139"/>
        </p:xfrm>
        <a:graphic>
          <a:graphicData uri="http://schemas.openxmlformats.org/drawingml/2006/table">
            <a:tbl>
              <a:tblPr/>
              <a:tblGrid>
                <a:gridCol w="276153"/>
                <a:gridCol w="276153"/>
                <a:gridCol w="274566"/>
                <a:gridCol w="276153"/>
              </a:tblGrid>
              <a:tr h="37613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s-E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91416" marR="91416"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s-E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91416" marR="91416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s-E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91416" marR="91416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8</a:t>
                      </a:r>
                      <a:endParaRPr kumimoji="0" lang="es-E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91416" marR="91416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51367" name="Text Box 135"/>
          <p:cNvSpPr txBox="1">
            <a:spLocks noChangeArrowheads="1"/>
          </p:cNvSpPr>
          <p:nvPr/>
        </p:nvSpPr>
        <p:spPr bwMode="auto">
          <a:xfrm>
            <a:off x="2352064" y="4220959"/>
            <a:ext cx="1079219" cy="496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s-MX" altLang="es-MX" sz="1050" dirty="0" err="1">
                <a:latin typeface="Courier New" panose="02070309020205020404" pitchFamily="49" charset="0"/>
              </a:rPr>
              <a:t>Fre</a:t>
            </a:r>
            <a:r>
              <a:rPr lang="es-MX" altLang="es-MX" sz="1050" dirty="0">
                <a:latin typeface="Courier New" panose="02070309020205020404" pitchFamily="49" charset="0"/>
              </a:rPr>
              <a:t>=3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s-MX" altLang="es-MX" sz="1050" dirty="0">
                <a:latin typeface="Courier New" panose="02070309020205020404" pitchFamily="49" charset="0"/>
              </a:rPr>
              <a:t>Fin=3 DR=7</a:t>
            </a:r>
            <a:endParaRPr lang="es-ES" altLang="es-MX" sz="1050" dirty="0">
              <a:latin typeface="Courier New" panose="02070309020205020404" pitchFamily="49" charset="0"/>
            </a:endParaRPr>
          </a:p>
        </p:txBody>
      </p:sp>
      <p:sp>
        <p:nvSpPr>
          <p:cNvPr id="351368" name="Text Box 136"/>
          <p:cNvSpPr txBox="1">
            <a:spLocks noChangeArrowheads="1"/>
          </p:cNvSpPr>
          <p:nvPr/>
        </p:nvSpPr>
        <p:spPr bwMode="auto">
          <a:xfrm>
            <a:off x="2280646" y="3429001"/>
            <a:ext cx="1583912" cy="261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s-MX" altLang="es-MX" sz="1100" dirty="0">
                <a:latin typeface="Courier New" panose="02070309020205020404" pitchFamily="49" charset="0"/>
              </a:rPr>
              <a:t>I)Retira</a:t>
            </a:r>
            <a:endParaRPr lang="es-ES" altLang="es-MX" sz="1100" dirty="0">
              <a:latin typeface="Courier New" panose="02070309020205020404" pitchFamily="49" charset="0"/>
            </a:endParaRPr>
          </a:p>
        </p:txBody>
      </p:sp>
      <p:graphicFrame>
        <p:nvGraphicFramePr>
          <p:cNvPr id="351369" name="Group 137"/>
          <p:cNvGraphicFramePr>
            <a:graphicFrameLocks noGrp="1"/>
          </p:cNvGraphicFramePr>
          <p:nvPr/>
        </p:nvGraphicFramePr>
        <p:xfrm>
          <a:off x="2928178" y="5301762"/>
          <a:ext cx="1103025" cy="376140"/>
        </p:xfrm>
        <a:graphic>
          <a:graphicData uri="http://schemas.openxmlformats.org/drawingml/2006/table">
            <a:tbl>
              <a:tblPr/>
              <a:tblGrid>
                <a:gridCol w="276153"/>
                <a:gridCol w="276153"/>
                <a:gridCol w="274566"/>
                <a:gridCol w="276153"/>
              </a:tblGrid>
              <a:tr h="3761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s-E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91416" marR="91416"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s-E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91416" marR="91416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s-E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91416" marR="91416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8</a:t>
                      </a:r>
                      <a:endParaRPr kumimoji="0" lang="es-E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91416" marR="91416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51381" name="Text Box 149"/>
          <p:cNvSpPr txBox="1">
            <a:spLocks noChangeArrowheads="1"/>
          </p:cNvSpPr>
          <p:nvPr/>
        </p:nvSpPr>
        <p:spPr bwMode="auto">
          <a:xfrm>
            <a:off x="2352064" y="5733452"/>
            <a:ext cx="1079219" cy="496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s-MX" altLang="es-MX" sz="1050" dirty="0" err="1">
                <a:latin typeface="Courier New" panose="02070309020205020404" pitchFamily="49" charset="0"/>
              </a:rPr>
              <a:t>Fre</a:t>
            </a:r>
            <a:r>
              <a:rPr lang="es-MX" altLang="es-MX" sz="1050" dirty="0">
                <a:latin typeface="Courier New" panose="02070309020205020404" pitchFamily="49" charset="0"/>
              </a:rPr>
              <a:t>=3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s-MX" altLang="es-MX" sz="1050" dirty="0">
                <a:latin typeface="Courier New" panose="02070309020205020404" pitchFamily="49" charset="0"/>
              </a:rPr>
              <a:t>Fin=3 </a:t>
            </a:r>
            <a:endParaRPr lang="es-ES" altLang="es-MX" sz="1050" dirty="0">
              <a:latin typeface="Courier New" panose="02070309020205020404" pitchFamily="49" charset="0"/>
            </a:endParaRPr>
          </a:p>
        </p:txBody>
      </p:sp>
      <p:sp>
        <p:nvSpPr>
          <p:cNvPr id="351382" name="Text Box 150"/>
          <p:cNvSpPr txBox="1">
            <a:spLocks noChangeArrowheads="1"/>
          </p:cNvSpPr>
          <p:nvPr/>
        </p:nvSpPr>
        <p:spPr bwMode="auto">
          <a:xfrm>
            <a:off x="2280646" y="4941495"/>
            <a:ext cx="1583912" cy="261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s-MX" altLang="es-MX" sz="1100" dirty="0">
                <a:latin typeface="Courier New" panose="02070309020205020404" pitchFamily="49" charset="0"/>
              </a:rPr>
              <a:t>J)Inserta 88</a:t>
            </a:r>
            <a:endParaRPr lang="es-ES" altLang="es-MX" sz="1100" dirty="0">
              <a:latin typeface="Courier New" panose="02070309020205020404" pitchFamily="49" charset="0"/>
            </a:endParaRPr>
          </a:p>
        </p:txBody>
      </p:sp>
      <p:graphicFrame>
        <p:nvGraphicFramePr>
          <p:cNvPr id="351383" name="Group 151"/>
          <p:cNvGraphicFramePr>
            <a:graphicFrameLocks noGrp="1"/>
          </p:cNvGraphicFramePr>
          <p:nvPr/>
        </p:nvGraphicFramePr>
        <p:xfrm>
          <a:off x="6456269" y="2565625"/>
          <a:ext cx="1103024" cy="376140"/>
        </p:xfrm>
        <a:graphic>
          <a:graphicData uri="http://schemas.openxmlformats.org/drawingml/2006/table">
            <a:tbl>
              <a:tblPr/>
              <a:tblGrid>
                <a:gridCol w="276153"/>
                <a:gridCol w="276153"/>
                <a:gridCol w="274565"/>
                <a:gridCol w="276153"/>
              </a:tblGrid>
              <a:tr h="3761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s-E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91416" marR="91416"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s-E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91416" marR="91416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s-E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91416" marR="91416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s-E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91416" marR="91416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51395" name="Text Box 163"/>
          <p:cNvSpPr txBox="1">
            <a:spLocks noChangeArrowheads="1"/>
          </p:cNvSpPr>
          <p:nvPr/>
        </p:nvSpPr>
        <p:spPr bwMode="auto">
          <a:xfrm>
            <a:off x="5880157" y="2997314"/>
            <a:ext cx="1079219" cy="496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s-MX" altLang="es-MX" sz="1050" dirty="0" err="1">
                <a:latin typeface="Courier New" panose="02070309020205020404" pitchFamily="49" charset="0"/>
              </a:rPr>
              <a:t>Fre</a:t>
            </a:r>
            <a:r>
              <a:rPr lang="es-MX" altLang="es-MX" sz="1050" dirty="0">
                <a:latin typeface="Courier New" panose="02070309020205020404" pitchFamily="49" charset="0"/>
              </a:rPr>
              <a:t>=-1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s-MX" altLang="es-MX" sz="1050" dirty="0">
                <a:latin typeface="Courier New" panose="02070309020205020404" pitchFamily="49" charset="0"/>
              </a:rPr>
              <a:t>Fin=-1 DR=8 </a:t>
            </a:r>
            <a:endParaRPr lang="es-ES" altLang="es-MX" sz="1050" dirty="0">
              <a:latin typeface="Courier New" panose="02070309020205020404" pitchFamily="49" charset="0"/>
            </a:endParaRPr>
          </a:p>
        </p:txBody>
      </p:sp>
      <p:sp>
        <p:nvSpPr>
          <p:cNvPr id="351396" name="Text Box 164"/>
          <p:cNvSpPr txBox="1">
            <a:spLocks noChangeArrowheads="1"/>
          </p:cNvSpPr>
          <p:nvPr/>
        </p:nvSpPr>
        <p:spPr bwMode="auto">
          <a:xfrm>
            <a:off x="5808740" y="2205358"/>
            <a:ext cx="1583912" cy="261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s-MX" altLang="es-MX" sz="1100" dirty="0">
                <a:latin typeface="Courier New" panose="02070309020205020404" pitchFamily="49" charset="0"/>
              </a:rPr>
              <a:t>Retira</a:t>
            </a:r>
            <a:endParaRPr lang="es-ES" altLang="es-MX" sz="1100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5633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1348" grpId="0"/>
      <p:bldP spid="351349" grpId="0"/>
      <p:bldP spid="351350" grpId="0" animBg="1"/>
      <p:bldP spid="351367" grpId="0"/>
      <p:bldP spid="351368" grpId="0"/>
      <p:bldP spid="351381" grpId="0"/>
      <p:bldP spid="351382" grpId="0"/>
      <p:bldP spid="351395" grpId="0"/>
      <p:bldP spid="351396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1 CuadroTexto"/>
          <p:cNvSpPr txBox="1">
            <a:spLocks noChangeArrowheads="1"/>
          </p:cNvSpPr>
          <p:nvPr/>
        </p:nvSpPr>
        <p:spPr bwMode="auto">
          <a:xfrm>
            <a:off x="263352" y="1354599"/>
            <a:ext cx="5400600" cy="547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MX" altLang="es-MX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s-MX" altLang="es-MX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MX" altLang="es-MX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s-MX" altLang="es-MX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Cola&lt;T&gt; 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MX" altLang="es-MX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MX" altLang="es-MX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s-MX" altLang="es-MX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MX" altLang="es-MX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MX" altLang="es-MX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Frente;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MX" altLang="es-MX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MX" altLang="es-MX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s-MX" altLang="es-MX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MX" altLang="es-MX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MX" altLang="es-MX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Fin;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MX" altLang="es-MX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MX" altLang="es-MX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s-MX" altLang="es-MX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MX" altLang="es-MX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MX" altLang="es-MX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Max;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MX" altLang="es-MX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MX" altLang="es-MX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s-MX" altLang="es-MX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T   </a:t>
            </a:r>
            <a:r>
              <a:rPr lang="es-MX" altLang="es-MX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</a:t>
            </a:r>
            <a:r>
              <a:rPr lang="es-MX" altLang="es-MX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MX" altLang="es-MX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MX" altLang="es-MX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s-MX" altLang="es-MX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T [] C;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MX" altLang="es-MX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MX" altLang="es-MX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s-MX" altLang="es-MX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Cola(){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MX" altLang="es-MX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s-MX" altLang="es-MX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s-MX" altLang="es-MX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(10);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MX" altLang="es-MX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MX" altLang="es-MX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MX" altLang="es-MX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s-MX" altLang="es-MX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Cola(</a:t>
            </a:r>
            <a:r>
              <a:rPr lang="es-MX" altLang="es-MX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MX" altLang="es-MX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MX" altLang="es-MX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Tam</a:t>
            </a:r>
            <a:r>
              <a:rPr lang="es-MX" altLang="es-MX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MX" altLang="es-MX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Max=</a:t>
            </a:r>
            <a:r>
              <a:rPr lang="es-MX" altLang="es-MX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Tam</a:t>
            </a:r>
            <a:r>
              <a:rPr lang="es-MX" altLang="es-MX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MX" altLang="es-MX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Frente=Fin=-1;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MX" altLang="es-MX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C=(T[]) new </a:t>
            </a:r>
            <a:r>
              <a:rPr lang="es-MX" altLang="es-MX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s-MX" altLang="es-MX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s-MX" altLang="es-MX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Tam</a:t>
            </a:r>
            <a:r>
              <a:rPr lang="es-MX" altLang="es-MX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MX" altLang="es-MX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MX" altLang="es-MX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MX" altLang="es-MX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s-MX" altLang="es-MX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MX" altLang="es-MX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s-MX" altLang="es-MX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Inserta(T Dato){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MX" altLang="es-MX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s-MX" altLang="es-MX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s-MX" altLang="es-MX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(Llena())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MX" altLang="es-MX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s-MX" altLang="es-MX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s-MX" altLang="es-MX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false;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MX" altLang="es-MX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Fin++;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MX" altLang="es-MX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C[Fin]=Dato;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MX" altLang="es-MX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s-MX" altLang="es-MX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s-MX" altLang="es-MX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(Frente==-1)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MX" altLang="es-MX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Frente=0;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MX" altLang="es-MX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s-MX" altLang="es-MX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s-MX" altLang="es-MX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true;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MX" altLang="es-MX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MX" altLang="es-MX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MX" altLang="es-MX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s-MX" altLang="es-MX" sz="2399" dirty="0"/>
          </a:p>
        </p:txBody>
      </p:sp>
      <p:sp>
        <p:nvSpPr>
          <p:cNvPr id="68612" name="2 CuadroTexto"/>
          <p:cNvSpPr txBox="1">
            <a:spLocks noChangeArrowheads="1"/>
          </p:cNvSpPr>
          <p:nvPr/>
        </p:nvSpPr>
        <p:spPr bwMode="auto">
          <a:xfrm>
            <a:off x="5964938" y="2123839"/>
            <a:ext cx="4883794" cy="4800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MX" altLang="es-MX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s-MX" altLang="es-MX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MX" altLang="es-MX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s-MX" altLang="es-MX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Retira(){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MX" altLang="es-MX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s-MX" altLang="es-MX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s-MX" altLang="es-MX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MX" altLang="es-MX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Vacia</a:t>
            </a:r>
            <a:r>
              <a:rPr lang="es-MX" altLang="es-MX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MX" altLang="es-MX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s-MX" altLang="es-MX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s-MX" altLang="es-MX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false;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MX" altLang="es-MX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s-MX" altLang="es-MX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</a:t>
            </a:r>
            <a:r>
              <a:rPr lang="es-MX" altLang="es-MX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=C[Frente];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MX" altLang="es-MX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C[Frente]=</a:t>
            </a:r>
            <a:r>
              <a:rPr lang="es-MX" altLang="es-MX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s-MX" altLang="es-MX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MX" altLang="es-MX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s-MX" altLang="es-MX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s-MX" altLang="es-MX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(Frente==Fin)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MX" altLang="es-MX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Frente=Fin=-1;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MX" altLang="es-MX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s-MX" altLang="es-MX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endParaRPr lang="es-MX" altLang="es-MX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MX" altLang="es-MX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Frente++;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MX" altLang="es-MX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s-MX" altLang="es-MX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s-MX" altLang="es-MX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true;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MX" altLang="es-MX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MX" altLang="es-MX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s-MX" altLang="es-MX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s-MX" altLang="es-MX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MX" altLang="es-MX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s-MX" altLang="es-MX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Llena(){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MX" altLang="es-MX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s-MX" altLang="es-MX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s-MX" altLang="es-MX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Fin==Max-1;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MX" altLang="es-MX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MX" altLang="es-MX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s-MX" altLang="es-MX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s-MX" altLang="es-MX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MX" altLang="es-MX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s-MX" altLang="es-MX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MX" altLang="es-MX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Vacia</a:t>
            </a:r>
            <a:r>
              <a:rPr lang="es-MX" altLang="es-MX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MX" altLang="es-MX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s-MX" altLang="es-MX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s-MX" altLang="es-MX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Frente==-1;	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MX" altLang="es-MX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MX" altLang="es-MX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MX" sz="1799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7" y="0"/>
            <a:ext cx="10512862" cy="1325562"/>
          </a:xfrm>
        </p:spPr>
        <p:txBody>
          <a:bodyPr/>
          <a:lstStyle/>
          <a:p>
            <a:r>
              <a:rPr lang="es-MX" dirty="0" smtClean="0"/>
              <a:t>Colas: Código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18375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Crear una clase que utilice colas simples</a:t>
            </a:r>
            <a:endParaRPr lang="es-MX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Crear una clase Cola con tipos de dato </a:t>
            </a:r>
            <a:r>
              <a:rPr lang="es-MX" dirty="0" err="1" smtClean="0"/>
              <a:t>String</a:t>
            </a:r>
            <a:endParaRPr lang="es-MX" dirty="0" smtClean="0"/>
          </a:p>
          <a:p>
            <a:r>
              <a:rPr lang="es-MX" dirty="0" smtClean="0"/>
              <a:t>Insertar 5 elementos</a:t>
            </a:r>
          </a:p>
          <a:p>
            <a:r>
              <a:rPr lang="es-MX" dirty="0" smtClean="0"/>
              <a:t>Agregar método (en la clase Cola) que imprima el estado actual de la Cola (todos sus elementos)</a:t>
            </a:r>
          </a:p>
          <a:p>
            <a:pPr marL="45706" indent="0">
              <a:buNone/>
            </a:pPr>
            <a:endParaRPr lang="es-MX" dirty="0" smtClean="0"/>
          </a:p>
          <a:p>
            <a:pPr marL="45706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58585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Colas Circulares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1323" y="2372705"/>
            <a:ext cx="10055781" cy="3267422"/>
          </a:xfrm>
        </p:spPr>
        <p:txBody>
          <a:bodyPr/>
          <a:lstStyle/>
          <a:p>
            <a:r>
              <a:rPr lang="es-ES_tradnl" altLang="es-MX" sz="2399" dirty="0"/>
              <a:t>La Estructura estudiada anteriormente (cola) se utiliza como una lista lineal, lo cual provoca en algunas ocasiones desperdicio de memoria. </a:t>
            </a:r>
            <a:endParaRPr lang="es-ES" altLang="es-MX" sz="2399" dirty="0"/>
          </a:p>
          <a:p>
            <a:r>
              <a:rPr lang="es-ES_tradnl" altLang="es-MX" sz="2399" dirty="0"/>
              <a:t>Esto se presenta cuando hay un solo dato en la estructura, pero se encuentra en el último elemento</a:t>
            </a:r>
            <a:r>
              <a:rPr lang="es-ES" altLang="es-MX" sz="2399" dirty="0"/>
              <a:t> </a:t>
            </a:r>
          </a:p>
          <a:p>
            <a:r>
              <a:rPr lang="es-ES_tradnl" altLang="es-MX" sz="2399" dirty="0"/>
              <a:t>Para hacer  uso más eficiente de la memoria disponible podemos tratar la estructura cola como una estructura circular. Es decir, el elemento anterior al primero es el último.</a:t>
            </a:r>
            <a:endParaRPr lang="es-ES" altLang="es-MX" sz="2399" dirty="0"/>
          </a:p>
          <a:p>
            <a:endParaRPr lang="es-MX" dirty="0"/>
          </a:p>
        </p:txBody>
      </p:sp>
      <p:sp>
        <p:nvSpPr>
          <p:cNvPr id="70663" name="Text Box 216"/>
          <p:cNvSpPr txBox="1">
            <a:spLocks noChangeArrowheads="1"/>
          </p:cNvSpPr>
          <p:nvPr/>
        </p:nvSpPr>
        <p:spPr bwMode="auto">
          <a:xfrm>
            <a:off x="1993383" y="5861321"/>
            <a:ext cx="2950393" cy="3666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es-ES" altLang="es-MX" sz="1799"/>
          </a:p>
        </p:txBody>
      </p:sp>
      <p:graphicFrame>
        <p:nvGraphicFramePr>
          <p:cNvPr id="277737" name="Group 233"/>
          <p:cNvGraphicFramePr>
            <a:graphicFrameLocks noGrp="1"/>
          </p:cNvGraphicFramePr>
          <p:nvPr>
            <p:extLst/>
          </p:nvPr>
        </p:nvGraphicFramePr>
        <p:xfrm>
          <a:off x="2280645" y="6077163"/>
          <a:ext cx="1463300" cy="376140"/>
        </p:xfrm>
        <a:graphic>
          <a:graphicData uri="http://schemas.openxmlformats.org/drawingml/2006/table">
            <a:tbl>
              <a:tblPr/>
              <a:tblGrid>
                <a:gridCol w="244411"/>
                <a:gridCol w="242825"/>
                <a:gridCol w="280597"/>
                <a:gridCol w="208232"/>
                <a:gridCol w="242824"/>
                <a:gridCol w="244411"/>
              </a:tblGrid>
              <a:tr h="3761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s-E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91416" marR="91416"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s-E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91416" marR="91416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s-E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91416" marR="91416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s-E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91416" marR="91416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s-E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91416" marR="91416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s-E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91416" marR="91416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77738" name="AutoShape 234"/>
          <p:cNvSpPr>
            <a:spLocks noChangeArrowheads="1"/>
          </p:cNvSpPr>
          <p:nvPr/>
        </p:nvSpPr>
        <p:spPr bwMode="auto">
          <a:xfrm>
            <a:off x="2352065" y="6508853"/>
            <a:ext cx="288850" cy="144425"/>
          </a:xfrm>
          <a:prstGeom prst="curvedUpArrow">
            <a:avLst>
              <a:gd name="adj1" fmla="val 40000"/>
              <a:gd name="adj2" fmla="val 80000"/>
              <a:gd name="adj3" fmla="val 33333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MX" sz="1799"/>
          </a:p>
        </p:txBody>
      </p:sp>
      <p:sp>
        <p:nvSpPr>
          <p:cNvPr id="277739" name="AutoShape 235"/>
          <p:cNvSpPr>
            <a:spLocks noChangeArrowheads="1"/>
          </p:cNvSpPr>
          <p:nvPr/>
        </p:nvSpPr>
        <p:spPr bwMode="auto">
          <a:xfrm>
            <a:off x="2640915" y="6508853"/>
            <a:ext cx="287262" cy="144425"/>
          </a:xfrm>
          <a:prstGeom prst="curvedUpArrow">
            <a:avLst>
              <a:gd name="adj1" fmla="val 39780"/>
              <a:gd name="adj2" fmla="val 79560"/>
              <a:gd name="adj3" fmla="val 33333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MX" sz="1799"/>
          </a:p>
        </p:txBody>
      </p:sp>
      <p:sp>
        <p:nvSpPr>
          <p:cNvPr id="277740" name="AutoShape 236"/>
          <p:cNvSpPr>
            <a:spLocks noChangeArrowheads="1"/>
          </p:cNvSpPr>
          <p:nvPr/>
        </p:nvSpPr>
        <p:spPr bwMode="auto">
          <a:xfrm>
            <a:off x="2928175" y="6508853"/>
            <a:ext cx="215844" cy="144425"/>
          </a:xfrm>
          <a:prstGeom prst="curvedUpArrow">
            <a:avLst>
              <a:gd name="adj1" fmla="val 29890"/>
              <a:gd name="adj2" fmla="val 59780"/>
              <a:gd name="adj3" fmla="val 33333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MX" sz="1799"/>
          </a:p>
        </p:txBody>
      </p:sp>
      <p:sp>
        <p:nvSpPr>
          <p:cNvPr id="277741" name="AutoShape 237"/>
          <p:cNvSpPr>
            <a:spLocks noChangeArrowheads="1"/>
          </p:cNvSpPr>
          <p:nvPr/>
        </p:nvSpPr>
        <p:spPr bwMode="auto">
          <a:xfrm>
            <a:off x="3144019" y="6508853"/>
            <a:ext cx="215844" cy="144425"/>
          </a:xfrm>
          <a:prstGeom prst="curvedUpArrow">
            <a:avLst>
              <a:gd name="adj1" fmla="val 29890"/>
              <a:gd name="adj2" fmla="val 59780"/>
              <a:gd name="adj3" fmla="val 33333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MX" sz="1799"/>
          </a:p>
        </p:txBody>
      </p:sp>
      <p:sp>
        <p:nvSpPr>
          <p:cNvPr id="277742" name="AutoShape 238"/>
          <p:cNvSpPr>
            <a:spLocks noChangeArrowheads="1"/>
          </p:cNvSpPr>
          <p:nvPr/>
        </p:nvSpPr>
        <p:spPr bwMode="auto">
          <a:xfrm>
            <a:off x="3359864" y="6508853"/>
            <a:ext cx="288850" cy="144425"/>
          </a:xfrm>
          <a:prstGeom prst="curvedUpArrow">
            <a:avLst>
              <a:gd name="adj1" fmla="val 40000"/>
              <a:gd name="adj2" fmla="val 80000"/>
              <a:gd name="adj3" fmla="val 33333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MX" sz="1799"/>
          </a:p>
        </p:txBody>
      </p:sp>
      <p:sp>
        <p:nvSpPr>
          <p:cNvPr id="277748" name="AutoShape 244"/>
          <p:cNvSpPr>
            <a:spLocks noChangeArrowheads="1"/>
          </p:cNvSpPr>
          <p:nvPr/>
        </p:nvSpPr>
        <p:spPr bwMode="auto">
          <a:xfrm rot="-10426840">
            <a:off x="2131458" y="5837515"/>
            <a:ext cx="1664854" cy="242824"/>
          </a:xfrm>
          <a:prstGeom prst="curvedUpArrow">
            <a:avLst>
              <a:gd name="adj1" fmla="val 137125"/>
              <a:gd name="adj2" fmla="val 274249"/>
              <a:gd name="adj3" fmla="val 33333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MX" sz="1799"/>
          </a:p>
        </p:txBody>
      </p:sp>
      <p:sp>
        <p:nvSpPr>
          <p:cNvPr id="4" name="TextBox 3"/>
          <p:cNvSpPr txBox="1"/>
          <p:nvPr/>
        </p:nvSpPr>
        <p:spPr>
          <a:xfrm>
            <a:off x="1993383" y="1883795"/>
            <a:ext cx="7213879" cy="4614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399" dirty="0"/>
              <a:t>¿Que problemas hay con la forma de trabajar con Colas?</a:t>
            </a:r>
          </a:p>
        </p:txBody>
      </p:sp>
    </p:spTree>
    <p:extLst>
      <p:ext uri="{BB962C8B-B14F-4D97-AF65-F5344CB8AC3E}">
        <p14:creationId xmlns:p14="http://schemas.microsoft.com/office/powerpoint/2010/main" val="1671198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77738" grpId="0" animBg="1"/>
      <p:bldP spid="277739" grpId="0" animBg="1"/>
      <p:bldP spid="277740" grpId="0" animBg="1"/>
      <p:bldP spid="277741" grpId="0" animBg="1"/>
      <p:bldP spid="277742" grpId="0" animBg="1"/>
      <p:bldP spid="277748" grpId="0" animBg="1"/>
      <p:bldP spid="4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Colas Circulares</a:t>
            </a:r>
            <a:endParaRPr lang="es-MX" dirty="0"/>
          </a:p>
        </p:txBody>
      </p:sp>
      <p:sp>
        <p:nvSpPr>
          <p:cNvPr id="278531" name="Text Box 3"/>
          <p:cNvSpPr txBox="1">
            <a:spLocks noChangeArrowheads="1"/>
          </p:cNvSpPr>
          <p:nvPr/>
        </p:nvSpPr>
        <p:spPr bwMode="auto">
          <a:xfrm>
            <a:off x="1920377" y="3573428"/>
            <a:ext cx="8495674" cy="1190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_tradnl" altLang="es-MX" sz="1799" b="1" dirty="0">
                <a:latin typeface="Arial" panose="020B0604020202020204" pitchFamily="34" charset="0"/>
              </a:rPr>
              <a:t>Frente</a:t>
            </a:r>
            <a:r>
              <a:rPr lang="es-ES_tradnl" altLang="es-MX" sz="1799" dirty="0">
                <a:latin typeface="Arial" panose="020B0604020202020204" pitchFamily="34" charset="0"/>
              </a:rPr>
              <a:t>: contiene la posición del elemento de la COLA donde se encuentra el dato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_tradnl" altLang="es-MX" sz="1799" dirty="0">
                <a:latin typeface="Arial" panose="020B0604020202020204" pitchFamily="34" charset="0"/>
              </a:rPr>
              <a:t>	mas antiguo insertado.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_tradnl" altLang="es-MX" sz="1799" b="1" dirty="0">
                <a:latin typeface="Arial" panose="020B0604020202020204" pitchFamily="34" charset="0"/>
              </a:rPr>
              <a:t>Fin</a:t>
            </a:r>
            <a:r>
              <a:rPr lang="es-ES_tradnl" altLang="es-MX" sz="1799" dirty="0">
                <a:latin typeface="Arial" panose="020B0604020202020204" pitchFamily="34" charset="0"/>
              </a:rPr>
              <a:t>     : contiene la posición del elemento de la COLA donde se encuentra el dato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_tradnl" altLang="es-MX" sz="1799" dirty="0">
                <a:latin typeface="Arial" panose="020B0604020202020204" pitchFamily="34" charset="0"/>
              </a:rPr>
              <a:t>	más reciente insertado.</a:t>
            </a:r>
            <a:endParaRPr lang="es-ES" altLang="es-MX" sz="1799" dirty="0">
              <a:latin typeface="Arial" panose="020B0604020202020204" pitchFamily="34" charset="0"/>
            </a:endParaRPr>
          </a:p>
        </p:txBody>
      </p:sp>
      <p:sp>
        <p:nvSpPr>
          <p:cNvPr id="278532" name="Text Box 4"/>
          <p:cNvSpPr txBox="1">
            <a:spLocks noChangeArrowheads="1"/>
          </p:cNvSpPr>
          <p:nvPr/>
        </p:nvSpPr>
        <p:spPr bwMode="auto">
          <a:xfrm>
            <a:off x="3935978" y="4941494"/>
            <a:ext cx="3094819" cy="3692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s-MX" altLang="es-MX" sz="1799" dirty="0" err="1">
                <a:latin typeface="Arial" panose="020B0604020202020204" pitchFamily="34" charset="0"/>
              </a:rPr>
              <a:t>Int</a:t>
            </a:r>
            <a:r>
              <a:rPr lang="es-MX" altLang="es-MX" sz="1799" dirty="0">
                <a:latin typeface="Arial" panose="020B0604020202020204" pitchFamily="34" charset="0"/>
              </a:rPr>
              <a:t> </a:t>
            </a:r>
            <a:r>
              <a:rPr lang="es-MX" altLang="es-MX" sz="1799" dirty="0" err="1">
                <a:latin typeface="Arial" panose="020B0604020202020204" pitchFamily="34" charset="0"/>
              </a:rPr>
              <a:t>max</a:t>
            </a:r>
            <a:r>
              <a:rPr lang="es-MX" altLang="es-MX" sz="1799" dirty="0">
                <a:latin typeface="Arial" panose="020B0604020202020204" pitchFamily="34" charset="0"/>
              </a:rPr>
              <a:t>=4, </a:t>
            </a:r>
            <a:r>
              <a:rPr lang="es-MX" altLang="es-MX" sz="1799" dirty="0" err="1">
                <a:latin typeface="Arial" panose="020B0604020202020204" pitchFamily="34" charset="0"/>
              </a:rPr>
              <a:t>Fre</a:t>
            </a:r>
            <a:r>
              <a:rPr lang="es-MX" altLang="es-MX" sz="1799" dirty="0">
                <a:latin typeface="Arial" panose="020B0604020202020204" pitchFamily="34" charset="0"/>
              </a:rPr>
              <a:t>=-1,Fin=-1;</a:t>
            </a:r>
          </a:p>
        </p:txBody>
      </p:sp>
      <p:sp>
        <p:nvSpPr>
          <p:cNvPr id="278533" name="Text Box 5"/>
          <p:cNvSpPr txBox="1">
            <a:spLocks noChangeArrowheads="1"/>
          </p:cNvSpPr>
          <p:nvPr/>
        </p:nvSpPr>
        <p:spPr bwMode="auto">
          <a:xfrm>
            <a:off x="1775951" y="2276776"/>
            <a:ext cx="8133819" cy="915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FontTx/>
              <a:buNone/>
            </a:pPr>
            <a:r>
              <a:rPr lang="es-ES_tradnl" altLang="es-MX" sz="1799" dirty="0">
                <a:latin typeface="Arial" panose="020B0604020202020204" pitchFamily="34" charset="0"/>
              </a:rPr>
              <a:t>Cuando trabajamos con Colas circular, representadas por medio de arreglos. Debe definirse un tamaño </a:t>
            </a:r>
            <a:r>
              <a:rPr lang="es-ES_tradnl" altLang="es-MX" sz="1799" b="1" dirty="0">
                <a:latin typeface="Arial" panose="020B0604020202020204" pitchFamily="34" charset="0"/>
              </a:rPr>
              <a:t>máximo</a:t>
            </a:r>
            <a:r>
              <a:rPr lang="es-ES_tradnl" altLang="es-MX" sz="1799" dirty="0">
                <a:latin typeface="Arial" panose="020B0604020202020204" pitchFamily="34" charset="0"/>
              </a:rPr>
              <a:t> y dos variables de trabajo: </a:t>
            </a:r>
            <a:r>
              <a:rPr lang="es-ES_tradnl" altLang="es-MX" sz="1799" b="1" dirty="0">
                <a:latin typeface="Arial" panose="020B0604020202020204" pitchFamily="34" charset="0"/>
              </a:rPr>
              <a:t>Frente y Fin</a:t>
            </a:r>
            <a:r>
              <a:rPr lang="es-ES_tradnl" altLang="es-MX" sz="1799" dirty="0">
                <a:latin typeface="Arial" panose="020B0604020202020204" pitchFamily="34" charset="0"/>
              </a:rPr>
              <a:t>. Las cuales tendrán la siguiente función.</a:t>
            </a:r>
            <a:r>
              <a:rPr lang="es-ES_tradnl" altLang="es-MX" sz="1799" dirty="0"/>
              <a:t> </a:t>
            </a:r>
            <a:endParaRPr lang="es-ES" altLang="es-MX" sz="1799" dirty="0"/>
          </a:p>
        </p:txBody>
      </p:sp>
    </p:spTree>
    <p:extLst>
      <p:ext uri="{BB962C8B-B14F-4D97-AF65-F5344CB8AC3E}">
        <p14:creationId xmlns:p14="http://schemas.microsoft.com/office/powerpoint/2010/main" val="585808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" dur="2000"/>
                                        <p:tgtEl>
                                          <p:spTgt spid="278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8531" grpId="0"/>
      <p:bldP spid="278532" grpId="0"/>
      <p:bldP spid="278533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9571" name="Group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1267473"/>
              </p:ext>
            </p:extLst>
          </p:nvPr>
        </p:nvGraphicFramePr>
        <p:xfrm>
          <a:off x="2712331" y="2421202"/>
          <a:ext cx="863376" cy="303133"/>
        </p:xfrm>
        <a:graphic>
          <a:graphicData uri="http://schemas.openxmlformats.org/drawingml/2006/table">
            <a:tbl>
              <a:tblPr/>
              <a:tblGrid>
                <a:gridCol w="215844"/>
                <a:gridCol w="215844"/>
                <a:gridCol w="215844"/>
                <a:gridCol w="215844"/>
              </a:tblGrid>
              <a:tr h="3031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s-E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91416" marR="91416"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s-E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91416" marR="91416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s-E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91416" marR="91416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s-E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91416" marR="91416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79572" name="Text Box 20"/>
          <p:cNvSpPr txBox="1">
            <a:spLocks noChangeArrowheads="1"/>
          </p:cNvSpPr>
          <p:nvPr/>
        </p:nvSpPr>
        <p:spPr bwMode="auto">
          <a:xfrm>
            <a:off x="1775950" y="2060934"/>
            <a:ext cx="151249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s-MX" altLang="es-MX" sz="1400" b="1" dirty="0">
                <a:latin typeface="Courier New" panose="02070309020205020404" pitchFamily="49" charset="0"/>
              </a:rPr>
              <a:t>a) Estado inicial</a:t>
            </a:r>
            <a:endParaRPr lang="es-ES" altLang="es-MX" sz="1400" b="1" dirty="0">
              <a:latin typeface="Courier New" panose="02070309020205020404" pitchFamily="49" charset="0"/>
            </a:endParaRPr>
          </a:p>
        </p:txBody>
      </p:sp>
      <p:sp>
        <p:nvSpPr>
          <p:cNvPr id="279573" name="Text Box 21"/>
          <p:cNvSpPr txBox="1">
            <a:spLocks noChangeArrowheads="1"/>
          </p:cNvSpPr>
          <p:nvPr/>
        </p:nvSpPr>
        <p:spPr bwMode="auto">
          <a:xfrm>
            <a:off x="1704534" y="2421201"/>
            <a:ext cx="936381" cy="630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s-MX" altLang="es-MX" sz="1400" b="1">
                <a:latin typeface="Courier New" panose="02070309020205020404" pitchFamily="49" charset="0"/>
              </a:rPr>
              <a:t>Fre=-1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s-MX" altLang="es-MX" sz="1400" b="1">
                <a:latin typeface="Courier New" panose="02070309020205020404" pitchFamily="49" charset="0"/>
              </a:rPr>
              <a:t>Fin=-1</a:t>
            </a:r>
            <a:endParaRPr lang="es-ES" altLang="es-MX" sz="1400" b="1">
              <a:latin typeface="Courier New" panose="02070309020205020404" pitchFamily="49" charset="0"/>
            </a:endParaRPr>
          </a:p>
        </p:txBody>
      </p:sp>
      <p:graphicFrame>
        <p:nvGraphicFramePr>
          <p:cNvPr id="279574" name="Group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5775487"/>
              </p:ext>
            </p:extLst>
          </p:nvPr>
        </p:nvGraphicFramePr>
        <p:xfrm>
          <a:off x="2712331" y="3500420"/>
          <a:ext cx="863376" cy="304776"/>
        </p:xfrm>
        <a:graphic>
          <a:graphicData uri="http://schemas.openxmlformats.org/drawingml/2006/table">
            <a:tbl>
              <a:tblPr/>
              <a:tblGrid>
                <a:gridCol w="215844"/>
                <a:gridCol w="215844"/>
                <a:gridCol w="215844"/>
                <a:gridCol w="215844"/>
              </a:tblGrid>
              <a:tr h="3031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9</a:t>
                      </a:r>
                      <a:endParaRPr kumimoji="0" lang="es-E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91416" marR="91416"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s-E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91416" marR="91416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91416" marR="91416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91416" marR="91416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79586" name="Text Box 34"/>
          <p:cNvSpPr txBox="1">
            <a:spLocks noChangeArrowheads="1"/>
          </p:cNvSpPr>
          <p:nvPr/>
        </p:nvSpPr>
        <p:spPr bwMode="auto">
          <a:xfrm>
            <a:off x="1775950" y="3140153"/>
            <a:ext cx="151249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s-MX" altLang="es-MX" sz="1400" b="1">
                <a:latin typeface="Courier New" panose="02070309020205020404" pitchFamily="49" charset="0"/>
              </a:rPr>
              <a:t>b) Inserta 9</a:t>
            </a:r>
            <a:endParaRPr lang="es-ES" altLang="es-MX" sz="1400" b="1">
              <a:latin typeface="Courier New" panose="02070309020205020404" pitchFamily="49" charset="0"/>
            </a:endParaRPr>
          </a:p>
        </p:txBody>
      </p:sp>
      <p:sp>
        <p:nvSpPr>
          <p:cNvPr id="279587" name="Text Box 35"/>
          <p:cNvSpPr txBox="1">
            <a:spLocks noChangeArrowheads="1"/>
          </p:cNvSpPr>
          <p:nvPr/>
        </p:nvSpPr>
        <p:spPr bwMode="auto">
          <a:xfrm>
            <a:off x="1704534" y="3500420"/>
            <a:ext cx="936381" cy="630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s-MX" altLang="es-MX" sz="1400" b="1">
                <a:latin typeface="Courier New" panose="02070309020205020404" pitchFamily="49" charset="0"/>
              </a:rPr>
              <a:t>Fre=0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s-MX" altLang="es-MX" sz="1400" b="1">
                <a:latin typeface="Courier New" panose="02070309020205020404" pitchFamily="49" charset="0"/>
              </a:rPr>
              <a:t>Fin=0</a:t>
            </a:r>
            <a:endParaRPr lang="es-ES" altLang="es-MX" sz="1400" b="1">
              <a:latin typeface="Courier New" panose="02070309020205020404" pitchFamily="49" charset="0"/>
            </a:endParaRPr>
          </a:p>
        </p:txBody>
      </p:sp>
      <p:graphicFrame>
        <p:nvGraphicFramePr>
          <p:cNvPr id="279588" name="Group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4718028"/>
              </p:ext>
            </p:extLst>
          </p:nvPr>
        </p:nvGraphicFramePr>
        <p:xfrm>
          <a:off x="2712331" y="4436802"/>
          <a:ext cx="863376" cy="303133"/>
        </p:xfrm>
        <a:graphic>
          <a:graphicData uri="http://schemas.openxmlformats.org/drawingml/2006/table">
            <a:tbl>
              <a:tblPr/>
              <a:tblGrid>
                <a:gridCol w="215844"/>
                <a:gridCol w="215844"/>
                <a:gridCol w="215844"/>
                <a:gridCol w="215844"/>
              </a:tblGrid>
              <a:tr h="3031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9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91416" marR="91416"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5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91416" marR="91416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91416" marR="91416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91416" marR="91416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79600" name="Text Box 48"/>
          <p:cNvSpPr txBox="1">
            <a:spLocks noChangeArrowheads="1"/>
          </p:cNvSpPr>
          <p:nvPr/>
        </p:nvSpPr>
        <p:spPr bwMode="auto">
          <a:xfrm>
            <a:off x="1488688" y="4076534"/>
            <a:ext cx="179975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s-MX" altLang="es-MX" sz="1600" b="1" dirty="0">
                <a:latin typeface="Courier New" panose="02070309020205020404" pitchFamily="49" charset="0"/>
              </a:rPr>
              <a:t>c) Inserta 5</a:t>
            </a:r>
            <a:endParaRPr lang="es-ES" altLang="es-MX" sz="1600" b="1" dirty="0">
              <a:latin typeface="Courier New" panose="02070309020205020404" pitchFamily="49" charset="0"/>
            </a:endParaRPr>
          </a:p>
        </p:txBody>
      </p:sp>
      <p:sp>
        <p:nvSpPr>
          <p:cNvPr id="279601" name="Text Box 49"/>
          <p:cNvSpPr txBox="1">
            <a:spLocks noChangeArrowheads="1"/>
          </p:cNvSpPr>
          <p:nvPr/>
        </p:nvSpPr>
        <p:spPr bwMode="auto">
          <a:xfrm>
            <a:off x="1704534" y="4436801"/>
            <a:ext cx="93638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s-MX" altLang="es-MX" sz="1600" b="1">
                <a:latin typeface="Courier New" panose="02070309020205020404" pitchFamily="49" charset="0"/>
              </a:rPr>
              <a:t>Fre=0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s-MX" altLang="es-MX" sz="1600" b="1">
                <a:latin typeface="Courier New" panose="02070309020205020404" pitchFamily="49" charset="0"/>
              </a:rPr>
              <a:t>Fin=1</a:t>
            </a:r>
            <a:endParaRPr lang="es-ES" altLang="es-MX" sz="1600" b="1">
              <a:latin typeface="Courier New" panose="02070309020205020404" pitchFamily="49" charset="0"/>
            </a:endParaRPr>
          </a:p>
        </p:txBody>
      </p:sp>
      <p:graphicFrame>
        <p:nvGraphicFramePr>
          <p:cNvPr id="279602" name="Group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7798815"/>
              </p:ext>
            </p:extLst>
          </p:nvPr>
        </p:nvGraphicFramePr>
        <p:xfrm>
          <a:off x="2712331" y="5516020"/>
          <a:ext cx="863376" cy="303133"/>
        </p:xfrm>
        <a:graphic>
          <a:graphicData uri="http://schemas.openxmlformats.org/drawingml/2006/table">
            <a:tbl>
              <a:tblPr/>
              <a:tblGrid>
                <a:gridCol w="215844"/>
                <a:gridCol w="215844"/>
                <a:gridCol w="215844"/>
                <a:gridCol w="215844"/>
              </a:tblGrid>
              <a:tr h="3031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9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91416" marR="91416"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5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91416" marR="91416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3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91416" marR="91416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91416" marR="91416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79614" name="Text Box 62"/>
          <p:cNvSpPr txBox="1">
            <a:spLocks noChangeArrowheads="1"/>
          </p:cNvSpPr>
          <p:nvPr/>
        </p:nvSpPr>
        <p:spPr bwMode="auto">
          <a:xfrm>
            <a:off x="1272843" y="5155753"/>
            <a:ext cx="201560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s-MX" altLang="es-MX" sz="1600" b="1" dirty="0">
                <a:latin typeface="Courier New" panose="02070309020205020404" pitchFamily="49" charset="0"/>
              </a:rPr>
              <a:t>d) Inserta 3</a:t>
            </a:r>
            <a:endParaRPr lang="es-ES" altLang="es-MX" sz="1600" b="1" dirty="0">
              <a:latin typeface="Courier New" panose="02070309020205020404" pitchFamily="49" charset="0"/>
            </a:endParaRPr>
          </a:p>
        </p:txBody>
      </p:sp>
      <p:sp>
        <p:nvSpPr>
          <p:cNvPr id="279615" name="Text Box 63"/>
          <p:cNvSpPr txBox="1">
            <a:spLocks noChangeArrowheads="1"/>
          </p:cNvSpPr>
          <p:nvPr/>
        </p:nvSpPr>
        <p:spPr bwMode="auto">
          <a:xfrm>
            <a:off x="1704534" y="5516020"/>
            <a:ext cx="93638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s-MX" altLang="es-MX" sz="1600" b="1" dirty="0" err="1">
                <a:latin typeface="Courier New" panose="02070309020205020404" pitchFamily="49" charset="0"/>
              </a:rPr>
              <a:t>Fre</a:t>
            </a:r>
            <a:r>
              <a:rPr lang="es-MX" altLang="es-MX" sz="1600" b="1" dirty="0">
                <a:latin typeface="Courier New" panose="02070309020205020404" pitchFamily="49" charset="0"/>
              </a:rPr>
              <a:t>=0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s-MX" altLang="es-MX" sz="1600" b="1" dirty="0">
                <a:latin typeface="Courier New" panose="02070309020205020404" pitchFamily="49" charset="0"/>
              </a:rPr>
              <a:t>Fin=2</a:t>
            </a:r>
            <a:endParaRPr lang="es-ES" altLang="es-MX" sz="1600" b="1" dirty="0">
              <a:latin typeface="Courier New" panose="02070309020205020404" pitchFamily="49" charset="0"/>
            </a:endParaRPr>
          </a:p>
        </p:txBody>
      </p:sp>
      <p:graphicFrame>
        <p:nvGraphicFramePr>
          <p:cNvPr id="279616" name="Group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7023047"/>
              </p:ext>
            </p:extLst>
          </p:nvPr>
        </p:nvGraphicFramePr>
        <p:xfrm>
          <a:off x="5375463" y="2492620"/>
          <a:ext cx="863376" cy="303134"/>
        </p:xfrm>
        <a:graphic>
          <a:graphicData uri="http://schemas.openxmlformats.org/drawingml/2006/table">
            <a:tbl>
              <a:tblPr/>
              <a:tblGrid>
                <a:gridCol w="215844"/>
                <a:gridCol w="215844"/>
                <a:gridCol w="215844"/>
                <a:gridCol w="215844"/>
              </a:tblGrid>
              <a:tr h="30313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9</a:t>
                      </a:r>
                      <a:endParaRPr kumimoji="0" lang="es-E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91416" marR="91416"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5</a:t>
                      </a:r>
                      <a:endParaRPr kumimoji="0" lang="es-E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91416" marR="91416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3</a:t>
                      </a:r>
                      <a:endParaRPr kumimoji="0" lang="es-E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91416" marR="91416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7</a:t>
                      </a:r>
                      <a:endParaRPr kumimoji="0" lang="es-E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91416" marR="91416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79628" name="Text Box 76"/>
          <p:cNvSpPr txBox="1">
            <a:spLocks noChangeArrowheads="1"/>
          </p:cNvSpPr>
          <p:nvPr/>
        </p:nvSpPr>
        <p:spPr bwMode="auto">
          <a:xfrm>
            <a:off x="4439081" y="2132353"/>
            <a:ext cx="187276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s-MX" altLang="es-MX" sz="1600" b="1" dirty="0">
                <a:latin typeface="Courier New" panose="02070309020205020404" pitchFamily="49" charset="0"/>
              </a:rPr>
              <a:t>e) Inserta 7</a:t>
            </a:r>
            <a:endParaRPr lang="es-ES" altLang="es-MX" sz="1600" b="1" dirty="0">
              <a:latin typeface="Courier New" panose="02070309020205020404" pitchFamily="49" charset="0"/>
            </a:endParaRPr>
          </a:p>
        </p:txBody>
      </p:sp>
      <p:sp>
        <p:nvSpPr>
          <p:cNvPr id="279629" name="Text Box 77"/>
          <p:cNvSpPr txBox="1">
            <a:spLocks noChangeArrowheads="1"/>
          </p:cNvSpPr>
          <p:nvPr/>
        </p:nvSpPr>
        <p:spPr bwMode="auto">
          <a:xfrm>
            <a:off x="4367666" y="2492620"/>
            <a:ext cx="93638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s-MX" altLang="es-MX" sz="1600" b="1">
                <a:latin typeface="Courier New" panose="02070309020205020404" pitchFamily="49" charset="0"/>
              </a:rPr>
              <a:t>Fre=0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s-MX" altLang="es-MX" sz="1600" b="1">
                <a:latin typeface="Courier New" panose="02070309020205020404" pitchFamily="49" charset="0"/>
              </a:rPr>
              <a:t>Fin=3</a:t>
            </a:r>
            <a:endParaRPr lang="es-ES" altLang="es-MX" sz="1600" b="1">
              <a:latin typeface="Courier New" panose="02070309020205020404" pitchFamily="49" charset="0"/>
            </a:endParaRPr>
          </a:p>
        </p:txBody>
      </p:sp>
      <p:graphicFrame>
        <p:nvGraphicFramePr>
          <p:cNvPr id="279630" name="Group 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1978318"/>
              </p:ext>
            </p:extLst>
          </p:nvPr>
        </p:nvGraphicFramePr>
        <p:xfrm>
          <a:off x="5232625" y="3429002"/>
          <a:ext cx="863376" cy="303134"/>
        </p:xfrm>
        <a:graphic>
          <a:graphicData uri="http://schemas.openxmlformats.org/drawingml/2006/table">
            <a:tbl>
              <a:tblPr/>
              <a:tblGrid>
                <a:gridCol w="215844"/>
                <a:gridCol w="215844"/>
                <a:gridCol w="215844"/>
                <a:gridCol w="215844"/>
              </a:tblGrid>
              <a:tr h="30313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9</a:t>
                      </a:r>
                      <a:endParaRPr kumimoji="0" lang="es-E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91416" marR="91416"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5</a:t>
                      </a:r>
                      <a:endParaRPr kumimoji="0" lang="es-E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91416" marR="91416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3</a:t>
                      </a:r>
                      <a:endParaRPr kumimoji="0" lang="es-E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91416" marR="91416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7</a:t>
                      </a:r>
                      <a:endParaRPr kumimoji="0" lang="es-E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91416" marR="91416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79642" name="Text Box 90"/>
          <p:cNvSpPr txBox="1">
            <a:spLocks noChangeArrowheads="1"/>
          </p:cNvSpPr>
          <p:nvPr/>
        </p:nvSpPr>
        <p:spPr bwMode="auto">
          <a:xfrm>
            <a:off x="4296243" y="3068734"/>
            <a:ext cx="194259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s-MX" altLang="es-MX" sz="1600" b="1" dirty="0">
                <a:latin typeface="Courier New" panose="02070309020205020404" pitchFamily="49" charset="0"/>
              </a:rPr>
              <a:t>f) Inserta 666</a:t>
            </a:r>
            <a:endParaRPr lang="es-ES" altLang="es-MX" sz="1600" b="1" dirty="0">
              <a:latin typeface="Courier New" panose="02070309020205020404" pitchFamily="49" charset="0"/>
            </a:endParaRPr>
          </a:p>
        </p:txBody>
      </p:sp>
      <p:sp>
        <p:nvSpPr>
          <p:cNvPr id="279643" name="Text Box 91"/>
          <p:cNvSpPr txBox="1">
            <a:spLocks noChangeArrowheads="1"/>
          </p:cNvSpPr>
          <p:nvPr/>
        </p:nvSpPr>
        <p:spPr bwMode="auto">
          <a:xfrm>
            <a:off x="4224828" y="3429001"/>
            <a:ext cx="93638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s-MX" altLang="es-MX" sz="1600" b="1">
                <a:latin typeface="Courier New" panose="02070309020205020404" pitchFamily="49" charset="0"/>
              </a:rPr>
              <a:t>Fre=0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s-MX" altLang="es-MX" sz="1600" b="1">
                <a:latin typeface="Courier New" panose="02070309020205020404" pitchFamily="49" charset="0"/>
              </a:rPr>
              <a:t>Fin=3</a:t>
            </a:r>
            <a:endParaRPr lang="es-ES" altLang="es-MX" sz="1600" b="1">
              <a:latin typeface="Courier New" panose="02070309020205020404" pitchFamily="49" charset="0"/>
            </a:endParaRPr>
          </a:p>
        </p:txBody>
      </p:sp>
      <p:sp>
        <p:nvSpPr>
          <p:cNvPr id="279644" name="Text Box 92"/>
          <p:cNvSpPr txBox="1">
            <a:spLocks noChangeArrowheads="1"/>
          </p:cNvSpPr>
          <p:nvPr/>
        </p:nvSpPr>
        <p:spPr bwMode="auto">
          <a:xfrm>
            <a:off x="4296244" y="3860687"/>
            <a:ext cx="194418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s-MX" altLang="es-MX" sz="2000" b="1">
                <a:latin typeface="Courier New" panose="02070309020205020404" pitchFamily="49" charset="0"/>
              </a:rPr>
              <a:t>overflow</a:t>
            </a:r>
            <a:endParaRPr lang="es-ES" altLang="es-MX" sz="2000" b="1">
              <a:latin typeface="Courier New" panose="02070309020205020404" pitchFamily="49" charset="0"/>
            </a:endParaRPr>
          </a:p>
        </p:txBody>
      </p:sp>
      <p:sp>
        <p:nvSpPr>
          <p:cNvPr id="279645" name="Oval 93"/>
          <p:cNvSpPr>
            <a:spLocks noChangeArrowheads="1"/>
          </p:cNvSpPr>
          <p:nvPr/>
        </p:nvSpPr>
        <p:spPr bwMode="auto">
          <a:xfrm>
            <a:off x="5664313" y="3401675"/>
            <a:ext cx="2447289" cy="1455359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s-MX" altLang="es-MX" sz="1100" b="1" dirty="0"/>
              <a:t>Si </a:t>
            </a:r>
            <a:r>
              <a:rPr lang="es-MX" altLang="es-MX" sz="1100" b="1" dirty="0" err="1"/>
              <a:t>Fre</a:t>
            </a:r>
            <a:r>
              <a:rPr lang="es-MX" altLang="es-MX" sz="1100" b="1" dirty="0"/>
              <a:t>=0 and Fin=Max-1 entonces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s-MX" altLang="es-MX" sz="1100" b="1" dirty="0"/>
              <a:t>Imprime “</a:t>
            </a:r>
            <a:r>
              <a:rPr lang="es-MX" altLang="es-MX" sz="1100" b="1" dirty="0" err="1"/>
              <a:t>Overflow</a:t>
            </a:r>
            <a:r>
              <a:rPr lang="es-MX" altLang="es-MX" sz="1100" b="1" dirty="0"/>
              <a:t>”</a:t>
            </a:r>
            <a:endParaRPr lang="es-ES" altLang="es-MX" sz="1100" b="1" dirty="0"/>
          </a:p>
        </p:txBody>
      </p:sp>
      <p:graphicFrame>
        <p:nvGraphicFramePr>
          <p:cNvPr id="279646" name="Group 9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0764281"/>
              </p:ext>
            </p:extLst>
          </p:nvPr>
        </p:nvGraphicFramePr>
        <p:xfrm>
          <a:off x="5232625" y="4581226"/>
          <a:ext cx="863376" cy="303134"/>
        </p:xfrm>
        <a:graphic>
          <a:graphicData uri="http://schemas.openxmlformats.org/drawingml/2006/table">
            <a:tbl>
              <a:tblPr/>
              <a:tblGrid>
                <a:gridCol w="215844"/>
                <a:gridCol w="215844"/>
                <a:gridCol w="215844"/>
                <a:gridCol w="215844"/>
              </a:tblGrid>
              <a:tr h="30313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s-E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91416" marR="91416"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5</a:t>
                      </a:r>
                      <a:endParaRPr kumimoji="0" lang="es-E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91416" marR="91416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3</a:t>
                      </a:r>
                      <a:endParaRPr kumimoji="0" lang="es-E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91416" marR="91416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7</a:t>
                      </a:r>
                      <a:endParaRPr kumimoji="0" lang="es-E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91416" marR="91416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79658" name="Text Box 106"/>
          <p:cNvSpPr txBox="1">
            <a:spLocks noChangeArrowheads="1"/>
          </p:cNvSpPr>
          <p:nvPr/>
        </p:nvSpPr>
        <p:spPr bwMode="auto">
          <a:xfrm>
            <a:off x="4296244" y="4220959"/>
            <a:ext cx="151249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s-MX" altLang="es-MX" sz="1600" b="1">
                <a:latin typeface="Courier New" panose="02070309020205020404" pitchFamily="49" charset="0"/>
              </a:rPr>
              <a:t>g) Retira</a:t>
            </a:r>
            <a:endParaRPr lang="es-ES" altLang="es-MX" sz="1600" b="1">
              <a:latin typeface="Courier New" panose="02070309020205020404" pitchFamily="49" charset="0"/>
            </a:endParaRPr>
          </a:p>
        </p:txBody>
      </p:sp>
      <p:sp>
        <p:nvSpPr>
          <p:cNvPr id="279659" name="Text Box 107"/>
          <p:cNvSpPr txBox="1">
            <a:spLocks noChangeArrowheads="1"/>
          </p:cNvSpPr>
          <p:nvPr/>
        </p:nvSpPr>
        <p:spPr bwMode="auto">
          <a:xfrm>
            <a:off x="4080400" y="4581226"/>
            <a:ext cx="1080806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s-MX" altLang="es-MX" sz="1600" b="1" dirty="0" err="1">
                <a:latin typeface="Courier New" panose="02070309020205020404" pitchFamily="49" charset="0"/>
              </a:rPr>
              <a:t>Fre</a:t>
            </a:r>
            <a:r>
              <a:rPr lang="es-MX" altLang="es-MX" sz="1600" b="1" dirty="0">
                <a:latin typeface="Courier New" panose="02070309020205020404" pitchFamily="49" charset="0"/>
              </a:rPr>
              <a:t>=1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s-MX" altLang="es-MX" sz="1600" b="1" dirty="0">
                <a:latin typeface="Courier New" panose="02070309020205020404" pitchFamily="49" charset="0"/>
              </a:rPr>
              <a:t>Fin=3, </a:t>
            </a:r>
            <a:r>
              <a:rPr lang="es-MX" altLang="es-MX" sz="1600" b="1" dirty="0" err="1">
                <a:latin typeface="Courier New" panose="02070309020205020404" pitchFamily="49" charset="0"/>
              </a:rPr>
              <a:t>dr</a:t>
            </a:r>
            <a:r>
              <a:rPr lang="es-MX" altLang="es-MX" sz="1600" b="1" dirty="0">
                <a:latin typeface="Courier New" panose="02070309020205020404" pitchFamily="49" charset="0"/>
              </a:rPr>
              <a:t>=9</a:t>
            </a:r>
            <a:endParaRPr lang="es-ES" altLang="es-MX" sz="1600" b="1" dirty="0">
              <a:latin typeface="Courier New" panose="02070309020205020404" pitchFamily="49" charset="0"/>
            </a:endParaRPr>
          </a:p>
        </p:txBody>
      </p:sp>
      <p:graphicFrame>
        <p:nvGraphicFramePr>
          <p:cNvPr id="279660" name="Group 10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4528037"/>
              </p:ext>
            </p:extLst>
          </p:nvPr>
        </p:nvGraphicFramePr>
        <p:xfrm>
          <a:off x="5088201" y="5517607"/>
          <a:ext cx="863376" cy="303134"/>
        </p:xfrm>
        <a:graphic>
          <a:graphicData uri="http://schemas.openxmlformats.org/drawingml/2006/table">
            <a:tbl>
              <a:tblPr/>
              <a:tblGrid>
                <a:gridCol w="215844"/>
                <a:gridCol w="215844"/>
                <a:gridCol w="215844"/>
                <a:gridCol w="215844"/>
              </a:tblGrid>
              <a:tr h="30313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s-E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91416" marR="91416"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s-E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91416" marR="91416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3</a:t>
                      </a:r>
                      <a:endParaRPr kumimoji="0" lang="es-E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91416" marR="91416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7</a:t>
                      </a:r>
                      <a:endParaRPr kumimoji="0" lang="es-E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91416" marR="91416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79672" name="Text Box 120"/>
          <p:cNvSpPr txBox="1">
            <a:spLocks noChangeArrowheads="1"/>
          </p:cNvSpPr>
          <p:nvPr/>
        </p:nvSpPr>
        <p:spPr bwMode="auto">
          <a:xfrm>
            <a:off x="3899474" y="5471749"/>
            <a:ext cx="151249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s-MX" altLang="es-MX" sz="1600" b="1" dirty="0">
                <a:latin typeface="Courier New" panose="02070309020205020404" pitchFamily="49" charset="0"/>
              </a:rPr>
              <a:t>h) Retira</a:t>
            </a:r>
            <a:endParaRPr lang="es-ES" altLang="es-MX" sz="1600" b="1" dirty="0">
              <a:latin typeface="Courier New" panose="02070309020205020404" pitchFamily="49" charset="0"/>
            </a:endParaRPr>
          </a:p>
        </p:txBody>
      </p:sp>
      <p:sp>
        <p:nvSpPr>
          <p:cNvPr id="279673" name="Text Box 121"/>
          <p:cNvSpPr txBox="1">
            <a:spLocks noChangeArrowheads="1"/>
          </p:cNvSpPr>
          <p:nvPr/>
        </p:nvSpPr>
        <p:spPr bwMode="auto">
          <a:xfrm>
            <a:off x="3975337" y="5768874"/>
            <a:ext cx="1080805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s-MX" altLang="es-MX" sz="1600" b="1" dirty="0" err="1">
                <a:latin typeface="Courier New" panose="02070309020205020404" pitchFamily="49" charset="0"/>
              </a:rPr>
              <a:t>Fre</a:t>
            </a:r>
            <a:r>
              <a:rPr lang="es-MX" altLang="es-MX" sz="1600" b="1" dirty="0">
                <a:latin typeface="Courier New" panose="02070309020205020404" pitchFamily="49" charset="0"/>
              </a:rPr>
              <a:t>=2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s-MX" altLang="es-MX" sz="1600" b="1" dirty="0">
                <a:latin typeface="Courier New" panose="02070309020205020404" pitchFamily="49" charset="0"/>
              </a:rPr>
              <a:t>Fin=3, </a:t>
            </a:r>
            <a:r>
              <a:rPr lang="es-MX" altLang="es-MX" sz="1600" b="1" dirty="0" err="1">
                <a:latin typeface="Courier New" panose="02070309020205020404" pitchFamily="49" charset="0"/>
              </a:rPr>
              <a:t>dr</a:t>
            </a:r>
            <a:r>
              <a:rPr lang="es-MX" altLang="es-MX" sz="1600" b="1" dirty="0">
                <a:latin typeface="Courier New" panose="02070309020205020404" pitchFamily="49" charset="0"/>
              </a:rPr>
              <a:t>=5</a:t>
            </a:r>
            <a:endParaRPr lang="es-ES" altLang="es-MX" sz="1600" b="1" dirty="0">
              <a:latin typeface="Courier New" panose="02070309020205020404" pitchFamily="49" charset="0"/>
            </a:endParaRPr>
          </a:p>
        </p:txBody>
      </p:sp>
      <p:graphicFrame>
        <p:nvGraphicFramePr>
          <p:cNvPr id="279674" name="Group 1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3012208"/>
              </p:ext>
            </p:extLst>
          </p:nvPr>
        </p:nvGraphicFramePr>
        <p:xfrm>
          <a:off x="9488468" y="2492620"/>
          <a:ext cx="863376" cy="303134"/>
        </p:xfrm>
        <a:graphic>
          <a:graphicData uri="http://schemas.openxmlformats.org/drawingml/2006/table">
            <a:tbl>
              <a:tblPr/>
              <a:tblGrid>
                <a:gridCol w="215844"/>
                <a:gridCol w="215844"/>
                <a:gridCol w="215844"/>
                <a:gridCol w="215844"/>
              </a:tblGrid>
              <a:tr h="30313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4</a:t>
                      </a:r>
                      <a:endParaRPr kumimoji="0" lang="es-E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91416" marR="91416"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s-E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91416" marR="91416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3</a:t>
                      </a:r>
                      <a:endParaRPr kumimoji="0" lang="es-E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91416" marR="91416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7</a:t>
                      </a:r>
                      <a:endParaRPr kumimoji="0" lang="es-E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91416" marR="91416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79686" name="Text Box 134"/>
          <p:cNvSpPr txBox="1">
            <a:spLocks noChangeArrowheads="1"/>
          </p:cNvSpPr>
          <p:nvPr/>
        </p:nvSpPr>
        <p:spPr bwMode="auto">
          <a:xfrm>
            <a:off x="8552086" y="2132353"/>
            <a:ext cx="179975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s-MX" altLang="es-MX" sz="1600" b="1" dirty="0">
                <a:latin typeface="Courier New" panose="02070309020205020404" pitchFamily="49" charset="0"/>
              </a:rPr>
              <a:t>i) Inserta 4</a:t>
            </a:r>
            <a:endParaRPr lang="es-ES" altLang="es-MX" sz="1600" b="1" dirty="0">
              <a:latin typeface="Courier New" panose="02070309020205020404" pitchFamily="49" charset="0"/>
            </a:endParaRPr>
          </a:p>
        </p:txBody>
      </p:sp>
      <p:sp>
        <p:nvSpPr>
          <p:cNvPr id="279687" name="Text Box 135"/>
          <p:cNvSpPr txBox="1">
            <a:spLocks noChangeArrowheads="1"/>
          </p:cNvSpPr>
          <p:nvPr/>
        </p:nvSpPr>
        <p:spPr bwMode="auto">
          <a:xfrm>
            <a:off x="8336244" y="2492620"/>
            <a:ext cx="108080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s-MX" altLang="es-MX" sz="1600" b="1" dirty="0" err="1">
                <a:latin typeface="Courier New" panose="02070309020205020404" pitchFamily="49" charset="0"/>
              </a:rPr>
              <a:t>Fre</a:t>
            </a:r>
            <a:r>
              <a:rPr lang="es-MX" altLang="es-MX" sz="1600" b="1" dirty="0">
                <a:latin typeface="Courier New" panose="02070309020205020404" pitchFamily="49" charset="0"/>
              </a:rPr>
              <a:t>=2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s-MX" altLang="es-MX" sz="1600" b="1" dirty="0">
                <a:latin typeface="Courier New" panose="02070309020205020404" pitchFamily="49" charset="0"/>
              </a:rPr>
              <a:t>Fin=0</a:t>
            </a:r>
            <a:endParaRPr lang="es-ES" altLang="es-MX" sz="1600" b="1" dirty="0">
              <a:latin typeface="Courier New" panose="02070309020205020404" pitchFamily="49" charset="0"/>
            </a:endParaRPr>
          </a:p>
        </p:txBody>
      </p:sp>
      <p:sp>
        <p:nvSpPr>
          <p:cNvPr id="279688" name="Oval 136"/>
          <p:cNvSpPr>
            <a:spLocks noChangeArrowheads="1"/>
          </p:cNvSpPr>
          <p:nvPr/>
        </p:nvSpPr>
        <p:spPr bwMode="auto">
          <a:xfrm>
            <a:off x="9199620" y="1008275"/>
            <a:ext cx="2520155" cy="1016528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s-MX" altLang="es-MX" sz="1400" b="1" dirty="0">
                <a:latin typeface="Courier New" panose="02070309020205020404" pitchFamily="49" charset="0"/>
              </a:rPr>
              <a:t>Si Fin=max-1 entonces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s-MX" altLang="es-MX" sz="1400" b="1" dirty="0">
                <a:latin typeface="Courier New" panose="02070309020205020404" pitchFamily="49" charset="0"/>
              </a:rPr>
              <a:t>Fin=0</a:t>
            </a:r>
            <a:endParaRPr lang="es-ES" altLang="es-MX" sz="1400" b="1" dirty="0">
              <a:latin typeface="Courier New" panose="02070309020205020404" pitchFamily="49" charset="0"/>
            </a:endParaRPr>
          </a:p>
        </p:txBody>
      </p:sp>
      <p:graphicFrame>
        <p:nvGraphicFramePr>
          <p:cNvPr id="279689" name="Group 1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813847"/>
              </p:ext>
            </p:extLst>
          </p:nvPr>
        </p:nvGraphicFramePr>
        <p:xfrm>
          <a:off x="9488468" y="3573426"/>
          <a:ext cx="863376" cy="303133"/>
        </p:xfrm>
        <a:graphic>
          <a:graphicData uri="http://schemas.openxmlformats.org/drawingml/2006/table">
            <a:tbl>
              <a:tblPr/>
              <a:tblGrid>
                <a:gridCol w="215844"/>
                <a:gridCol w="215844"/>
                <a:gridCol w="215844"/>
                <a:gridCol w="215844"/>
              </a:tblGrid>
              <a:tr h="3031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4</a:t>
                      </a:r>
                      <a:endParaRPr kumimoji="0" lang="es-E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91416" marR="91416"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  <a:endParaRPr kumimoji="0" lang="es-E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91416" marR="91416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3</a:t>
                      </a:r>
                      <a:endParaRPr kumimoji="0" lang="es-E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91416" marR="91416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7</a:t>
                      </a:r>
                      <a:endParaRPr kumimoji="0" lang="es-E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91416" marR="91416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79701" name="Text Box 149"/>
          <p:cNvSpPr txBox="1">
            <a:spLocks noChangeArrowheads="1"/>
          </p:cNvSpPr>
          <p:nvPr/>
        </p:nvSpPr>
        <p:spPr bwMode="auto">
          <a:xfrm>
            <a:off x="8552087" y="3213159"/>
            <a:ext cx="207298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s-MX" altLang="es-MX" sz="1600" b="1" dirty="0">
                <a:latin typeface="Courier New" panose="02070309020205020404" pitchFamily="49" charset="0"/>
              </a:rPr>
              <a:t>j) Inserta 1</a:t>
            </a:r>
            <a:endParaRPr lang="es-ES" altLang="es-MX" sz="1600" b="1" dirty="0">
              <a:latin typeface="Courier New" panose="02070309020205020404" pitchFamily="49" charset="0"/>
            </a:endParaRPr>
          </a:p>
        </p:txBody>
      </p:sp>
      <p:sp>
        <p:nvSpPr>
          <p:cNvPr id="279702" name="Text Box 150"/>
          <p:cNvSpPr txBox="1">
            <a:spLocks noChangeArrowheads="1"/>
          </p:cNvSpPr>
          <p:nvPr/>
        </p:nvSpPr>
        <p:spPr bwMode="auto">
          <a:xfrm>
            <a:off x="8336244" y="3573426"/>
            <a:ext cx="108080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s-MX" altLang="es-MX" sz="1600" b="1" dirty="0" err="1">
                <a:latin typeface="Courier New" panose="02070309020205020404" pitchFamily="49" charset="0"/>
              </a:rPr>
              <a:t>Fre</a:t>
            </a:r>
            <a:r>
              <a:rPr lang="es-MX" altLang="es-MX" sz="1600" b="1" dirty="0">
                <a:latin typeface="Courier New" panose="02070309020205020404" pitchFamily="49" charset="0"/>
              </a:rPr>
              <a:t>=2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s-MX" altLang="es-MX" sz="1600" b="1" dirty="0">
                <a:latin typeface="Courier New" panose="02070309020205020404" pitchFamily="49" charset="0"/>
              </a:rPr>
              <a:t>Fin=1, </a:t>
            </a:r>
            <a:endParaRPr lang="es-ES" altLang="es-MX" sz="1600" b="1" dirty="0">
              <a:latin typeface="Courier New" panose="02070309020205020404" pitchFamily="49" charset="0"/>
            </a:endParaRPr>
          </a:p>
        </p:txBody>
      </p:sp>
      <p:graphicFrame>
        <p:nvGraphicFramePr>
          <p:cNvPr id="279703" name="Group 1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7853394"/>
              </p:ext>
            </p:extLst>
          </p:nvPr>
        </p:nvGraphicFramePr>
        <p:xfrm>
          <a:off x="9488468" y="4868489"/>
          <a:ext cx="863376" cy="303133"/>
        </p:xfrm>
        <a:graphic>
          <a:graphicData uri="http://schemas.openxmlformats.org/drawingml/2006/table">
            <a:tbl>
              <a:tblPr/>
              <a:tblGrid>
                <a:gridCol w="215844"/>
                <a:gridCol w="215844"/>
                <a:gridCol w="215844"/>
                <a:gridCol w="215844"/>
              </a:tblGrid>
              <a:tr h="3031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4</a:t>
                      </a:r>
                      <a:endParaRPr kumimoji="0" lang="es-E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91416" marR="91416"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  <a:endParaRPr kumimoji="0" lang="es-E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91416" marR="91416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3</a:t>
                      </a:r>
                      <a:endParaRPr kumimoji="0" lang="es-E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91416" marR="91416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7</a:t>
                      </a:r>
                      <a:endParaRPr kumimoji="0" lang="es-E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91416" marR="91416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79715" name="Text Box 163"/>
          <p:cNvSpPr txBox="1">
            <a:spLocks noChangeArrowheads="1"/>
          </p:cNvSpPr>
          <p:nvPr/>
        </p:nvSpPr>
        <p:spPr bwMode="auto">
          <a:xfrm>
            <a:off x="8552087" y="4508221"/>
            <a:ext cx="179975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s-MX" altLang="es-MX" sz="1600" b="1" dirty="0">
                <a:latin typeface="Courier New" panose="02070309020205020404" pitchFamily="49" charset="0"/>
              </a:rPr>
              <a:t>k) Inserta 55</a:t>
            </a:r>
            <a:endParaRPr lang="es-ES" altLang="es-MX" sz="1600" b="1" dirty="0">
              <a:latin typeface="Courier New" panose="02070309020205020404" pitchFamily="49" charset="0"/>
            </a:endParaRPr>
          </a:p>
        </p:txBody>
      </p:sp>
      <p:sp>
        <p:nvSpPr>
          <p:cNvPr id="279716" name="Text Box 164"/>
          <p:cNvSpPr txBox="1">
            <a:spLocks noChangeArrowheads="1"/>
          </p:cNvSpPr>
          <p:nvPr/>
        </p:nvSpPr>
        <p:spPr bwMode="auto">
          <a:xfrm>
            <a:off x="8336244" y="4868489"/>
            <a:ext cx="108080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s-MX" altLang="es-MX" sz="1600" b="1">
                <a:latin typeface="Courier New" panose="02070309020205020404" pitchFamily="49" charset="0"/>
              </a:rPr>
              <a:t>Fre=2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s-MX" altLang="es-MX" sz="1600" b="1">
                <a:latin typeface="Courier New" panose="02070309020205020404" pitchFamily="49" charset="0"/>
              </a:rPr>
              <a:t>Fin=1, </a:t>
            </a:r>
            <a:endParaRPr lang="es-ES" altLang="es-MX" sz="1600" b="1">
              <a:latin typeface="Courier New" panose="02070309020205020404" pitchFamily="49" charset="0"/>
            </a:endParaRPr>
          </a:p>
        </p:txBody>
      </p:sp>
      <p:sp>
        <p:nvSpPr>
          <p:cNvPr id="279717" name="Text Box 165"/>
          <p:cNvSpPr txBox="1">
            <a:spLocks noChangeArrowheads="1"/>
          </p:cNvSpPr>
          <p:nvPr/>
        </p:nvSpPr>
        <p:spPr bwMode="auto">
          <a:xfrm>
            <a:off x="8066556" y="5660124"/>
            <a:ext cx="152202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s-MX" altLang="es-MX" sz="2000" b="1">
                <a:latin typeface="Courier New" panose="02070309020205020404" pitchFamily="49" charset="0"/>
              </a:rPr>
              <a:t>Overflow</a:t>
            </a:r>
            <a:endParaRPr lang="es-ES" altLang="es-MX" sz="2000" b="1">
              <a:latin typeface="Courier New" panose="02070309020205020404" pitchFamily="49" charset="0"/>
            </a:endParaRPr>
          </a:p>
        </p:txBody>
      </p:sp>
      <p:sp>
        <p:nvSpPr>
          <p:cNvPr id="279718" name="Oval 166"/>
          <p:cNvSpPr>
            <a:spLocks noChangeArrowheads="1"/>
          </p:cNvSpPr>
          <p:nvPr/>
        </p:nvSpPr>
        <p:spPr bwMode="auto">
          <a:xfrm>
            <a:off x="9364991" y="5535333"/>
            <a:ext cx="2520155" cy="1187648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s-MX" altLang="es-MX" sz="1400" b="1" dirty="0">
                <a:latin typeface="Courier New" panose="02070309020205020404" pitchFamily="49" charset="0"/>
              </a:rPr>
              <a:t>Si Fin+1=</a:t>
            </a:r>
            <a:r>
              <a:rPr lang="es-MX" altLang="es-MX" sz="1400" b="1" dirty="0" err="1">
                <a:latin typeface="Courier New" panose="02070309020205020404" pitchFamily="49" charset="0"/>
              </a:rPr>
              <a:t>Fre</a:t>
            </a:r>
            <a:r>
              <a:rPr lang="es-MX" altLang="es-MX" sz="1400" b="1" dirty="0">
                <a:latin typeface="Courier New" panose="02070309020205020404" pitchFamily="49" charset="0"/>
              </a:rPr>
              <a:t> entonces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s-MX" altLang="es-MX" sz="1400" b="1" dirty="0">
                <a:latin typeface="Courier New" panose="02070309020205020404" pitchFamily="49" charset="0"/>
              </a:rPr>
              <a:t>Imprime “</a:t>
            </a:r>
            <a:r>
              <a:rPr lang="es-MX" altLang="es-MX" sz="1800" b="1" dirty="0" err="1">
                <a:latin typeface="Courier New" panose="02070309020205020404" pitchFamily="49" charset="0"/>
              </a:rPr>
              <a:t>Overflow</a:t>
            </a:r>
            <a:r>
              <a:rPr lang="es-MX" altLang="es-MX" sz="1400" b="1" dirty="0">
                <a:latin typeface="Courier New" panose="02070309020205020404" pitchFamily="49" charset="0"/>
              </a:rPr>
              <a:t>”</a:t>
            </a:r>
            <a:endParaRPr lang="es-ES" altLang="es-MX" sz="1400" b="1" dirty="0">
              <a:latin typeface="Courier New" panose="020703090202050204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5102" y="379947"/>
            <a:ext cx="9872948" cy="1356007"/>
          </a:xfrm>
        </p:spPr>
        <p:txBody>
          <a:bodyPr/>
          <a:lstStyle/>
          <a:p>
            <a:r>
              <a:rPr lang="es-MX" dirty="0" smtClean="0"/>
              <a:t>Colas Circulares</a:t>
            </a:r>
            <a:endParaRPr lang="es-MX" dirty="0"/>
          </a:p>
        </p:txBody>
      </p:sp>
      <p:sp>
        <p:nvSpPr>
          <p:cNvPr id="43" name="Rectángulo redondeado 42"/>
          <p:cNvSpPr/>
          <p:nvPr/>
        </p:nvSpPr>
        <p:spPr>
          <a:xfrm>
            <a:off x="8384965" y="2818257"/>
            <a:ext cx="1010182" cy="37070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71141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7" dur="2000"/>
                                        <p:tgtEl>
                                          <p:spTgt spid="279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9572" grpId="0"/>
      <p:bldP spid="279573" grpId="0"/>
      <p:bldP spid="279586" grpId="0"/>
      <p:bldP spid="279587" grpId="0"/>
      <p:bldP spid="279600" grpId="0"/>
      <p:bldP spid="279601" grpId="0"/>
      <p:bldP spid="279614" grpId="0"/>
      <p:bldP spid="279615" grpId="0"/>
      <p:bldP spid="279628" grpId="0"/>
      <p:bldP spid="279629" grpId="0"/>
      <p:bldP spid="279642" grpId="0"/>
      <p:bldP spid="279643" grpId="0"/>
      <p:bldP spid="279644" grpId="0"/>
      <p:bldP spid="279645" grpId="0" animBg="1"/>
      <p:bldP spid="279658" grpId="0"/>
      <p:bldP spid="279659" grpId="0"/>
      <p:bldP spid="279672" grpId="0"/>
      <p:bldP spid="279673" grpId="0"/>
      <p:bldP spid="279686" grpId="0"/>
      <p:bldP spid="279687" grpId="0"/>
      <p:bldP spid="279688" grpId="0" animBg="1"/>
      <p:bldP spid="279701" grpId="0"/>
      <p:bldP spid="279701" grpId="1"/>
      <p:bldP spid="279702" grpId="0"/>
      <p:bldP spid="279702" grpId="1"/>
      <p:bldP spid="279715" grpId="0"/>
      <p:bldP spid="279716" grpId="0"/>
      <p:bldP spid="279717" grpId="0"/>
      <p:bldP spid="279718" grpId="0" animBg="1"/>
      <p:bldP spid="43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Colas Circulares</a:t>
            </a:r>
            <a:endParaRPr lang="es-MX" dirty="0"/>
          </a:p>
        </p:txBody>
      </p:sp>
      <p:graphicFrame>
        <p:nvGraphicFramePr>
          <p:cNvPr id="280738" name="Group 1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1092374"/>
              </p:ext>
            </p:extLst>
          </p:nvPr>
        </p:nvGraphicFramePr>
        <p:xfrm>
          <a:off x="2929763" y="2494208"/>
          <a:ext cx="863376" cy="303133"/>
        </p:xfrm>
        <a:graphic>
          <a:graphicData uri="http://schemas.openxmlformats.org/drawingml/2006/table">
            <a:tbl>
              <a:tblPr/>
              <a:tblGrid>
                <a:gridCol w="215844"/>
                <a:gridCol w="215844"/>
                <a:gridCol w="215844"/>
                <a:gridCol w="215844"/>
              </a:tblGrid>
              <a:tr h="3031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105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4</a:t>
                      </a:r>
                      <a:endParaRPr kumimoji="0" lang="es-ES" sz="105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91416" marR="91416"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105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  <a:endParaRPr kumimoji="0" lang="es-ES" sz="105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91416" marR="91416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s-ES" sz="105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91416" marR="91416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7</a:t>
                      </a:r>
                      <a:endParaRPr kumimoji="0" lang="es-ES" sz="10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91416" marR="91416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80750" name="Text Box 174"/>
          <p:cNvSpPr txBox="1">
            <a:spLocks noChangeArrowheads="1"/>
          </p:cNvSpPr>
          <p:nvPr/>
        </p:nvSpPr>
        <p:spPr bwMode="auto">
          <a:xfrm>
            <a:off x="1993384" y="2133940"/>
            <a:ext cx="151249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s-MX" altLang="es-MX" sz="1600" b="1" dirty="0">
                <a:latin typeface="Courier New" panose="02070309020205020404" pitchFamily="49" charset="0"/>
              </a:rPr>
              <a:t>L) Retira</a:t>
            </a:r>
            <a:endParaRPr lang="es-ES" altLang="es-MX" sz="1600" b="1" dirty="0">
              <a:latin typeface="Courier New" panose="02070309020205020404" pitchFamily="49" charset="0"/>
            </a:endParaRPr>
          </a:p>
        </p:txBody>
      </p:sp>
      <p:sp>
        <p:nvSpPr>
          <p:cNvPr id="280751" name="Text Box 175"/>
          <p:cNvSpPr txBox="1">
            <a:spLocks noChangeArrowheads="1"/>
          </p:cNvSpPr>
          <p:nvPr/>
        </p:nvSpPr>
        <p:spPr bwMode="auto">
          <a:xfrm>
            <a:off x="1058590" y="2421201"/>
            <a:ext cx="172675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s-MX" altLang="es-MX" sz="1600" b="1" dirty="0" err="1">
                <a:latin typeface="Courier New" panose="02070309020205020404" pitchFamily="49" charset="0"/>
              </a:rPr>
              <a:t>Fre</a:t>
            </a:r>
            <a:r>
              <a:rPr lang="es-MX" altLang="es-MX" sz="1600" b="1" dirty="0">
                <a:latin typeface="Courier New" panose="02070309020205020404" pitchFamily="49" charset="0"/>
              </a:rPr>
              <a:t>=3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s-MX" altLang="es-MX" sz="1600" b="1" dirty="0">
                <a:latin typeface="Courier New" panose="02070309020205020404" pitchFamily="49" charset="0"/>
              </a:rPr>
              <a:t>Fin=1,dr=3 </a:t>
            </a:r>
            <a:endParaRPr lang="es-ES" altLang="es-MX" sz="1600" b="1" dirty="0">
              <a:latin typeface="Courier New" panose="02070309020205020404" pitchFamily="49" charset="0"/>
            </a:endParaRPr>
          </a:p>
        </p:txBody>
      </p:sp>
      <p:graphicFrame>
        <p:nvGraphicFramePr>
          <p:cNvPr id="280754" name="Group 1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6242764"/>
              </p:ext>
            </p:extLst>
          </p:nvPr>
        </p:nvGraphicFramePr>
        <p:xfrm>
          <a:off x="2856757" y="3500420"/>
          <a:ext cx="863376" cy="303133"/>
        </p:xfrm>
        <a:graphic>
          <a:graphicData uri="http://schemas.openxmlformats.org/drawingml/2006/table">
            <a:tbl>
              <a:tblPr/>
              <a:tblGrid>
                <a:gridCol w="215844"/>
                <a:gridCol w="215844"/>
                <a:gridCol w="215844"/>
                <a:gridCol w="215844"/>
              </a:tblGrid>
              <a:tr h="3031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4</a:t>
                      </a:r>
                      <a:endParaRPr kumimoji="0" lang="es-E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91416" marR="91416"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  <a:endParaRPr kumimoji="0" lang="es-E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91416" marR="91416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s-E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91416" marR="91416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s-E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91416" marR="91416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80766" name="Text Box 190"/>
          <p:cNvSpPr txBox="1">
            <a:spLocks noChangeArrowheads="1"/>
          </p:cNvSpPr>
          <p:nvPr/>
        </p:nvSpPr>
        <p:spPr bwMode="auto">
          <a:xfrm>
            <a:off x="1920378" y="3140153"/>
            <a:ext cx="151249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s-MX" altLang="es-MX" sz="1600" b="1">
                <a:latin typeface="Courier New" panose="02070309020205020404" pitchFamily="49" charset="0"/>
              </a:rPr>
              <a:t>m) Retira</a:t>
            </a:r>
            <a:endParaRPr lang="es-ES" altLang="es-MX" sz="1600" b="1">
              <a:latin typeface="Courier New" panose="02070309020205020404" pitchFamily="49" charset="0"/>
            </a:endParaRPr>
          </a:p>
        </p:txBody>
      </p:sp>
      <p:sp>
        <p:nvSpPr>
          <p:cNvPr id="280767" name="Text Box 191"/>
          <p:cNvSpPr txBox="1">
            <a:spLocks noChangeArrowheads="1"/>
          </p:cNvSpPr>
          <p:nvPr/>
        </p:nvSpPr>
        <p:spPr bwMode="auto">
          <a:xfrm>
            <a:off x="1184857" y="3500420"/>
            <a:ext cx="160048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s-MX" altLang="es-MX" sz="1600" b="1" dirty="0" err="1">
                <a:latin typeface="Courier New" panose="02070309020205020404" pitchFamily="49" charset="0"/>
              </a:rPr>
              <a:t>Fre</a:t>
            </a:r>
            <a:r>
              <a:rPr lang="es-MX" altLang="es-MX" sz="1600" b="1" dirty="0">
                <a:latin typeface="Courier New" panose="02070309020205020404" pitchFamily="49" charset="0"/>
              </a:rPr>
              <a:t>=0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s-MX" altLang="es-MX" sz="1600" b="1" dirty="0">
                <a:latin typeface="Courier New" panose="02070309020205020404" pitchFamily="49" charset="0"/>
              </a:rPr>
              <a:t>Fin=1,dr=7 </a:t>
            </a:r>
            <a:endParaRPr lang="es-ES" altLang="es-MX" sz="1600" b="1" dirty="0">
              <a:latin typeface="Courier New" panose="02070309020205020404" pitchFamily="49" charset="0"/>
            </a:endParaRPr>
          </a:p>
        </p:txBody>
      </p:sp>
      <p:sp>
        <p:nvSpPr>
          <p:cNvPr id="280768" name="Oval 192"/>
          <p:cNvSpPr>
            <a:spLocks noChangeArrowheads="1"/>
          </p:cNvSpPr>
          <p:nvPr/>
        </p:nvSpPr>
        <p:spPr bwMode="auto">
          <a:xfrm>
            <a:off x="3935974" y="3284578"/>
            <a:ext cx="2304453" cy="1228672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s-MX" altLang="es-MX" sz="1400" b="1" dirty="0">
                <a:latin typeface="Courier New" panose="02070309020205020404" pitchFamily="49" charset="0"/>
              </a:rPr>
              <a:t>Si </a:t>
            </a:r>
            <a:r>
              <a:rPr lang="es-MX" altLang="es-MX" sz="1400" b="1" dirty="0" err="1">
                <a:latin typeface="Courier New" panose="02070309020205020404" pitchFamily="49" charset="0"/>
              </a:rPr>
              <a:t>Fre</a:t>
            </a:r>
            <a:r>
              <a:rPr lang="es-MX" altLang="es-MX" sz="1400" b="1" dirty="0">
                <a:latin typeface="Courier New" panose="02070309020205020404" pitchFamily="49" charset="0"/>
              </a:rPr>
              <a:t>=max-1 entonces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s-MX" altLang="es-MX" sz="1400" b="1" dirty="0" err="1">
                <a:latin typeface="Courier New" panose="02070309020205020404" pitchFamily="49" charset="0"/>
              </a:rPr>
              <a:t>Fre</a:t>
            </a:r>
            <a:r>
              <a:rPr lang="es-MX" altLang="es-MX" sz="1400" b="1" dirty="0">
                <a:latin typeface="Courier New" panose="02070309020205020404" pitchFamily="49" charset="0"/>
              </a:rPr>
              <a:t>=0</a:t>
            </a:r>
            <a:endParaRPr lang="es-ES" altLang="es-MX" sz="1400" b="1" dirty="0">
              <a:latin typeface="Courier New" panose="02070309020205020404" pitchFamily="49" charset="0"/>
            </a:endParaRPr>
          </a:p>
        </p:txBody>
      </p:sp>
      <p:graphicFrame>
        <p:nvGraphicFramePr>
          <p:cNvPr id="280798" name="Group 2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0404744"/>
              </p:ext>
            </p:extLst>
          </p:nvPr>
        </p:nvGraphicFramePr>
        <p:xfrm>
          <a:off x="3072601" y="4797070"/>
          <a:ext cx="863376" cy="303134"/>
        </p:xfrm>
        <a:graphic>
          <a:graphicData uri="http://schemas.openxmlformats.org/drawingml/2006/table">
            <a:tbl>
              <a:tblPr/>
              <a:tblGrid>
                <a:gridCol w="215844"/>
                <a:gridCol w="215844"/>
                <a:gridCol w="215844"/>
                <a:gridCol w="215844"/>
              </a:tblGrid>
              <a:tr h="30313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s-E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91416" marR="91416"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  <a:endParaRPr kumimoji="0" lang="es-E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91416" marR="91416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s-E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91416" marR="91416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s-E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91416" marR="91416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80810" name="Text Box 234"/>
          <p:cNvSpPr txBox="1">
            <a:spLocks noChangeArrowheads="1"/>
          </p:cNvSpPr>
          <p:nvPr/>
        </p:nvSpPr>
        <p:spPr bwMode="auto">
          <a:xfrm>
            <a:off x="2136222" y="4436803"/>
            <a:ext cx="151249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s-MX" altLang="es-MX" sz="1600" b="1" dirty="0">
                <a:latin typeface="Courier New" panose="02070309020205020404" pitchFamily="49" charset="0"/>
              </a:rPr>
              <a:t>n) Retira</a:t>
            </a:r>
            <a:endParaRPr lang="es-ES" altLang="es-MX" sz="1600" b="1" dirty="0">
              <a:latin typeface="Courier New" panose="02070309020205020404" pitchFamily="49" charset="0"/>
            </a:endParaRPr>
          </a:p>
        </p:txBody>
      </p:sp>
      <p:sp>
        <p:nvSpPr>
          <p:cNvPr id="280811" name="Text Box 235"/>
          <p:cNvSpPr txBox="1">
            <a:spLocks noChangeArrowheads="1"/>
          </p:cNvSpPr>
          <p:nvPr/>
        </p:nvSpPr>
        <p:spPr bwMode="auto">
          <a:xfrm>
            <a:off x="1455314" y="4797069"/>
            <a:ext cx="154587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s-MX" altLang="es-MX" sz="1600" b="1" dirty="0" err="1">
                <a:latin typeface="Courier New" panose="02070309020205020404" pitchFamily="49" charset="0"/>
              </a:rPr>
              <a:t>Fre</a:t>
            </a:r>
            <a:r>
              <a:rPr lang="es-MX" altLang="es-MX" sz="1600" b="1" dirty="0">
                <a:latin typeface="Courier New" panose="02070309020205020404" pitchFamily="49" charset="0"/>
              </a:rPr>
              <a:t>=1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s-MX" altLang="es-MX" sz="1600" b="1" dirty="0">
                <a:latin typeface="Courier New" panose="02070309020205020404" pitchFamily="49" charset="0"/>
              </a:rPr>
              <a:t>Fin=1,dr=7 </a:t>
            </a:r>
            <a:endParaRPr lang="es-ES" altLang="es-MX" sz="1600" b="1" dirty="0">
              <a:latin typeface="Courier New" panose="02070309020205020404" pitchFamily="49" charset="0"/>
            </a:endParaRPr>
          </a:p>
        </p:txBody>
      </p:sp>
      <p:graphicFrame>
        <p:nvGraphicFramePr>
          <p:cNvPr id="280812" name="Group 2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3204258"/>
              </p:ext>
            </p:extLst>
          </p:nvPr>
        </p:nvGraphicFramePr>
        <p:xfrm>
          <a:off x="3072601" y="5876289"/>
          <a:ext cx="863376" cy="303134"/>
        </p:xfrm>
        <a:graphic>
          <a:graphicData uri="http://schemas.openxmlformats.org/drawingml/2006/table">
            <a:tbl>
              <a:tblPr/>
              <a:tblGrid>
                <a:gridCol w="215844"/>
                <a:gridCol w="215844"/>
                <a:gridCol w="215844"/>
                <a:gridCol w="215844"/>
              </a:tblGrid>
              <a:tr h="30313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s-E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91416" marR="91416"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s-E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91416" marR="91416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s-E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91416" marR="91416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s-E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91416" marR="91416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80824" name="Text Box 248"/>
          <p:cNvSpPr txBox="1">
            <a:spLocks noChangeArrowheads="1"/>
          </p:cNvSpPr>
          <p:nvPr/>
        </p:nvSpPr>
        <p:spPr bwMode="auto">
          <a:xfrm>
            <a:off x="2136222" y="5516022"/>
            <a:ext cx="151249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s-MX" altLang="es-MX" sz="1600" b="1" dirty="0">
                <a:latin typeface="Courier New" panose="02070309020205020404" pitchFamily="49" charset="0"/>
              </a:rPr>
              <a:t>ñ) Retira</a:t>
            </a:r>
            <a:endParaRPr lang="es-ES" altLang="es-MX" sz="1600" b="1" dirty="0">
              <a:latin typeface="Courier New" panose="02070309020205020404" pitchFamily="49" charset="0"/>
            </a:endParaRPr>
          </a:p>
        </p:txBody>
      </p:sp>
      <p:sp>
        <p:nvSpPr>
          <p:cNvPr id="280825" name="Text Box 249"/>
          <p:cNvSpPr txBox="1">
            <a:spLocks noChangeArrowheads="1"/>
          </p:cNvSpPr>
          <p:nvPr/>
        </p:nvSpPr>
        <p:spPr bwMode="auto">
          <a:xfrm>
            <a:off x="1455314" y="5876288"/>
            <a:ext cx="154586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s-MX" altLang="es-MX" sz="1600" b="1" dirty="0" err="1">
                <a:latin typeface="Courier New" panose="02070309020205020404" pitchFamily="49" charset="0"/>
              </a:rPr>
              <a:t>Fre</a:t>
            </a:r>
            <a:r>
              <a:rPr lang="es-MX" altLang="es-MX" sz="1600" b="1" dirty="0">
                <a:latin typeface="Courier New" panose="02070309020205020404" pitchFamily="49" charset="0"/>
              </a:rPr>
              <a:t>=-1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s-MX" altLang="es-MX" sz="1600" b="1" dirty="0">
                <a:latin typeface="Courier New" panose="02070309020205020404" pitchFamily="49" charset="0"/>
              </a:rPr>
              <a:t>Fin=-1,dr=1 </a:t>
            </a:r>
            <a:endParaRPr lang="es-ES" altLang="es-MX" sz="1600" b="1" dirty="0">
              <a:latin typeface="Courier New" panose="02070309020205020404" pitchFamily="49" charset="0"/>
            </a:endParaRPr>
          </a:p>
        </p:txBody>
      </p:sp>
      <p:sp>
        <p:nvSpPr>
          <p:cNvPr id="280826" name="Oval 250"/>
          <p:cNvSpPr>
            <a:spLocks noChangeArrowheads="1"/>
          </p:cNvSpPr>
          <p:nvPr/>
        </p:nvSpPr>
        <p:spPr bwMode="auto">
          <a:xfrm>
            <a:off x="4107650" y="5377294"/>
            <a:ext cx="2589364" cy="1049263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s-MX" altLang="es-MX" sz="1400" b="1" dirty="0">
                <a:latin typeface="Courier New" panose="02070309020205020404" pitchFamily="49" charset="0"/>
              </a:rPr>
              <a:t>Si </a:t>
            </a:r>
            <a:r>
              <a:rPr lang="es-MX" altLang="es-MX" sz="1400" b="1" dirty="0" err="1">
                <a:latin typeface="Courier New" panose="02070309020205020404" pitchFamily="49" charset="0"/>
              </a:rPr>
              <a:t>Fre</a:t>
            </a:r>
            <a:r>
              <a:rPr lang="es-MX" altLang="es-MX" sz="1400" b="1" dirty="0">
                <a:latin typeface="Courier New" panose="02070309020205020404" pitchFamily="49" charset="0"/>
              </a:rPr>
              <a:t>=Fin entonces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s-MX" altLang="es-MX" sz="1400" b="1" dirty="0" err="1">
                <a:latin typeface="Courier New" panose="02070309020205020404" pitchFamily="49" charset="0"/>
              </a:rPr>
              <a:t>Fre</a:t>
            </a:r>
            <a:r>
              <a:rPr lang="es-MX" altLang="es-MX" sz="1400" b="1" dirty="0">
                <a:latin typeface="Courier New" panose="02070309020205020404" pitchFamily="49" charset="0"/>
              </a:rPr>
              <a:t>=-1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s-MX" altLang="es-MX" sz="1400" b="1" dirty="0">
                <a:latin typeface="Courier New" panose="02070309020205020404" pitchFamily="49" charset="0"/>
              </a:rPr>
              <a:t>Fin=-1</a:t>
            </a:r>
            <a:endParaRPr lang="es-ES" altLang="es-MX" sz="1400" b="1" dirty="0">
              <a:latin typeface="Courier New" panose="02070309020205020404" pitchFamily="49" charset="0"/>
            </a:endParaRPr>
          </a:p>
        </p:txBody>
      </p:sp>
      <p:graphicFrame>
        <p:nvGraphicFramePr>
          <p:cNvPr id="280827" name="Group 2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6728686"/>
              </p:ext>
            </p:extLst>
          </p:nvPr>
        </p:nvGraphicFramePr>
        <p:xfrm>
          <a:off x="7176807" y="2565626"/>
          <a:ext cx="863376" cy="303134"/>
        </p:xfrm>
        <a:graphic>
          <a:graphicData uri="http://schemas.openxmlformats.org/drawingml/2006/table">
            <a:tbl>
              <a:tblPr/>
              <a:tblGrid>
                <a:gridCol w="215844"/>
                <a:gridCol w="215844"/>
                <a:gridCol w="215844"/>
                <a:gridCol w="215844"/>
              </a:tblGrid>
              <a:tr h="30313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s-E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91416" marR="91416"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s-E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91416" marR="91416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s-E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91416" marR="91416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s-E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91416" marR="91416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80839" name="Text Box 263"/>
          <p:cNvSpPr txBox="1">
            <a:spLocks noChangeArrowheads="1"/>
          </p:cNvSpPr>
          <p:nvPr/>
        </p:nvSpPr>
        <p:spPr bwMode="auto">
          <a:xfrm>
            <a:off x="6240428" y="2205359"/>
            <a:ext cx="151249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s-MX" altLang="es-MX" sz="1600" b="1" dirty="0">
                <a:latin typeface="Courier New" panose="02070309020205020404" pitchFamily="49" charset="0"/>
              </a:rPr>
              <a:t>o) Retira</a:t>
            </a:r>
            <a:endParaRPr lang="es-ES" altLang="es-MX" sz="1600" b="1" dirty="0">
              <a:latin typeface="Courier New" panose="02070309020205020404" pitchFamily="49" charset="0"/>
            </a:endParaRPr>
          </a:p>
        </p:txBody>
      </p:sp>
      <p:sp>
        <p:nvSpPr>
          <p:cNvPr id="280840" name="Text Box 264"/>
          <p:cNvSpPr txBox="1">
            <a:spLocks noChangeArrowheads="1"/>
          </p:cNvSpPr>
          <p:nvPr/>
        </p:nvSpPr>
        <p:spPr bwMode="auto">
          <a:xfrm>
            <a:off x="6024584" y="2565626"/>
            <a:ext cx="165533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s-MX" altLang="es-MX" sz="1600" b="1" dirty="0" err="1">
                <a:latin typeface="Courier New" panose="02070309020205020404" pitchFamily="49" charset="0"/>
              </a:rPr>
              <a:t>Fre</a:t>
            </a:r>
            <a:r>
              <a:rPr lang="es-MX" altLang="es-MX" sz="1600" b="1" dirty="0">
                <a:latin typeface="Courier New" panose="02070309020205020404" pitchFamily="49" charset="0"/>
              </a:rPr>
              <a:t>=-1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s-MX" altLang="es-MX" sz="1600" b="1" dirty="0">
                <a:latin typeface="Courier New" panose="02070309020205020404" pitchFamily="49" charset="0"/>
              </a:rPr>
              <a:t>Fin=-1,dr= </a:t>
            </a:r>
            <a:endParaRPr lang="es-ES" altLang="es-MX" sz="1600" b="1" dirty="0">
              <a:latin typeface="Courier New" panose="02070309020205020404" pitchFamily="49" charset="0"/>
            </a:endParaRPr>
          </a:p>
        </p:txBody>
      </p:sp>
      <p:sp>
        <p:nvSpPr>
          <p:cNvPr id="280841" name="Oval 265"/>
          <p:cNvSpPr>
            <a:spLocks noChangeArrowheads="1"/>
          </p:cNvSpPr>
          <p:nvPr/>
        </p:nvSpPr>
        <p:spPr bwMode="auto">
          <a:xfrm>
            <a:off x="8040183" y="2133940"/>
            <a:ext cx="2803828" cy="1006213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s-MX" altLang="es-MX" sz="1400" b="1" dirty="0">
                <a:latin typeface="Courier New" panose="02070309020205020404" pitchFamily="49" charset="0"/>
              </a:rPr>
              <a:t>Si </a:t>
            </a:r>
            <a:r>
              <a:rPr lang="es-MX" altLang="es-MX" sz="1400" b="1" dirty="0" err="1">
                <a:latin typeface="Courier New" panose="02070309020205020404" pitchFamily="49" charset="0"/>
              </a:rPr>
              <a:t>Fre</a:t>
            </a:r>
            <a:r>
              <a:rPr lang="es-MX" altLang="es-MX" sz="1400" b="1" dirty="0">
                <a:latin typeface="Courier New" panose="02070309020205020404" pitchFamily="49" charset="0"/>
              </a:rPr>
              <a:t>=-1 entonces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s-MX" altLang="es-MX" sz="1400" b="1" dirty="0">
                <a:latin typeface="Courier New" panose="02070309020205020404" pitchFamily="49" charset="0"/>
              </a:rPr>
              <a:t>Imprime “UNDERFLOW</a:t>
            </a:r>
            <a:r>
              <a:rPr lang="es-MX" altLang="es-MX" sz="1400" b="1" dirty="0">
                <a:solidFill>
                  <a:schemeClr val="bg1"/>
                </a:solidFill>
                <a:latin typeface="Courier New" panose="02070309020205020404" pitchFamily="49" charset="0"/>
              </a:rPr>
              <a:t>”</a:t>
            </a:r>
            <a:endParaRPr lang="es-ES" altLang="es-MX" sz="1400" b="1" dirty="0">
              <a:solidFill>
                <a:schemeClr val="bg1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1512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0750" grpId="0"/>
      <p:bldP spid="280751" grpId="0"/>
      <p:bldP spid="280766" grpId="0"/>
      <p:bldP spid="280767" grpId="0"/>
      <p:bldP spid="280768" grpId="0" animBg="1"/>
      <p:bldP spid="280810" grpId="0"/>
      <p:bldP spid="280811" grpId="0"/>
      <p:bldP spid="280824" grpId="0"/>
      <p:bldP spid="280825" grpId="0"/>
      <p:bldP spid="280826" grpId="0" animBg="1"/>
      <p:bldP spid="280839" grpId="0"/>
      <p:bldP spid="280840" grpId="0"/>
      <p:bldP spid="280841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8066" y="434585"/>
            <a:ext cx="9872948" cy="1356007"/>
          </a:xfrm>
        </p:spPr>
        <p:txBody>
          <a:bodyPr/>
          <a:lstStyle/>
          <a:p>
            <a:r>
              <a:rPr lang="es-MX" dirty="0" smtClean="0"/>
              <a:t>Colas Circulares</a:t>
            </a:r>
            <a:endParaRPr lang="es-MX" dirty="0"/>
          </a:p>
        </p:txBody>
      </p:sp>
      <p:graphicFrame>
        <p:nvGraphicFramePr>
          <p:cNvPr id="356394" name="Group 42"/>
          <p:cNvGraphicFramePr>
            <a:graphicFrameLocks noGrp="1"/>
          </p:cNvGraphicFramePr>
          <p:nvPr>
            <p:extLst/>
          </p:nvPr>
        </p:nvGraphicFramePr>
        <p:xfrm>
          <a:off x="1652538" y="1989514"/>
          <a:ext cx="4299039" cy="4629938"/>
        </p:xfrm>
        <a:graphic>
          <a:graphicData uri="http://schemas.openxmlformats.org/drawingml/2006/table">
            <a:tbl>
              <a:tblPr/>
              <a:tblGrid>
                <a:gridCol w="4299039"/>
              </a:tblGrid>
              <a:tr h="30472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Algoritmo </a:t>
                      </a:r>
                      <a:r>
                        <a:rPr kumimoji="0" lang="es-MX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InsertaColaCir</a:t>
                      </a:r>
                      <a:endParaRPr kumimoji="0" lang="es-E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16" marR="91416" marT="45708" marB="4570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22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Si (</a:t>
                      </a:r>
                      <a:r>
                        <a:rPr kumimoji="0" lang="es-MX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Fre</a:t>
                      </a:r>
                      <a:r>
                        <a:rPr kumimoji="0" lang="es-MX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=0 y  Fin=Max-1) o (Fin+1=</a:t>
                      </a:r>
                      <a:r>
                        <a:rPr kumimoji="0" lang="es-MX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Fre</a:t>
                      </a:r>
                      <a:r>
                        <a:rPr kumimoji="0" lang="es-MX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) Entonces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   Imprime “Cola Llena”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</a:t>
                      </a:r>
                      <a:r>
                        <a:rPr kumimoji="0" lang="es-MX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si_no</a:t>
                      </a:r>
                      <a:endParaRPr kumimoji="0" lang="es-MX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   si Fin=Max-1 entonces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       Fin=0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    </a:t>
                      </a:r>
                      <a:r>
                        <a:rPr kumimoji="0" lang="es-MX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si_no</a:t>
                      </a:r>
                      <a:endParaRPr kumimoji="0" lang="es-MX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        Fin=Fin+1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     </a:t>
                      </a:r>
                      <a:r>
                        <a:rPr kumimoji="0" lang="es-MX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fin_decision</a:t>
                      </a:r>
                      <a:endParaRPr kumimoji="0" lang="es-MX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     C[Fin]=dato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      Si </a:t>
                      </a:r>
                      <a:r>
                        <a:rPr kumimoji="0" lang="es-MX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Fre</a:t>
                      </a:r>
                      <a:r>
                        <a:rPr kumimoji="0" lang="es-MX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 - 1 Entonces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          </a:t>
                      </a:r>
                      <a:r>
                        <a:rPr kumimoji="0" lang="es-MX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Fre</a:t>
                      </a:r>
                      <a:r>
                        <a:rPr kumimoji="0" lang="es-MX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      </a:t>
                      </a:r>
                      <a:r>
                        <a:rPr kumimoji="0" lang="es-MX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Fin_decison</a:t>
                      </a:r>
                      <a:endParaRPr kumimoji="0" lang="es-MX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</a:t>
                      </a:r>
                      <a:r>
                        <a:rPr kumimoji="0" lang="es-MX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Fin_decision</a:t>
                      </a:r>
                      <a:endParaRPr kumimoji="0" lang="es-MX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Fin_Algoritmo</a:t>
                      </a:r>
                      <a:endParaRPr kumimoji="0" lang="es-E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16" marR="91416" marT="45708" marB="4570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19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s-E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16" marR="91416" marT="45708" marB="4570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56399" name="Group 47"/>
          <p:cNvGraphicFramePr>
            <a:graphicFrameLocks noGrp="1"/>
          </p:cNvGraphicFramePr>
          <p:nvPr>
            <p:extLst/>
          </p:nvPr>
        </p:nvGraphicFramePr>
        <p:xfrm>
          <a:off x="6616857" y="1520204"/>
          <a:ext cx="4633130" cy="4742190"/>
        </p:xfrm>
        <a:graphic>
          <a:graphicData uri="http://schemas.openxmlformats.org/drawingml/2006/table">
            <a:tbl>
              <a:tblPr/>
              <a:tblGrid>
                <a:gridCol w="4633130"/>
              </a:tblGrid>
              <a:tr h="59701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Algoritmo </a:t>
                      </a:r>
                      <a:r>
                        <a:rPr kumimoji="0" lang="es-MX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RetiraCola</a:t>
                      </a:r>
                      <a:endParaRPr kumimoji="0" lang="es-E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16" marR="91416" marT="45670" marB="4567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44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Si </a:t>
                      </a:r>
                      <a:r>
                        <a:rPr kumimoji="0" lang="es-MX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Fre</a:t>
                      </a:r>
                      <a:r>
                        <a:rPr kumimoji="0" lang="es-MX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 -1 Entonces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   Imprime “Cola </a:t>
                      </a:r>
                      <a:r>
                        <a:rPr kumimoji="0" lang="es-MX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Vacia</a:t>
                      </a:r>
                      <a:r>
                        <a:rPr kumimoji="0" lang="es-MX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”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</a:t>
                      </a:r>
                      <a:r>
                        <a:rPr kumimoji="0" lang="es-MX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si_no</a:t>
                      </a:r>
                      <a:endParaRPr kumimoji="0" lang="es-MX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    </a:t>
                      </a:r>
                      <a:r>
                        <a:rPr kumimoji="0" lang="es-MX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DatoRetirado</a:t>
                      </a:r>
                      <a:r>
                        <a:rPr kumimoji="0" lang="es-MX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=C[</a:t>
                      </a:r>
                      <a:r>
                        <a:rPr kumimoji="0" lang="es-MX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Fre</a:t>
                      </a:r>
                      <a:r>
                        <a:rPr kumimoji="0" lang="es-MX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    Si </a:t>
                      </a:r>
                      <a:r>
                        <a:rPr kumimoji="0" lang="es-MX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Fre</a:t>
                      </a:r>
                      <a:r>
                        <a:rPr kumimoji="0" lang="es-MX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=Fin Entonces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         </a:t>
                      </a:r>
                      <a:r>
                        <a:rPr kumimoji="0" lang="es-MX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Fre</a:t>
                      </a:r>
                      <a:r>
                        <a:rPr kumimoji="0" lang="es-MX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=-1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         Fin=-1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    </a:t>
                      </a:r>
                      <a:r>
                        <a:rPr kumimoji="0" lang="es-MX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si_no</a:t>
                      </a:r>
                      <a:endParaRPr kumimoji="0" lang="es-MX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         Si </a:t>
                      </a:r>
                      <a:r>
                        <a:rPr kumimoji="0" lang="es-MX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Fre</a:t>
                      </a:r>
                      <a:r>
                        <a:rPr kumimoji="0" lang="es-MX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=Max-1 Entonces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             </a:t>
                      </a:r>
                      <a:r>
                        <a:rPr kumimoji="0" lang="es-MX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Fre</a:t>
                      </a:r>
                      <a:r>
                        <a:rPr kumimoji="0" lang="es-MX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         </a:t>
                      </a:r>
                      <a:r>
                        <a:rPr kumimoji="0" lang="es-MX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Si_no</a:t>
                      </a:r>
                      <a:endParaRPr kumimoji="0" lang="es-MX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             </a:t>
                      </a:r>
                      <a:r>
                        <a:rPr kumimoji="0" lang="es-MX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Fre</a:t>
                      </a:r>
                      <a:r>
                        <a:rPr kumimoji="0" lang="es-MX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= </a:t>
                      </a:r>
                      <a:r>
                        <a:rPr kumimoji="0" lang="es-MX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Fre</a:t>
                      </a:r>
                      <a:r>
                        <a:rPr kumimoji="0" lang="es-MX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+ 1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         </a:t>
                      </a:r>
                      <a:r>
                        <a:rPr kumimoji="0" lang="es-MX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Fin_decision</a:t>
                      </a:r>
                      <a:endParaRPr kumimoji="0" lang="es-MX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    </a:t>
                      </a:r>
                      <a:r>
                        <a:rPr kumimoji="0" lang="es-MX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Fin_decision</a:t>
                      </a:r>
                      <a:endParaRPr kumimoji="0" lang="es-MX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</a:t>
                      </a:r>
                      <a:r>
                        <a:rPr kumimoji="0" lang="es-MX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Fin_Decision</a:t>
                      </a:r>
                      <a:endParaRPr kumimoji="0" lang="es-MX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Fin_Algoritmo</a:t>
                      </a:r>
                      <a:endParaRPr kumimoji="0" lang="es-E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16" marR="91416" marT="45670" marB="4567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7231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56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784" y="577676"/>
            <a:ext cx="4723170" cy="351381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900" y="4967251"/>
            <a:ext cx="7598971" cy="1047477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7678" y="399247"/>
            <a:ext cx="6254799" cy="3494802"/>
          </a:xfrm>
          <a:prstGeom prst="rect">
            <a:avLst/>
          </a:prstGeom>
        </p:spPr>
      </p:pic>
      <p:sp>
        <p:nvSpPr>
          <p:cNvPr id="2" name="CuadroTexto 1"/>
          <p:cNvSpPr txBox="1"/>
          <p:nvPr/>
        </p:nvSpPr>
        <p:spPr>
          <a:xfrm>
            <a:off x="7856113" y="3503054"/>
            <a:ext cx="127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Cola Simple</a:t>
            </a:r>
            <a:endParaRPr lang="es-MX" dirty="0"/>
          </a:p>
        </p:txBody>
      </p:sp>
      <p:sp>
        <p:nvSpPr>
          <p:cNvPr id="6" name="CuadroTexto 5"/>
          <p:cNvSpPr txBox="1"/>
          <p:nvPr/>
        </p:nvSpPr>
        <p:spPr>
          <a:xfrm>
            <a:off x="1107583" y="119130"/>
            <a:ext cx="1362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Cola Circular</a:t>
            </a:r>
            <a:endParaRPr lang="es-MX" dirty="0"/>
          </a:p>
        </p:txBody>
      </p:sp>
      <p:cxnSp>
        <p:nvCxnSpPr>
          <p:cNvPr id="8" name="Conector recto 7"/>
          <p:cNvCxnSpPr/>
          <p:nvPr/>
        </p:nvCxnSpPr>
        <p:spPr>
          <a:xfrm>
            <a:off x="5743977" y="4180700"/>
            <a:ext cx="5718220" cy="99660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2317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Menu</a:t>
            </a:r>
            <a:r>
              <a:rPr lang="es-MX" dirty="0" smtClean="0"/>
              <a:t> Estructura Tipo Cola: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Cola Simple (ya revisado)</a:t>
            </a:r>
          </a:p>
          <a:p>
            <a:r>
              <a:rPr lang="es-MX" dirty="0" smtClean="0"/>
              <a:t>Cola Circular ( 1.-Agregar -aleatorios , números entre 1 y 100-,      </a:t>
            </a:r>
          </a:p>
          <a:p>
            <a:pPr marL="0" indent="0">
              <a:buNone/>
            </a:pPr>
            <a:r>
              <a:rPr lang="es-MX" dirty="0"/>
              <a:t> </a:t>
            </a:r>
            <a:r>
              <a:rPr lang="es-MX" dirty="0" smtClean="0"/>
              <a:t>    2.- Eliminar, 3.- Ver Estado – Imprimir Todos- )</a:t>
            </a:r>
          </a:p>
          <a:p>
            <a:r>
              <a:rPr lang="es-MX" dirty="0" smtClean="0"/>
              <a:t>Clase </a:t>
            </a:r>
            <a:r>
              <a:rPr lang="es-MX" dirty="0" err="1" smtClean="0"/>
              <a:t>Queue</a:t>
            </a:r>
            <a:r>
              <a:rPr lang="es-MX" dirty="0" smtClean="0"/>
              <a:t>  de Java (Utilizar 3 métodos)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67868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Pilas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80000"/>
              </a:lnSpc>
              <a:buNone/>
            </a:pPr>
            <a:r>
              <a:rPr lang="es-ES" dirty="0"/>
              <a:t>Definición</a:t>
            </a:r>
          </a:p>
          <a:p>
            <a:pPr marL="0" indent="0" algn="just">
              <a:lnSpc>
                <a:spcPct val="80000"/>
              </a:lnSpc>
              <a:buNone/>
            </a:pPr>
            <a:r>
              <a:rPr lang="es-MX" dirty="0"/>
              <a:t>Estructura de datos lineal donde los elementos pueden ser añadidos o removidos solo por un extremo. Trabajan con filosofía LIFO ( </a:t>
            </a:r>
            <a:r>
              <a:rPr lang="es-MX" dirty="0" err="1"/>
              <a:t>L</a:t>
            </a:r>
            <a:r>
              <a:rPr lang="es-MX" dirty="0" err="1" smtClean="0"/>
              <a:t>ast</a:t>
            </a:r>
            <a:r>
              <a:rPr lang="es-MX" dirty="0" smtClean="0"/>
              <a:t> In- </a:t>
            </a:r>
            <a:r>
              <a:rPr lang="es-MX" dirty="0" err="1"/>
              <a:t>F</a:t>
            </a:r>
            <a:r>
              <a:rPr lang="es-MX" dirty="0" err="1" smtClean="0"/>
              <a:t>irst</a:t>
            </a:r>
            <a:r>
              <a:rPr lang="es-MX" dirty="0" smtClean="0"/>
              <a:t> </a:t>
            </a:r>
            <a:r>
              <a:rPr lang="es-MX" dirty="0" err="1"/>
              <a:t>O</a:t>
            </a:r>
            <a:r>
              <a:rPr lang="es-MX" dirty="0" err="1" smtClean="0"/>
              <a:t>ut</a:t>
            </a:r>
            <a:r>
              <a:rPr lang="es-MX" dirty="0" smtClean="0"/>
              <a:t> </a:t>
            </a:r>
            <a:r>
              <a:rPr lang="es-MX" dirty="0"/>
              <a:t>).</a:t>
            </a:r>
            <a:endParaRPr lang="en-US" dirty="0"/>
          </a:p>
          <a:p>
            <a:pPr marL="0" indent="0" algn="just">
              <a:lnSpc>
                <a:spcPct val="80000"/>
              </a:lnSpc>
              <a:buNone/>
            </a:pPr>
            <a:endParaRPr lang="en-US" dirty="0"/>
          </a:p>
          <a:p>
            <a:pPr marL="0" indent="0" algn="just">
              <a:lnSpc>
                <a:spcPct val="80000"/>
              </a:lnSpc>
              <a:buNone/>
            </a:pPr>
            <a:endParaRPr lang="es-MX" sz="2399" dirty="0"/>
          </a:p>
          <a:p>
            <a:r>
              <a:rPr lang="es-MX" dirty="0" smtClean="0"/>
              <a:t>¿Qué ejemplos de la vida diaria utilizan pilas?</a:t>
            </a:r>
            <a:endParaRPr lang="es-MX" dirty="0"/>
          </a:p>
        </p:txBody>
      </p: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8915673" y="3550022"/>
            <a:ext cx="2017187" cy="3121800"/>
            <a:chOff x="3461" y="1525"/>
            <a:chExt cx="1914" cy="2540"/>
          </a:xfrm>
        </p:grpSpPr>
        <p:sp>
          <p:nvSpPr>
            <p:cNvPr id="5" name="Rectangle 7"/>
            <p:cNvSpPr>
              <a:spLocks noChangeArrowheads="1"/>
            </p:cNvSpPr>
            <p:nvPr/>
          </p:nvSpPr>
          <p:spPr bwMode="auto">
            <a:xfrm>
              <a:off x="3461" y="3929"/>
              <a:ext cx="1860" cy="136"/>
            </a:xfrm>
            <a:prstGeom prst="rect">
              <a:avLst/>
            </a:prstGeom>
            <a:solidFill>
              <a:schemeClr val="accent1"/>
            </a:solidFill>
            <a:ln w="9525">
              <a:miter lim="800000"/>
              <a:headEnd/>
              <a:tailEnd/>
            </a:ln>
            <a:scene3d>
              <a:camera prst="legacyPerspectiveFront">
                <a:rot lat="1500000" lon="1500000" rev="0"/>
              </a:camera>
              <a:lightRig rig="legacyFlat2" dir="b"/>
            </a:scene3d>
            <a:sp3d extrusionH="2513000" prstMaterial="legacyMatte">
              <a:bevelT w="13500" h="13500" prst="angle"/>
              <a:bevelB w="13500" h="13500" prst="angle"/>
              <a:extrusionClr>
                <a:schemeClr val="accent1"/>
              </a:extrusionClr>
              <a:contourClr>
                <a:schemeClr val="accent1"/>
              </a:contourClr>
            </a:sp3d>
          </p:spPr>
          <p:txBody>
            <a:bodyPr wrap="none" anchor="ctr">
              <a:flatTx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MX" altLang="es-MX" sz="2399"/>
            </a:p>
          </p:txBody>
        </p:sp>
        <p:sp>
          <p:nvSpPr>
            <p:cNvPr id="6" name="Rectangle 8"/>
            <p:cNvSpPr>
              <a:spLocks noChangeArrowheads="1"/>
            </p:cNvSpPr>
            <p:nvPr/>
          </p:nvSpPr>
          <p:spPr bwMode="auto">
            <a:xfrm>
              <a:off x="4141" y="3158"/>
              <a:ext cx="1044" cy="635"/>
            </a:xfrm>
            <a:prstGeom prst="rect">
              <a:avLst/>
            </a:prstGeom>
            <a:solidFill>
              <a:schemeClr val="hlink"/>
            </a:solidFill>
            <a:ln w="9525">
              <a:miter lim="800000"/>
              <a:headEnd/>
              <a:tailEnd/>
            </a:ln>
            <a:scene3d>
              <a:camera prst="legacyPerspectiveFront">
                <a:rot lat="1500000" lon="1500000" rev="0"/>
              </a:camera>
              <a:lightRig rig="legacyFlat2" dir="b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hlink"/>
              </a:extrusionClr>
              <a:contourClr>
                <a:schemeClr val="hlink"/>
              </a:contourClr>
            </a:sp3d>
          </p:spPr>
          <p:txBody>
            <a:bodyPr wrap="none" anchor="ctr">
              <a:flatTx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MX" altLang="es-MX" sz="2399"/>
            </a:p>
          </p:txBody>
        </p: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4323" y="2614"/>
              <a:ext cx="1044" cy="635"/>
            </a:xfrm>
            <a:prstGeom prst="rect">
              <a:avLst/>
            </a:prstGeom>
            <a:solidFill>
              <a:schemeClr val="folHlink"/>
            </a:solidFill>
            <a:ln w="9525">
              <a:miter lim="800000"/>
              <a:headEnd/>
              <a:tailEnd/>
            </a:ln>
            <a:scene3d>
              <a:camera prst="legacyPerspectiveFront">
                <a:rot lat="1500000" lon="1500000" rev="0"/>
              </a:camera>
              <a:lightRig rig="legacyFlat2" dir="b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folHlink"/>
              </a:extrusionClr>
              <a:contourClr>
                <a:schemeClr val="folHlink"/>
              </a:contourClr>
            </a:sp3d>
          </p:spPr>
          <p:txBody>
            <a:bodyPr wrap="none" anchor="ctr">
              <a:flatTx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MX" altLang="es-MX" sz="2399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141" y="2069"/>
              <a:ext cx="1044" cy="635"/>
            </a:xfrm>
            <a:prstGeom prst="rect">
              <a:avLst/>
            </a:prstGeom>
            <a:solidFill>
              <a:srgbClr val="0000FF"/>
            </a:solidFill>
            <a:ln w="9525">
              <a:miter lim="800000"/>
              <a:headEnd/>
              <a:tailEnd/>
            </a:ln>
            <a:scene3d>
              <a:camera prst="legacyPerspectiveFront">
                <a:rot lat="1500000" lon="1500000" rev="0"/>
              </a:camera>
              <a:lightRig rig="legacyFlat2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0000FF"/>
              </a:extrusionClr>
              <a:contourClr>
                <a:srgbClr val="0000FF"/>
              </a:contourClr>
            </a:sp3d>
          </p:spPr>
          <p:txBody>
            <a:bodyPr wrap="none" anchor="ctr">
              <a:flatTx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MX" altLang="es-MX" sz="2399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>
              <a:off x="4331" y="1525"/>
              <a:ext cx="1044" cy="635"/>
            </a:xfrm>
            <a:prstGeom prst="rect">
              <a:avLst/>
            </a:prstGeom>
            <a:solidFill>
              <a:schemeClr val="accent2"/>
            </a:solidFill>
            <a:ln w="9525">
              <a:miter lim="800000"/>
              <a:headEnd/>
              <a:tailEnd/>
            </a:ln>
            <a:scene3d>
              <a:camera prst="legacyPerspectiveFront">
                <a:rot lat="1500000" lon="1500000" rev="0"/>
              </a:camera>
              <a:lightRig rig="legacyFlat2" dir="b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accent2"/>
              </a:extrusionClr>
              <a:contourClr>
                <a:schemeClr val="accent2"/>
              </a:contourClr>
            </a:sp3d>
          </p:spPr>
          <p:txBody>
            <a:bodyPr wrap="none" anchor="ctr">
              <a:flatTx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MX" altLang="es-MX" sz="2399"/>
            </a:p>
          </p:txBody>
        </p:sp>
        <p:sp>
          <p:nvSpPr>
            <p:cNvPr id="10" name="WordArt 12"/>
            <p:cNvSpPr>
              <a:spLocks noChangeArrowheads="1" noChangeShapeType="1" noTextEdit="1"/>
            </p:cNvSpPr>
            <p:nvPr/>
          </p:nvSpPr>
          <p:spPr bwMode="auto">
            <a:xfrm>
              <a:off x="4550" y="1661"/>
              <a:ext cx="606" cy="225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s-MX" sz="3599" kern="10" dirty="0">
                  <a:gradFill rotWithShape="1">
                    <a:gsLst>
                      <a:gs pos="0">
                        <a:srgbClr val="FFFF00"/>
                      </a:gs>
                      <a:gs pos="100000">
                        <a:srgbClr val="FF9933"/>
                      </a:gs>
                    </a:gsLst>
                    <a:path path="rect">
                      <a:fillToRect l="50000" t="50000" r="50000" b="50000"/>
                    </a:path>
                  </a:gradFill>
                  <a:effectLst>
                    <a:outerShdw dist="35921" dir="2700000" algn="ctr" rotWithShape="0">
                      <a:srgbClr val="C0C0C0">
                        <a:alpha val="79999"/>
                      </a:srgbClr>
                    </a:outerShdw>
                  </a:effectLst>
                  <a:latin typeface="Impact" panose="020B0806030902050204" pitchFamily="34" charset="0"/>
                </a:rPr>
                <a:t>Max</a:t>
              </a:r>
            </a:p>
          </p:txBody>
        </p:sp>
        <p:sp>
          <p:nvSpPr>
            <p:cNvPr id="11" name="WordArt 13"/>
            <p:cNvSpPr>
              <a:spLocks noChangeArrowheads="1" noChangeShapeType="1" noTextEdit="1"/>
            </p:cNvSpPr>
            <p:nvPr/>
          </p:nvSpPr>
          <p:spPr bwMode="auto">
            <a:xfrm>
              <a:off x="4382" y="3357"/>
              <a:ext cx="606" cy="225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s-MX" sz="3599" kern="10" dirty="0">
                  <a:gradFill rotWithShape="1">
                    <a:gsLst>
                      <a:gs pos="0">
                        <a:srgbClr val="FFFF00"/>
                      </a:gs>
                      <a:gs pos="100000">
                        <a:srgbClr val="FF9933"/>
                      </a:gs>
                    </a:gsLst>
                    <a:path path="rect">
                      <a:fillToRect l="50000" t="50000" r="50000" b="50000"/>
                    </a:path>
                  </a:gradFill>
                  <a:effectLst>
                    <a:outerShdw dist="35921" dir="2700000" algn="ctr" rotWithShape="0">
                      <a:srgbClr val="C0C0C0">
                        <a:alpha val="79999"/>
                      </a:srgbClr>
                    </a:outerShdw>
                  </a:effectLst>
                  <a:latin typeface="Impact" panose="020B0806030902050204" pitchFamily="34" charset="0"/>
                </a:rPr>
                <a:t>Tope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56752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348" y="924592"/>
            <a:ext cx="6134515" cy="412196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6365" y="4125786"/>
            <a:ext cx="4332746" cy="230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273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Proyecto </a:t>
            </a:r>
            <a:r>
              <a:rPr lang="es-MX" dirty="0" smtClean="0"/>
              <a:t>colas: Sucursal Bancaria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31301" lvl="1" indent="-457063">
              <a:buFont typeface="+mj-lt"/>
              <a:buAutoNum type="arabicPeriod"/>
            </a:pPr>
            <a:endParaRPr lang="es-MX" dirty="0" smtClean="0"/>
          </a:p>
          <a:p>
            <a:pPr marL="731301" lvl="1" indent="-457063">
              <a:buFont typeface="+mj-lt"/>
              <a:buAutoNum type="arabicPeriod"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36435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7" name="Text Box 3"/>
          <p:cNvSpPr txBox="1">
            <a:spLocks noChangeArrowheads="1"/>
          </p:cNvSpPr>
          <p:nvPr/>
        </p:nvSpPr>
        <p:spPr bwMode="auto">
          <a:xfrm>
            <a:off x="1704532" y="1989515"/>
            <a:ext cx="8638512" cy="9157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FontTx/>
              <a:buNone/>
            </a:pPr>
            <a:r>
              <a:rPr lang="es-ES_tradnl" altLang="es-MX" sz="1799"/>
              <a:t>Es una colección de elementos, a los cuales se les  puede insertar o eliminar datos por cualquiera de los extremos. Es decir, se pueden insertar y eliminar datos tanto por frente como por final. </a:t>
            </a:r>
            <a:endParaRPr lang="es-ES" altLang="es-MX" sz="1799"/>
          </a:p>
        </p:txBody>
      </p:sp>
      <p:pic>
        <p:nvPicPr>
          <p:cNvPr id="282654" name="Picture 30" descr="fig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0401" y="3141740"/>
            <a:ext cx="4202605" cy="439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2655" name="Text Box 31"/>
          <p:cNvSpPr txBox="1">
            <a:spLocks noChangeArrowheads="1"/>
          </p:cNvSpPr>
          <p:nvPr/>
        </p:nvSpPr>
        <p:spPr bwMode="auto">
          <a:xfrm>
            <a:off x="1920376" y="3860689"/>
            <a:ext cx="4391468" cy="3666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s-ES_tradnl" altLang="es-MX" sz="1799"/>
              <a:t>Existen dos variantes de bicolas:</a:t>
            </a:r>
            <a:endParaRPr lang="es-ES" altLang="es-MX" sz="1799"/>
          </a:p>
        </p:txBody>
      </p:sp>
      <p:sp>
        <p:nvSpPr>
          <p:cNvPr id="282656" name="Text Box 32"/>
          <p:cNvSpPr txBox="1">
            <a:spLocks noChangeArrowheads="1"/>
          </p:cNvSpPr>
          <p:nvPr/>
        </p:nvSpPr>
        <p:spPr bwMode="auto">
          <a:xfrm>
            <a:off x="1993382" y="4436801"/>
            <a:ext cx="3815356" cy="366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s-ES_tradnl" altLang="es-MX" sz="1799" b="1"/>
              <a:t>1. Entrada restringida:</a:t>
            </a:r>
            <a:r>
              <a:rPr lang="es-ES" altLang="es-MX" sz="1799"/>
              <a:t> </a:t>
            </a:r>
          </a:p>
        </p:txBody>
      </p:sp>
      <p:sp>
        <p:nvSpPr>
          <p:cNvPr id="282657" name="Text Box 33"/>
          <p:cNvSpPr txBox="1">
            <a:spLocks noChangeArrowheads="1"/>
          </p:cNvSpPr>
          <p:nvPr/>
        </p:nvSpPr>
        <p:spPr bwMode="auto">
          <a:xfrm>
            <a:off x="2352063" y="4797070"/>
            <a:ext cx="7846556" cy="641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s-ES_tradnl" altLang="es-MX" sz="1799"/>
              <a:t>Son aquellas donde la inserción sólo se hace por el final, aunque podemos eliminar al principio ó al final</a:t>
            </a:r>
            <a:r>
              <a:rPr lang="es-ES" altLang="es-MX" sz="1799"/>
              <a:t> </a:t>
            </a:r>
          </a:p>
        </p:txBody>
      </p:sp>
      <p:pic>
        <p:nvPicPr>
          <p:cNvPr id="282658" name="Picture 34" descr="fig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5708" y="5660444"/>
            <a:ext cx="4281960" cy="438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Bicolas</a:t>
            </a:r>
            <a:r>
              <a:rPr lang="es-MX" dirty="0" smtClean="0"/>
              <a:t> o Colas Dobles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68552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82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2627" grpId="0"/>
      <p:bldP spid="282655" grpId="0"/>
      <p:bldP spid="282656" grpId="0"/>
      <p:bldP spid="28265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/>
              <a:t>3.1.2 </a:t>
            </a:r>
            <a:r>
              <a:rPr lang="es-MX" dirty="0" smtClean="0"/>
              <a:t>Operaciones básicas con pilas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80000"/>
              </a:lnSpc>
              <a:spcAft>
                <a:spcPct val="50000"/>
              </a:spcAft>
              <a:buFontTx/>
              <a:buNone/>
            </a:pPr>
            <a:r>
              <a:rPr lang="es-MX" sz="2399" dirty="0"/>
              <a:t>-</a:t>
            </a:r>
            <a:r>
              <a:rPr lang="es-MX" sz="2399" b="1" dirty="0">
                <a:solidFill>
                  <a:srgbClr val="FF9933"/>
                </a:solidFill>
              </a:rPr>
              <a:t>PUSH</a:t>
            </a:r>
            <a:r>
              <a:rPr lang="en-US" sz="2399" b="1" dirty="0">
                <a:solidFill>
                  <a:srgbClr val="FF9933"/>
                </a:solidFill>
              </a:rPr>
              <a:t> (</a:t>
            </a:r>
            <a:r>
              <a:rPr lang="en-US" sz="2399" b="1" dirty="0" err="1">
                <a:solidFill>
                  <a:srgbClr val="FF9933"/>
                </a:solidFill>
              </a:rPr>
              <a:t>insertar</a:t>
            </a:r>
            <a:r>
              <a:rPr lang="en-US" sz="2399" b="1" dirty="0">
                <a:solidFill>
                  <a:srgbClr val="FF9933"/>
                </a:solidFill>
              </a:rPr>
              <a:t>)</a:t>
            </a:r>
            <a:r>
              <a:rPr lang="es-MX" sz="2399" b="1" dirty="0">
                <a:solidFill>
                  <a:srgbClr val="FF9933"/>
                </a:solidFill>
              </a:rPr>
              <a:t>.-</a:t>
            </a:r>
            <a:r>
              <a:rPr lang="es-MX" sz="2399" dirty="0"/>
              <a:t> Agrega </a:t>
            </a:r>
            <a:r>
              <a:rPr lang="en-US" sz="2399" dirty="0"/>
              <a:t>un </a:t>
            </a:r>
            <a:r>
              <a:rPr lang="es-MX" sz="2399" dirty="0"/>
              <a:t>elementos a la pila en el extremo llamado </a:t>
            </a:r>
            <a:r>
              <a:rPr lang="es-MX" sz="2399" b="1" dirty="0"/>
              <a:t>tope</a:t>
            </a:r>
            <a:r>
              <a:rPr lang="es-MX" sz="2399" dirty="0"/>
              <a:t>.</a:t>
            </a:r>
          </a:p>
          <a:p>
            <a:pPr algn="just">
              <a:lnSpc>
                <a:spcPct val="80000"/>
              </a:lnSpc>
              <a:spcAft>
                <a:spcPct val="50000"/>
              </a:spcAft>
              <a:buFontTx/>
              <a:buNone/>
            </a:pPr>
            <a:r>
              <a:rPr lang="es-MX" sz="2399" dirty="0"/>
              <a:t>-</a:t>
            </a:r>
            <a:r>
              <a:rPr lang="es-MX" sz="2399" b="1" dirty="0">
                <a:solidFill>
                  <a:srgbClr val="FF9933"/>
                </a:solidFill>
              </a:rPr>
              <a:t>POP</a:t>
            </a:r>
            <a:r>
              <a:rPr lang="en-US" sz="2399" b="1" dirty="0">
                <a:solidFill>
                  <a:srgbClr val="FF9933"/>
                </a:solidFill>
              </a:rPr>
              <a:t> (remover)</a:t>
            </a:r>
            <a:r>
              <a:rPr lang="es-MX" sz="2399" b="1" dirty="0">
                <a:solidFill>
                  <a:srgbClr val="FF9933"/>
                </a:solidFill>
              </a:rPr>
              <a:t>.-</a:t>
            </a:r>
            <a:r>
              <a:rPr lang="es-MX" sz="2399" dirty="0"/>
              <a:t> Remueve </a:t>
            </a:r>
            <a:r>
              <a:rPr lang="en-US" sz="2399" dirty="0"/>
              <a:t>el</a:t>
            </a:r>
            <a:r>
              <a:rPr lang="es-MX" sz="2399" dirty="0"/>
              <a:t> elemento de la pila que se encuentra en el extremo llamado </a:t>
            </a:r>
            <a:r>
              <a:rPr lang="es-MX" sz="2399" b="1" dirty="0"/>
              <a:t>tope</a:t>
            </a:r>
            <a:r>
              <a:rPr lang="es-MX" sz="2399" dirty="0"/>
              <a:t>.</a:t>
            </a:r>
          </a:p>
          <a:p>
            <a:pPr algn="just">
              <a:lnSpc>
                <a:spcPct val="80000"/>
              </a:lnSpc>
              <a:spcAft>
                <a:spcPct val="50000"/>
              </a:spcAft>
              <a:buFontTx/>
              <a:buNone/>
            </a:pPr>
            <a:r>
              <a:rPr lang="es-MX" sz="2399" dirty="0"/>
              <a:t>-</a:t>
            </a:r>
            <a:r>
              <a:rPr lang="es-MX" sz="2399" b="1" dirty="0">
                <a:solidFill>
                  <a:srgbClr val="FF9933"/>
                </a:solidFill>
              </a:rPr>
              <a:t>VACIA.-</a:t>
            </a:r>
            <a:r>
              <a:rPr lang="es-MX" sz="2399" b="1" dirty="0"/>
              <a:t> </a:t>
            </a:r>
            <a:r>
              <a:rPr lang="es-MX" sz="2399" dirty="0"/>
              <a:t>Indica si la pila contiene o no contiene elementos.</a:t>
            </a:r>
          </a:p>
          <a:p>
            <a:pPr algn="just">
              <a:lnSpc>
                <a:spcPct val="80000"/>
              </a:lnSpc>
              <a:spcAft>
                <a:spcPct val="50000"/>
              </a:spcAft>
              <a:buFontTx/>
              <a:buNone/>
            </a:pPr>
            <a:r>
              <a:rPr lang="es-MX" sz="2399" dirty="0"/>
              <a:t>-</a:t>
            </a:r>
            <a:r>
              <a:rPr lang="es-MX" sz="2399" b="1" dirty="0">
                <a:solidFill>
                  <a:srgbClr val="FF9933"/>
                </a:solidFill>
              </a:rPr>
              <a:t>LLENA.-</a:t>
            </a:r>
            <a:r>
              <a:rPr lang="es-MX" sz="2399" b="1" dirty="0"/>
              <a:t> </a:t>
            </a:r>
            <a:r>
              <a:rPr lang="es-MX" sz="2399" dirty="0"/>
              <a:t>Indica si es posible o no agregar nuevos elementos a la pila. </a:t>
            </a:r>
          </a:p>
        </p:txBody>
      </p:sp>
    </p:spTree>
    <p:extLst>
      <p:ext uri="{BB962C8B-B14F-4D97-AF65-F5344CB8AC3E}">
        <p14:creationId xmlns:p14="http://schemas.microsoft.com/office/powerpoint/2010/main" val="2655887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REPRESENTACIÓN DE PILAS: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MX" sz="2399" dirty="0">
                <a:solidFill>
                  <a:schemeClr val="folHlink"/>
                </a:solidFill>
              </a:rPr>
              <a:t>Usando arreglos:</a:t>
            </a:r>
            <a:r>
              <a:rPr lang="es-MX" sz="2399" dirty="0"/>
              <a:t> Define un arreglo de una dimensión (vector) donde se almacenan los elementos.</a:t>
            </a:r>
          </a:p>
          <a:p>
            <a:endParaRPr lang="es-MX" dirty="0"/>
          </a:p>
        </p:txBody>
      </p:sp>
      <p:grpSp>
        <p:nvGrpSpPr>
          <p:cNvPr id="5" name="Group 3"/>
          <p:cNvGrpSpPr>
            <a:grpSpLocks/>
          </p:cNvGrpSpPr>
          <p:nvPr/>
        </p:nvGrpSpPr>
        <p:grpSpPr bwMode="auto">
          <a:xfrm>
            <a:off x="4080400" y="2852893"/>
            <a:ext cx="4031200" cy="893530"/>
            <a:chOff x="839" y="3612"/>
            <a:chExt cx="2540" cy="563"/>
          </a:xfrm>
        </p:grpSpPr>
        <p:grpSp>
          <p:nvGrpSpPr>
            <p:cNvPr id="6" name="Group 4"/>
            <p:cNvGrpSpPr>
              <a:grpSpLocks/>
            </p:cNvGrpSpPr>
            <p:nvPr/>
          </p:nvGrpSpPr>
          <p:grpSpPr bwMode="auto">
            <a:xfrm>
              <a:off x="839" y="3612"/>
              <a:ext cx="2540" cy="317"/>
              <a:chOff x="839" y="3612"/>
              <a:chExt cx="2540" cy="317"/>
            </a:xfrm>
          </p:grpSpPr>
          <p:sp>
            <p:nvSpPr>
              <p:cNvPr id="8" name="Rectangle 5"/>
              <p:cNvSpPr>
                <a:spLocks noChangeArrowheads="1"/>
              </p:cNvSpPr>
              <p:nvPr/>
            </p:nvSpPr>
            <p:spPr bwMode="auto">
              <a:xfrm>
                <a:off x="839" y="3612"/>
                <a:ext cx="2540" cy="317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MX" sz="2399"/>
              </a:p>
            </p:txBody>
          </p:sp>
          <p:sp>
            <p:nvSpPr>
              <p:cNvPr id="9" name="Line 6"/>
              <p:cNvSpPr>
                <a:spLocks noChangeShapeType="1"/>
              </p:cNvSpPr>
              <p:nvPr/>
            </p:nvSpPr>
            <p:spPr bwMode="auto">
              <a:xfrm>
                <a:off x="1202" y="3612"/>
                <a:ext cx="0" cy="31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s-MX" sz="2399"/>
              </a:p>
            </p:txBody>
          </p:sp>
          <p:sp>
            <p:nvSpPr>
              <p:cNvPr id="10" name="Line 7"/>
              <p:cNvSpPr>
                <a:spLocks noChangeShapeType="1"/>
              </p:cNvSpPr>
              <p:nvPr/>
            </p:nvSpPr>
            <p:spPr bwMode="auto">
              <a:xfrm>
                <a:off x="1610" y="3612"/>
                <a:ext cx="0" cy="31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s-MX" sz="2399"/>
              </a:p>
            </p:txBody>
          </p:sp>
          <p:sp>
            <p:nvSpPr>
              <p:cNvPr id="11" name="Line 8"/>
              <p:cNvSpPr>
                <a:spLocks noChangeShapeType="1"/>
              </p:cNvSpPr>
              <p:nvPr/>
            </p:nvSpPr>
            <p:spPr bwMode="auto">
              <a:xfrm>
                <a:off x="2064" y="3612"/>
                <a:ext cx="0" cy="31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s-MX" sz="2399"/>
              </a:p>
            </p:txBody>
          </p:sp>
          <p:sp>
            <p:nvSpPr>
              <p:cNvPr id="12" name="Line 9"/>
              <p:cNvSpPr>
                <a:spLocks noChangeShapeType="1"/>
              </p:cNvSpPr>
              <p:nvPr/>
            </p:nvSpPr>
            <p:spPr bwMode="auto">
              <a:xfrm>
                <a:off x="2517" y="3612"/>
                <a:ext cx="0" cy="31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s-MX" sz="2399"/>
              </a:p>
            </p:txBody>
          </p:sp>
          <p:sp>
            <p:nvSpPr>
              <p:cNvPr id="13" name="Line 10"/>
              <p:cNvSpPr>
                <a:spLocks noChangeShapeType="1"/>
              </p:cNvSpPr>
              <p:nvPr/>
            </p:nvSpPr>
            <p:spPr bwMode="auto">
              <a:xfrm>
                <a:off x="2925" y="3612"/>
                <a:ext cx="0" cy="31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s-MX" sz="2399"/>
              </a:p>
            </p:txBody>
          </p:sp>
        </p:grpSp>
        <p:sp>
          <p:nvSpPr>
            <p:cNvPr id="7" name="Text Box 11"/>
            <p:cNvSpPr txBox="1">
              <a:spLocks noChangeArrowheads="1"/>
            </p:cNvSpPr>
            <p:nvPr/>
          </p:nvSpPr>
          <p:spPr bwMode="auto">
            <a:xfrm>
              <a:off x="839" y="3884"/>
              <a:ext cx="254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MX" sz="2399" dirty="0">
                  <a:latin typeface="Tahoma" pitchFamily="34" charset="0"/>
                </a:rPr>
                <a:t> 0     1     2      3      4     5</a:t>
              </a:r>
              <a:endParaRPr lang="es-ES" sz="2399" dirty="0">
                <a:latin typeface="Tahoma" pitchFamily="34" charset="0"/>
              </a:endParaRPr>
            </a:p>
          </p:txBody>
        </p:sp>
      </p:grpSp>
      <p:sp>
        <p:nvSpPr>
          <p:cNvPr id="14" name="Line 12"/>
          <p:cNvSpPr>
            <a:spLocks noChangeShapeType="1"/>
          </p:cNvSpPr>
          <p:nvPr/>
        </p:nvSpPr>
        <p:spPr bwMode="auto">
          <a:xfrm flipV="1">
            <a:off x="4008312" y="3500419"/>
            <a:ext cx="0" cy="5761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s-MX" sz="2399"/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3144442" y="4076532"/>
            <a:ext cx="7343449" cy="1372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s-MX" sz="2799" dirty="0">
                <a:latin typeface="Tahoma" pitchFamily="34" charset="0"/>
              </a:rPr>
              <a:t>TOPE: Apunta hacia el elemento que se encuentra en el extremo de la pila. (inicialmente es </a:t>
            </a:r>
            <a:r>
              <a:rPr lang="es-MX" sz="2799" dirty="0" err="1">
                <a:latin typeface="Tahoma" pitchFamily="34" charset="0"/>
              </a:rPr>
              <a:t>null</a:t>
            </a:r>
            <a:r>
              <a:rPr lang="es-MX" sz="2799" dirty="0">
                <a:latin typeface="Tahoma" pitchFamily="34" charset="0"/>
              </a:rPr>
              <a:t>).</a:t>
            </a:r>
            <a:endParaRPr lang="es-ES" sz="2799" dirty="0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2126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1982273" y="334183"/>
            <a:ext cx="8227457" cy="5761124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endParaRPr lang="es-MX" dirty="0"/>
          </a:p>
          <a:p>
            <a:pPr>
              <a:buFontTx/>
              <a:buNone/>
            </a:pPr>
            <a:r>
              <a:rPr lang="es-MX" dirty="0"/>
              <a:t>Ejemplo:</a:t>
            </a:r>
            <a:endParaRPr lang="es-ES" dirty="0"/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1775953" y="1748277"/>
            <a:ext cx="1368069" cy="4614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 sz="2399" b="1">
                <a:solidFill>
                  <a:srgbClr val="003399"/>
                </a:solidFill>
                <a:latin typeface="Tahoma" pitchFamily="34" charset="0"/>
              </a:rPr>
              <a:t>Inicio:</a:t>
            </a:r>
            <a:endParaRPr lang="es-ES" sz="2399" b="1">
              <a:solidFill>
                <a:srgbClr val="003399"/>
              </a:solidFill>
              <a:latin typeface="Tahoma" pitchFamily="34" charset="0"/>
            </a:endParaRPr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3144019" y="1126139"/>
            <a:ext cx="1944182" cy="1015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MX" sz="2399" b="1">
                <a:solidFill>
                  <a:schemeClr val="folHlink"/>
                </a:solidFill>
                <a:latin typeface="Tahoma" pitchFamily="34" charset="0"/>
              </a:rPr>
              <a:t>Insertar </a:t>
            </a:r>
          </a:p>
          <a:p>
            <a:pPr algn="ctr">
              <a:spcBef>
                <a:spcPct val="50000"/>
              </a:spcBef>
            </a:pPr>
            <a:r>
              <a:rPr lang="es-MX" sz="2399" b="1">
                <a:solidFill>
                  <a:schemeClr val="folHlink"/>
                </a:solidFill>
                <a:latin typeface="Tahoma" pitchFamily="34" charset="0"/>
              </a:rPr>
              <a:t>A:</a:t>
            </a:r>
            <a:endParaRPr lang="es-ES" sz="2399" b="1">
              <a:solidFill>
                <a:schemeClr val="folHlink"/>
              </a:solidFill>
              <a:latin typeface="Tahoma" pitchFamily="34" charset="0"/>
            </a:endParaRPr>
          </a:p>
        </p:txBody>
      </p:sp>
      <p:grpSp>
        <p:nvGrpSpPr>
          <p:cNvPr id="11269" name="Group 5"/>
          <p:cNvGrpSpPr>
            <a:grpSpLocks/>
          </p:cNvGrpSpPr>
          <p:nvPr/>
        </p:nvGrpSpPr>
        <p:grpSpPr bwMode="auto">
          <a:xfrm>
            <a:off x="1560107" y="2421201"/>
            <a:ext cx="1296650" cy="3599510"/>
            <a:chOff x="-23" y="1618"/>
            <a:chExt cx="817" cy="2268"/>
          </a:xfrm>
        </p:grpSpPr>
        <p:sp>
          <p:nvSpPr>
            <p:cNvPr id="11270" name="Text Box 6"/>
            <p:cNvSpPr txBox="1">
              <a:spLocks noChangeArrowheads="1"/>
            </p:cNvSpPr>
            <p:nvPr/>
          </p:nvSpPr>
          <p:spPr bwMode="auto">
            <a:xfrm>
              <a:off x="-23" y="3206"/>
              <a:ext cx="544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s-MX" sz="2199">
                  <a:solidFill>
                    <a:srgbClr val="003399"/>
                  </a:solidFill>
                  <a:latin typeface="Tahoma" pitchFamily="34" charset="0"/>
                </a:rPr>
                <a:t>Tope</a:t>
              </a:r>
              <a:endParaRPr lang="es-ES" sz="2199">
                <a:solidFill>
                  <a:srgbClr val="003399"/>
                </a:solidFill>
                <a:latin typeface="Tahoma" pitchFamily="34" charset="0"/>
              </a:endParaRPr>
            </a:p>
          </p:txBody>
        </p:sp>
        <p:grpSp>
          <p:nvGrpSpPr>
            <p:cNvPr id="11271" name="Group 7"/>
            <p:cNvGrpSpPr>
              <a:grpSpLocks/>
            </p:cNvGrpSpPr>
            <p:nvPr/>
          </p:nvGrpSpPr>
          <p:grpSpPr bwMode="auto">
            <a:xfrm>
              <a:off x="204" y="1618"/>
              <a:ext cx="590" cy="1542"/>
              <a:chOff x="748" y="1389"/>
              <a:chExt cx="590" cy="1542"/>
            </a:xfrm>
          </p:grpSpPr>
          <p:sp>
            <p:nvSpPr>
              <p:cNvPr id="11272" name="Rectangle 8"/>
              <p:cNvSpPr>
                <a:spLocks noChangeArrowheads="1"/>
              </p:cNvSpPr>
              <p:nvPr/>
            </p:nvSpPr>
            <p:spPr bwMode="auto">
              <a:xfrm>
                <a:off x="748" y="1389"/>
                <a:ext cx="589" cy="154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MX" sz="2399"/>
              </a:p>
            </p:txBody>
          </p:sp>
          <p:sp>
            <p:nvSpPr>
              <p:cNvPr id="11273" name="Line 9"/>
              <p:cNvSpPr>
                <a:spLocks noChangeShapeType="1"/>
              </p:cNvSpPr>
              <p:nvPr/>
            </p:nvSpPr>
            <p:spPr bwMode="auto">
              <a:xfrm>
                <a:off x="748" y="2614"/>
                <a:ext cx="59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s-MX" sz="2399"/>
              </a:p>
            </p:txBody>
          </p:sp>
          <p:sp>
            <p:nvSpPr>
              <p:cNvPr id="11274" name="Line 10"/>
              <p:cNvSpPr>
                <a:spLocks noChangeShapeType="1"/>
              </p:cNvSpPr>
              <p:nvPr/>
            </p:nvSpPr>
            <p:spPr bwMode="auto">
              <a:xfrm>
                <a:off x="748" y="2296"/>
                <a:ext cx="59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s-MX" sz="2399"/>
              </a:p>
            </p:txBody>
          </p:sp>
          <p:sp>
            <p:nvSpPr>
              <p:cNvPr id="11275" name="Line 11"/>
              <p:cNvSpPr>
                <a:spLocks noChangeShapeType="1"/>
              </p:cNvSpPr>
              <p:nvPr/>
            </p:nvSpPr>
            <p:spPr bwMode="auto">
              <a:xfrm>
                <a:off x="748" y="1979"/>
                <a:ext cx="59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s-MX" sz="2399"/>
              </a:p>
            </p:txBody>
          </p:sp>
          <p:sp>
            <p:nvSpPr>
              <p:cNvPr id="11276" name="Line 12"/>
              <p:cNvSpPr>
                <a:spLocks noChangeShapeType="1"/>
              </p:cNvSpPr>
              <p:nvPr/>
            </p:nvSpPr>
            <p:spPr bwMode="auto">
              <a:xfrm>
                <a:off x="748" y="1661"/>
                <a:ext cx="59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s-MX" sz="2399"/>
              </a:p>
            </p:txBody>
          </p:sp>
        </p:grpSp>
        <p:sp>
          <p:nvSpPr>
            <p:cNvPr id="11277" name="Line 13"/>
            <p:cNvSpPr>
              <a:spLocks noChangeShapeType="1"/>
            </p:cNvSpPr>
            <p:nvPr/>
          </p:nvSpPr>
          <p:spPr bwMode="auto">
            <a:xfrm>
              <a:off x="295" y="3432"/>
              <a:ext cx="91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s-MX" sz="2399"/>
            </a:p>
          </p:txBody>
        </p:sp>
        <p:sp>
          <p:nvSpPr>
            <p:cNvPr id="11278" name="Text Box 14"/>
            <p:cNvSpPr txBox="1">
              <a:spLocks noChangeArrowheads="1"/>
            </p:cNvSpPr>
            <p:nvPr/>
          </p:nvSpPr>
          <p:spPr bwMode="auto">
            <a:xfrm>
              <a:off x="340" y="3617"/>
              <a:ext cx="454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MX" sz="2199" dirty="0" err="1">
                  <a:solidFill>
                    <a:srgbClr val="003399"/>
                  </a:solidFill>
                  <a:latin typeface="Tahoma" pitchFamily="34" charset="0"/>
                </a:rPr>
                <a:t>Null</a:t>
              </a:r>
              <a:endParaRPr lang="es-ES" sz="2199" dirty="0">
                <a:solidFill>
                  <a:srgbClr val="003399"/>
                </a:solidFill>
                <a:latin typeface="Tahoma" pitchFamily="34" charset="0"/>
              </a:endParaRPr>
            </a:p>
          </p:txBody>
        </p:sp>
      </p:grpSp>
      <p:sp>
        <p:nvSpPr>
          <p:cNvPr id="11279" name="Text Box 15"/>
          <p:cNvSpPr txBox="1">
            <a:spLocks noChangeArrowheads="1"/>
          </p:cNvSpPr>
          <p:nvPr/>
        </p:nvSpPr>
        <p:spPr bwMode="auto">
          <a:xfrm>
            <a:off x="5159619" y="1126139"/>
            <a:ext cx="1944182" cy="1015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MX" sz="2399" b="1">
                <a:solidFill>
                  <a:schemeClr val="folHlink"/>
                </a:solidFill>
                <a:latin typeface="Tahoma" pitchFamily="34" charset="0"/>
              </a:rPr>
              <a:t>Insertar </a:t>
            </a:r>
          </a:p>
          <a:p>
            <a:pPr algn="ctr">
              <a:spcBef>
                <a:spcPct val="50000"/>
              </a:spcBef>
            </a:pPr>
            <a:r>
              <a:rPr lang="es-MX" sz="2399" b="1">
                <a:solidFill>
                  <a:schemeClr val="folHlink"/>
                </a:solidFill>
                <a:latin typeface="Tahoma" pitchFamily="34" charset="0"/>
              </a:rPr>
              <a:t>B:</a:t>
            </a:r>
            <a:endParaRPr lang="es-ES" sz="2399" b="1">
              <a:solidFill>
                <a:schemeClr val="folHlink"/>
              </a:solidFill>
              <a:latin typeface="Tahoma" pitchFamily="34" charset="0"/>
            </a:endParaRPr>
          </a:p>
        </p:txBody>
      </p:sp>
      <p:sp>
        <p:nvSpPr>
          <p:cNvPr id="11280" name="Text Box 16"/>
          <p:cNvSpPr txBox="1">
            <a:spLocks noChangeArrowheads="1"/>
          </p:cNvSpPr>
          <p:nvPr/>
        </p:nvSpPr>
        <p:spPr bwMode="auto">
          <a:xfrm>
            <a:off x="7103803" y="1126139"/>
            <a:ext cx="1944181" cy="1015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MX" sz="2399" b="1">
                <a:solidFill>
                  <a:schemeClr val="folHlink"/>
                </a:solidFill>
                <a:latin typeface="Tahoma" pitchFamily="34" charset="0"/>
              </a:rPr>
              <a:t>Insertar </a:t>
            </a:r>
          </a:p>
          <a:p>
            <a:pPr algn="ctr">
              <a:spcBef>
                <a:spcPct val="50000"/>
              </a:spcBef>
            </a:pPr>
            <a:r>
              <a:rPr lang="es-MX" sz="2399" b="1">
                <a:solidFill>
                  <a:schemeClr val="folHlink"/>
                </a:solidFill>
                <a:latin typeface="Tahoma" pitchFamily="34" charset="0"/>
              </a:rPr>
              <a:t>C:</a:t>
            </a:r>
            <a:endParaRPr lang="es-ES" sz="2399" b="1">
              <a:solidFill>
                <a:schemeClr val="folHlink"/>
              </a:solidFill>
              <a:latin typeface="Tahoma" pitchFamily="34" charset="0"/>
            </a:endParaRPr>
          </a:p>
        </p:txBody>
      </p:sp>
      <p:sp>
        <p:nvSpPr>
          <p:cNvPr id="11281" name="Text Box 17"/>
          <p:cNvSpPr txBox="1">
            <a:spLocks noChangeArrowheads="1"/>
          </p:cNvSpPr>
          <p:nvPr/>
        </p:nvSpPr>
        <p:spPr bwMode="auto">
          <a:xfrm>
            <a:off x="8830553" y="1126139"/>
            <a:ext cx="1944181" cy="1015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MX" sz="2399" b="1">
                <a:solidFill>
                  <a:schemeClr val="folHlink"/>
                </a:solidFill>
                <a:latin typeface="Tahoma" pitchFamily="34" charset="0"/>
              </a:rPr>
              <a:t>Eliminar </a:t>
            </a:r>
          </a:p>
          <a:p>
            <a:pPr algn="ctr">
              <a:spcBef>
                <a:spcPct val="50000"/>
              </a:spcBef>
            </a:pPr>
            <a:endParaRPr lang="es-ES" sz="2399" b="1">
              <a:solidFill>
                <a:schemeClr val="folHlink"/>
              </a:solidFill>
              <a:latin typeface="Tahoma" pitchFamily="34" charset="0"/>
            </a:endParaRPr>
          </a:p>
        </p:txBody>
      </p:sp>
      <p:grpSp>
        <p:nvGrpSpPr>
          <p:cNvPr id="11282" name="Group 18"/>
          <p:cNvGrpSpPr>
            <a:grpSpLocks/>
          </p:cNvGrpSpPr>
          <p:nvPr/>
        </p:nvGrpSpPr>
        <p:grpSpPr bwMode="auto">
          <a:xfrm>
            <a:off x="3288446" y="2276777"/>
            <a:ext cx="1369656" cy="3167826"/>
            <a:chOff x="1201" y="1434"/>
            <a:chExt cx="863" cy="1996"/>
          </a:xfrm>
        </p:grpSpPr>
        <p:grpSp>
          <p:nvGrpSpPr>
            <p:cNvPr id="11283" name="Group 19"/>
            <p:cNvGrpSpPr>
              <a:grpSpLocks/>
            </p:cNvGrpSpPr>
            <p:nvPr/>
          </p:nvGrpSpPr>
          <p:grpSpPr bwMode="auto">
            <a:xfrm>
              <a:off x="1474" y="1434"/>
              <a:ext cx="590" cy="1542"/>
              <a:chOff x="748" y="1389"/>
              <a:chExt cx="590" cy="1542"/>
            </a:xfrm>
          </p:grpSpPr>
          <p:sp>
            <p:nvSpPr>
              <p:cNvPr id="11284" name="Rectangle 20"/>
              <p:cNvSpPr>
                <a:spLocks noChangeArrowheads="1"/>
              </p:cNvSpPr>
              <p:nvPr/>
            </p:nvSpPr>
            <p:spPr bwMode="auto">
              <a:xfrm>
                <a:off x="748" y="1389"/>
                <a:ext cx="589" cy="154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MX" sz="2399"/>
              </a:p>
            </p:txBody>
          </p:sp>
          <p:sp>
            <p:nvSpPr>
              <p:cNvPr id="11285" name="Line 21"/>
              <p:cNvSpPr>
                <a:spLocks noChangeShapeType="1"/>
              </p:cNvSpPr>
              <p:nvPr/>
            </p:nvSpPr>
            <p:spPr bwMode="auto">
              <a:xfrm>
                <a:off x="748" y="2614"/>
                <a:ext cx="59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s-MX" sz="2399"/>
              </a:p>
            </p:txBody>
          </p:sp>
          <p:sp>
            <p:nvSpPr>
              <p:cNvPr id="11286" name="Line 22"/>
              <p:cNvSpPr>
                <a:spLocks noChangeShapeType="1"/>
              </p:cNvSpPr>
              <p:nvPr/>
            </p:nvSpPr>
            <p:spPr bwMode="auto">
              <a:xfrm>
                <a:off x="748" y="2296"/>
                <a:ext cx="59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s-MX" sz="2399"/>
              </a:p>
            </p:txBody>
          </p:sp>
          <p:sp>
            <p:nvSpPr>
              <p:cNvPr id="11287" name="Line 23"/>
              <p:cNvSpPr>
                <a:spLocks noChangeShapeType="1"/>
              </p:cNvSpPr>
              <p:nvPr/>
            </p:nvSpPr>
            <p:spPr bwMode="auto">
              <a:xfrm>
                <a:off x="748" y="1979"/>
                <a:ext cx="59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s-MX" sz="2399"/>
              </a:p>
            </p:txBody>
          </p:sp>
          <p:sp>
            <p:nvSpPr>
              <p:cNvPr id="11288" name="Line 24"/>
              <p:cNvSpPr>
                <a:spLocks noChangeShapeType="1"/>
              </p:cNvSpPr>
              <p:nvPr/>
            </p:nvSpPr>
            <p:spPr bwMode="auto">
              <a:xfrm>
                <a:off x="748" y="1661"/>
                <a:ext cx="59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s-MX" sz="2399"/>
              </a:p>
            </p:txBody>
          </p:sp>
        </p:grpSp>
        <p:sp>
          <p:nvSpPr>
            <p:cNvPr id="11289" name="Line 25"/>
            <p:cNvSpPr>
              <a:spLocks noChangeShapeType="1"/>
            </p:cNvSpPr>
            <p:nvPr/>
          </p:nvSpPr>
          <p:spPr bwMode="auto">
            <a:xfrm>
              <a:off x="1292" y="2795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s-MX" sz="2399"/>
            </a:p>
          </p:txBody>
        </p:sp>
        <p:sp>
          <p:nvSpPr>
            <p:cNvPr id="11290" name="Text Box 26"/>
            <p:cNvSpPr txBox="1">
              <a:spLocks noChangeArrowheads="1"/>
            </p:cNvSpPr>
            <p:nvPr/>
          </p:nvSpPr>
          <p:spPr bwMode="auto">
            <a:xfrm>
              <a:off x="1201" y="3161"/>
              <a:ext cx="544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s-MX" sz="2199" dirty="0">
                  <a:solidFill>
                    <a:srgbClr val="003399"/>
                  </a:solidFill>
                  <a:latin typeface="Tahoma" pitchFamily="34" charset="0"/>
                </a:rPr>
                <a:t>Tope</a:t>
              </a:r>
              <a:endParaRPr lang="es-ES" sz="2199" dirty="0">
                <a:solidFill>
                  <a:srgbClr val="003399"/>
                </a:solidFill>
                <a:latin typeface="Tahoma" pitchFamily="34" charset="0"/>
              </a:endParaRPr>
            </a:p>
          </p:txBody>
        </p:sp>
        <p:sp>
          <p:nvSpPr>
            <p:cNvPr id="11291" name="Text Box 27"/>
            <p:cNvSpPr txBox="1">
              <a:spLocks noChangeArrowheads="1"/>
            </p:cNvSpPr>
            <p:nvPr/>
          </p:nvSpPr>
          <p:spPr bwMode="auto">
            <a:xfrm>
              <a:off x="1566" y="2659"/>
              <a:ext cx="45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s-MX" sz="2399" b="1">
                  <a:latin typeface="Tahoma" pitchFamily="34" charset="0"/>
                </a:rPr>
                <a:t>A</a:t>
              </a:r>
              <a:endParaRPr lang="es-ES" sz="2399" b="1">
                <a:latin typeface="Tahoma" pitchFamily="34" charset="0"/>
              </a:endParaRPr>
            </a:p>
          </p:txBody>
        </p:sp>
        <p:sp>
          <p:nvSpPr>
            <p:cNvPr id="11292" name="Line 28"/>
            <p:cNvSpPr>
              <a:spLocks noChangeShapeType="1"/>
            </p:cNvSpPr>
            <p:nvPr/>
          </p:nvSpPr>
          <p:spPr bwMode="auto">
            <a:xfrm>
              <a:off x="1292" y="2795"/>
              <a:ext cx="0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MX" sz="2399"/>
            </a:p>
          </p:txBody>
        </p:sp>
      </p:grpSp>
      <p:grpSp>
        <p:nvGrpSpPr>
          <p:cNvPr id="11293" name="Group 29"/>
          <p:cNvGrpSpPr>
            <a:grpSpLocks/>
          </p:cNvGrpSpPr>
          <p:nvPr/>
        </p:nvGrpSpPr>
        <p:grpSpPr bwMode="auto">
          <a:xfrm>
            <a:off x="5016789" y="2205359"/>
            <a:ext cx="1512495" cy="3163063"/>
            <a:chOff x="2381" y="1389"/>
            <a:chExt cx="953" cy="1993"/>
          </a:xfrm>
        </p:grpSpPr>
        <p:grpSp>
          <p:nvGrpSpPr>
            <p:cNvPr id="11294" name="Group 30"/>
            <p:cNvGrpSpPr>
              <a:grpSpLocks/>
            </p:cNvGrpSpPr>
            <p:nvPr/>
          </p:nvGrpSpPr>
          <p:grpSpPr bwMode="auto">
            <a:xfrm>
              <a:off x="2744" y="1389"/>
              <a:ext cx="590" cy="1542"/>
              <a:chOff x="748" y="1389"/>
              <a:chExt cx="590" cy="1542"/>
            </a:xfrm>
          </p:grpSpPr>
          <p:sp>
            <p:nvSpPr>
              <p:cNvPr id="11295" name="Rectangle 31"/>
              <p:cNvSpPr>
                <a:spLocks noChangeArrowheads="1"/>
              </p:cNvSpPr>
              <p:nvPr/>
            </p:nvSpPr>
            <p:spPr bwMode="auto">
              <a:xfrm>
                <a:off x="748" y="1389"/>
                <a:ext cx="589" cy="154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MX" sz="2399"/>
              </a:p>
            </p:txBody>
          </p:sp>
          <p:sp>
            <p:nvSpPr>
              <p:cNvPr id="11296" name="Line 32"/>
              <p:cNvSpPr>
                <a:spLocks noChangeShapeType="1"/>
              </p:cNvSpPr>
              <p:nvPr/>
            </p:nvSpPr>
            <p:spPr bwMode="auto">
              <a:xfrm>
                <a:off x="748" y="2614"/>
                <a:ext cx="59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s-MX" sz="2399"/>
              </a:p>
            </p:txBody>
          </p:sp>
          <p:sp>
            <p:nvSpPr>
              <p:cNvPr id="11297" name="Line 33"/>
              <p:cNvSpPr>
                <a:spLocks noChangeShapeType="1"/>
              </p:cNvSpPr>
              <p:nvPr/>
            </p:nvSpPr>
            <p:spPr bwMode="auto">
              <a:xfrm>
                <a:off x="748" y="2296"/>
                <a:ext cx="59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s-MX" sz="2399"/>
              </a:p>
            </p:txBody>
          </p:sp>
          <p:sp>
            <p:nvSpPr>
              <p:cNvPr id="11298" name="Line 34"/>
              <p:cNvSpPr>
                <a:spLocks noChangeShapeType="1"/>
              </p:cNvSpPr>
              <p:nvPr/>
            </p:nvSpPr>
            <p:spPr bwMode="auto">
              <a:xfrm>
                <a:off x="748" y="1979"/>
                <a:ext cx="59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s-MX" sz="2399"/>
              </a:p>
            </p:txBody>
          </p:sp>
          <p:sp>
            <p:nvSpPr>
              <p:cNvPr id="11299" name="Line 35"/>
              <p:cNvSpPr>
                <a:spLocks noChangeShapeType="1"/>
              </p:cNvSpPr>
              <p:nvPr/>
            </p:nvSpPr>
            <p:spPr bwMode="auto">
              <a:xfrm>
                <a:off x="748" y="1661"/>
                <a:ext cx="59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s-MX" sz="2399"/>
              </a:p>
            </p:txBody>
          </p:sp>
        </p:grpSp>
        <p:sp>
          <p:nvSpPr>
            <p:cNvPr id="11300" name="Text Box 36"/>
            <p:cNvSpPr txBox="1">
              <a:spLocks noChangeArrowheads="1"/>
            </p:cNvSpPr>
            <p:nvPr/>
          </p:nvSpPr>
          <p:spPr bwMode="auto">
            <a:xfrm>
              <a:off x="2835" y="2614"/>
              <a:ext cx="45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s-MX" sz="2399" b="1">
                  <a:latin typeface="Tahoma" pitchFamily="34" charset="0"/>
                </a:rPr>
                <a:t>A</a:t>
              </a:r>
              <a:endParaRPr lang="es-ES" sz="2399" b="1">
                <a:latin typeface="Tahoma" pitchFamily="34" charset="0"/>
              </a:endParaRPr>
            </a:p>
          </p:txBody>
        </p:sp>
        <p:sp>
          <p:nvSpPr>
            <p:cNvPr id="11301" name="Text Box 37"/>
            <p:cNvSpPr txBox="1">
              <a:spLocks noChangeArrowheads="1"/>
            </p:cNvSpPr>
            <p:nvPr/>
          </p:nvSpPr>
          <p:spPr bwMode="auto">
            <a:xfrm>
              <a:off x="2835" y="2280"/>
              <a:ext cx="45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s-MX" sz="2399" b="1">
                  <a:latin typeface="Tahoma" pitchFamily="34" charset="0"/>
                </a:rPr>
                <a:t>B</a:t>
              </a:r>
              <a:endParaRPr lang="es-ES" sz="2399" b="1">
                <a:latin typeface="Tahoma" pitchFamily="34" charset="0"/>
              </a:endParaRPr>
            </a:p>
          </p:txBody>
        </p:sp>
        <p:sp>
          <p:nvSpPr>
            <p:cNvPr id="11302" name="Line 38"/>
            <p:cNvSpPr>
              <a:spLocks noChangeShapeType="1"/>
            </p:cNvSpPr>
            <p:nvPr/>
          </p:nvSpPr>
          <p:spPr bwMode="auto">
            <a:xfrm>
              <a:off x="2562" y="2478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s-MX" sz="2399"/>
            </a:p>
          </p:txBody>
        </p:sp>
        <p:sp>
          <p:nvSpPr>
            <p:cNvPr id="11303" name="Text Box 39"/>
            <p:cNvSpPr txBox="1">
              <a:spLocks noChangeArrowheads="1"/>
            </p:cNvSpPr>
            <p:nvPr/>
          </p:nvSpPr>
          <p:spPr bwMode="auto">
            <a:xfrm>
              <a:off x="2381" y="3113"/>
              <a:ext cx="544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s-MX" sz="2199" dirty="0">
                  <a:solidFill>
                    <a:srgbClr val="003399"/>
                  </a:solidFill>
                  <a:latin typeface="Tahoma" pitchFamily="34" charset="0"/>
                </a:rPr>
                <a:t>Tope</a:t>
              </a:r>
              <a:endParaRPr lang="es-ES" sz="2199" dirty="0">
                <a:solidFill>
                  <a:srgbClr val="003399"/>
                </a:solidFill>
                <a:latin typeface="Tahoma" pitchFamily="34" charset="0"/>
              </a:endParaRPr>
            </a:p>
          </p:txBody>
        </p:sp>
        <p:sp>
          <p:nvSpPr>
            <p:cNvPr id="11304" name="Line 40"/>
            <p:cNvSpPr>
              <a:spLocks noChangeShapeType="1"/>
            </p:cNvSpPr>
            <p:nvPr/>
          </p:nvSpPr>
          <p:spPr bwMode="auto">
            <a:xfrm>
              <a:off x="2562" y="2478"/>
              <a:ext cx="0" cy="5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MX" sz="2399"/>
            </a:p>
          </p:txBody>
        </p:sp>
      </p:grpSp>
      <p:grpSp>
        <p:nvGrpSpPr>
          <p:cNvPr id="11305" name="Group 41"/>
          <p:cNvGrpSpPr>
            <a:grpSpLocks/>
          </p:cNvGrpSpPr>
          <p:nvPr/>
        </p:nvGrpSpPr>
        <p:grpSpPr bwMode="auto">
          <a:xfrm>
            <a:off x="6887959" y="2205358"/>
            <a:ext cx="1582325" cy="3090057"/>
            <a:chOff x="3606" y="1389"/>
            <a:chExt cx="997" cy="1947"/>
          </a:xfrm>
        </p:grpSpPr>
        <p:grpSp>
          <p:nvGrpSpPr>
            <p:cNvPr id="11306" name="Group 42"/>
            <p:cNvGrpSpPr>
              <a:grpSpLocks/>
            </p:cNvGrpSpPr>
            <p:nvPr/>
          </p:nvGrpSpPr>
          <p:grpSpPr bwMode="auto">
            <a:xfrm>
              <a:off x="4013" y="1389"/>
              <a:ext cx="590" cy="1542"/>
              <a:chOff x="748" y="1389"/>
              <a:chExt cx="590" cy="1542"/>
            </a:xfrm>
          </p:grpSpPr>
          <p:sp>
            <p:nvSpPr>
              <p:cNvPr id="11307" name="Rectangle 43"/>
              <p:cNvSpPr>
                <a:spLocks noChangeArrowheads="1"/>
              </p:cNvSpPr>
              <p:nvPr/>
            </p:nvSpPr>
            <p:spPr bwMode="auto">
              <a:xfrm>
                <a:off x="748" y="1389"/>
                <a:ext cx="589" cy="154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MX" sz="2399"/>
              </a:p>
            </p:txBody>
          </p:sp>
          <p:sp>
            <p:nvSpPr>
              <p:cNvPr id="11308" name="Line 44"/>
              <p:cNvSpPr>
                <a:spLocks noChangeShapeType="1"/>
              </p:cNvSpPr>
              <p:nvPr/>
            </p:nvSpPr>
            <p:spPr bwMode="auto">
              <a:xfrm>
                <a:off x="748" y="2614"/>
                <a:ext cx="59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s-MX" sz="2399"/>
              </a:p>
            </p:txBody>
          </p:sp>
          <p:sp>
            <p:nvSpPr>
              <p:cNvPr id="11309" name="Line 45"/>
              <p:cNvSpPr>
                <a:spLocks noChangeShapeType="1"/>
              </p:cNvSpPr>
              <p:nvPr/>
            </p:nvSpPr>
            <p:spPr bwMode="auto">
              <a:xfrm>
                <a:off x="748" y="2296"/>
                <a:ext cx="59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s-MX" sz="2399"/>
              </a:p>
            </p:txBody>
          </p:sp>
          <p:sp>
            <p:nvSpPr>
              <p:cNvPr id="11310" name="Line 46"/>
              <p:cNvSpPr>
                <a:spLocks noChangeShapeType="1"/>
              </p:cNvSpPr>
              <p:nvPr/>
            </p:nvSpPr>
            <p:spPr bwMode="auto">
              <a:xfrm>
                <a:off x="748" y="1979"/>
                <a:ext cx="59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s-MX" sz="2399"/>
              </a:p>
            </p:txBody>
          </p:sp>
          <p:sp>
            <p:nvSpPr>
              <p:cNvPr id="11311" name="Line 47"/>
              <p:cNvSpPr>
                <a:spLocks noChangeShapeType="1"/>
              </p:cNvSpPr>
              <p:nvPr/>
            </p:nvSpPr>
            <p:spPr bwMode="auto">
              <a:xfrm>
                <a:off x="748" y="1661"/>
                <a:ext cx="59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s-MX" sz="2399"/>
              </a:p>
            </p:txBody>
          </p:sp>
        </p:grpSp>
        <p:sp>
          <p:nvSpPr>
            <p:cNvPr id="11312" name="Text Box 48"/>
            <p:cNvSpPr txBox="1">
              <a:spLocks noChangeArrowheads="1"/>
            </p:cNvSpPr>
            <p:nvPr/>
          </p:nvSpPr>
          <p:spPr bwMode="auto">
            <a:xfrm>
              <a:off x="4104" y="2614"/>
              <a:ext cx="45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s-MX" sz="2399" b="1">
                  <a:latin typeface="Tahoma" pitchFamily="34" charset="0"/>
                </a:rPr>
                <a:t>A</a:t>
              </a:r>
              <a:endParaRPr lang="es-ES" sz="2399" b="1">
                <a:latin typeface="Tahoma" pitchFamily="34" charset="0"/>
              </a:endParaRPr>
            </a:p>
          </p:txBody>
        </p:sp>
        <p:sp>
          <p:nvSpPr>
            <p:cNvPr id="11313" name="Text Box 49"/>
            <p:cNvSpPr txBox="1">
              <a:spLocks noChangeArrowheads="1"/>
            </p:cNvSpPr>
            <p:nvPr/>
          </p:nvSpPr>
          <p:spPr bwMode="auto">
            <a:xfrm>
              <a:off x="4104" y="2280"/>
              <a:ext cx="45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s-MX" sz="2399" b="1">
                  <a:latin typeface="Tahoma" pitchFamily="34" charset="0"/>
                </a:rPr>
                <a:t>B</a:t>
              </a:r>
              <a:endParaRPr lang="es-ES" sz="2399" b="1">
                <a:latin typeface="Tahoma" pitchFamily="34" charset="0"/>
              </a:endParaRPr>
            </a:p>
          </p:txBody>
        </p:sp>
        <p:sp>
          <p:nvSpPr>
            <p:cNvPr id="11314" name="Line 50"/>
            <p:cNvSpPr>
              <a:spLocks noChangeShapeType="1"/>
            </p:cNvSpPr>
            <p:nvPr/>
          </p:nvSpPr>
          <p:spPr bwMode="auto">
            <a:xfrm>
              <a:off x="3831" y="2160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s-MX" sz="2399"/>
            </a:p>
          </p:txBody>
        </p:sp>
        <p:sp>
          <p:nvSpPr>
            <p:cNvPr id="11315" name="Text Box 51"/>
            <p:cNvSpPr txBox="1">
              <a:spLocks noChangeArrowheads="1"/>
            </p:cNvSpPr>
            <p:nvPr/>
          </p:nvSpPr>
          <p:spPr bwMode="auto">
            <a:xfrm>
              <a:off x="3606" y="3067"/>
              <a:ext cx="544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s-MX" sz="2199">
                  <a:solidFill>
                    <a:srgbClr val="003399"/>
                  </a:solidFill>
                  <a:latin typeface="Tahoma" pitchFamily="34" charset="0"/>
                </a:rPr>
                <a:t>Tope</a:t>
              </a:r>
              <a:endParaRPr lang="es-ES" sz="2199">
                <a:solidFill>
                  <a:srgbClr val="003399"/>
                </a:solidFill>
                <a:latin typeface="Tahoma" pitchFamily="34" charset="0"/>
              </a:endParaRPr>
            </a:p>
          </p:txBody>
        </p:sp>
        <p:sp>
          <p:nvSpPr>
            <p:cNvPr id="11316" name="Text Box 52"/>
            <p:cNvSpPr txBox="1">
              <a:spLocks noChangeArrowheads="1"/>
            </p:cNvSpPr>
            <p:nvPr/>
          </p:nvSpPr>
          <p:spPr bwMode="auto">
            <a:xfrm>
              <a:off x="4104" y="1979"/>
              <a:ext cx="45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s-MX" sz="2399" b="1">
                  <a:latin typeface="Tahoma" pitchFamily="34" charset="0"/>
                </a:rPr>
                <a:t>C</a:t>
              </a:r>
              <a:endParaRPr lang="es-ES" sz="2399" b="1">
                <a:latin typeface="Tahoma" pitchFamily="34" charset="0"/>
              </a:endParaRPr>
            </a:p>
          </p:txBody>
        </p:sp>
        <p:sp>
          <p:nvSpPr>
            <p:cNvPr id="11317" name="Line 53"/>
            <p:cNvSpPr>
              <a:spLocks noChangeShapeType="1"/>
            </p:cNvSpPr>
            <p:nvPr/>
          </p:nvSpPr>
          <p:spPr bwMode="auto">
            <a:xfrm>
              <a:off x="3833" y="2160"/>
              <a:ext cx="0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MX" sz="2399"/>
            </a:p>
          </p:txBody>
        </p:sp>
      </p:grpSp>
      <p:grpSp>
        <p:nvGrpSpPr>
          <p:cNvPr id="11318" name="Group 54"/>
          <p:cNvGrpSpPr>
            <a:grpSpLocks/>
          </p:cNvGrpSpPr>
          <p:nvPr/>
        </p:nvGrpSpPr>
        <p:grpSpPr bwMode="auto">
          <a:xfrm>
            <a:off x="8687719" y="2133937"/>
            <a:ext cx="1512495" cy="3163064"/>
            <a:chOff x="2381" y="1389"/>
            <a:chExt cx="953" cy="1993"/>
          </a:xfrm>
        </p:grpSpPr>
        <p:grpSp>
          <p:nvGrpSpPr>
            <p:cNvPr id="11319" name="Group 55"/>
            <p:cNvGrpSpPr>
              <a:grpSpLocks/>
            </p:cNvGrpSpPr>
            <p:nvPr/>
          </p:nvGrpSpPr>
          <p:grpSpPr bwMode="auto">
            <a:xfrm>
              <a:off x="2744" y="1389"/>
              <a:ext cx="590" cy="1542"/>
              <a:chOff x="748" y="1389"/>
              <a:chExt cx="590" cy="1542"/>
            </a:xfrm>
          </p:grpSpPr>
          <p:sp>
            <p:nvSpPr>
              <p:cNvPr id="11320" name="Rectangle 56"/>
              <p:cNvSpPr>
                <a:spLocks noChangeArrowheads="1"/>
              </p:cNvSpPr>
              <p:nvPr/>
            </p:nvSpPr>
            <p:spPr bwMode="auto">
              <a:xfrm>
                <a:off x="748" y="1389"/>
                <a:ext cx="589" cy="154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MX" sz="2399"/>
              </a:p>
            </p:txBody>
          </p:sp>
          <p:sp>
            <p:nvSpPr>
              <p:cNvPr id="11321" name="Line 57"/>
              <p:cNvSpPr>
                <a:spLocks noChangeShapeType="1"/>
              </p:cNvSpPr>
              <p:nvPr/>
            </p:nvSpPr>
            <p:spPr bwMode="auto">
              <a:xfrm>
                <a:off x="748" y="2614"/>
                <a:ext cx="59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s-MX" sz="2399"/>
              </a:p>
            </p:txBody>
          </p:sp>
          <p:sp>
            <p:nvSpPr>
              <p:cNvPr id="11322" name="Line 58"/>
              <p:cNvSpPr>
                <a:spLocks noChangeShapeType="1"/>
              </p:cNvSpPr>
              <p:nvPr/>
            </p:nvSpPr>
            <p:spPr bwMode="auto">
              <a:xfrm>
                <a:off x="748" y="2296"/>
                <a:ext cx="59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s-MX" sz="2399"/>
              </a:p>
            </p:txBody>
          </p:sp>
          <p:sp>
            <p:nvSpPr>
              <p:cNvPr id="11323" name="Line 59"/>
              <p:cNvSpPr>
                <a:spLocks noChangeShapeType="1"/>
              </p:cNvSpPr>
              <p:nvPr/>
            </p:nvSpPr>
            <p:spPr bwMode="auto">
              <a:xfrm>
                <a:off x="748" y="1979"/>
                <a:ext cx="59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s-MX" sz="2399"/>
              </a:p>
            </p:txBody>
          </p:sp>
          <p:sp>
            <p:nvSpPr>
              <p:cNvPr id="11324" name="Line 60"/>
              <p:cNvSpPr>
                <a:spLocks noChangeShapeType="1"/>
              </p:cNvSpPr>
              <p:nvPr/>
            </p:nvSpPr>
            <p:spPr bwMode="auto">
              <a:xfrm>
                <a:off x="748" y="1661"/>
                <a:ext cx="59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s-MX" sz="2399"/>
              </a:p>
            </p:txBody>
          </p:sp>
        </p:grpSp>
        <p:sp>
          <p:nvSpPr>
            <p:cNvPr id="11325" name="Text Box 61"/>
            <p:cNvSpPr txBox="1">
              <a:spLocks noChangeArrowheads="1"/>
            </p:cNvSpPr>
            <p:nvPr/>
          </p:nvSpPr>
          <p:spPr bwMode="auto">
            <a:xfrm>
              <a:off x="2835" y="2614"/>
              <a:ext cx="45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s-MX" sz="2399" b="1">
                  <a:latin typeface="Tahoma" pitchFamily="34" charset="0"/>
                </a:rPr>
                <a:t>A</a:t>
              </a:r>
              <a:endParaRPr lang="es-ES" sz="2399" b="1">
                <a:latin typeface="Tahoma" pitchFamily="34" charset="0"/>
              </a:endParaRPr>
            </a:p>
          </p:txBody>
        </p:sp>
        <p:sp>
          <p:nvSpPr>
            <p:cNvPr id="11326" name="Text Box 62"/>
            <p:cNvSpPr txBox="1">
              <a:spLocks noChangeArrowheads="1"/>
            </p:cNvSpPr>
            <p:nvPr/>
          </p:nvSpPr>
          <p:spPr bwMode="auto">
            <a:xfrm>
              <a:off x="2835" y="2280"/>
              <a:ext cx="45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s-MX" sz="2399" b="1">
                  <a:latin typeface="Tahoma" pitchFamily="34" charset="0"/>
                </a:rPr>
                <a:t>B</a:t>
              </a:r>
              <a:endParaRPr lang="es-ES" sz="2399" b="1">
                <a:latin typeface="Tahoma" pitchFamily="34" charset="0"/>
              </a:endParaRPr>
            </a:p>
          </p:txBody>
        </p:sp>
        <p:sp>
          <p:nvSpPr>
            <p:cNvPr id="11327" name="Line 63"/>
            <p:cNvSpPr>
              <a:spLocks noChangeShapeType="1"/>
            </p:cNvSpPr>
            <p:nvPr/>
          </p:nvSpPr>
          <p:spPr bwMode="auto">
            <a:xfrm>
              <a:off x="2562" y="2478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s-MX" sz="2399"/>
            </a:p>
          </p:txBody>
        </p:sp>
        <p:sp>
          <p:nvSpPr>
            <p:cNvPr id="11328" name="Text Box 64"/>
            <p:cNvSpPr txBox="1">
              <a:spLocks noChangeArrowheads="1"/>
            </p:cNvSpPr>
            <p:nvPr/>
          </p:nvSpPr>
          <p:spPr bwMode="auto">
            <a:xfrm>
              <a:off x="2381" y="3113"/>
              <a:ext cx="544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s-MX" sz="2199" dirty="0">
                  <a:solidFill>
                    <a:srgbClr val="003399"/>
                  </a:solidFill>
                  <a:latin typeface="Tahoma" pitchFamily="34" charset="0"/>
                </a:rPr>
                <a:t>Tope</a:t>
              </a:r>
              <a:endParaRPr lang="es-ES" sz="2199" dirty="0">
                <a:solidFill>
                  <a:srgbClr val="003399"/>
                </a:solidFill>
                <a:latin typeface="Tahoma" pitchFamily="34" charset="0"/>
              </a:endParaRPr>
            </a:p>
          </p:txBody>
        </p:sp>
        <p:sp>
          <p:nvSpPr>
            <p:cNvPr id="11329" name="Line 65"/>
            <p:cNvSpPr>
              <a:spLocks noChangeShapeType="1"/>
            </p:cNvSpPr>
            <p:nvPr/>
          </p:nvSpPr>
          <p:spPr bwMode="auto">
            <a:xfrm>
              <a:off x="2562" y="2478"/>
              <a:ext cx="0" cy="5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MX" sz="2399"/>
            </a:p>
          </p:txBody>
        </p:sp>
      </p:grpSp>
    </p:spTree>
    <p:extLst>
      <p:ext uri="{BB962C8B-B14F-4D97-AF65-F5344CB8AC3E}">
        <p14:creationId xmlns:p14="http://schemas.microsoft.com/office/powerpoint/2010/main" val="64138732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1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1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1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8" grpId="0" autoUpdateAnimBg="0"/>
      <p:bldP spid="11279" grpId="0" autoUpdateAnimBg="0"/>
      <p:bldP spid="11280" grpId="0" autoUpdateAnimBg="0"/>
      <p:bldP spid="11281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MX" altLang="es-MX" smtClean="0">
                <a:solidFill>
                  <a:srgbClr val="FF9933"/>
                </a:solidFill>
              </a:rPr>
              <a:t>pila</a:t>
            </a:r>
          </a:p>
        </p:txBody>
      </p:sp>
      <p:sp>
        <p:nvSpPr>
          <p:cNvPr id="92163" name="Text Box 3"/>
          <p:cNvSpPr txBox="1">
            <a:spLocks noChangeArrowheads="1"/>
          </p:cNvSpPr>
          <p:nvPr/>
        </p:nvSpPr>
        <p:spPr bwMode="auto">
          <a:xfrm>
            <a:off x="2136220" y="2205357"/>
            <a:ext cx="7990980" cy="366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endParaRPr lang="es-ES" altLang="es-MX" sz="1799">
              <a:latin typeface="Tahoma" panose="020B0604030504040204" pitchFamily="34" charset="0"/>
            </a:endParaRPr>
          </a:p>
        </p:txBody>
      </p:sp>
      <p:graphicFrame>
        <p:nvGraphicFramePr>
          <p:cNvPr id="518148" name="Group 4"/>
          <p:cNvGraphicFramePr>
            <a:graphicFrameLocks noGrp="1"/>
          </p:cNvGraphicFramePr>
          <p:nvPr>
            <p:ph idx="1"/>
          </p:nvPr>
        </p:nvGraphicFramePr>
        <p:xfrm>
          <a:off x="2136219" y="1773671"/>
          <a:ext cx="8227456" cy="726886"/>
        </p:xfrm>
        <a:graphic>
          <a:graphicData uri="http://schemas.openxmlformats.org/drawingml/2006/table">
            <a:tbl>
              <a:tblPr/>
              <a:tblGrid>
                <a:gridCol w="1028432"/>
                <a:gridCol w="1028432"/>
                <a:gridCol w="1028432"/>
                <a:gridCol w="1028432"/>
                <a:gridCol w="1028432"/>
                <a:gridCol w="1028432"/>
                <a:gridCol w="1028432"/>
                <a:gridCol w="1028432"/>
              </a:tblGrid>
              <a:tr h="72688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xxx</a:t>
                      </a:r>
                    </a:p>
                  </a:txBody>
                  <a:tcPr marL="91416" marR="91416"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yyy</a:t>
                      </a:r>
                    </a:p>
                  </a:txBody>
                  <a:tcPr marL="91416" marR="91416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zzz</a:t>
                      </a:r>
                    </a:p>
                  </a:txBody>
                  <a:tcPr marL="91416" marR="91416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s-E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16" marR="91416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s-E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16" marR="91416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s-E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16" marR="91416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s-E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16" marR="91416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s-E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16" marR="91416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2184" name="Text Box 24"/>
          <p:cNvSpPr txBox="1">
            <a:spLocks noChangeArrowheads="1"/>
          </p:cNvSpPr>
          <p:nvPr/>
        </p:nvSpPr>
        <p:spPr bwMode="auto">
          <a:xfrm>
            <a:off x="5283412" y="1069003"/>
            <a:ext cx="184102" cy="366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s-ES" altLang="es-MX" sz="1799">
              <a:latin typeface="Tahoma" panose="020B0604030504040204" pitchFamily="34" charset="0"/>
            </a:endParaRPr>
          </a:p>
        </p:txBody>
      </p:sp>
      <p:sp>
        <p:nvSpPr>
          <p:cNvPr id="92185" name="Text Box 25"/>
          <p:cNvSpPr txBox="1">
            <a:spLocks noChangeArrowheads="1"/>
          </p:cNvSpPr>
          <p:nvPr/>
        </p:nvSpPr>
        <p:spPr bwMode="auto">
          <a:xfrm>
            <a:off x="2352065" y="2565626"/>
            <a:ext cx="503106" cy="3666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s-MX" altLang="es-MX" sz="1799">
                <a:latin typeface="Tahoma" panose="020B0604030504040204" pitchFamily="34" charset="0"/>
              </a:rPr>
              <a:t>1</a:t>
            </a:r>
          </a:p>
        </p:txBody>
      </p:sp>
      <p:sp>
        <p:nvSpPr>
          <p:cNvPr id="92186" name="Text Box 26"/>
          <p:cNvSpPr txBox="1">
            <a:spLocks noChangeArrowheads="1"/>
          </p:cNvSpPr>
          <p:nvPr/>
        </p:nvSpPr>
        <p:spPr bwMode="auto">
          <a:xfrm>
            <a:off x="3432870" y="2637045"/>
            <a:ext cx="503107" cy="366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s-MX" altLang="es-MX" sz="1799">
                <a:latin typeface="Tahoma" panose="020B0604030504040204" pitchFamily="34" charset="0"/>
              </a:rPr>
              <a:t>2</a:t>
            </a:r>
          </a:p>
        </p:txBody>
      </p:sp>
      <p:sp>
        <p:nvSpPr>
          <p:cNvPr id="92187" name="Text Box 27"/>
          <p:cNvSpPr txBox="1">
            <a:spLocks noChangeArrowheads="1"/>
          </p:cNvSpPr>
          <p:nvPr/>
        </p:nvSpPr>
        <p:spPr bwMode="auto">
          <a:xfrm>
            <a:off x="4440671" y="2637045"/>
            <a:ext cx="503106" cy="366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s-MX" altLang="es-MX" sz="1799">
                <a:latin typeface="Tahoma" panose="020B0604030504040204" pitchFamily="34" charset="0"/>
              </a:rPr>
              <a:t>3</a:t>
            </a:r>
          </a:p>
        </p:txBody>
      </p:sp>
      <p:sp>
        <p:nvSpPr>
          <p:cNvPr id="92188" name="Text Box 28"/>
          <p:cNvSpPr txBox="1">
            <a:spLocks noChangeArrowheads="1"/>
          </p:cNvSpPr>
          <p:nvPr/>
        </p:nvSpPr>
        <p:spPr bwMode="auto">
          <a:xfrm>
            <a:off x="5519890" y="2637045"/>
            <a:ext cx="503106" cy="366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s-MX" altLang="es-MX" sz="1799">
                <a:latin typeface="Tahoma" panose="020B0604030504040204" pitchFamily="34" charset="0"/>
              </a:rPr>
              <a:t>4</a:t>
            </a:r>
          </a:p>
        </p:txBody>
      </p:sp>
      <p:sp>
        <p:nvSpPr>
          <p:cNvPr id="92189" name="Text Box 29"/>
          <p:cNvSpPr txBox="1">
            <a:spLocks noChangeArrowheads="1"/>
          </p:cNvSpPr>
          <p:nvPr/>
        </p:nvSpPr>
        <p:spPr bwMode="auto">
          <a:xfrm>
            <a:off x="6600695" y="2637045"/>
            <a:ext cx="503107" cy="366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s-MX" altLang="es-MX" sz="1799">
                <a:latin typeface="Tahoma" panose="020B0604030504040204" pitchFamily="34" charset="0"/>
              </a:rPr>
              <a:t>5</a:t>
            </a:r>
          </a:p>
        </p:txBody>
      </p:sp>
      <p:sp>
        <p:nvSpPr>
          <p:cNvPr id="92190" name="Text Box 30"/>
          <p:cNvSpPr txBox="1">
            <a:spLocks noChangeArrowheads="1"/>
          </p:cNvSpPr>
          <p:nvPr/>
        </p:nvSpPr>
        <p:spPr bwMode="auto">
          <a:xfrm>
            <a:off x="7535490" y="2637045"/>
            <a:ext cx="503106" cy="366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s-MX" altLang="es-MX" sz="1799">
                <a:latin typeface="Tahoma" panose="020B0604030504040204" pitchFamily="34" charset="0"/>
              </a:rPr>
              <a:t>6</a:t>
            </a:r>
          </a:p>
        </p:txBody>
      </p:sp>
      <p:sp>
        <p:nvSpPr>
          <p:cNvPr id="92191" name="Text Box 31"/>
          <p:cNvSpPr txBox="1">
            <a:spLocks noChangeArrowheads="1"/>
          </p:cNvSpPr>
          <p:nvPr/>
        </p:nvSpPr>
        <p:spPr bwMode="auto">
          <a:xfrm>
            <a:off x="8616294" y="2708464"/>
            <a:ext cx="503107" cy="3666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s-MX" altLang="es-MX" sz="1799">
                <a:latin typeface="Tahoma" panose="020B0604030504040204" pitchFamily="34" charset="0"/>
              </a:rPr>
              <a:t>7</a:t>
            </a:r>
          </a:p>
        </p:txBody>
      </p:sp>
      <p:sp>
        <p:nvSpPr>
          <p:cNvPr id="92192" name="Text Box 32"/>
          <p:cNvSpPr txBox="1">
            <a:spLocks noChangeArrowheads="1"/>
          </p:cNvSpPr>
          <p:nvPr/>
        </p:nvSpPr>
        <p:spPr bwMode="auto">
          <a:xfrm>
            <a:off x="9624095" y="2708464"/>
            <a:ext cx="503106" cy="3666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s-MX" altLang="es-MX" sz="1799">
                <a:latin typeface="Tahoma" panose="020B0604030504040204" pitchFamily="34" charset="0"/>
              </a:rPr>
              <a:t>8</a:t>
            </a:r>
          </a:p>
        </p:txBody>
      </p:sp>
      <p:sp>
        <p:nvSpPr>
          <p:cNvPr id="92193" name="Text Box 33"/>
          <p:cNvSpPr txBox="1">
            <a:spLocks noChangeArrowheads="1"/>
          </p:cNvSpPr>
          <p:nvPr/>
        </p:nvSpPr>
        <p:spPr bwMode="auto">
          <a:xfrm>
            <a:off x="1993384" y="3429001"/>
            <a:ext cx="790369" cy="3666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s-MX" altLang="es-MX" sz="1799" dirty="0">
                <a:solidFill>
                  <a:srgbClr val="FF9933"/>
                </a:solidFill>
                <a:latin typeface="Tahoma" panose="020B0604030504040204" pitchFamily="34" charset="0"/>
              </a:rPr>
              <a:t>Tope</a:t>
            </a:r>
          </a:p>
        </p:txBody>
      </p:sp>
      <p:sp>
        <p:nvSpPr>
          <p:cNvPr id="92194" name="Text Box 34"/>
          <p:cNvSpPr txBox="1">
            <a:spLocks noChangeArrowheads="1"/>
          </p:cNvSpPr>
          <p:nvPr/>
        </p:nvSpPr>
        <p:spPr bwMode="auto">
          <a:xfrm>
            <a:off x="7032384" y="3357582"/>
            <a:ext cx="1152225" cy="366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s-MX" altLang="es-MX" sz="1799" dirty="0" err="1">
                <a:solidFill>
                  <a:srgbClr val="FF9933"/>
                </a:solidFill>
                <a:latin typeface="Tahoma" panose="020B0604030504040204" pitchFamily="34" charset="0"/>
              </a:rPr>
              <a:t>max</a:t>
            </a:r>
            <a:endParaRPr lang="es-MX" altLang="es-MX" sz="1799" dirty="0">
              <a:solidFill>
                <a:srgbClr val="FF9933"/>
              </a:solidFill>
              <a:latin typeface="Tahoma" panose="020B0604030504040204" pitchFamily="34" charset="0"/>
            </a:endParaRPr>
          </a:p>
        </p:txBody>
      </p:sp>
      <p:sp>
        <p:nvSpPr>
          <p:cNvPr id="92195" name="Text Box 35"/>
          <p:cNvSpPr txBox="1">
            <a:spLocks noChangeArrowheads="1"/>
          </p:cNvSpPr>
          <p:nvPr/>
        </p:nvSpPr>
        <p:spPr bwMode="auto">
          <a:xfrm>
            <a:off x="2856758" y="3429000"/>
            <a:ext cx="503106" cy="376140"/>
          </a:xfrm>
          <a:prstGeom prst="rect">
            <a:avLst/>
          </a:prstGeom>
          <a:solidFill>
            <a:srgbClr val="33CC3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s-MX" altLang="es-MX" sz="1799">
                <a:latin typeface="Tahoma" panose="020B0604030504040204" pitchFamily="34" charset="0"/>
              </a:rPr>
              <a:t>3</a:t>
            </a:r>
          </a:p>
        </p:txBody>
      </p:sp>
      <p:sp>
        <p:nvSpPr>
          <p:cNvPr id="92196" name="Text Box 36"/>
          <p:cNvSpPr txBox="1">
            <a:spLocks noChangeArrowheads="1"/>
          </p:cNvSpPr>
          <p:nvPr/>
        </p:nvSpPr>
        <p:spPr bwMode="auto">
          <a:xfrm>
            <a:off x="8400451" y="3357584"/>
            <a:ext cx="503107" cy="376139"/>
          </a:xfrm>
          <a:prstGeom prst="rect">
            <a:avLst/>
          </a:prstGeom>
          <a:solidFill>
            <a:srgbClr val="33CC3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s-MX" altLang="es-MX" sz="1799">
                <a:latin typeface="Tahoma" panose="020B0604030504040204" pitchFamily="34" charset="0"/>
              </a:rPr>
              <a:t>8</a:t>
            </a:r>
          </a:p>
        </p:txBody>
      </p:sp>
      <p:cxnSp>
        <p:nvCxnSpPr>
          <p:cNvPr id="92197" name="AutoShape 37"/>
          <p:cNvCxnSpPr>
            <a:cxnSpLocks noChangeShapeType="1"/>
            <a:stCxn id="92195" idx="3"/>
            <a:endCxn id="92187" idx="2"/>
          </p:cNvCxnSpPr>
          <p:nvPr/>
        </p:nvCxnSpPr>
        <p:spPr bwMode="auto">
          <a:xfrm flipV="1">
            <a:off x="3359864" y="3003663"/>
            <a:ext cx="1333153" cy="614203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198" name="AutoShape 38"/>
          <p:cNvCxnSpPr>
            <a:cxnSpLocks noChangeShapeType="1"/>
            <a:stCxn id="92196" idx="3"/>
            <a:endCxn id="92192" idx="2"/>
          </p:cNvCxnSpPr>
          <p:nvPr/>
        </p:nvCxnSpPr>
        <p:spPr bwMode="auto">
          <a:xfrm flipV="1">
            <a:off x="8903558" y="3075082"/>
            <a:ext cx="972884" cy="471364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8183" name="Text Box 39"/>
          <p:cNvSpPr txBox="1">
            <a:spLocks noChangeArrowheads="1"/>
          </p:cNvSpPr>
          <p:nvPr/>
        </p:nvSpPr>
        <p:spPr bwMode="auto">
          <a:xfrm>
            <a:off x="2352064" y="4292376"/>
            <a:ext cx="7127605" cy="2153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s-MX" altLang="es-MX" sz="1799" dirty="0">
                <a:latin typeface="Tahoma" panose="020B0604030504040204" pitchFamily="34" charset="0"/>
              </a:rPr>
              <a:t>Si queremos insertar un dato en la pila PUSH, que pasos tenemos que seguir?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endParaRPr lang="es-MX" altLang="es-MX" sz="1799" dirty="0">
              <a:latin typeface="Tahoma" panose="020B060403050404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s-MX" altLang="es-MX" sz="1799" dirty="0">
                <a:latin typeface="Tahoma" panose="020B0604030504040204" pitchFamily="34" charset="0"/>
              </a:rPr>
              <a:t>Si queremos sacar un dato en la pila POP, que pasos tenemos que seguir?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endParaRPr lang="es-MX" altLang="es-MX" sz="1799" dirty="0">
              <a:latin typeface="Tahoma" panose="020B0604030504040204" pitchFamily="34" charset="0"/>
            </a:endParaRPr>
          </a:p>
        </p:txBody>
      </p:sp>
      <p:sp>
        <p:nvSpPr>
          <p:cNvPr id="92200" name="Text Box 40"/>
          <p:cNvSpPr txBox="1">
            <a:spLocks noChangeArrowheads="1"/>
          </p:cNvSpPr>
          <p:nvPr/>
        </p:nvSpPr>
        <p:spPr bwMode="auto">
          <a:xfrm>
            <a:off x="2280646" y="4436801"/>
            <a:ext cx="3310663" cy="366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endParaRPr lang="es-ES" altLang="es-MX" sz="1799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3792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181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181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473</TotalTime>
  <Words>2694</Words>
  <Application>Microsoft Office PowerPoint</Application>
  <PresentationFormat>Panorámica</PresentationFormat>
  <Paragraphs>580</Paragraphs>
  <Slides>52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52</vt:i4>
      </vt:variant>
    </vt:vector>
  </HeadingPairs>
  <TitlesOfParts>
    <vt:vector size="61" baseType="lpstr">
      <vt:lpstr>Arial</vt:lpstr>
      <vt:lpstr>Calibri</vt:lpstr>
      <vt:lpstr>Calibri Light</vt:lpstr>
      <vt:lpstr>Courier New</vt:lpstr>
      <vt:lpstr>Impact</vt:lpstr>
      <vt:lpstr>Tahoma</vt:lpstr>
      <vt:lpstr>Verdana</vt:lpstr>
      <vt:lpstr>Wingdings</vt:lpstr>
      <vt:lpstr>Tema de Office</vt:lpstr>
      <vt:lpstr>UNIDAD 3.- </vt:lpstr>
      <vt:lpstr>Primera parte Unidad 3</vt:lpstr>
      <vt:lpstr>Estructuras de Datos</vt:lpstr>
      <vt:lpstr>Operaciones Básicas en Estructuras Lineales</vt:lpstr>
      <vt:lpstr>Pilas</vt:lpstr>
      <vt:lpstr>3.1.2 Operaciones básicas con pilas</vt:lpstr>
      <vt:lpstr>REPRESENTACIÓN DE PILAS:</vt:lpstr>
      <vt:lpstr>Presentación de PowerPoint</vt:lpstr>
      <vt:lpstr>pila</vt:lpstr>
      <vt:lpstr>Realizar el siguiente Ejercicio</vt:lpstr>
      <vt:lpstr>Presentación de PowerPoint</vt:lpstr>
      <vt:lpstr>Presentación de PowerPoint</vt:lpstr>
      <vt:lpstr>Ejercicio: Pila temporal de Libros Devueltos</vt:lpstr>
      <vt:lpstr>Libros devueltos</vt:lpstr>
      <vt:lpstr>Menú Libros Devueltos:</vt:lpstr>
      <vt:lpstr>3.1.3. Aplicaciones con Pilas</vt:lpstr>
      <vt:lpstr>Evaluación de Expresiones</vt:lpstr>
      <vt:lpstr>Paréntesis en Expresiones</vt:lpstr>
      <vt:lpstr>Análisis de Paréntesis</vt:lpstr>
      <vt:lpstr>Ejemplo:</vt:lpstr>
      <vt:lpstr>Aplicaciones de Pilas</vt:lpstr>
      <vt:lpstr>Precedencia de Operadores</vt:lpstr>
      <vt:lpstr>Presentación de PowerPoint</vt:lpstr>
      <vt:lpstr>Ejemplos:</vt:lpstr>
      <vt:lpstr>Algoritmo para convertir de expresión aritmética de infija a posfija</vt:lpstr>
      <vt:lpstr>Conversión de Expresiones Pila</vt:lpstr>
      <vt:lpstr>Pilas (Clase Stack) : Representación en memoria dinámica</vt:lpstr>
      <vt:lpstr>Clase Stack</vt:lpstr>
      <vt:lpstr>Clase Stack</vt:lpstr>
      <vt:lpstr>Clase Stack</vt:lpstr>
      <vt:lpstr>Clase Stack</vt:lpstr>
      <vt:lpstr>Ejercicio clase Stack</vt:lpstr>
      <vt:lpstr>Aplicación Clase Stack: Programas en Ejecución</vt:lpstr>
      <vt:lpstr>Aplicación Programas en Ejecución: Restricciones</vt:lpstr>
      <vt:lpstr>Agregar método al menú:</vt:lpstr>
      <vt:lpstr>Restricciones Stack de Programas:</vt:lpstr>
      <vt:lpstr>Colas</vt:lpstr>
      <vt:lpstr>Colas: Representación</vt:lpstr>
      <vt:lpstr>Colas: Ejemplo</vt:lpstr>
      <vt:lpstr>Colas: Ejemplo</vt:lpstr>
      <vt:lpstr>Colas: Código</vt:lpstr>
      <vt:lpstr>Crear una clase que utilice colas simples</vt:lpstr>
      <vt:lpstr>Colas Circulares</vt:lpstr>
      <vt:lpstr>Colas Circulares</vt:lpstr>
      <vt:lpstr>Colas Circulares</vt:lpstr>
      <vt:lpstr>Colas Circulares</vt:lpstr>
      <vt:lpstr>Colas Circulares</vt:lpstr>
      <vt:lpstr>Presentación de PowerPoint</vt:lpstr>
      <vt:lpstr>Menu Estructura Tipo Cola:</vt:lpstr>
      <vt:lpstr>Presentación de PowerPoint</vt:lpstr>
      <vt:lpstr>Proyecto colas: Sucursal Bancaria</vt:lpstr>
      <vt:lpstr>Bicolas o Colas Dobles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Katy Peralta</dc:creator>
  <cp:lastModifiedBy>Katy Peralta</cp:lastModifiedBy>
  <cp:revision>35</cp:revision>
  <dcterms:created xsi:type="dcterms:W3CDTF">2017-09-18T15:57:07Z</dcterms:created>
  <dcterms:modified xsi:type="dcterms:W3CDTF">2017-10-16T21:08:02Z</dcterms:modified>
</cp:coreProperties>
</file>