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4"/>
  </p:sldMasterIdLst>
  <p:notesMasterIdLst>
    <p:notesMasterId r:id="rId105"/>
  </p:notesMasterIdLst>
  <p:handoutMasterIdLst>
    <p:handoutMasterId r:id="rId106"/>
  </p:handoutMasterIdLst>
  <p:sldIdLst>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9" r:id="rId20"/>
    <p:sldId id="300" r:id="rId21"/>
    <p:sldId id="301" r:id="rId22"/>
    <p:sldId id="302" r:id="rId23"/>
    <p:sldId id="303" r:id="rId24"/>
    <p:sldId id="304" r:id="rId25"/>
    <p:sldId id="305" r:id="rId26"/>
    <p:sldId id="306" r:id="rId27"/>
    <p:sldId id="319" r:id="rId28"/>
    <p:sldId id="320" r:id="rId29"/>
    <p:sldId id="308" r:id="rId30"/>
    <p:sldId id="309" r:id="rId31"/>
    <p:sldId id="311" r:id="rId32"/>
    <p:sldId id="312" r:id="rId33"/>
    <p:sldId id="322" r:id="rId34"/>
    <p:sldId id="313" r:id="rId35"/>
    <p:sldId id="323" r:id="rId36"/>
    <p:sldId id="314" r:id="rId37"/>
    <p:sldId id="315" r:id="rId38"/>
    <p:sldId id="316" r:id="rId39"/>
    <p:sldId id="317" r:id="rId40"/>
    <p:sldId id="318" r:id="rId41"/>
    <p:sldId id="325" r:id="rId42"/>
    <p:sldId id="326" r:id="rId43"/>
    <p:sldId id="327" r:id="rId44"/>
    <p:sldId id="328" r:id="rId45"/>
    <p:sldId id="329" r:id="rId46"/>
    <p:sldId id="330" r:id="rId47"/>
    <p:sldId id="387" r:id="rId48"/>
    <p:sldId id="331" r:id="rId49"/>
    <p:sldId id="332" r:id="rId50"/>
    <p:sldId id="333" r:id="rId51"/>
    <p:sldId id="334" r:id="rId52"/>
    <p:sldId id="335" r:id="rId53"/>
    <p:sldId id="336" r:id="rId54"/>
    <p:sldId id="337" r:id="rId55"/>
    <p:sldId id="338" r:id="rId56"/>
    <p:sldId id="339" r:id="rId57"/>
    <p:sldId id="340" r:id="rId58"/>
    <p:sldId id="341" r:id="rId59"/>
    <p:sldId id="342" r:id="rId60"/>
    <p:sldId id="343" r:id="rId61"/>
    <p:sldId id="344" r:id="rId62"/>
    <p:sldId id="345" r:id="rId63"/>
    <p:sldId id="346" r:id="rId64"/>
    <p:sldId id="347" r:id="rId65"/>
    <p:sldId id="348" r:id="rId66"/>
    <p:sldId id="349" r:id="rId67"/>
    <p:sldId id="350" r:id="rId68"/>
    <p:sldId id="351" r:id="rId69"/>
    <p:sldId id="352" r:id="rId70"/>
    <p:sldId id="353" r:id="rId71"/>
    <p:sldId id="354" r:id="rId72"/>
    <p:sldId id="355" r:id="rId73"/>
    <p:sldId id="356" r:id="rId74"/>
    <p:sldId id="357" r:id="rId75"/>
    <p:sldId id="358" r:id="rId76"/>
    <p:sldId id="359" r:id="rId77"/>
    <p:sldId id="360" r:id="rId78"/>
    <p:sldId id="361" r:id="rId79"/>
    <p:sldId id="362" r:id="rId80"/>
    <p:sldId id="363" r:id="rId81"/>
    <p:sldId id="364" r:id="rId82"/>
    <p:sldId id="365" r:id="rId83"/>
    <p:sldId id="366" r:id="rId84"/>
    <p:sldId id="367" r:id="rId85"/>
    <p:sldId id="368" r:id="rId86"/>
    <p:sldId id="369" r:id="rId87"/>
    <p:sldId id="370" r:id="rId88"/>
    <p:sldId id="371" r:id="rId89"/>
    <p:sldId id="372" r:id="rId90"/>
    <p:sldId id="373" r:id="rId91"/>
    <p:sldId id="374" r:id="rId92"/>
    <p:sldId id="375" r:id="rId93"/>
    <p:sldId id="376" r:id="rId94"/>
    <p:sldId id="377" r:id="rId95"/>
    <p:sldId id="378" r:id="rId96"/>
    <p:sldId id="379" r:id="rId97"/>
    <p:sldId id="380" r:id="rId98"/>
    <p:sldId id="381" r:id="rId99"/>
    <p:sldId id="382" r:id="rId100"/>
    <p:sldId id="383" r:id="rId101"/>
    <p:sldId id="384" r:id="rId102"/>
    <p:sldId id="385" r:id="rId103"/>
    <p:sldId id="386" r:id="rId104"/>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howGuides="1">
      <p:cViewPr varScale="1">
        <p:scale>
          <a:sx n="74" d="100"/>
          <a:sy n="74" d="100"/>
        </p:scale>
        <p:origin x="582" y="72"/>
      </p:cViewPr>
      <p:guideLst>
        <p:guide pos="3839"/>
        <p:guide orient="horz" pos="2160"/>
      </p:guideLst>
    </p:cSldViewPr>
  </p:slideViewPr>
  <p:notesTextViewPr>
    <p:cViewPr>
      <p:scale>
        <a:sx n="1" d="1"/>
        <a:sy n="1" d="1"/>
      </p:scale>
      <p:origin x="0" y="0"/>
    </p:cViewPr>
  </p:notesTextViewPr>
  <p:notesViewPr>
    <p:cSldViewPr>
      <p:cViewPr>
        <p:scale>
          <a:sx n="75" d="100"/>
          <a:sy n="75" d="100"/>
        </p:scale>
        <p:origin x="3342" y="79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07" Type="http://schemas.openxmlformats.org/officeDocument/2006/relationships/presProps" Target="presProps.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110"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theme" Target="theme/theme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solidFill>
                <a:schemeClr val="tx2"/>
              </a:solidFill>
            </a:endParaRPr>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5DD6FA3E-F0AA-4174-B4A2-E5A74C55C518}" type="datetime1">
              <a:rPr lang="es-ES" smtClean="0">
                <a:solidFill>
                  <a:schemeClr val="tx2"/>
                </a:solidFill>
              </a:rPr>
              <a:pPr algn="r" rtl="0"/>
              <a:t>13/09/2017</a:t>
            </a:fld>
            <a:endParaRPr lang="es-ES" dirty="0">
              <a:solidFill>
                <a:schemeClr val="tx2"/>
              </a:solidFill>
            </a:endParaRPr>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solidFill>
                <a:schemeClr val="tx2"/>
              </a:solidFill>
            </a:endParaRPr>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CFD77566-CD65-4859-9FA1-43956DC85B8C}" type="slidenum">
              <a:rPr lang="es-ES">
                <a:solidFill>
                  <a:schemeClr val="tx2"/>
                </a:solidFill>
              </a:rPr>
              <a:pPr algn="r" rtl="0"/>
              <a:t>‹Nº›</a:t>
            </a:fld>
            <a:endParaRPr lang="es-ES"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solidFill>
                  <a:schemeClr val="tx2"/>
                </a:solidFill>
              </a:defRPr>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solidFill>
                  <a:schemeClr val="tx2"/>
                </a:solidFill>
              </a:defRPr>
            </a:lvl1pPr>
          </a:lstStyle>
          <a:p>
            <a:fld id="{E142CE8E-1509-4367-B318-56C7A1E910B6}" type="datetime1">
              <a:rPr lang="es-ES" smtClean="0"/>
              <a:pPr/>
              <a:t>13/09/2017</a:t>
            </a:fld>
            <a:endParaRPr lang="es-ES"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solidFill>
                  <a:schemeClr val="tx2"/>
                </a:solidFill>
              </a:defRPr>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solidFill>
                  <a:schemeClr val="tx2"/>
                </a:solidFill>
              </a:defRPr>
            </a:lvl1pPr>
          </a:lstStyle>
          <a:p>
            <a:fld id="{B8796F01-7154-41E0-B48B-A6921757531A}" type="slidenum">
              <a:rPr lang="es-ES" smtClean="0"/>
              <a:pPr/>
              <a:t>‹Nº›</a:t>
            </a:fld>
            <a:endParaRPr lang="es-ES"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6342D6-235B-47D6-9074-D2BB629BD331}" type="slidenum">
              <a:rPr lang="es-ES" altLang="es-MX"/>
              <a:pPr/>
              <a:t>53</a:t>
            </a:fld>
            <a:endParaRPr lang="es-ES" altLang="es-MX"/>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xfrm>
            <a:off x="914400" y="4343400"/>
            <a:ext cx="5029200" cy="4114800"/>
          </a:xfrm>
        </p:spPr>
        <p:txBody>
          <a:bodyPr/>
          <a:lstStyle/>
          <a:p>
            <a:endParaRPr lang="es-MX" altLang="es-MX"/>
          </a:p>
        </p:txBody>
      </p:sp>
    </p:spTree>
    <p:extLst>
      <p:ext uri="{BB962C8B-B14F-4D97-AF65-F5344CB8AC3E}">
        <p14:creationId xmlns:p14="http://schemas.microsoft.com/office/powerpoint/2010/main" val="1265683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D6F35A-2AED-4214-B1E5-127FA40E01AE}" type="slidenum">
              <a:rPr lang="es-ES" altLang="es-MX"/>
              <a:pPr/>
              <a:t>83</a:t>
            </a:fld>
            <a:endParaRPr lang="es-ES" altLang="es-MX"/>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xfrm>
            <a:off x="914400" y="4343400"/>
            <a:ext cx="5029200" cy="4114800"/>
          </a:xfrm>
        </p:spPr>
        <p:txBody>
          <a:bodyPr/>
          <a:lstStyle/>
          <a:p>
            <a:endParaRPr lang="es-MX" altLang="es-MX"/>
          </a:p>
        </p:txBody>
      </p:sp>
    </p:spTree>
    <p:extLst>
      <p:ext uri="{BB962C8B-B14F-4D97-AF65-F5344CB8AC3E}">
        <p14:creationId xmlns:p14="http://schemas.microsoft.com/office/powerpoint/2010/main" val="2709821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3AC04D-44AA-4009-98E8-3232482E8BD1}" type="slidenum">
              <a:rPr lang="es-ES" altLang="es-MX"/>
              <a:pPr/>
              <a:t>84</a:t>
            </a:fld>
            <a:endParaRPr lang="es-ES" altLang="es-MX"/>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xfrm>
            <a:off x="914400" y="4343400"/>
            <a:ext cx="5029200" cy="4114800"/>
          </a:xfrm>
        </p:spPr>
        <p:txBody>
          <a:bodyPr/>
          <a:lstStyle/>
          <a:p>
            <a:endParaRPr lang="es-MX" altLang="es-MX"/>
          </a:p>
        </p:txBody>
      </p:sp>
    </p:spTree>
    <p:extLst>
      <p:ext uri="{BB962C8B-B14F-4D97-AF65-F5344CB8AC3E}">
        <p14:creationId xmlns:p14="http://schemas.microsoft.com/office/powerpoint/2010/main" val="629487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DA24D8-0B6C-4FC5-9ADB-7826A8C4A2C4}" type="slidenum">
              <a:rPr lang="es-ES" altLang="es-MX"/>
              <a:pPr/>
              <a:t>85</a:t>
            </a:fld>
            <a:endParaRPr lang="es-ES" altLang="es-MX"/>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xfrm>
            <a:off x="914400" y="4343400"/>
            <a:ext cx="5029200" cy="4114800"/>
          </a:xfrm>
        </p:spPr>
        <p:txBody>
          <a:bodyPr/>
          <a:lstStyle/>
          <a:p>
            <a:endParaRPr lang="es-MX" altLang="es-MX"/>
          </a:p>
        </p:txBody>
      </p:sp>
    </p:spTree>
    <p:extLst>
      <p:ext uri="{BB962C8B-B14F-4D97-AF65-F5344CB8AC3E}">
        <p14:creationId xmlns:p14="http://schemas.microsoft.com/office/powerpoint/2010/main" val="1404099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462063-27E3-4509-ACE2-52498E274755}" type="slidenum">
              <a:rPr lang="es-ES" altLang="es-MX"/>
              <a:pPr/>
              <a:t>86</a:t>
            </a:fld>
            <a:endParaRPr lang="es-ES" altLang="es-MX"/>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xfrm>
            <a:off x="914400" y="4343400"/>
            <a:ext cx="5029200" cy="4114800"/>
          </a:xfrm>
        </p:spPr>
        <p:txBody>
          <a:bodyPr/>
          <a:lstStyle/>
          <a:p>
            <a:endParaRPr lang="es-MX" altLang="es-MX"/>
          </a:p>
        </p:txBody>
      </p:sp>
    </p:spTree>
    <p:extLst>
      <p:ext uri="{BB962C8B-B14F-4D97-AF65-F5344CB8AC3E}">
        <p14:creationId xmlns:p14="http://schemas.microsoft.com/office/powerpoint/2010/main" val="3964866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F9E504-0876-454B-A21D-FD881743E4FF}" type="slidenum">
              <a:rPr lang="es-ES" altLang="es-MX"/>
              <a:pPr/>
              <a:t>87</a:t>
            </a:fld>
            <a:endParaRPr lang="es-ES" altLang="es-MX"/>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xfrm>
            <a:off x="914400" y="4343400"/>
            <a:ext cx="5029200" cy="4114800"/>
          </a:xfrm>
        </p:spPr>
        <p:txBody>
          <a:bodyPr/>
          <a:lstStyle/>
          <a:p>
            <a:endParaRPr lang="es-MX" altLang="es-MX"/>
          </a:p>
        </p:txBody>
      </p:sp>
    </p:spTree>
    <p:extLst>
      <p:ext uri="{BB962C8B-B14F-4D97-AF65-F5344CB8AC3E}">
        <p14:creationId xmlns:p14="http://schemas.microsoft.com/office/powerpoint/2010/main" val="2462909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EC4CBF-CF63-4A6A-A5C1-E6209B1E9BEB}" type="slidenum">
              <a:rPr lang="es-ES" altLang="es-MX"/>
              <a:pPr/>
              <a:t>88</a:t>
            </a:fld>
            <a:endParaRPr lang="es-ES" altLang="es-MX"/>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xfrm>
            <a:off x="914400" y="4343400"/>
            <a:ext cx="5029200" cy="4114800"/>
          </a:xfrm>
        </p:spPr>
        <p:txBody>
          <a:bodyPr/>
          <a:lstStyle/>
          <a:p>
            <a:endParaRPr lang="es-MX" altLang="es-MX"/>
          </a:p>
        </p:txBody>
      </p:sp>
    </p:spTree>
    <p:extLst>
      <p:ext uri="{BB962C8B-B14F-4D97-AF65-F5344CB8AC3E}">
        <p14:creationId xmlns:p14="http://schemas.microsoft.com/office/powerpoint/2010/main" val="3230030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FE5681-E407-4AB0-B01C-21680539868F}" type="slidenum">
              <a:rPr lang="es-ES" altLang="es-MX"/>
              <a:pPr/>
              <a:t>89</a:t>
            </a:fld>
            <a:endParaRPr lang="es-ES" altLang="es-MX"/>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xfrm>
            <a:off x="914400" y="4343400"/>
            <a:ext cx="5029200" cy="4114800"/>
          </a:xfrm>
        </p:spPr>
        <p:txBody>
          <a:bodyPr/>
          <a:lstStyle/>
          <a:p>
            <a:endParaRPr lang="es-MX" altLang="es-MX"/>
          </a:p>
        </p:txBody>
      </p:sp>
    </p:spTree>
    <p:extLst>
      <p:ext uri="{BB962C8B-B14F-4D97-AF65-F5344CB8AC3E}">
        <p14:creationId xmlns:p14="http://schemas.microsoft.com/office/powerpoint/2010/main" val="1525006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0C5838-0B26-41FD-8534-05978B0E99B9}" type="slidenum">
              <a:rPr lang="es-ES" altLang="es-MX"/>
              <a:pPr/>
              <a:t>90</a:t>
            </a:fld>
            <a:endParaRPr lang="es-ES" altLang="es-MX"/>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xfrm>
            <a:off x="914400" y="4343400"/>
            <a:ext cx="5029200" cy="4114800"/>
          </a:xfrm>
        </p:spPr>
        <p:txBody>
          <a:bodyPr/>
          <a:lstStyle/>
          <a:p>
            <a:endParaRPr lang="es-MX" altLang="es-MX"/>
          </a:p>
        </p:txBody>
      </p:sp>
    </p:spTree>
    <p:extLst>
      <p:ext uri="{BB962C8B-B14F-4D97-AF65-F5344CB8AC3E}">
        <p14:creationId xmlns:p14="http://schemas.microsoft.com/office/powerpoint/2010/main" val="623805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E0B33-9196-45DA-B69A-9386CFED9448}" type="slidenum">
              <a:rPr lang="es-ES" altLang="es-MX"/>
              <a:pPr/>
              <a:t>91</a:t>
            </a:fld>
            <a:endParaRPr lang="es-ES" altLang="es-MX"/>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xfrm>
            <a:off x="914400" y="4343400"/>
            <a:ext cx="5029200" cy="4114800"/>
          </a:xfrm>
        </p:spPr>
        <p:txBody>
          <a:bodyPr/>
          <a:lstStyle/>
          <a:p>
            <a:endParaRPr lang="es-MX" altLang="es-MX"/>
          </a:p>
        </p:txBody>
      </p:sp>
    </p:spTree>
    <p:extLst>
      <p:ext uri="{BB962C8B-B14F-4D97-AF65-F5344CB8AC3E}">
        <p14:creationId xmlns:p14="http://schemas.microsoft.com/office/powerpoint/2010/main" val="1136575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0A6573-84E7-4645-868D-B669BAA459BD}" type="slidenum">
              <a:rPr lang="es-ES" altLang="es-MX"/>
              <a:pPr/>
              <a:t>92</a:t>
            </a:fld>
            <a:endParaRPr lang="es-ES" altLang="es-MX"/>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xfrm>
            <a:off x="914400" y="4343400"/>
            <a:ext cx="5029200" cy="4114800"/>
          </a:xfrm>
        </p:spPr>
        <p:txBody>
          <a:bodyPr/>
          <a:lstStyle/>
          <a:p>
            <a:endParaRPr lang="es-MX" altLang="es-MX"/>
          </a:p>
        </p:txBody>
      </p:sp>
    </p:spTree>
    <p:extLst>
      <p:ext uri="{BB962C8B-B14F-4D97-AF65-F5344CB8AC3E}">
        <p14:creationId xmlns:p14="http://schemas.microsoft.com/office/powerpoint/2010/main" val="1173184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B01F3A-0F45-42CC-9E84-D899BB5BCD95}" type="slidenum">
              <a:rPr lang="es-ES" altLang="es-MX"/>
              <a:pPr/>
              <a:t>54</a:t>
            </a:fld>
            <a:endParaRPr lang="es-ES" altLang="es-MX"/>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xfrm>
            <a:off x="914400" y="4343400"/>
            <a:ext cx="5029200" cy="4114800"/>
          </a:xfrm>
        </p:spPr>
        <p:txBody>
          <a:bodyPr/>
          <a:lstStyle/>
          <a:p>
            <a:endParaRPr lang="es-MX" altLang="es-MX"/>
          </a:p>
        </p:txBody>
      </p:sp>
    </p:spTree>
    <p:extLst>
      <p:ext uri="{BB962C8B-B14F-4D97-AF65-F5344CB8AC3E}">
        <p14:creationId xmlns:p14="http://schemas.microsoft.com/office/powerpoint/2010/main" val="3961675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DF5F5F-483C-4A0B-8ED5-98224DFA8E8C}" type="slidenum">
              <a:rPr lang="es-ES" altLang="es-MX"/>
              <a:pPr/>
              <a:t>95</a:t>
            </a:fld>
            <a:endParaRPr lang="es-ES" altLang="es-MX"/>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xfrm>
            <a:off x="914400" y="4343400"/>
            <a:ext cx="5029200" cy="4114800"/>
          </a:xfrm>
        </p:spPr>
        <p:txBody>
          <a:bodyPr/>
          <a:lstStyle/>
          <a:p>
            <a:endParaRPr lang="es-MX" altLang="es-MX"/>
          </a:p>
        </p:txBody>
      </p:sp>
    </p:spTree>
    <p:extLst>
      <p:ext uri="{BB962C8B-B14F-4D97-AF65-F5344CB8AC3E}">
        <p14:creationId xmlns:p14="http://schemas.microsoft.com/office/powerpoint/2010/main" val="202316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17A90E-FD1E-43EF-93BC-9A24D3057CED}" type="slidenum">
              <a:rPr lang="es-ES" altLang="es-MX"/>
              <a:pPr/>
              <a:t>96</a:t>
            </a:fld>
            <a:endParaRPr lang="es-ES" altLang="es-MX"/>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xfrm>
            <a:off x="914400" y="4343400"/>
            <a:ext cx="5029200" cy="4114800"/>
          </a:xfrm>
        </p:spPr>
        <p:txBody>
          <a:bodyPr/>
          <a:lstStyle/>
          <a:p>
            <a:endParaRPr lang="es-MX" altLang="es-MX"/>
          </a:p>
        </p:txBody>
      </p:sp>
    </p:spTree>
    <p:extLst>
      <p:ext uri="{BB962C8B-B14F-4D97-AF65-F5344CB8AC3E}">
        <p14:creationId xmlns:p14="http://schemas.microsoft.com/office/powerpoint/2010/main" val="4143874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03652D-10A7-430B-BC9F-61C6D1CF6BE9}" type="slidenum">
              <a:rPr lang="es-ES" altLang="es-MX"/>
              <a:pPr/>
              <a:t>55</a:t>
            </a:fld>
            <a:endParaRPr lang="es-ES" altLang="es-MX"/>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xfrm>
            <a:off x="914400" y="4343400"/>
            <a:ext cx="5029200" cy="4114800"/>
          </a:xfrm>
        </p:spPr>
        <p:txBody>
          <a:bodyPr/>
          <a:lstStyle/>
          <a:p>
            <a:endParaRPr lang="es-MX" altLang="es-MX"/>
          </a:p>
        </p:txBody>
      </p:sp>
    </p:spTree>
    <p:extLst>
      <p:ext uri="{BB962C8B-B14F-4D97-AF65-F5344CB8AC3E}">
        <p14:creationId xmlns:p14="http://schemas.microsoft.com/office/powerpoint/2010/main" val="77949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430E52-6E1A-4EF9-91C0-728DF2952321}" type="slidenum">
              <a:rPr lang="es-ES" altLang="es-MX"/>
              <a:pPr/>
              <a:t>67</a:t>
            </a:fld>
            <a:endParaRPr lang="es-ES" altLang="es-MX"/>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xfrm>
            <a:off x="914400" y="4343400"/>
            <a:ext cx="5029200" cy="4114800"/>
          </a:xfrm>
        </p:spPr>
        <p:txBody>
          <a:bodyPr/>
          <a:lstStyle/>
          <a:p>
            <a:endParaRPr lang="es-MX" altLang="es-MX"/>
          </a:p>
        </p:txBody>
      </p:sp>
    </p:spTree>
    <p:extLst>
      <p:ext uri="{BB962C8B-B14F-4D97-AF65-F5344CB8AC3E}">
        <p14:creationId xmlns:p14="http://schemas.microsoft.com/office/powerpoint/2010/main" val="866999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0291C9-4AD3-4514-9658-849A43248765}" type="slidenum">
              <a:rPr lang="es-ES" altLang="es-MX"/>
              <a:pPr/>
              <a:t>69</a:t>
            </a:fld>
            <a:endParaRPr lang="es-ES" altLang="es-MX"/>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xfrm>
            <a:off x="914400" y="4343400"/>
            <a:ext cx="5029200" cy="4114800"/>
          </a:xfrm>
        </p:spPr>
        <p:txBody>
          <a:bodyPr/>
          <a:lstStyle/>
          <a:p>
            <a:endParaRPr lang="es-MX" altLang="es-MX"/>
          </a:p>
        </p:txBody>
      </p:sp>
    </p:spTree>
    <p:extLst>
      <p:ext uri="{BB962C8B-B14F-4D97-AF65-F5344CB8AC3E}">
        <p14:creationId xmlns:p14="http://schemas.microsoft.com/office/powerpoint/2010/main" val="685114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34AF29-EEC2-4694-B153-09F2B6B7BD8C}" type="slidenum">
              <a:rPr lang="es-ES" altLang="es-MX"/>
              <a:pPr/>
              <a:t>70</a:t>
            </a:fld>
            <a:endParaRPr lang="es-ES" altLang="es-MX"/>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4343400"/>
            <a:ext cx="5029200" cy="4114800"/>
          </a:xfrm>
        </p:spPr>
        <p:txBody>
          <a:bodyPr/>
          <a:lstStyle/>
          <a:p>
            <a:endParaRPr lang="es-MX" altLang="es-MX"/>
          </a:p>
        </p:txBody>
      </p:sp>
    </p:spTree>
    <p:extLst>
      <p:ext uri="{BB962C8B-B14F-4D97-AF65-F5344CB8AC3E}">
        <p14:creationId xmlns:p14="http://schemas.microsoft.com/office/powerpoint/2010/main" val="1505037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altLang="es-MX" dirty="0" smtClean="0">
                <a:latin typeface="Arial" panose="020B0604020202020204" pitchFamily="34" charset="0"/>
              </a:rPr>
              <a:t>Los algoritmos de tipo polinómico no son una maravilla, y se enfrentan con dificultad a problemas de tamaño creciente. La práctica viene a decirnos que son el límite de lo "tratable". </a:t>
            </a:r>
          </a:p>
          <a:p>
            <a:endParaRPr lang="es-MX" dirty="0"/>
          </a:p>
        </p:txBody>
      </p:sp>
      <p:sp>
        <p:nvSpPr>
          <p:cNvPr id="4" name="Slide Number Placeholder 3"/>
          <p:cNvSpPr>
            <a:spLocks noGrp="1"/>
          </p:cNvSpPr>
          <p:nvPr>
            <p:ph type="sldNum" sz="quarter" idx="10"/>
          </p:nvPr>
        </p:nvSpPr>
        <p:spPr/>
        <p:txBody>
          <a:bodyPr/>
          <a:lstStyle/>
          <a:p>
            <a:fld id="{37A44818-1148-42C8-B8F8-C820240F3310}" type="slidenum">
              <a:rPr lang="es-MX" smtClean="0"/>
              <a:t>77</a:t>
            </a:fld>
            <a:endParaRPr lang="es-MX"/>
          </a:p>
        </p:txBody>
      </p:sp>
    </p:spTree>
    <p:extLst>
      <p:ext uri="{BB962C8B-B14F-4D97-AF65-F5344CB8AC3E}">
        <p14:creationId xmlns:p14="http://schemas.microsoft.com/office/powerpoint/2010/main" val="3856677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8DF61D-3558-4A57-ADCC-D3711A44FB55}" type="slidenum">
              <a:rPr lang="es-ES" altLang="es-MX"/>
              <a:pPr/>
              <a:t>80</a:t>
            </a:fld>
            <a:endParaRPr lang="es-ES" altLang="es-MX"/>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xfrm>
            <a:off x="914400" y="4343400"/>
            <a:ext cx="5029200" cy="4114800"/>
          </a:xfrm>
        </p:spPr>
        <p:txBody>
          <a:bodyPr/>
          <a:lstStyle/>
          <a:p>
            <a:endParaRPr lang="es-MX" altLang="es-MX"/>
          </a:p>
        </p:txBody>
      </p:sp>
    </p:spTree>
    <p:extLst>
      <p:ext uri="{BB962C8B-B14F-4D97-AF65-F5344CB8AC3E}">
        <p14:creationId xmlns:p14="http://schemas.microsoft.com/office/powerpoint/2010/main" val="2581244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1B8933-B004-4EA7-903A-77E80D94254F}" type="slidenum">
              <a:rPr lang="es-ES" altLang="es-MX"/>
              <a:pPr/>
              <a:t>81</a:t>
            </a:fld>
            <a:endParaRPr lang="es-ES" altLang="es-MX"/>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xfrm>
            <a:off x="914400" y="4343400"/>
            <a:ext cx="5029200" cy="4114800"/>
          </a:xfrm>
        </p:spPr>
        <p:txBody>
          <a:bodyPr/>
          <a:lstStyle/>
          <a:p>
            <a:endParaRPr lang="es-MX" altLang="es-MX"/>
          </a:p>
        </p:txBody>
      </p:sp>
    </p:spTree>
    <p:extLst>
      <p:ext uri="{BB962C8B-B14F-4D97-AF65-F5344CB8AC3E}">
        <p14:creationId xmlns:p14="http://schemas.microsoft.com/office/powerpoint/2010/main" val="1393530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4530"/>
            <a:ext cx="9141619" cy="2387600"/>
          </a:xfrm>
        </p:spPr>
        <p:txBody>
          <a:bodyPr anchor="b">
            <a:normAutofit/>
          </a:bodyPr>
          <a:lstStyle>
            <a:lvl1pPr algn="ctr">
              <a:defRPr sz="5998"/>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3603" y="3602038"/>
            <a:ext cx="9141619" cy="1655762"/>
          </a:xfrm>
        </p:spPr>
        <p:txBody>
          <a:bodyPr>
            <a:normAutofit/>
          </a:bodyPr>
          <a:lstStyle>
            <a:lvl1pPr marL="0" indent="0" algn="ctr">
              <a:buNone/>
              <a:defRPr sz="2399">
                <a:solidFill>
                  <a:schemeClr val="tx1">
                    <a:lumMod val="75000"/>
                    <a:lumOff val="25000"/>
                  </a:schemeClr>
                </a:solidFill>
              </a:defRPr>
            </a:lvl1pPr>
            <a:lvl2pPr marL="457063" indent="0" algn="ctr">
              <a:buNone/>
              <a:defRPr sz="27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8224893-DBDA-4BFA-9CE1-4BFE7CD0F8CF}" type="datetime1">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169506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DA6EC49-7015-4469-9A74-004F639B3FDA}" type="datetime1">
              <a:rPr lang="es-ES" smtClean="0"/>
              <a:pPr/>
              <a:t>13/09/2017</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591C5AD9-787D-40FA-8A4D-16A055B9AF81}" type="slidenum">
              <a:rPr lang="es-ES" noProof="0" smtClean="0"/>
              <a:t>‹Nº›</a:t>
            </a:fld>
            <a:endParaRPr lang="es-ES" noProof="0" dirty="0"/>
          </a:p>
        </p:txBody>
      </p:sp>
    </p:spTree>
    <p:extLst>
      <p:ext uri="{BB962C8B-B14F-4D97-AF65-F5344CB8AC3E}">
        <p14:creationId xmlns:p14="http://schemas.microsoft.com/office/powerpoint/2010/main" val="71081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0362"/>
            <a:ext cx="2628215" cy="5811838"/>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837982" y="360363"/>
            <a:ext cx="7732286" cy="581183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F778434-5D58-47CE-9224-ED2BB79A18DD}" type="datetime1">
              <a:rPr lang="es-ES" smtClean="0"/>
              <a:pPr/>
              <a:t>13/09/2017</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591C5AD9-787D-40FA-8A4D-16A055B9AF81}" type="slidenum">
              <a:rPr lang="es-ES" noProof="0" smtClean="0"/>
              <a:t>‹Nº›</a:t>
            </a:fld>
            <a:endParaRPr lang="es-ES" noProof="0" dirty="0"/>
          </a:p>
        </p:txBody>
      </p:sp>
    </p:spTree>
    <p:extLst>
      <p:ext uri="{BB962C8B-B14F-4D97-AF65-F5344CB8AC3E}">
        <p14:creationId xmlns:p14="http://schemas.microsoft.com/office/powerpoint/2010/main" val="306899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9/13/2017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146045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p>
            <a:r>
              <a:rPr lang="en-US" smtClean="0"/>
              <a:t>Click to edit Master title style</a:t>
            </a:r>
            <a:endParaRPr lang="es-MX"/>
          </a:p>
        </p:txBody>
      </p:sp>
      <p:sp>
        <p:nvSpPr>
          <p:cNvPr id="3" name="Table Placeholder 2"/>
          <p:cNvSpPr>
            <a:spLocks noGrp="1"/>
          </p:cNvSpPr>
          <p:nvPr>
            <p:ph type="tbl" idx="1"/>
          </p:nvPr>
        </p:nvSpPr>
        <p:spPr>
          <a:xfrm>
            <a:off x="609441" y="1600202"/>
            <a:ext cx="10969943" cy="4525963"/>
          </a:xfrm>
        </p:spPr>
        <p:txBody>
          <a:bodyPr/>
          <a:lstStyle/>
          <a:p>
            <a:endParaRPr lang="es-MX"/>
          </a:p>
        </p:txBody>
      </p:sp>
      <p:sp>
        <p:nvSpPr>
          <p:cNvPr id="4" name="Date Placeholder 3"/>
          <p:cNvSpPr>
            <a:spLocks noGrp="1"/>
          </p:cNvSpPr>
          <p:nvPr>
            <p:ph type="dt" sz="half" idx="10"/>
          </p:nvPr>
        </p:nvSpPr>
        <p:spPr>
          <a:xfrm>
            <a:off x="609441" y="6245225"/>
            <a:ext cx="2844059" cy="476250"/>
          </a:xfrm>
        </p:spPr>
        <p:txBody>
          <a:bodyPr/>
          <a:lstStyle>
            <a:lvl1pPr>
              <a:defRPr/>
            </a:lvl1pPr>
          </a:lstStyle>
          <a:p>
            <a:endParaRPr lang="es-ES" altLang="es-MX"/>
          </a:p>
        </p:txBody>
      </p:sp>
      <p:sp>
        <p:nvSpPr>
          <p:cNvPr id="5" name="Footer Placeholder 4"/>
          <p:cNvSpPr>
            <a:spLocks noGrp="1"/>
          </p:cNvSpPr>
          <p:nvPr>
            <p:ph type="ftr" sz="quarter" idx="11"/>
          </p:nvPr>
        </p:nvSpPr>
        <p:spPr>
          <a:xfrm>
            <a:off x="4164515" y="6245225"/>
            <a:ext cx="3859795" cy="476250"/>
          </a:xfrm>
        </p:spPr>
        <p:txBody>
          <a:bodyPr/>
          <a:lstStyle>
            <a:lvl1pPr>
              <a:defRPr/>
            </a:lvl1pPr>
          </a:lstStyle>
          <a:p>
            <a:endParaRPr lang="es-ES" altLang="es-MX"/>
          </a:p>
        </p:txBody>
      </p:sp>
      <p:sp>
        <p:nvSpPr>
          <p:cNvPr id="6" name="Slide Number Placeholder 5"/>
          <p:cNvSpPr>
            <a:spLocks noGrp="1"/>
          </p:cNvSpPr>
          <p:nvPr>
            <p:ph type="sldNum" sz="quarter" idx="12"/>
          </p:nvPr>
        </p:nvSpPr>
        <p:spPr>
          <a:xfrm>
            <a:off x="8735325" y="6245225"/>
            <a:ext cx="2844059" cy="476250"/>
          </a:xfrm>
        </p:spPr>
        <p:txBody>
          <a:bodyPr/>
          <a:lstStyle>
            <a:lvl1pPr>
              <a:defRPr/>
            </a:lvl1pPr>
          </a:lstStyle>
          <a:p>
            <a:fld id="{0F73AF43-3696-47D4-8506-F8449D33D3E3}" type="slidenum">
              <a:rPr lang="es-ES" altLang="es-MX"/>
              <a:pPr/>
              <a:t>‹Nº›</a:t>
            </a:fld>
            <a:endParaRPr lang="es-ES" altLang="es-MX"/>
          </a:p>
        </p:txBody>
      </p:sp>
    </p:spTree>
    <p:extLst>
      <p:ext uri="{BB962C8B-B14F-4D97-AF65-F5344CB8AC3E}">
        <p14:creationId xmlns:p14="http://schemas.microsoft.com/office/powerpoint/2010/main" val="1277626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F3C807-97E5-4EB1-B67A-316AEC28F394}" type="datetime1">
              <a:rPr lang="es-ES" smtClean="0"/>
              <a:pPr/>
              <a:t>13/09/2017</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fld id="{EB37DED6-D4C7-42EE-AB49-D2E39E64FDE4}" type="slidenum">
              <a:rPr lang="es-ES" smtClean="0"/>
              <a:pPr/>
              <a:t>‹Nº›</a:t>
            </a:fld>
            <a:endParaRPr lang="es-ES" dirty="0"/>
          </a:p>
        </p:txBody>
      </p:sp>
    </p:spTree>
    <p:extLst>
      <p:ext uri="{BB962C8B-B14F-4D97-AF65-F5344CB8AC3E}">
        <p14:creationId xmlns:p14="http://schemas.microsoft.com/office/powerpoint/2010/main" val="3183513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633" y="1712423"/>
            <a:ext cx="10512862" cy="2851208"/>
          </a:xfrm>
        </p:spPr>
        <p:txBody>
          <a:bodyPr anchor="b">
            <a:normAutofit/>
          </a:bodyPr>
          <a:lstStyle>
            <a:lvl1pPr>
              <a:defRPr sz="5998"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633" y="4552634"/>
            <a:ext cx="10512862" cy="1500187"/>
          </a:xfrm>
        </p:spPr>
        <p:txBody>
          <a:bodyPr anchor="t">
            <a:normAutofit/>
          </a:bodyPr>
          <a:lstStyle>
            <a:lvl1pPr marL="0" indent="0">
              <a:buNone/>
              <a:defRPr sz="23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50F84E2-2D7A-43CF-AC90-352A289A783A}" type="datetime1">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414930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44907" y="1828801"/>
            <a:ext cx="5180251" cy="435133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0592" y="1828801"/>
            <a:ext cx="5180251" cy="435133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91690F1-80DA-4D8B-B458-8D4BD410131D}" type="datetime1">
              <a:rPr lang="es-ES" smtClean="0"/>
              <a:pPr/>
              <a:t>13/09/2017</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EB37DED6-D4C7-42EE-AB49-D2E39E64FDE4}" type="slidenum">
              <a:rPr lang="es-ES" noProof="0" smtClean="0"/>
              <a:t>‹Nº›</a:t>
            </a:fld>
            <a:endParaRPr lang="es-ES" noProof="0" dirty="0"/>
          </a:p>
        </p:txBody>
      </p:sp>
    </p:spTree>
    <p:extLst>
      <p:ext uri="{BB962C8B-B14F-4D97-AF65-F5344CB8AC3E}">
        <p14:creationId xmlns:p14="http://schemas.microsoft.com/office/powerpoint/2010/main" val="404085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4907" y="1681851"/>
            <a:ext cx="5154857" cy="825699"/>
          </a:xfrm>
        </p:spPr>
        <p:txBody>
          <a:bodyPr anchor="b">
            <a:normAutofit/>
          </a:bodyPr>
          <a:lstStyle>
            <a:lvl1pPr marL="0" indent="0">
              <a:spcBef>
                <a:spcPts val="0"/>
              </a:spcBef>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44907" y="2507551"/>
            <a:ext cx="5154857" cy="36805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0593" y="1681851"/>
            <a:ext cx="5180252" cy="825698"/>
          </a:xfrm>
        </p:spPr>
        <p:txBody>
          <a:bodyPr anchor="b"/>
          <a:lstStyle>
            <a:lvl1pPr marL="0" indent="0">
              <a:spcBef>
                <a:spcPts val="0"/>
              </a:spcBef>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0593" y="2507551"/>
            <a:ext cx="5180252" cy="36805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BA778C7E-2806-4739-BD8D-319D61955722}" type="datetime1">
              <a:rPr lang="es-ES" smtClean="0"/>
              <a:pPr/>
              <a:t>13/09/2017</a:t>
            </a:fld>
            <a:endParaRPr lang="es-ES" dirty="0"/>
          </a:p>
        </p:txBody>
      </p:sp>
      <p:sp>
        <p:nvSpPr>
          <p:cNvPr id="8" name="Footer Placeholder 7"/>
          <p:cNvSpPr>
            <a:spLocks noGrp="1"/>
          </p:cNvSpPr>
          <p:nvPr>
            <p:ph type="ftr" sz="quarter" idx="11"/>
          </p:nvPr>
        </p:nvSpPr>
        <p:spPr/>
        <p:txBody>
          <a:bodyPr/>
          <a:lstStyle/>
          <a:p>
            <a:pPr rtl="0"/>
            <a:endParaRPr lang="es-ES" noProof="0" dirty="0"/>
          </a:p>
        </p:txBody>
      </p:sp>
      <p:sp>
        <p:nvSpPr>
          <p:cNvPr id="9" name="Slide Number Placeholder 8"/>
          <p:cNvSpPr>
            <a:spLocks noGrp="1"/>
          </p:cNvSpPr>
          <p:nvPr>
            <p:ph type="sldNum" sz="quarter" idx="12"/>
          </p:nvPr>
        </p:nvSpPr>
        <p:spPr/>
        <p:txBody>
          <a:bodyPr/>
          <a:lstStyle/>
          <a:p>
            <a:pPr rtl="0"/>
            <a:fld id="{EB37DED6-D4C7-42EE-AB49-D2E39E64FDE4}" type="slidenum">
              <a:rPr lang="es-ES" noProof="0" smtClean="0"/>
              <a:t>‹Nº›</a:t>
            </a:fld>
            <a:endParaRPr lang="es-ES" noProof="0" dirty="0"/>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7852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08437A7-884C-4343-A93E-6370C2487814}" type="datetime1">
              <a:rPr lang="es-ES" smtClean="0"/>
              <a:pPr/>
              <a:t>13/09/2017</a:t>
            </a:fld>
            <a:endParaRPr lang="es-ES" dirty="0"/>
          </a:p>
        </p:txBody>
      </p:sp>
      <p:sp>
        <p:nvSpPr>
          <p:cNvPr id="4" name="Footer Placeholder 3"/>
          <p:cNvSpPr>
            <a:spLocks noGrp="1"/>
          </p:cNvSpPr>
          <p:nvPr>
            <p:ph type="ftr" sz="quarter" idx="11"/>
          </p:nvPr>
        </p:nvSpPr>
        <p:spPr/>
        <p:txBody>
          <a:bodyPr/>
          <a:lstStyle/>
          <a:p>
            <a:pPr rtl="0"/>
            <a:endParaRPr lang="es-ES" noProof="0" dirty="0"/>
          </a:p>
        </p:txBody>
      </p:sp>
      <p:sp>
        <p:nvSpPr>
          <p:cNvPr id="5" name="Slide Number Placeholder 4"/>
          <p:cNvSpPr>
            <a:spLocks noGrp="1"/>
          </p:cNvSpPr>
          <p:nvPr>
            <p:ph type="sldNum" sz="quarter" idx="12"/>
          </p:nvPr>
        </p:nvSpPr>
        <p:spPr/>
        <p:txBody>
          <a:bodyPr/>
          <a:lstStyle/>
          <a:p>
            <a:pPr rtl="0"/>
            <a:fld id="{EB37DED6-D4C7-42EE-AB49-D2E39E64FDE4}" type="slidenum">
              <a:rPr lang="es-ES" noProof="0" smtClean="0"/>
              <a:t>‹Nº›</a:t>
            </a:fld>
            <a:endParaRPr lang="es-ES" noProof="0" dirty="0"/>
          </a:p>
        </p:txBody>
      </p:sp>
      <p:sp>
        <p:nvSpPr>
          <p:cNvPr id="6" name="Title 5"/>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3032061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D79CC-2E17-4813-9B77-E03A744EFEA4}" type="datetime1">
              <a:rPr lang="es-ES" smtClean="0"/>
              <a:pPr/>
              <a:t>13/09/2017</a:t>
            </a:fld>
            <a:endParaRPr lang="es-ES" dirty="0"/>
          </a:p>
        </p:txBody>
      </p:sp>
      <p:sp>
        <p:nvSpPr>
          <p:cNvPr id="3" name="Footer Placeholder 2"/>
          <p:cNvSpPr>
            <a:spLocks noGrp="1"/>
          </p:cNvSpPr>
          <p:nvPr>
            <p:ph type="ftr" sz="quarter" idx="11"/>
          </p:nvPr>
        </p:nvSpPr>
        <p:spPr/>
        <p:txBody>
          <a:bodyPr/>
          <a:lstStyle/>
          <a:p>
            <a:pPr rtl="0"/>
            <a:endParaRPr lang="es-ES" noProof="0" dirty="0"/>
          </a:p>
        </p:txBody>
      </p:sp>
      <p:sp>
        <p:nvSpPr>
          <p:cNvPr id="4" name="Slide Number Placeholder 3"/>
          <p:cNvSpPr>
            <a:spLocks noGrp="1"/>
          </p:cNvSpPr>
          <p:nvPr>
            <p:ph type="sldNum" sz="quarter" idx="12"/>
          </p:nvPr>
        </p:nvSpPr>
        <p:spPr/>
        <p:txBody>
          <a:bodyPr/>
          <a:lstStyle/>
          <a:p>
            <a:pPr rtl="0"/>
            <a:fld id="{EB37DED6-D4C7-42EE-AB49-D2E39E64FDE4}" type="slidenum">
              <a:rPr lang="es-ES" noProof="0" smtClean="0"/>
              <a:t>‹Nº›</a:t>
            </a:fld>
            <a:endParaRPr lang="es-ES" noProof="0" dirty="0"/>
          </a:p>
        </p:txBody>
      </p:sp>
    </p:spTree>
    <p:extLst>
      <p:ext uri="{BB962C8B-B14F-4D97-AF65-F5344CB8AC3E}">
        <p14:creationId xmlns:p14="http://schemas.microsoft.com/office/powerpoint/2010/main" val="405716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029" y="457201"/>
            <a:ext cx="3930896" cy="1600197"/>
          </a:xfrm>
        </p:spPr>
        <p:txBody>
          <a:bodyPr anchor="b">
            <a:normAutofit/>
          </a:bodyPr>
          <a:lstStyle>
            <a:lvl1pPr>
              <a:defRPr sz="3199"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0250" y="990600"/>
            <a:ext cx="6170593" cy="4876800"/>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41029" y="2057399"/>
            <a:ext cx="3930896" cy="3810001"/>
          </a:xfrm>
        </p:spPr>
        <p:txBody>
          <a:bodyPr>
            <a:normAutofit/>
          </a:bodyPr>
          <a:lstStyle>
            <a:lvl1pPr marL="0" indent="0">
              <a:lnSpc>
                <a:spcPct val="90000"/>
              </a:lnSpc>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4229622-6F3C-4902-9962-43BF7D6E67A7}" type="datetime1">
              <a:rPr lang="es-ES" smtClean="0"/>
              <a:pPr/>
              <a:t>13/09/2017</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2DFBB78A-01B4-41F2-96B0-677A4A282832}" type="slidenum">
              <a:rPr lang="es-ES" noProof="0" smtClean="0"/>
              <a:t>‹Nº›</a:t>
            </a:fld>
            <a:endParaRPr lang="es-ES" noProof="0" dirty="0"/>
          </a:p>
        </p:txBody>
      </p:sp>
    </p:spTree>
    <p:extLst>
      <p:ext uri="{BB962C8B-B14F-4D97-AF65-F5344CB8AC3E}">
        <p14:creationId xmlns:p14="http://schemas.microsoft.com/office/powerpoint/2010/main" val="188218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029" y="457200"/>
            <a:ext cx="3930896" cy="1600200"/>
          </a:xfrm>
        </p:spPr>
        <p:txBody>
          <a:bodyPr anchor="b">
            <a:normAutofit/>
          </a:bodyPr>
          <a:lstStyle>
            <a:lvl1pPr>
              <a:defRPr sz="3199"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5180250" y="990600"/>
            <a:ext cx="6170593" cy="4876800"/>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41029" y="2057400"/>
            <a:ext cx="3930896" cy="3810000"/>
          </a:xfrm>
        </p:spPr>
        <p:txBody>
          <a:bodyPr>
            <a:normAutofit/>
          </a:bodyPr>
          <a:lstStyle>
            <a:lvl1pPr marL="0" indent="0">
              <a:lnSpc>
                <a:spcPct val="90000"/>
              </a:lnSpc>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4F52E44-9152-44CF-BA11-17304D98E8E7}" type="datetime1">
              <a:rPr lang="es-ES" smtClean="0"/>
              <a:pPr/>
              <a:t>13/09/2017</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2DFBB78A-01B4-41F2-96B0-677A4A282832}" type="slidenum">
              <a:rPr lang="es-ES" noProof="0" smtClean="0"/>
              <a:t>‹Nº›</a:t>
            </a:fld>
            <a:endParaRPr lang="es-ES" noProof="0" dirty="0"/>
          </a:p>
        </p:txBody>
      </p:sp>
    </p:spTree>
    <p:extLst>
      <p:ext uri="{BB962C8B-B14F-4D97-AF65-F5344CB8AC3E}">
        <p14:creationId xmlns:p14="http://schemas.microsoft.com/office/powerpoint/2010/main" val="3684921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4907" y="365760"/>
            <a:ext cx="10512862" cy="1325562"/>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44907" y="1828801"/>
            <a:ext cx="10512862" cy="435133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6F3C807-97E5-4EB1-B67A-316AEC28F394}" type="datetime1">
              <a:rPr lang="es-ES" smtClean="0"/>
              <a:pPr/>
              <a:t>13/09/2017</a:t>
            </a:fld>
            <a:endParaRPr lang="es-ES" dirty="0"/>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pPr rtl="0"/>
            <a:endParaRPr lang="es-ES" noProof="0" dirty="0"/>
          </a:p>
        </p:txBody>
      </p:sp>
      <p:sp>
        <p:nvSpPr>
          <p:cNvPr id="6" name="Slide Number Placeholder 5"/>
          <p:cNvSpPr>
            <a:spLocks noGrp="1"/>
          </p:cNvSpPr>
          <p:nvPr>
            <p:ph type="sldNum" sz="quarter" idx="4"/>
          </p:nvPr>
        </p:nvSpPr>
        <p:spPr>
          <a:xfrm>
            <a:off x="8615283" y="6356351"/>
            <a:ext cx="274248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B37DED6-D4C7-42EE-AB49-D2E39E64FDE4}" type="slidenum">
              <a:rPr lang="es-ES" smtClean="0"/>
              <a:pPr/>
              <a:t>‹Nº›</a:t>
            </a:fld>
            <a:endParaRPr lang="es-ES" dirty="0"/>
          </a:p>
        </p:txBody>
      </p:sp>
    </p:spTree>
    <p:extLst>
      <p:ext uri="{BB962C8B-B14F-4D97-AF65-F5344CB8AC3E}">
        <p14:creationId xmlns:p14="http://schemas.microsoft.com/office/powerpoint/2010/main" val="331109561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Wingdings 2" pitchFamily="18" charset="2"/>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Wingdings 2" pitchFamily="18" charset="2"/>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Wingdings 2" pitchFamily="18" charset="2"/>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Wingdings 2" pitchFamily="18" charset="2"/>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Wingdings 2" pitchFamily="18" charset="2"/>
        <a:buChar char=""/>
        <a:defRPr sz="1799" kern="1200">
          <a:solidFill>
            <a:schemeClr val="tx1"/>
          </a:solidFill>
          <a:latin typeface="+mn-lt"/>
          <a:ea typeface="+mn-ea"/>
          <a:cs typeface="+mn-cs"/>
        </a:defRPr>
      </a:lvl5pPr>
      <a:lvl6pPr marL="2513846" indent="-228531" algn="l" defTabSz="914126" rtl="0" eaLnBrk="1" latinLnBrk="0" hangingPunct="1">
        <a:spcBef>
          <a:spcPct val="20000"/>
        </a:spcBef>
        <a:buFont typeface="Wingdings 2" pitchFamily="18" charset="2"/>
        <a:buChar char=""/>
        <a:defRPr sz="1799" kern="1200">
          <a:solidFill>
            <a:schemeClr val="tx1"/>
          </a:solidFill>
          <a:latin typeface="+mn-lt"/>
          <a:ea typeface="+mn-ea"/>
          <a:cs typeface="+mn-cs"/>
        </a:defRPr>
      </a:lvl6pPr>
      <a:lvl7pPr marL="2970908" indent="-228531" algn="l" defTabSz="914126" rtl="0" eaLnBrk="1" latinLnBrk="0" hangingPunct="1">
        <a:spcBef>
          <a:spcPct val="20000"/>
        </a:spcBef>
        <a:buFont typeface="Wingdings 2" pitchFamily="18" charset="2"/>
        <a:buChar char=""/>
        <a:defRPr sz="1799" kern="1200">
          <a:solidFill>
            <a:schemeClr val="tx1"/>
          </a:solidFill>
          <a:latin typeface="+mn-lt"/>
          <a:ea typeface="+mn-ea"/>
          <a:cs typeface="+mn-cs"/>
        </a:defRPr>
      </a:lvl7pPr>
      <a:lvl8pPr marL="3427971" indent="-228531" algn="l" defTabSz="914126" rtl="0" eaLnBrk="1" latinLnBrk="0" hangingPunct="1">
        <a:spcBef>
          <a:spcPct val="20000"/>
        </a:spcBef>
        <a:buFont typeface="Wingdings 2" pitchFamily="18" charset="2"/>
        <a:buChar char=""/>
        <a:defRPr sz="1799" kern="1200">
          <a:solidFill>
            <a:schemeClr val="tx1"/>
          </a:solidFill>
          <a:latin typeface="+mn-lt"/>
          <a:ea typeface="+mn-ea"/>
          <a:cs typeface="+mn-cs"/>
        </a:defRPr>
      </a:lvl8pPr>
      <a:lvl9pPr marL="3885034" indent="-228531" algn="l" defTabSz="914126" rtl="0" eaLnBrk="1" latinLnBrk="0" hangingPunct="1">
        <a:spcBef>
          <a:spcPct val="20000"/>
        </a:spcBef>
        <a:buFont typeface="Wingdings 2" pitchFamily="18" charset="2"/>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jagonzalez.org/arreglos-en-jav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java.sun.com/javase/6/docs/api/java/lang/Object.html" TargetMode="External"/><Relationship Id="rId7" Type="http://schemas.openxmlformats.org/officeDocument/2006/relationships/hyperlink" Target="http://java.sun.com/javase/6/docs/api/java/util/Collection.html" TargetMode="External"/><Relationship Id="rId2" Type="http://schemas.openxmlformats.org/officeDocument/2006/relationships/hyperlink" Target="http://java.sun.com/javase/6/docs/api/java/util/Hashtable.html" TargetMode="External"/><Relationship Id="rId1" Type="http://schemas.openxmlformats.org/officeDocument/2006/relationships/slideLayout" Target="../slideLayouts/slideLayout7.xml"/><Relationship Id="rId6" Type="http://schemas.openxmlformats.org/officeDocument/2006/relationships/hyperlink" Target="http://java.sun.com/javase/6/docs/api/java/lang/String.html" TargetMode="External"/><Relationship Id="rId5" Type="http://schemas.openxmlformats.org/officeDocument/2006/relationships/hyperlink" Target="http://java.sun.com/javase/6/docs/api/java/util/Set.html" TargetMode="External"/><Relationship Id="rId4" Type="http://schemas.openxmlformats.org/officeDocument/2006/relationships/hyperlink" Target="http://java.sun.com/javase/6/docs/api/java/util/Enumeration.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dirty="0" smtClean="0"/>
              <a:t>Unidad I</a:t>
            </a:r>
            <a:endParaRPr lang="es-MX" dirty="0"/>
          </a:p>
        </p:txBody>
      </p:sp>
      <p:sp>
        <p:nvSpPr>
          <p:cNvPr id="3" name="Subtitle 2"/>
          <p:cNvSpPr>
            <a:spLocks noGrp="1"/>
          </p:cNvSpPr>
          <p:nvPr>
            <p:ph type="subTitle" idx="1"/>
          </p:nvPr>
        </p:nvSpPr>
        <p:spPr/>
        <p:txBody>
          <a:bodyPr/>
          <a:lstStyle/>
          <a:p>
            <a:r>
              <a:rPr lang="es-MX" dirty="0" smtClean="0"/>
              <a:t>Introducción a las Estructuras de Datos</a:t>
            </a:r>
            <a:endParaRPr lang="es-MX" dirty="0"/>
          </a:p>
        </p:txBody>
      </p:sp>
    </p:spTree>
    <p:extLst>
      <p:ext uri="{BB962C8B-B14F-4D97-AF65-F5344CB8AC3E}">
        <p14:creationId xmlns:p14="http://schemas.microsoft.com/office/powerpoint/2010/main" val="3197789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Abstracción</a:t>
            </a:r>
            <a:endParaRPr lang="es-MX" dirty="0"/>
          </a:p>
        </p:txBody>
      </p:sp>
      <p:sp>
        <p:nvSpPr>
          <p:cNvPr id="3" name="Content Placeholder 2"/>
          <p:cNvSpPr>
            <a:spLocks noGrp="1"/>
          </p:cNvSpPr>
          <p:nvPr>
            <p:ph idx="1"/>
          </p:nvPr>
        </p:nvSpPr>
        <p:spPr/>
        <p:txBody>
          <a:bodyPr/>
          <a:lstStyle/>
          <a:p>
            <a:r>
              <a:rPr lang="es-MX" sz="2399" dirty="0"/>
              <a:t>Enfocarse en el </a:t>
            </a:r>
            <a:r>
              <a:rPr lang="es-MX" sz="2399" b="1" dirty="0">
                <a:solidFill>
                  <a:schemeClr val="accent1"/>
                </a:solidFill>
              </a:rPr>
              <a:t>"¿qué hace?"</a:t>
            </a:r>
            <a:r>
              <a:rPr lang="es-MX" sz="2399" dirty="0">
                <a:solidFill>
                  <a:schemeClr val="accent1"/>
                </a:solidFill>
              </a:rPr>
              <a:t> </a:t>
            </a:r>
            <a:r>
              <a:rPr lang="es-MX" sz="2399" dirty="0"/>
              <a:t>más que en el </a:t>
            </a:r>
            <a:r>
              <a:rPr lang="es-MX" sz="2399" b="1" dirty="0">
                <a:solidFill>
                  <a:schemeClr val="accent1"/>
                </a:solidFill>
              </a:rPr>
              <a:t>"¿cómo lo hace?" </a:t>
            </a:r>
            <a:r>
              <a:rPr lang="es-MX" sz="2399" dirty="0"/>
              <a:t>(característica de caja negra)</a:t>
            </a:r>
          </a:p>
          <a:p>
            <a:endParaRPr lang="es-MX" sz="2399" dirty="0"/>
          </a:p>
          <a:p>
            <a:r>
              <a:rPr lang="es-MX" sz="2399" dirty="0"/>
              <a:t>Los TDA permiten crear nuevos tipos de abstracciones de datos que están presentes implícitamente o explícitamente en el dominio del problema, y que no son provistos por el lenguaje.</a:t>
            </a:r>
          </a:p>
          <a:p>
            <a:endParaRPr lang="es-MX" dirty="0"/>
          </a:p>
        </p:txBody>
      </p:sp>
    </p:spTree>
    <p:extLst>
      <p:ext uri="{BB962C8B-B14F-4D97-AF65-F5344CB8AC3E}">
        <p14:creationId xmlns:p14="http://schemas.microsoft.com/office/powerpoint/2010/main" val="335598925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1.5.3 </a:t>
            </a:r>
            <a:r>
              <a:rPr lang="es-MX" dirty="0"/>
              <a:t>Eficiencia de los algoritmos </a:t>
            </a:r>
          </a:p>
        </p:txBody>
      </p:sp>
      <p:sp>
        <p:nvSpPr>
          <p:cNvPr id="3" name="Content Placeholder 2"/>
          <p:cNvSpPr>
            <a:spLocks noGrp="1"/>
          </p:cNvSpPr>
          <p:nvPr>
            <p:ph idx="1"/>
          </p:nvPr>
        </p:nvSpPr>
        <p:spPr/>
        <p:txBody>
          <a:bodyPr/>
          <a:lstStyle/>
          <a:p>
            <a:pPr marL="502769" indent="-457063">
              <a:buFont typeface="+mj-lt"/>
              <a:buAutoNum type="arabicPeriod" startAt="5"/>
            </a:pPr>
            <a:r>
              <a:rPr lang="es-MX" sz="2399" b="1" dirty="0"/>
              <a:t>Llamadas a funciones</a:t>
            </a:r>
            <a:r>
              <a:rPr lang="es-MX" sz="2399" dirty="0"/>
              <a:t>: Si una determinada función P tiene una eficiencia de O(f(n)), cualquier llamada a P es de orden O(f(n)). </a:t>
            </a:r>
          </a:p>
          <a:p>
            <a:pPr marL="731301" lvl="1" indent="-457063">
              <a:buFont typeface="+mj-lt"/>
              <a:buAutoNum type="alphaLcParenR"/>
            </a:pPr>
            <a:r>
              <a:rPr lang="es-MX" dirty="0"/>
              <a:t>Las asignaciones con diversas llamadas a función deben sumar las cotas de tiempo de ejecución de cada llamada. </a:t>
            </a:r>
          </a:p>
          <a:p>
            <a:pPr marL="731301" lvl="1" indent="-457063">
              <a:buFont typeface="+mj-lt"/>
              <a:buAutoNum type="alphaLcParenR"/>
            </a:pPr>
            <a:r>
              <a:rPr lang="es-MX" dirty="0"/>
              <a:t>La misma consideración es aplicable a las condiciones de bucles y sentencias condicionales.</a:t>
            </a:r>
          </a:p>
          <a:p>
            <a:pPr marL="502769" indent="-457063">
              <a:buFont typeface="+mj-lt"/>
              <a:buAutoNum type="arabicPeriod" startAt="5"/>
            </a:pPr>
            <a:r>
              <a:rPr lang="es-MX" sz="2399" b="1" dirty="0"/>
              <a:t>Funciones Recursivas: </a:t>
            </a:r>
            <a:r>
              <a:rPr lang="es-MX" sz="2399" dirty="0"/>
              <a:t>Las funciones de tiempo asociadas a funciones recursivas son también recursivas. </a:t>
            </a:r>
          </a:p>
          <a:p>
            <a:pPr marL="45706" indent="0">
              <a:buNone/>
            </a:pPr>
            <a:r>
              <a:rPr lang="es-MX" sz="2399" dirty="0"/>
              <a:t>                </a:t>
            </a:r>
            <a:r>
              <a:rPr lang="pt-BR" sz="2399" dirty="0"/>
              <a:t>p.ej. T(n) = T(n T(n) = T(n-1) + f(n)</a:t>
            </a:r>
            <a:endParaRPr lang="es-MX" sz="2399" dirty="0"/>
          </a:p>
          <a:p>
            <a:pPr marL="274238" lvl="1" indent="0">
              <a:buNone/>
            </a:pPr>
            <a:endParaRPr lang="es-MX" dirty="0"/>
          </a:p>
          <a:p>
            <a:pPr marL="502769" indent="-457063">
              <a:buFont typeface="+mj-lt"/>
              <a:buAutoNum type="arabicPeriod" startAt="5"/>
            </a:pPr>
            <a:endParaRPr lang="es-MX" dirty="0" smtClean="0"/>
          </a:p>
          <a:p>
            <a:pPr marL="45706" indent="0">
              <a:buNone/>
            </a:pPr>
            <a:endParaRPr lang="es-MX" dirty="0"/>
          </a:p>
        </p:txBody>
      </p:sp>
    </p:spTree>
    <p:extLst>
      <p:ext uri="{BB962C8B-B14F-4D97-AF65-F5344CB8AC3E}">
        <p14:creationId xmlns:p14="http://schemas.microsoft.com/office/powerpoint/2010/main" val="2527736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Elementos de los TDA</a:t>
            </a:r>
            <a:endParaRPr lang="es-MX" dirty="0"/>
          </a:p>
        </p:txBody>
      </p:sp>
      <p:sp>
        <p:nvSpPr>
          <p:cNvPr id="3" name="Content Placeholder 2"/>
          <p:cNvSpPr>
            <a:spLocks noGrp="1"/>
          </p:cNvSpPr>
          <p:nvPr>
            <p:ph idx="1"/>
          </p:nvPr>
        </p:nvSpPr>
        <p:spPr>
          <a:xfrm>
            <a:off x="1069570" y="2121749"/>
            <a:ext cx="3308107" cy="3930638"/>
          </a:xfrm>
        </p:spPr>
        <p:txBody>
          <a:bodyPr>
            <a:normAutofit fontScale="92500"/>
          </a:bodyPr>
          <a:lstStyle/>
          <a:p>
            <a:r>
              <a:rPr lang="es-MX" sz="2399" dirty="0"/>
              <a:t>En un TDA existen dos elementos diferenciados:</a:t>
            </a:r>
          </a:p>
          <a:p>
            <a:pPr lvl="1"/>
            <a:r>
              <a:rPr lang="es-MX" sz="1999" dirty="0"/>
              <a:t>La Interfaz de utilización</a:t>
            </a:r>
          </a:p>
          <a:p>
            <a:pPr lvl="1"/>
            <a:r>
              <a:rPr lang="es-MX" sz="1999" dirty="0"/>
              <a:t>La representación</a:t>
            </a:r>
          </a:p>
          <a:p>
            <a:r>
              <a:rPr lang="es-MX" sz="2399" dirty="0"/>
              <a:t>A la hora de utilizar el TDA, la representación debe permanecer oculta. </a:t>
            </a:r>
          </a:p>
          <a:p>
            <a:r>
              <a:rPr lang="es-MX" sz="2399" dirty="0"/>
              <a:t>Solo podremos utilizar las operaciones del tipo para trabajar con sus elementos.</a:t>
            </a:r>
            <a:endParaRPr lang="es-MX" sz="2199" dirty="0"/>
          </a:p>
        </p:txBody>
      </p:sp>
      <p:pic>
        <p:nvPicPr>
          <p:cNvPr id="4" name="Picture 3"/>
          <p:cNvPicPr>
            <a:picLocks noChangeAspect="1"/>
          </p:cNvPicPr>
          <p:nvPr/>
        </p:nvPicPr>
        <p:blipFill>
          <a:blip r:embed="rId2"/>
          <a:stretch>
            <a:fillRect/>
          </a:stretch>
        </p:blipFill>
        <p:spPr>
          <a:xfrm>
            <a:off x="5342468" y="2434367"/>
            <a:ext cx="6066772" cy="3259585"/>
          </a:xfrm>
          <a:prstGeom prst="rect">
            <a:avLst/>
          </a:prstGeom>
        </p:spPr>
      </p:pic>
    </p:spTree>
    <p:extLst>
      <p:ext uri="{BB962C8B-B14F-4D97-AF65-F5344CB8AC3E}">
        <p14:creationId xmlns:p14="http://schemas.microsoft.com/office/powerpoint/2010/main" val="2824782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cstate="print"/>
          <a:srcRect/>
          <a:stretch>
            <a:fillRect/>
          </a:stretch>
        </p:blipFill>
        <p:spPr bwMode="auto">
          <a:xfrm>
            <a:off x="1223175" y="472920"/>
            <a:ext cx="9721016" cy="6112327"/>
          </a:xfrm>
          <a:prstGeom prst="rect">
            <a:avLst/>
          </a:prstGeom>
          <a:noFill/>
          <a:ln w="9525">
            <a:noFill/>
            <a:miter lim="800000"/>
            <a:headEnd/>
            <a:tailEnd/>
          </a:ln>
        </p:spPr>
      </p:pic>
    </p:spTree>
    <p:extLst>
      <p:ext uri="{BB962C8B-B14F-4D97-AF65-F5344CB8AC3E}">
        <p14:creationId xmlns:p14="http://schemas.microsoft.com/office/powerpoint/2010/main" val="3949333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1.3. Ejemplos de TDA</a:t>
            </a:r>
            <a:endParaRPr lang="es-MX" dirty="0"/>
          </a:p>
        </p:txBody>
      </p:sp>
      <p:sp>
        <p:nvSpPr>
          <p:cNvPr id="3" name="Content Placeholder 2"/>
          <p:cNvSpPr>
            <a:spLocks noGrp="1"/>
          </p:cNvSpPr>
          <p:nvPr>
            <p:ph idx="1"/>
          </p:nvPr>
        </p:nvSpPr>
        <p:spPr>
          <a:xfrm>
            <a:off x="1069569" y="2121748"/>
            <a:ext cx="10055781" cy="3364116"/>
          </a:xfrm>
        </p:spPr>
        <p:txBody>
          <a:bodyPr>
            <a:noAutofit/>
          </a:bodyPr>
          <a:lstStyle/>
          <a:p>
            <a:r>
              <a:rPr lang="es-MX" dirty="0"/>
              <a:t>Para construir un tipo abstracto debemos:</a:t>
            </a:r>
          </a:p>
          <a:p>
            <a:pPr lvl="1"/>
            <a:r>
              <a:rPr lang="es-MX" dirty="0"/>
              <a:t>1. Exponer una definición del tipo.</a:t>
            </a:r>
          </a:p>
          <a:p>
            <a:pPr lvl="1"/>
            <a:r>
              <a:rPr lang="es-MX" dirty="0"/>
              <a:t>2. Definir las operaciones (funciones y procedimientos) que permitan operar con instancias de ese tipo.</a:t>
            </a:r>
          </a:p>
          <a:p>
            <a:pPr lvl="1"/>
            <a:r>
              <a:rPr lang="es-MX" dirty="0"/>
              <a:t>3. Ocultar la representación de los elementos del tipo de modo que </a:t>
            </a:r>
            <a:r>
              <a:rPr lang="es-MX" i="1" dirty="0"/>
              <a:t>sólo </a:t>
            </a:r>
            <a:r>
              <a:rPr lang="es-MX" dirty="0"/>
              <a:t>se pueda actuar sobre ellos con las operaciones proporcionadas.</a:t>
            </a:r>
          </a:p>
          <a:p>
            <a:pPr lvl="1"/>
            <a:r>
              <a:rPr lang="es-MX" dirty="0"/>
              <a:t>4. Poder hacer instancias múltiples del tipo.</a:t>
            </a:r>
          </a:p>
        </p:txBody>
      </p:sp>
    </p:spTree>
    <p:extLst>
      <p:ext uri="{BB962C8B-B14F-4D97-AF65-F5344CB8AC3E}">
        <p14:creationId xmlns:p14="http://schemas.microsoft.com/office/powerpoint/2010/main" val="1541870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Operaciones básicas en TDA</a:t>
            </a:r>
            <a:endParaRPr lang="es-MX" dirty="0"/>
          </a:p>
        </p:txBody>
      </p:sp>
      <p:sp>
        <p:nvSpPr>
          <p:cNvPr id="3" name="Content Placeholder 2"/>
          <p:cNvSpPr>
            <a:spLocks noGrp="1"/>
          </p:cNvSpPr>
          <p:nvPr>
            <p:ph idx="1"/>
          </p:nvPr>
        </p:nvSpPr>
        <p:spPr/>
        <p:txBody>
          <a:bodyPr>
            <a:normAutofit/>
          </a:bodyPr>
          <a:lstStyle/>
          <a:p>
            <a:r>
              <a:rPr lang="es-MX" sz="2399" b="1" dirty="0"/>
              <a:t>Constructores</a:t>
            </a:r>
            <a:r>
              <a:rPr lang="es-MX" sz="2399" dirty="0"/>
              <a:t>: Crean una nueva instancia del tipo.</a:t>
            </a:r>
          </a:p>
          <a:p>
            <a:r>
              <a:rPr lang="es-MX" sz="2399" b="1" dirty="0"/>
              <a:t>Transformación</a:t>
            </a:r>
            <a:r>
              <a:rPr lang="es-MX" sz="2399" dirty="0"/>
              <a:t>: Cambian el valor de uno o más elementos de una instancia del tipo.</a:t>
            </a:r>
          </a:p>
          <a:p>
            <a:r>
              <a:rPr lang="es-MX" sz="2399" b="1" dirty="0"/>
              <a:t>Observación (Consulta)</a:t>
            </a:r>
            <a:r>
              <a:rPr lang="es-MX" sz="2399" dirty="0"/>
              <a:t>: Nos permiten observar el valor de uno o varios elementos de una instancia sin modificarlos.</a:t>
            </a:r>
          </a:p>
          <a:p>
            <a:r>
              <a:rPr lang="es-MX" sz="2399" b="1" dirty="0" err="1"/>
              <a:t>Iteradores</a:t>
            </a:r>
            <a:r>
              <a:rPr lang="es-MX" sz="2399" b="1" dirty="0"/>
              <a:t> (Recorridos)</a:t>
            </a:r>
            <a:r>
              <a:rPr lang="es-MX" sz="2399" dirty="0"/>
              <a:t>: Nos permiten procesar todos los componentes en un TDA de forma secuencial.</a:t>
            </a:r>
          </a:p>
        </p:txBody>
      </p:sp>
    </p:spTree>
    <p:extLst>
      <p:ext uri="{BB962C8B-B14F-4D97-AF65-F5344CB8AC3E}">
        <p14:creationId xmlns:p14="http://schemas.microsoft.com/office/powerpoint/2010/main" val="24676896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Ejercicio</a:t>
            </a:r>
            <a:endParaRPr lang="es-MX" dirty="0"/>
          </a:p>
        </p:txBody>
      </p:sp>
      <p:sp>
        <p:nvSpPr>
          <p:cNvPr id="3" name="2 Marcador de contenido"/>
          <p:cNvSpPr>
            <a:spLocks noGrp="1"/>
          </p:cNvSpPr>
          <p:nvPr>
            <p:ph sz="quarter" idx="1"/>
          </p:nvPr>
        </p:nvSpPr>
        <p:spPr/>
        <p:txBody>
          <a:bodyPr>
            <a:normAutofit/>
          </a:bodyPr>
          <a:lstStyle/>
          <a:p>
            <a:r>
              <a:rPr lang="es-MX" dirty="0" smtClean="0"/>
              <a:t>Crear un TDA en  Java.</a:t>
            </a:r>
          </a:p>
          <a:p>
            <a:r>
              <a:rPr lang="es-MX" dirty="0" smtClean="0"/>
              <a:t>En un sistema de Control Escolar se necesita una clase llamada </a:t>
            </a:r>
            <a:r>
              <a:rPr lang="es-MX" dirty="0" smtClean="0">
                <a:effectLst>
                  <a:outerShdw blurRad="38100" dist="38100" dir="2700000" algn="tl">
                    <a:srgbClr val="000000">
                      <a:alpha val="43137"/>
                    </a:srgbClr>
                  </a:outerShdw>
                </a:effectLst>
              </a:rPr>
              <a:t>Alumno</a:t>
            </a:r>
          </a:p>
          <a:p>
            <a:r>
              <a:rPr lang="es-MX" dirty="0" smtClean="0"/>
              <a:t>Crea la clase Alumno con 5 atributos que consideres.</a:t>
            </a:r>
            <a:endParaRPr lang="es-MX" b="1" dirty="0" smtClean="0"/>
          </a:p>
          <a:p>
            <a:pPr lvl="1"/>
            <a:r>
              <a:rPr lang="es-MX" b="1" dirty="0" err="1" smtClean="0"/>
              <a:t>Sobreescribir</a:t>
            </a:r>
            <a:r>
              <a:rPr lang="es-MX" b="1" dirty="0" smtClean="0"/>
              <a:t> el método </a:t>
            </a:r>
            <a:r>
              <a:rPr lang="es-MX" b="1" dirty="0" err="1" smtClean="0"/>
              <a:t>toString</a:t>
            </a:r>
            <a:r>
              <a:rPr lang="es-MX" b="1" dirty="0" smtClean="0"/>
              <a:t> para que retorne:</a:t>
            </a:r>
          </a:p>
          <a:p>
            <a:pPr lvl="2"/>
            <a:r>
              <a:rPr lang="es-MX" b="1" dirty="0" smtClean="0"/>
              <a:t>Los atributos de la clase</a:t>
            </a:r>
          </a:p>
          <a:p>
            <a:pPr marL="457063" lvl="1" indent="0">
              <a:buNone/>
            </a:pPr>
            <a:endParaRPr lang="es-MX" b="1" dirty="0"/>
          </a:p>
          <a:p>
            <a:pPr lvl="1"/>
            <a:endParaRPr lang="es-MX" b="1" dirty="0" smtClean="0"/>
          </a:p>
          <a:p>
            <a:endParaRPr lang="es-MX" dirty="0"/>
          </a:p>
          <a:p>
            <a:endParaRPr lang="es-MX" dirty="0" smtClean="0"/>
          </a:p>
          <a:p>
            <a:endParaRPr lang="es-MX" dirty="0" smtClean="0"/>
          </a:p>
        </p:txBody>
      </p:sp>
      <p:sp>
        <p:nvSpPr>
          <p:cNvPr id="4" name="Rectángulo redondeado 3"/>
          <p:cNvSpPr/>
          <p:nvPr/>
        </p:nvSpPr>
        <p:spPr>
          <a:xfrm>
            <a:off x="5158308" y="545808"/>
            <a:ext cx="3816424" cy="151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r>
              <a:rPr lang="es-MX" dirty="0" smtClean="0"/>
              <a:t>Qué TDA se les ocurren?</a:t>
            </a:r>
            <a:endParaRPr lang="es-MX" dirty="0"/>
          </a:p>
        </p:txBody>
      </p:sp>
      <p:sp>
        <p:nvSpPr>
          <p:cNvPr id="5" name="Rectángulo 4"/>
          <p:cNvSpPr/>
          <p:nvPr/>
        </p:nvSpPr>
        <p:spPr>
          <a:xfrm>
            <a:off x="1341884" y="4797152"/>
            <a:ext cx="4032448"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1.-Constructor (para inicializar atributos)</a:t>
            </a:r>
          </a:p>
          <a:p>
            <a:pPr algn="ctr"/>
            <a:r>
              <a:rPr lang="es-MX" dirty="0" smtClean="0"/>
              <a:t>2.- Métodos acceder a los atributos</a:t>
            </a:r>
            <a:endParaRPr lang="es-MX" dirty="0"/>
          </a:p>
        </p:txBody>
      </p:sp>
      <p:sp>
        <p:nvSpPr>
          <p:cNvPr id="6" name="Rectángulo 5"/>
          <p:cNvSpPr/>
          <p:nvPr/>
        </p:nvSpPr>
        <p:spPr>
          <a:xfrm>
            <a:off x="8193246" y="3645024"/>
            <a:ext cx="3960440" cy="3029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Reglas para crear TDA:</a:t>
            </a:r>
          </a:p>
          <a:p>
            <a:pPr algn="ctr"/>
            <a:r>
              <a:rPr lang="es-MX" dirty="0" smtClean="0"/>
              <a:t>1.- El constructor por default esta prohibido</a:t>
            </a:r>
          </a:p>
          <a:p>
            <a:pPr algn="ctr"/>
            <a:r>
              <a:rPr lang="es-MX" dirty="0" smtClean="0"/>
              <a:t>2.- Los atributos deben siempre ser privados</a:t>
            </a:r>
          </a:p>
          <a:p>
            <a:pPr algn="ctr"/>
            <a:r>
              <a:rPr lang="es-MX" dirty="0" smtClean="0"/>
              <a:t>3.- Deben de crearse métodos públicos </a:t>
            </a:r>
            <a:endParaRPr lang="es-MX" dirty="0"/>
          </a:p>
        </p:txBody>
      </p:sp>
    </p:spTree>
    <p:extLst>
      <p:ext uri="{BB962C8B-B14F-4D97-AF65-F5344CB8AC3E}">
        <p14:creationId xmlns:p14="http://schemas.microsoft.com/office/powerpoint/2010/main" val="5970201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t>1.4. Manejo de Memoria</a:t>
            </a:r>
            <a:endParaRPr lang="es-MX" dirty="0"/>
          </a:p>
        </p:txBody>
      </p:sp>
      <p:sp>
        <p:nvSpPr>
          <p:cNvPr id="3" name="Content Placeholder 2"/>
          <p:cNvSpPr>
            <a:spLocks noGrp="1"/>
          </p:cNvSpPr>
          <p:nvPr>
            <p:ph idx="1"/>
          </p:nvPr>
        </p:nvSpPr>
        <p:spPr/>
        <p:txBody>
          <a:bodyPr>
            <a:normAutofit/>
          </a:bodyPr>
          <a:lstStyle/>
          <a:p>
            <a:r>
              <a:rPr lang="es-ES_tradnl" altLang="es-MX" dirty="0"/>
              <a:t>La memoria o memoria central se utiliza para almacenar información. La información almacenada puede ser de dos tipos: las instrucciones de un programa y los datos que requiere.</a:t>
            </a:r>
            <a:endParaRPr lang="es-ES" altLang="es-MX" dirty="0"/>
          </a:p>
          <a:p>
            <a:r>
              <a:rPr lang="es-419" sz="2399" dirty="0"/>
              <a:t>¿Cuál es la capacidad de memoria que tiene una computadora en la actualidad?</a:t>
            </a:r>
            <a:endParaRPr lang="es-MX" sz="2399" dirty="0"/>
          </a:p>
        </p:txBody>
      </p:sp>
    </p:spTree>
    <p:extLst>
      <p:ext uri="{BB962C8B-B14F-4D97-AF65-F5344CB8AC3E}">
        <p14:creationId xmlns:p14="http://schemas.microsoft.com/office/powerpoint/2010/main" val="41888682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31"/>
          <p:cNvGraphicFramePr>
            <a:graphicFrameLocks noGrp="1"/>
          </p:cNvGraphicFramePr>
          <p:nvPr>
            <p:extLst/>
          </p:nvPr>
        </p:nvGraphicFramePr>
        <p:xfrm>
          <a:off x="3279523" y="2321954"/>
          <a:ext cx="3910580" cy="2133360"/>
        </p:xfrm>
        <a:graphic>
          <a:graphicData uri="http://schemas.openxmlformats.org/drawingml/2006/table">
            <a:tbl>
              <a:tblPr/>
              <a:tblGrid>
                <a:gridCol w="390423"/>
                <a:gridCol w="392010"/>
                <a:gridCol w="390423"/>
                <a:gridCol w="392011"/>
                <a:gridCol w="390423"/>
                <a:gridCol w="390423"/>
                <a:gridCol w="392010"/>
                <a:gridCol w="390423"/>
                <a:gridCol w="392011"/>
                <a:gridCol w="390423"/>
              </a:tblGrid>
              <a:tr h="21330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1330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1330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1330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1330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1330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0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0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0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0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AutoShape 132"/>
          <p:cNvSpPr>
            <a:spLocks noChangeArrowheads="1"/>
          </p:cNvSpPr>
          <p:nvPr/>
        </p:nvSpPr>
        <p:spPr bwMode="auto">
          <a:xfrm>
            <a:off x="2055879" y="2321954"/>
            <a:ext cx="1295063" cy="504694"/>
          </a:xfrm>
          <a:prstGeom prst="cloudCallout">
            <a:avLst>
              <a:gd name="adj1" fmla="val 60171"/>
              <a:gd name="adj2" fmla="val 57546"/>
            </a:avLst>
          </a:prstGeom>
          <a:solidFill>
            <a:schemeClr val="bg1"/>
          </a:solidFill>
          <a:ln w="9525">
            <a:solidFill>
              <a:schemeClr val="tx1"/>
            </a:solidFill>
            <a:round/>
            <a:headEnd/>
            <a:tailEnd/>
          </a:ln>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Arial" panose="020B0604020202020204" pitchFamily="34" charset="0"/>
              </a:rPr>
              <a:t>Datos</a:t>
            </a:r>
            <a:endParaRPr lang="es-ES" altLang="es-MX" sz="1400">
              <a:latin typeface="Arial" panose="020B0604020202020204" pitchFamily="34" charset="0"/>
            </a:endParaRPr>
          </a:p>
        </p:txBody>
      </p:sp>
      <p:sp>
        <p:nvSpPr>
          <p:cNvPr id="6" name="AutoShape 133"/>
          <p:cNvSpPr>
            <a:spLocks noChangeArrowheads="1"/>
          </p:cNvSpPr>
          <p:nvPr/>
        </p:nvSpPr>
        <p:spPr bwMode="auto">
          <a:xfrm>
            <a:off x="4287323" y="1818847"/>
            <a:ext cx="1655332" cy="647531"/>
          </a:xfrm>
          <a:prstGeom prst="cloudCallout">
            <a:avLst>
              <a:gd name="adj1" fmla="val 1102"/>
              <a:gd name="adj2" fmla="val 70097"/>
            </a:avLst>
          </a:prstGeom>
          <a:solidFill>
            <a:schemeClr val="bg1"/>
          </a:solidFill>
          <a:ln w="9525">
            <a:solidFill>
              <a:schemeClr val="tx1"/>
            </a:solidFill>
            <a:round/>
            <a:headEnd/>
            <a:tailEnd/>
          </a:ln>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Arial" panose="020B0604020202020204" pitchFamily="34" charset="0"/>
              </a:rPr>
              <a:t>Programas</a:t>
            </a:r>
            <a:endParaRPr lang="es-ES" altLang="es-MX" sz="1400">
              <a:latin typeface="Arial" panose="020B0604020202020204" pitchFamily="34" charset="0"/>
            </a:endParaRPr>
          </a:p>
        </p:txBody>
      </p:sp>
      <p:sp>
        <p:nvSpPr>
          <p:cNvPr id="7" name="AutoShape 134"/>
          <p:cNvSpPr>
            <a:spLocks noChangeArrowheads="1"/>
          </p:cNvSpPr>
          <p:nvPr/>
        </p:nvSpPr>
        <p:spPr bwMode="auto">
          <a:xfrm rot="259074">
            <a:off x="6020930" y="1463252"/>
            <a:ext cx="1146644" cy="641740"/>
          </a:xfrm>
          <a:prstGeom prst="cloudCallout">
            <a:avLst>
              <a:gd name="adj1" fmla="val -6593"/>
              <a:gd name="adj2" fmla="val 139255"/>
            </a:avLst>
          </a:prstGeom>
          <a:solidFill>
            <a:schemeClr val="bg1"/>
          </a:solidFill>
          <a:ln w="9525">
            <a:solidFill>
              <a:schemeClr val="tx1"/>
            </a:solidFill>
            <a:round/>
            <a:headEnd/>
            <a:tailEnd/>
          </a:ln>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Arial" panose="020B0604020202020204" pitchFamily="34" charset="0"/>
              </a:rPr>
              <a:t>Stack (Pila)</a:t>
            </a:r>
            <a:endParaRPr lang="es-ES" altLang="es-MX" sz="1400">
              <a:latin typeface="Arial" panose="020B0604020202020204" pitchFamily="34" charset="0"/>
            </a:endParaRPr>
          </a:p>
        </p:txBody>
      </p:sp>
      <p:sp>
        <p:nvSpPr>
          <p:cNvPr id="8" name="AutoShape 136"/>
          <p:cNvSpPr>
            <a:spLocks noChangeArrowheads="1"/>
          </p:cNvSpPr>
          <p:nvPr/>
        </p:nvSpPr>
        <p:spPr bwMode="auto">
          <a:xfrm rot="10800000">
            <a:off x="1911455" y="3977284"/>
            <a:ext cx="1366481" cy="718951"/>
          </a:xfrm>
          <a:prstGeom prst="cloudCallout">
            <a:avLst>
              <a:gd name="adj1" fmla="val -61963"/>
              <a:gd name="adj2" fmla="val 89731"/>
            </a:avLst>
          </a:prstGeom>
          <a:solidFill>
            <a:schemeClr val="bg1"/>
          </a:solidFill>
          <a:ln w="9525">
            <a:solidFill>
              <a:schemeClr val="tx1"/>
            </a:solidFill>
            <a:round/>
            <a:headEnd/>
            <a:tailEnd/>
          </a:ln>
        </p:spPr>
        <p:txBody>
          <a:bodyPr rot="10800000"/>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Arial" panose="020B0604020202020204" pitchFamily="34" charset="0"/>
              </a:rPr>
              <a:t>Heap (montón)</a:t>
            </a:r>
            <a:endParaRPr lang="es-ES" altLang="es-MX" sz="1400">
              <a:latin typeface="Arial" panose="020B0604020202020204" pitchFamily="34" charset="0"/>
            </a:endParaRPr>
          </a:p>
        </p:txBody>
      </p:sp>
      <p:sp>
        <p:nvSpPr>
          <p:cNvPr id="9" name="AutoShape 137"/>
          <p:cNvSpPr>
            <a:spLocks noChangeArrowheads="1"/>
          </p:cNvSpPr>
          <p:nvPr/>
        </p:nvSpPr>
        <p:spPr bwMode="auto">
          <a:xfrm rot="10800000">
            <a:off x="4287323" y="4194715"/>
            <a:ext cx="1871176" cy="791956"/>
          </a:xfrm>
          <a:prstGeom prst="cloudCallout">
            <a:avLst>
              <a:gd name="adj1" fmla="val -4116"/>
              <a:gd name="adj2" fmla="val 77250"/>
            </a:avLst>
          </a:prstGeom>
          <a:solidFill>
            <a:schemeClr val="bg1"/>
          </a:solidFill>
          <a:ln w="9525">
            <a:solidFill>
              <a:schemeClr val="tx1"/>
            </a:solidFill>
            <a:round/>
            <a:headEnd/>
            <a:tailEnd/>
          </a:ln>
        </p:spPr>
        <p:txBody>
          <a:bodyPr rot="10800000"/>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Arial" panose="020B0604020202020204" pitchFamily="34" charset="0"/>
              </a:rPr>
              <a:t>Buffer</a:t>
            </a:r>
            <a:endParaRPr lang="es-ES" altLang="es-MX" sz="1400">
              <a:latin typeface="Arial" panose="020B0604020202020204" pitchFamily="34" charset="0"/>
            </a:endParaRPr>
          </a:p>
        </p:txBody>
      </p:sp>
      <p:sp>
        <p:nvSpPr>
          <p:cNvPr id="10" name="AutoShape 138"/>
          <p:cNvSpPr>
            <a:spLocks noChangeArrowheads="1"/>
          </p:cNvSpPr>
          <p:nvPr/>
        </p:nvSpPr>
        <p:spPr bwMode="auto">
          <a:xfrm>
            <a:off x="7455148" y="3402759"/>
            <a:ext cx="1726750" cy="360269"/>
          </a:xfrm>
          <a:prstGeom prst="cloudCallout">
            <a:avLst>
              <a:gd name="adj1" fmla="val -79046"/>
              <a:gd name="adj2" fmla="val 132380"/>
            </a:avLst>
          </a:prstGeom>
          <a:solidFill>
            <a:schemeClr val="bg1"/>
          </a:solidFill>
          <a:ln w="9525">
            <a:solidFill>
              <a:schemeClr val="tx1"/>
            </a:solidFill>
            <a:round/>
            <a:headEnd/>
            <a:tailEnd/>
          </a:ln>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Arial" panose="020B0604020202020204" pitchFamily="34" charset="0"/>
              </a:rPr>
              <a:t>Video</a:t>
            </a:r>
            <a:endParaRPr lang="es-ES" altLang="es-MX" sz="1400">
              <a:latin typeface="Arial" panose="020B0604020202020204" pitchFamily="34" charset="0"/>
            </a:endParaRPr>
          </a:p>
        </p:txBody>
      </p:sp>
      <p:sp>
        <p:nvSpPr>
          <p:cNvPr id="11" name="Text Box 139"/>
          <p:cNvSpPr txBox="1">
            <a:spLocks noChangeArrowheads="1"/>
          </p:cNvSpPr>
          <p:nvPr/>
        </p:nvSpPr>
        <p:spPr bwMode="auto">
          <a:xfrm>
            <a:off x="2343143" y="5058091"/>
            <a:ext cx="2015600" cy="33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Arial" panose="020B0604020202020204" pitchFamily="34" charset="0"/>
              </a:rPr>
              <a:t>Int [] v=new int[20]; </a:t>
            </a:r>
            <a:endParaRPr lang="es-ES" altLang="es-MX" sz="1600">
              <a:latin typeface="Arial" panose="020B0604020202020204" pitchFamily="34" charset="0"/>
            </a:endParaRPr>
          </a:p>
        </p:txBody>
      </p:sp>
      <p:sp>
        <p:nvSpPr>
          <p:cNvPr id="12" name="Text Box 140"/>
          <p:cNvSpPr txBox="1">
            <a:spLocks noChangeArrowheads="1"/>
          </p:cNvSpPr>
          <p:nvPr/>
        </p:nvSpPr>
        <p:spPr bwMode="auto">
          <a:xfrm>
            <a:off x="4287323" y="4986671"/>
            <a:ext cx="4607313" cy="33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Arial" panose="020B0604020202020204" pitchFamily="34" charset="0"/>
              </a:rPr>
              <a:t>¿En que parte de la memoria se define?</a:t>
            </a:r>
            <a:endParaRPr lang="es-ES" altLang="es-MX" sz="1600">
              <a:latin typeface="Arial" panose="020B0604020202020204" pitchFamily="34" charset="0"/>
            </a:endParaRPr>
          </a:p>
        </p:txBody>
      </p:sp>
      <p:sp>
        <p:nvSpPr>
          <p:cNvPr id="13" name="Text Box 141"/>
          <p:cNvSpPr txBox="1">
            <a:spLocks noChangeArrowheads="1"/>
          </p:cNvSpPr>
          <p:nvPr/>
        </p:nvSpPr>
        <p:spPr bwMode="auto">
          <a:xfrm>
            <a:off x="4360329" y="5273935"/>
            <a:ext cx="4607313" cy="33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Arial" panose="020B0604020202020204" pitchFamily="34" charset="0"/>
              </a:rPr>
              <a:t>¿Cuántos bytes requiere para su definición?</a:t>
            </a:r>
            <a:endParaRPr lang="es-ES" altLang="es-MX" sz="1600">
              <a:latin typeface="Arial" panose="020B0604020202020204" pitchFamily="34" charset="0"/>
            </a:endParaRPr>
          </a:p>
        </p:txBody>
      </p:sp>
      <p:sp>
        <p:nvSpPr>
          <p:cNvPr id="14" name="Title 13"/>
          <p:cNvSpPr>
            <a:spLocks noGrp="1"/>
          </p:cNvSpPr>
          <p:nvPr>
            <p:ph type="title"/>
          </p:nvPr>
        </p:nvSpPr>
        <p:spPr/>
        <p:txBody>
          <a:bodyPr/>
          <a:lstStyle/>
          <a:p>
            <a:r>
              <a:rPr lang="es-419" dirty="0" smtClean="0"/>
              <a:t>Memoria</a:t>
            </a:r>
            <a:endParaRPr lang="es-MX" dirty="0"/>
          </a:p>
        </p:txBody>
      </p:sp>
    </p:spTree>
    <p:extLst>
      <p:ext uri="{BB962C8B-B14F-4D97-AF65-F5344CB8AC3E}">
        <p14:creationId xmlns:p14="http://schemas.microsoft.com/office/powerpoint/2010/main" val="411923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4"/>
          <p:cNvSpPr txBox="1">
            <a:spLocks noChangeArrowheads="1"/>
          </p:cNvSpPr>
          <p:nvPr/>
        </p:nvSpPr>
        <p:spPr bwMode="auto">
          <a:xfrm>
            <a:off x="2818665" y="534154"/>
            <a:ext cx="5004085" cy="57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3199">
                <a:latin typeface="Times New Roman" panose="02020603050405020304" pitchFamily="18" charset="0"/>
              </a:rPr>
              <a:t>Memoria</a:t>
            </a:r>
            <a:endParaRPr lang="es-ES" altLang="es-MX" sz="3199">
              <a:latin typeface="Times New Roman" panose="02020603050405020304" pitchFamily="18" charset="0"/>
            </a:endParaRPr>
          </a:p>
        </p:txBody>
      </p:sp>
      <p:sp>
        <p:nvSpPr>
          <p:cNvPr id="40964" name="Text Box 5"/>
          <p:cNvSpPr txBox="1">
            <a:spLocks noChangeArrowheads="1"/>
          </p:cNvSpPr>
          <p:nvPr/>
        </p:nvSpPr>
        <p:spPr bwMode="auto">
          <a:xfrm>
            <a:off x="2134631" y="1989514"/>
            <a:ext cx="2304450" cy="143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Arial" panose="020B0604020202020204" pitchFamily="34" charset="0"/>
              </a:rPr>
              <a:t>Int N=20;</a:t>
            </a:r>
          </a:p>
          <a:p>
            <a:pPr eaLnBrk="1" hangingPunct="1">
              <a:spcBef>
                <a:spcPct val="50000"/>
              </a:spcBef>
              <a:buClrTx/>
              <a:buFontTx/>
              <a:buNone/>
            </a:pPr>
            <a:r>
              <a:rPr lang="es-MX" altLang="es-MX" sz="1600">
                <a:latin typeface="Arial" panose="020B0604020202020204" pitchFamily="34" charset="0"/>
              </a:rPr>
              <a:t>char [] c=new char[N];    </a:t>
            </a:r>
          </a:p>
          <a:p>
            <a:pPr eaLnBrk="1" hangingPunct="1">
              <a:spcBef>
                <a:spcPct val="50000"/>
              </a:spcBef>
              <a:buClrTx/>
              <a:buFontTx/>
              <a:buNone/>
            </a:pPr>
            <a:endParaRPr lang="es-MX" altLang="es-MX" sz="1600">
              <a:latin typeface="Arial" panose="020B0604020202020204" pitchFamily="34" charset="0"/>
            </a:endParaRPr>
          </a:p>
          <a:p>
            <a:pPr eaLnBrk="1" hangingPunct="1">
              <a:spcBef>
                <a:spcPct val="50000"/>
              </a:spcBef>
              <a:buClrTx/>
              <a:buFontTx/>
              <a:buNone/>
            </a:pPr>
            <a:r>
              <a:rPr lang="es-MX" altLang="es-MX" sz="1600">
                <a:latin typeface="Arial" panose="020B0604020202020204" pitchFamily="34" charset="0"/>
              </a:rPr>
              <a:t>C[3]=‘A’; C[0]=‘8’;</a:t>
            </a:r>
            <a:endParaRPr lang="es-ES" altLang="es-MX" sz="1600">
              <a:latin typeface="Arial" panose="020B0604020202020204" pitchFamily="34" charset="0"/>
            </a:endParaRPr>
          </a:p>
        </p:txBody>
      </p:sp>
      <p:sp>
        <p:nvSpPr>
          <p:cNvPr id="40965" name="Text Box 6"/>
          <p:cNvSpPr txBox="1">
            <a:spLocks noChangeArrowheads="1"/>
          </p:cNvSpPr>
          <p:nvPr/>
        </p:nvSpPr>
        <p:spPr bwMode="auto">
          <a:xfrm>
            <a:off x="4581920" y="1789676"/>
            <a:ext cx="4823157" cy="580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b="1" dirty="0">
                <a:latin typeface="Arial" panose="020B0604020202020204" pitchFamily="34" charset="0"/>
              </a:rPr>
              <a:t>¿Java que conjunto de caracteres utiliza para la representación interna de caracteres y </a:t>
            </a:r>
            <a:r>
              <a:rPr lang="es-MX" altLang="es-MX" sz="1600" b="1" dirty="0" err="1">
                <a:latin typeface="Arial" panose="020B0604020202020204" pitchFamily="34" charset="0"/>
              </a:rPr>
              <a:t>string</a:t>
            </a:r>
            <a:r>
              <a:rPr lang="es-MX" altLang="es-MX" sz="1600" b="1" dirty="0">
                <a:latin typeface="Arial" panose="020B0604020202020204" pitchFamily="34" charset="0"/>
              </a:rPr>
              <a:t>?</a:t>
            </a:r>
            <a:endParaRPr lang="es-ES" altLang="es-MX" sz="1600" b="1" dirty="0">
              <a:latin typeface="Arial" panose="020B0604020202020204" pitchFamily="34" charset="0"/>
            </a:endParaRPr>
          </a:p>
        </p:txBody>
      </p:sp>
      <p:sp>
        <p:nvSpPr>
          <p:cNvPr id="334855" name="Text Box 7"/>
          <p:cNvSpPr txBox="1">
            <a:spLocks noChangeArrowheads="1"/>
          </p:cNvSpPr>
          <p:nvPr/>
        </p:nvSpPr>
        <p:spPr bwMode="auto">
          <a:xfrm>
            <a:off x="4581921" y="2389526"/>
            <a:ext cx="4464474" cy="36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ES" altLang="es-MX" sz="1600" dirty="0">
                <a:latin typeface="Arial" panose="020B0604020202020204" pitchFamily="34" charset="0"/>
              </a:rPr>
              <a:t>Java utiliza el conjunto de caracteres Unicode</a:t>
            </a:r>
            <a:r>
              <a:rPr lang="es-ES" altLang="es-MX" sz="1799" dirty="0"/>
              <a:t> </a:t>
            </a:r>
          </a:p>
        </p:txBody>
      </p:sp>
      <p:sp>
        <p:nvSpPr>
          <p:cNvPr id="334856" name="Text Box 8"/>
          <p:cNvSpPr txBox="1">
            <a:spLocks noChangeArrowheads="1"/>
          </p:cNvSpPr>
          <p:nvPr/>
        </p:nvSpPr>
        <p:spPr bwMode="auto">
          <a:xfrm>
            <a:off x="4510501" y="3141738"/>
            <a:ext cx="4823157" cy="1314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 altLang="es-MX" sz="1600" i="1" dirty="0">
                <a:latin typeface="Arial" panose="020B0604020202020204" pitchFamily="34" charset="0"/>
              </a:rPr>
              <a:t>Unicode </a:t>
            </a:r>
            <a:r>
              <a:rPr lang="es-ES" altLang="es-MX" sz="1600" dirty="0">
                <a:latin typeface="Arial" panose="020B0604020202020204" pitchFamily="34" charset="0"/>
              </a:rPr>
              <a:t>utiliza 16 bits para representar cada </a:t>
            </a:r>
            <a:r>
              <a:rPr lang="es-ES" altLang="es-MX" sz="1600" dirty="0" err="1">
                <a:latin typeface="Arial" panose="020B0604020202020204" pitchFamily="34" charset="0"/>
              </a:rPr>
              <a:t>caracter</a:t>
            </a:r>
            <a:r>
              <a:rPr lang="es-ES" altLang="es-MX" sz="1600" dirty="0">
                <a:latin typeface="Arial" panose="020B0604020202020204" pitchFamily="34" charset="0"/>
              </a:rPr>
              <a:t>. Si los 9 bits más significativos son todos ceros, entonces la codificación es simplemente ASCII estándar, con el byte menos significativo conteniendo la representación del carácter. </a:t>
            </a:r>
          </a:p>
        </p:txBody>
      </p:sp>
    </p:spTree>
    <p:extLst>
      <p:ext uri="{BB962C8B-B14F-4D97-AF65-F5344CB8AC3E}">
        <p14:creationId xmlns:p14="http://schemas.microsoft.com/office/powerpoint/2010/main" val="130616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48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48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5" grpId="0"/>
      <p:bldP spid="33485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1.4.1. Memoria Estática</a:t>
            </a:r>
            <a:endParaRPr lang="es-MX" dirty="0"/>
          </a:p>
        </p:txBody>
      </p:sp>
      <p:sp>
        <p:nvSpPr>
          <p:cNvPr id="3" name="Content Placeholder 2"/>
          <p:cNvSpPr>
            <a:spLocks noGrp="1"/>
          </p:cNvSpPr>
          <p:nvPr>
            <p:ph idx="1"/>
          </p:nvPr>
        </p:nvSpPr>
        <p:spPr/>
        <p:txBody>
          <a:bodyPr>
            <a:normAutofit lnSpcReduction="10000"/>
          </a:bodyPr>
          <a:lstStyle/>
          <a:p>
            <a:r>
              <a:rPr lang="es-ES" altLang="es-MX" dirty="0">
                <a:latin typeface="Arial" panose="020B0604020202020204" pitchFamily="34" charset="0"/>
              </a:rPr>
              <a:t>Para que un objeto pueda ser almacenado en memoria estática su tamaño (número de bytes necesarios para su almacenamiento) ha de ser conocido en tiempo de compilación. </a:t>
            </a:r>
          </a:p>
          <a:p>
            <a:r>
              <a:rPr lang="es-MX" altLang="es-MX" dirty="0">
                <a:latin typeface="Arial" panose="020B0604020202020204" pitchFamily="34" charset="0"/>
              </a:rPr>
              <a:t>La técnica de asignación de memoria estática es sencilla:</a:t>
            </a:r>
            <a:endParaRPr lang="es-ES" altLang="es-MX" dirty="0">
              <a:latin typeface="Arial" panose="020B0604020202020204" pitchFamily="34" charset="0"/>
            </a:endParaRPr>
          </a:p>
          <a:p>
            <a:pPr lvl="1"/>
            <a:r>
              <a:rPr lang="es-MX" altLang="es-MX" dirty="0">
                <a:latin typeface="Arial" panose="020B0604020202020204" pitchFamily="34" charset="0"/>
              </a:rPr>
              <a:t> A partir de una posición asignada, se aloja el objeto X.</a:t>
            </a:r>
            <a:endParaRPr lang="es-ES" altLang="es-MX" dirty="0">
              <a:latin typeface="Arial" panose="020B0604020202020204" pitchFamily="34" charset="0"/>
            </a:endParaRPr>
          </a:p>
          <a:p>
            <a:pPr lvl="1"/>
            <a:r>
              <a:rPr lang="es-MX" altLang="es-MX" dirty="0">
                <a:latin typeface="Arial" panose="020B0604020202020204" pitchFamily="34" charset="0"/>
              </a:rPr>
              <a:t> La asignación de memoria se realiza en tiempo de compilación y debe ser contigua.</a:t>
            </a:r>
            <a:endParaRPr lang="es-ES" altLang="es-MX" dirty="0">
              <a:latin typeface="Arial" panose="020B0604020202020204" pitchFamily="34" charset="0"/>
            </a:endParaRPr>
          </a:p>
          <a:p>
            <a:pPr lvl="1"/>
            <a:r>
              <a:rPr lang="es-MX" altLang="es-MX" dirty="0" smtClean="0">
                <a:latin typeface="Arial" panose="020B0604020202020204" pitchFamily="34" charset="0"/>
              </a:rPr>
              <a:t>En el lenguaje pascal una definición </a:t>
            </a:r>
            <a:r>
              <a:rPr lang="es-MX" altLang="es-MX" dirty="0">
                <a:latin typeface="Arial" panose="020B0604020202020204" pitchFamily="34" charset="0"/>
              </a:rPr>
              <a:t>sería:  v: </a:t>
            </a:r>
            <a:r>
              <a:rPr lang="es-MX" altLang="es-MX" dirty="0" err="1">
                <a:latin typeface="Arial" panose="020B0604020202020204" pitchFamily="34" charset="0"/>
              </a:rPr>
              <a:t>array</a:t>
            </a:r>
            <a:r>
              <a:rPr lang="es-MX" altLang="es-MX" dirty="0">
                <a:latin typeface="Arial" panose="020B0604020202020204" pitchFamily="34" charset="0"/>
              </a:rPr>
              <a:t> [0..4] of </a:t>
            </a:r>
            <a:r>
              <a:rPr lang="es-MX" altLang="es-MX" dirty="0" err="1">
                <a:latin typeface="Arial" panose="020B0604020202020204" pitchFamily="34" charset="0"/>
              </a:rPr>
              <a:t>integer</a:t>
            </a:r>
            <a:r>
              <a:rPr lang="es-MX" altLang="es-MX" dirty="0">
                <a:latin typeface="Arial" panose="020B0604020202020204" pitchFamily="34" charset="0"/>
              </a:rPr>
              <a:t>;</a:t>
            </a:r>
            <a:endParaRPr lang="es-ES" altLang="es-MX" dirty="0">
              <a:latin typeface="Arial" panose="020B0604020202020204" pitchFamily="34" charset="0"/>
            </a:endParaRPr>
          </a:p>
          <a:p>
            <a:pPr lvl="1"/>
            <a:r>
              <a:rPr lang="es-MX" altLang="es-MX" dirty="0">
                <a:latin typeface="Arial" panose="020B0604020202020204" pitchFamily="34" charset="0"/>
              </a:rPr>
              <a:t>¿Cuántos bytes contiguos requiere para representar el arreglo?</a:t>
            </a:r>
            <a:endParaRPr lang="es-ES" altLang="es-MX" dirty="0">
              <a:latin typeface="Arial" panose="020B0604020202020204" pitchFamily="34" charset="0"/>
            </a:endParaRPr>
          </a:p>
          <a:p>
            <a:pPr lvl="1"/>
            <a:r>
              <a:rPr lang="es-MX" altLang="es-MX" dirty="0">
                <a:latin typeface="Arial" panose="020B0604020202020204" pitchFamily="34" charset="0"/>
              </a:rPr>
              <a:t>10 bytes contiguos. Esto es debido a que cada entero se representa en 2 bytes.</a:t>
            </a:r>
            <a:endParaRPr lang="es-ES" altLang="es-MX" dirty="0">
              <a:latin typeface="Arial" panose="020B0604020202020204" pitchFamily="34" charset="0"/>
            </a:endParaRPr>
          </a:p>
          <a:p>
            <a:pPr lvl="1"/>
            <a:endParaRPr lang="es-MX" dirty="0"/>
          </a:p>
        </p:txBody>
      </p:sp>
    </p:spTree>
    <p:extLst>
      <p:ext uri="{BB962C8B-B14F-4D97-AF65-F5344CB8AC3E}">
        <p14:creationId xmlns:p14="http://schemas.microsoft.com/office/powerpoint/2010/main" val="641409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Contenido</a:t>
            </a:r>
            <a:endParaRPr lang="es-MX" dirty="0"/>
          </a:p>
        </p:txBody>
      </p:sp>
      <p:sp>
        <p:nvSpPr>
          <p:cNvPr id="3" name="Content Placeholder 2"/>
          <p:cNvSpPr>
            <a:spLocks noGrp="1"/>
          </p:cNvSpPr>
          <p:nvPr>
            <p:ph idx="1"/>
          </p:nvPr>
        </p:nvSpPr>
        <p:spPr/>
        <p:txBody>
          <a:bodyPr>
            <a:normAutofit/>
          </a:bodyPr>
          <a:lstStyle/>
          <a:p>
            <a:r>
              <a:rPr lang="es-MX" sz="2399" dirty="0"/>
              <a:t>1.1 Clasificación de las estructuras de datos </a:t>
            </a:r>
          </a:p>
          <a:p>
            <a:r>
              <a:rPr lang="es-MX" sz="2399" dirty="0"/>
              <a:t>1.2 Tipos de datos abstractos (TDA) </a:t>
            </a:r>
          </a:p>
          <a:p>
            <a:r>
              <a:rPr lang="es-MX" sz="2399" dirty="0"/>
              <a:t>1.3 Ejemplos de </a:t>
            </a:r>
            <a:r>
              <a:rPr lang="es-MX" sz="2399" dirty="0" err="1"/>
              <a:t>TDA’s</a:t>
            </a:r>
            <a:r>
              <a:rPr lang="es-MX" sz="2399" dirty="0"/>
              <a:t> </a:t>
            </a:r>
          </a:p>
          <a:p>
            <a:r>
              <a:rPr lang="es-MX" sz="2399" dirty="0"/>
              <a:t>1.4 Manejo de memoria </a:t>
            </a:r>
          </a:p>
          <a:p>
            <a:pPr lvl="1"/>
            <a:r>
              <a:rPr lang="es-MX" dirty="0"/>
              <a:t>1.4.1 Memoria estática </a:t>
            </a:r>
          </a:p>
          <a:p>
            <a:pPr lvl="1"/>
            <a:r>
              <a:rPr lang="es-MX" dirty="0"/>
              <a:t>1.4.2 Memoria dinámica</a:t>
            </a:r>
          </a:p>
          <a:p>
            <a:r>
              <a:rPr lang="es-MX" sz="2399" dirty="0"/>
              <a:t> 1.5 Análisis de algoritmos </a:t>
            </a:r>
          </a:p>
          <a:p>
            <a:pPr lvl="1"/>
            <a:r>
              <a:rPr lang="es-MX" dirty="0"/>
              <a:t>1.5.1 Complejidad en el tiempo </a:t>
            </a:r>
          </a:p>
          <a:p>
            <a:pPr lvl="1"/>
            <a:r>
              <a:rPr lang="es-MX" dirty="0"/>
              <a:t>1.5.2 Complejidad en el espacio </a:t>
            </a:r>
          </a:p>
          <a:p>
            <a:pPr lvl="1"/>
            <a:r>
              <a:rPr lang="es-MX" dirty="0"/>
              <a:t>1.5.3 Eficiencia de los algoritmos</a:t>
            </a:r>
            <a:endParaRPr lang="es-MX" sz="2799" dirty="0"/>
          </a:p>
        </p:txBody>
      </p:sp>
    </p:spTree>
    <p:extLst>
      <p:ext uri="{BB962C8B-B14F-4D97-AF65-F5344CB8AC3E}">
        <p14:creationId xmlns:p14="http://schemas.microsoft.com/office/powerpoint/2010/main" val="8293054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72" y="13271"/>
            <a:ext cx="10512862" cy="1325562"/>
          </a:xfrm>
        </p:spPr>
        <p:txBody>
          <a:bodyPr/>
          <a:lstStyle/>
          <a:p>
            <a:r>
              <a:rPr lang="es-419" dirty="0" smtClean="0"/>
              <a:t>Memoria Estática</a:t>
            </a:r>
            <a:endParaRPr lang="es-MX" dirty="0"/>
          </a:p>
        </p:txBody>
      </p:sp>
      <p:graphicFrame>
        <p:nvGraphicFramePr>
          <p:cNvPr id="4" name="Group 19"/>
          <p:cNvGraphicFramePr>
            <a:graphicFrameLocks noGrp="1"/>
          </p:cNvGraphicFramePr>
          <p:nvPr>
            <p:extLst>
              <p:ext uri="{D42A27DB-BD31-4B8C-83A1-F6EECF244321}">
                <p14:modId xmlns:p14="http://schemas.microsoft.com/office/powerpoint/2010/main" val="3468913184"/>
              </p:ext>
            </p:extLst>
          </p:nvPr>
        </p:nvGraphicFramePr>
        <p:xfrm>
          <a:off x="3427951" y="1369048"/>
          <a:ext cx="3096406" cy="303133"/>
        </p:xfrm>
        <a:graphic>
          <a:graphicData uri="http://schemas.openxmlformats.org/drawingml/2006/table">
            <a:tbl>
              <a:tblPr/>
              <a:tblGrid>
                <a:gridCol w="618964"/>
                <a:gridCol w="618964"/>
                <a:gridCol w="620550"/>
                <a:gridCol w="618964"/>
                <a:gridCol w="618964"/>
              </a:tblGrid>
              <a:tr h="30313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1000" b="0" i="0" u="none" strike="noStrike" cap="none" normalizeH="0" baseline="0" smtClean="0">
                        <a:ln>
                          <a:noFill/>
                        </a:ln>
                        <a:solidFill>
                          <a:schemeClr val="tx1"/>
                        </a:solidFill>
                        <a:effectLst/>
                        <a:latin typeface="Verdana" pitchFamily="34"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1000" b="0" i="0" u="none" strike="noStrike" cap="none" normalizeH="0" baseline="0" smtClean="0">
                        <a:ln>
                          <a:noFill/>
                        </a:ln>
                        <a:solidFill>
                          <a:schemeClr val="tx1"/>
                        </a:solidFill>
                        <a:effectLst/>
                        <a:latin typeface="Verdana" pitchFamily="34"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1000" b="0" i="0" u="none" strike="noStrike" cap="none" normalizeH="0" baseline="0" smtClean="0">
                        <a:ln>
                          <a:noFill/>
                        </a:ln>
                        <a:solidFill>
                          <a:schemeClr val="tx1"/>
                        </a:solidFill>
                        <a:effectLst/>
                        <a:latin typeface="Verdana" pitchFamily="34"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1000" b="0" i="0" u="none" strike="noStrike" cap="none" normalizeH="0" baseline="0" smtClean="0">
                        <a:ln>
                          <a:noFill/>
                        </a:ln>
                        <a:solidFill>
                          <a:schemeClr val="tx1"/>
                        </a:solidFill>
                        <a:effectLst/>
                        <a:latin typeface="Verdana" pitchFamily="34"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1000" b="0" i="0" u="none" strike="noStrike" cap="none" normalizeH="0" baseline="0" smtClean="0">
                        <a:ln>
                          <a:noFill/>
                        </a:ln>
                        <a:solidFill>
                          <a:schemeClr val="tx1"/>
                        </a:solidFill>
                        <a:effectLst/>
                        <a:latin typeface="Verdana" pitchFamily="34"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 Box 20"/>
          <p:cNvSpPr txBox="1">
            <a:spLocks noChangeArrowheads="1"/>
          </p:cNvSpPr>
          <p:nvPr/>
        </p:nvSpPr>
        <p:spPr bwMode="auto">
          <a:xfrm>
            <a:off x="3067681" y="1369049"/>
            <a:ext cx="433275" cy="244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1000" b="1">
                <a:latin typeface="Arial" panose="020B0604020202020204" pitchFamily="34" charset="0"/>
              </a:rPr>
              <a:t>V</a:t>
            </a:r>
            <a:endParaRPr lang="es-ES" altLang="es-MX" sz="1000" b="1">
              <a:latin typeface="Arial" panose="020B0604020202020204" pitchFamily="34" charset="0"/>
            </a:endParaRPr>
          </a:p>
        </p:txBody>
      </p:sp>
      <p:graphicFrame>
        <p:nvGraphicFramePr>
          <p:cNvPr id="6" name="Group 47"/>
          <p:cNvGraphicFramePr>
            <a:graphicFrameLocks noGrp="1"/>
          </p:cNvGraphicFramePr>
          <p:nvPr>
            <p:extLst>
              <p:ext uri="{D42A27DB-BD31-4B8C-83A1-F6EECF244321}">
                <p14:modId xmlns:p14="http://schemas.microsoft.com/office/powerpoint/2010/main" val="63226448"/>
              </p:ext>
            </p:extLst>
          </p:nvPr>
        </p:nvGraphicFramePr>
        <p:xfrm>
          <a:off x="3356531" y="1081785"/>
          <a:ext cx="3239243" cy="259294"/>
        </p:xfrm>
        <a:graphic>
          <a:graphicData uri="http://schemas.openxmlformats.org/drawingml/2006/table">
            <a:tbl>
              <a:tblPr/>
              <a:tblGrid>
                <a:gridCol w="647531"/>
                <a:gridCol w="647531"/>
                <a:gridCol w="649119"/>
                <a:gridCol w="647531"/>
                <a:gridCol w="647531"/>
              </a:tblGrid>
              <a:tr h="2592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100" b="1" i="0" u="none" strike="noStrike" cap="none" normalizeH="0" baseline="0" dirty="0" smtClean="0">
                          <a:ln>
                            <a:noFill/>
                          </a:ln>
                          <a:solidFill>
                            <a:schemeClr val="tx1"/>
                          </a:solidFill>
                          <a:effectLst/>
                          <a:latin typeface="Arial" charset="0"/>
                        </a:rPr>
                        <a:t>0</a:t>
                      </a:r>
                      <a:endParaRPr kumimoji="0" lang="es-ES" sz="1100" b="1" i="0" u="none" strike="noStrike" cap="none" normalizeH="0" baseline="0" dirty="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100" b="1" i="0" u="none" strike="noStrike" cap="none" normalizeH="0" baseline="0" dirty="0" smtClean="0">
                          <a:ln>
                            <a:noFill/>
                          </a:ln>
                          <a:solidFill>
                            <a:schemeClr val="tx1"/>
                          </a:solidFill>
                          <a:effectLst/>
                          <a:latin typeface="Arial" charset="0"/>
                        </a:rPr>
                        <a:t>1</a:t>
                      </a:r>
                      <a:endParaRPr kumimoji="0" lang="es-ES" sz="1100" b="1" i="0" u="none" strike="noStrike" cap="none" normalizeH="0" baseline="0" dirty="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100" b="1" i="0" u="none" strike="noStrike" cap="none" normalizeH="0" baseline="0" dirty="0" smtClean="0">
                          <a:ln>
                            <a:noFill/>
                          </a:ln>
                          <a:solidFill>
                            <a:schemeClr val="tx1"/>
                          </a:solidFill>
                          <a:effectLst/>
                          <a:latin typeface="Arial" charset="0"/>
                        </a:rPr>
                        <a:t>2</a:t>
                      </a:r>
                      <a:endParaRPr kumimoji="0" lang="es-ES" sz="1100" b="1" i="0" u="none" strike="noStrike" cap="none" normalizeH="0" baseline="0" dirty="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100" b="1" i="0" u="none" strike="noStrike" cap="none" normalizeH="0" baseline="0" dirty="0" smtClean="0">
                          <a:ln>
                            <a:noFill/>
                          </a:ln>
                          <a:solidFill>
                            <a:schemeClr val="tx1"/>
                          </a:solidFill>
                          <a:effectLst/>
                          <a:latin typeface="Arial" charset="0"/>
                        </a:rPr>
                        <a:t>3</a:t>
                      </a:r>
                      <a:endParaRPr kumimoji="0" lang="es-ES" sz="1100" b="1" i="0" u="none" strike="noStrike" cap="none" normalizeH="0" baseline="0" dirty="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100" b="1" i="0" u="none" strike="noStrike" cap="none" normalizeH="0" baseline="0" dirty="0" smtClean="0">
                          <a:ln>
                            <a:noFill/>
                          </a:ln>
                          <a:solidFill>
                            <a:schemeClr val="tx1"/>
                          </a:solidFill>
                          <a:effectLst/>
                          <a:latin typeface="Arial" charset="0"/>
                        </a:rPr>
                        <a:t>4</a:t>
                      </a:r>
                      <a:endParaRPr kumimoji="0" lang="es-ES" sz="1100" b="1" i="0" u="none" strike="noStrike" cap="none" normalizeH="0" baseline="0" dirty="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graphicFrame>
        <p:nvGraphicFramePr>
          <p:cNvPr id="7" name="Group 48"/>
          <p:cNvGraphicFramePr>
            <a:graphicFrameLocks noGrp="1"/>
          </p:cNvGraphicFramePr>
          <p:nvPr>
            <p:extLst>
              <p:ext uri="{D42A27DB-BD31-4B8C-83A1-F6EECF244321}">
                <p14:modId xmlns:p14="http://schemas.microsoft.com/office/powerpoint/2010/main" val="546649529"/>
              </p:ext>
            </p:extLst>
          </p:nvPr>
        </p:nvGraphicFramePr>
        <p:xfrm>
          <a:off x="3427951" y="1656311"/>
          <a:ext cx="3239242" cy="244411"/>
        </p:xfrm>
        <a:graphic>
          <a:graphicData uri="http://schemas.openxmlformats.org/drawingml/2006/table">
            <a:tbl>
              <a:tblPr/>
              <a:tblGrid>
                <a:gridCol w="647531"/>
                <a:gridCol w="647531"/>
                <a:gridCol w="649118"/>
                <a:gridCol w="647531"/>
                <a:gridCol w="647531"/>
              </a:tblGrid>
              <a:tr h="24441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0" i="0" u="none" strike="noStrike" cap="none" normalizeH="0" baseline="0" smtClean="0">
                          <a:ln>
                            <a:noFill/>
                          </a:ln>
                          <a:solidFill>
                            <a:schemeClr val="tx1"/>
                          </a:solidFill>
                          <a:effectLst/>
                          <a:latin typeface="Arial" charset="0"/>
                        </a:rPr>
                        <a:t>2</a:t>
                      </a:r>
                      <a:endParaRPr kumimoji="0" lang="es-ES" sz="1000" b="0"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0" i="0" u="none" strike="noStrike" cap="none" normalizeH="0" baseline="0" smtClean="0">
                          <a:ln>
                            <a:noFill/>
                          </a:ln>
                          <a:solidFill>
                            <a:schemeClr val="tx1"/>
                          </a:solidFill>
                          <a:effectLst/>
                          <a:latin typeface="Arial" charset="0"/>
                        </a:rPr>
                        <a:t>2</a:t>
                      </a:r>
                      <a:endParaRPr kumimoji="0" lang="es-ES" sz="1000" b="0"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0" i="0" u="none" strike="noStrike" cap="none" normalizeH="0" baseline="0" smtClean="0">
                          <a:ln>
                            <a:noFill/>
                          </a:ln>
                          <a:solidFill>
                            <a:schemeClr val="tx1"/>
                          </a:solidFill>
                          <a:effectLst/>
                          <a:latin typeface="Arial" charset="0"/>
                        </a:rPr>
                        <a:t>2</a:t>
                      </a:r>
                      <a:endParaRPr kumimoji="0" lang="es-ES" sz="1000" b="0"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0" i="0" u="none" strike="noStrike" cap="none" normalizeH="0" baseline="0" smtClean="0">
                          <a:ln>
                            <a:noFill/>
                          </a:ln>
                          <a:solidFill>
                            <a:schemeClr val="tx1"/>
                          </a:solidFill>
                          <a:effectLst/>
                          <a:latin typeface="Arial" charset="0"/>
                        </a:rPr>
                        <a:t>2</a:t>
                      </a:r>
                      <a:endParaRPr kumimoji="0" lang="es-ES" sz="1000" b="0"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0" i="0" u="none" strike="noStrike" cap="none" normalizeH="0" baseline="0" smtClean="0">
                          <a:ln>
                            <a:noFill/>
                          </a:ln>
                          <a:solidFill>
                            <a:schemeClr val="tx1"/>
                          </a:solidFill>
                          <a:effectLst/>
                          <a:latin typeface="Arial" charset="0"/>
                        </a:rPr>
                        <a:t>2</a:t>
                      </a:r>
                      <a:endParaRPr kumimoji="0" lang="es-ES" sz="1000" b="0"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graphicFrame>
        <p:nvGraphicFramePr>
          <p:cNvPr id="8" name="Group 62"/>
          <p:cNvGraphicFramePr>
            <a:graphicFrameLocks noGrp="1"/>
          </p:cNvGraphicFramePr>
          <p:nvPr>
            <p:extLst>
              <p:ext uri="{D42A27DB-BD31-4B8C-83A1-F6EECF244321}">
                <p14:modId xmlns:p14="http://schemas.microsoft.com/office/powerpoint/2010/main" val="806236617"/>
              </p:ext>
            </p:extLst>
          </p:nvPr>
        </p:nvGraphicFramePr>
        <p:xfrm>
          <a:off x="3427951" y="1872155"/>
          <a:ext cx="3239242" cy="244411"/>
        </p:xfrm>
        <a:graphic>
          <a:graphicData uri="http://schemas.openxmlformats.org/drawingml/2006/table">
            <a:tbl>
              <a:tblPr/>
              <a:tblGrid>
                <a:gridCol w="647531"/>
                <a:gridCol w="647531"/>
                <a:gridCol w="649118"/>
                <a:gridCol w="647531"/>
                <a:gridCol w="647531"/>
              </a:tblGrid>
              <a:tr h="24441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1" i="0" u="none" strike="noStrike" cap="none" normalizeH="0" baseline="0" dirty="0" smtClean="0">
                          <a:ln>
                            <a:noFill/>
                          </a:ln>
                          <a:solidFill>
                            <a:schemeClr val="tx1"/>
                          </a:solidFill>
                          <a:effectLst/>
                          <a:latin typeface="Arial" charset="0"/>
                        </a:rPr>
                        <a:t>D1 d2</a:t>
                      </a:r>
                      <a:endParaRPr kumimoji="0" lang="es-ES" sz="1000" b="1" i="0" u="none" strike="noStrike" cap="none" normalizeH="0" baseline="0" dirty="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1" i="0" u="none" strike="noStrike" cap="none" normalizeH="0" baseline="0" smtClean="0">
                          <a:ln>
                            <a:noFill/>
                          </a:ln>
                          <a:solidFill>
                            <a:schemeClr val="tx1"/>
                          </a:solidFill>
                          <a:effectLst/>
                          <a:latin typeface="Arial" charset="0"/>
                        </a:rPr>
                        <a:t>D3 d4</a:t>
                      </a:r>
                      <a:endParaRPr kumimoji="0" lang="es-ES" sz="1000" b="1"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1" i="0" u="none" strike="noStrike" cap="none" normalizeH="0" baseline="0" smtClean="0">
                          <a:ln>
                            <a:noFill/>
                          </a:ln>
                          <a:solidFill>
                            <a:schemeClr val="tx1"/>
                          </a:solidFill>
                          <a:effectLst/>
                          <a:latin typeface="Arial" charset="0"/>
                        </a:rPr>
                        <a:t>D5 d6</a:t>
                      </a:r>
                      <a:endParaRPr kumimoji="0" lang="es-ES" sz="1000" b="1"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1" i="0" u="none" strike="noStrike" cap="none" normalizeH="0" baseline="0" smtClean="0">
                          <a:ln>
                            <a:noFill/>
                          </a:ln>
                          <a:solidFill>
                            <a:schemeClr val="tx1"/>
                          </a:solidFill>
                          <a:effectLst/>
                          <a:latin typeface="Arial" charset="0"/>
                        </a:rPr>
                        <a:t>D7 d8</a:t>
                      </a:r>
                      <a:endParaRPr kumimoji="0" lang="es-ES" sz="1000" b="1"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1" i="0" u="none" strike="noStrike" cap="none" normalizeH="0" baseline="0" dirty="0" smtClean="0">
                          <a:ln>
                            <a:noFill/>
                          </a:ln>
                          <a:solidFill>
                            <a:schemeClr val="tx1"/>
                          </a:solidFill>
                          <a:effectLst/>
                          <a:latin typeface="Arial" charset="0"/>
                        </a:rPr>
                        <a:t>D9 d10</a:t>
                      </a:r>
                      <a:endParaRPr kumimoji="0" lang="es-ES" sz="1000" b="1" i="0" u="none" strike="noStrike" cap="none" normalizeH="0" baseline="0" dirty="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graphicFrame>
        <p:nvGraphicFramePr>
          <p:cNvPr id="9" name="Group 98"/>
          <p:cNvGraphicFramePr>
            <a:graphicFrameLocks noGrp="1"/>
          </p:cNvGraphicFramePr>
          <p:nvPr>
            <p:extLst>
              <p:ext uri="{D42A27DB-BD31-4B8C-83A1-F6EECF244321}">
                <p14:modId xmlns:p14="http://schemas.microsoft.com/office/powerpoint/2010/main" val="2254423724"/>
              </p:ext>
            </p:extLst>
          </p:nvPr>
        </p:nvGraphicFramePr>
        <p:xfrm>
          <a:off x="6667194" y="1656311"/>
          <a:ext cx="2937943" cy="670392"/>
        </p:xfrm>
        <a:graphic>
          <a:graphicData uri="http://schemas.openxmlformats.org/drawingml/2006/table">
            <a:tbl>
              <a:tblPr/>
              <a:tblGrid>
                <a:gridCol w="2937943"/>
              </a:tblGrid>
              <a:tr h="33513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0" i="0" u="none" strike="noStrike" cap="none" normalizeH="0" baseline="0" dirty="0" smtClean="0">
                          <a:ln>
                            <a:noFill/>
                          </a:ln>
                          <a:solidFill>
                            <a:schemeClr val="tx1"/>
                          </a:solidFill>
                          <a:effectLst/>
                          <a:latin typeface="Arial" charset="0"/>
                        </a:rPr>
                        <a:t>Bytes por elemento</a:t>
                      </a:r>
                      <a:endParaRPr kumimoji="0" lang="es-ES" sz="1600" b="0" i="0" u="none" strike="noStrike" cap="none" normalizeH="0" baseline="0" dirty="0" smtClean="0">
                        <a:ln>
                          <a:noFill/>
                        </a:ln>
                        <a:solidFill>
                          <a:schemeClr val="tx1"/>
                        </a:solidFill>
                        <a:effectLst/>
                        <a:latin typeface="Arial" charset="0"/>
                      </a:endParaRPr>
                    </a:p>
                  </a:txBody>
                  <a:tcPr marL="91416" marR="91416" marT="45678" marB="4567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3513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0" i="0" u="none" strike="noStrike" cap="none" normalizeH="0" baseline="0" dirty="0" smtClean="0">
                          <a:ln>
                            <a:noFill/>
                          </a:ln>
                          <a:solidFill>
                            <a:schemeClr val="tx1"/>
                          </a:solidFill>
                          <a:effectLst/>
                          <a:latin typeface="Arial" charset="0"/>
                        </a:rPr>
                        <a:t>Dirección de memoria</a:t>
                      </a:r>
                      <a:endParaRPr kumimoji="0" lang="es-ES" sz="1600" b="0" i="0" u="none" strike="noStrike" cap="none" normalizeH="0" baseline="0" dirty="0" smtClean="0">
                        <a:ln>
                          <a:noFill/>
                        </a:ln>
                        <a:solidFill>
                          <a:schemeClr val="tx1"/>
                        </a:solidFill>
                        <a:effectLst/>
                        <a:latin typeface="Arial" charset="0"/>
                      </a:endParaRPr>
                    </a:p>
                  </a:txBody>
                  <a:tcPr marL="91416" marR="91416" marT="45678" marB="4567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graphicFrame>
        <p:nvGraphicFramePr>
          <p:cNvPr id="10" name="Group 104"/>
          <p:cNvGraphicFramePr>
            <a:graphicFrameLocks noGrp="1"/>
          </p:cNvGraphicFramePr>
          <p:nvPr>
            <p:extLst>
              <p:ext uri="{D42A27DB-BD31-4B8C-83A1-F6EECF244321}">
                <p14:modId xmlns:p14="http://schemas.microsoft.com/office/powerpoint/2010/main" val="2720546180"/>
              </p:ext>
            </p:extLst>
          </p:nvPr>
        </p:nvGraphicFramePr>
        <p:xfrm>
          <a:off x="3427951" y="2089586"/>
          <a:ext cx="3239242" cy="259294"/>
        </p:xfrm>
        <a:graphic>
          <a:graphicData uri="http://schemas.openxmlformats.org/drawingml/2006/table">
            <a:tbl>
              <a:tblPr/>
              <a:tblGrid>
                <a:gridCol w="647531"/>
                <a:gridCol w="647531"/>
                <a:gridCol w="649118"/>
                <a:gridCol w="647531"/>
                <a:gridCol w="647531"/>
              </a:tblGrid>
              <a:tr h="2592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100" b="0" i="0" u="none" strike="noStrike" cap="none" normalizeH="0" baseline="0" dirty="0" smtClean="0">
                          <a:ln>
                            <a:noFill/>
                          </a:ln>
                          <a:solidFill>
                            <a:schemeClr val="tx1"/>
                          </a:solidFill>
                          <a:effectLst/>
                          <a:latin typeface="Arial" charset="0"/>
                        </a:rPr>
                        <a:t>1  2</a:t>
                      </a:r>
                      <a:endParaRPr kumimoji="0" lang="es-ES" sz="1100" b="0" i="0" u="none" strike="noStrike" cap="none" normalizeH="0" baseline="0" dirty="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100" b="0" i="0" u="none" strike="noStrike" cap="none" normalizeH="0" baseline="0" smtClean="0">
                          <a:ln>
                            <a:noFill/>
                          </a:ln>
                          <a:solidFill>
                            <a:schemeClr val="tx1"/>
                          </a:solidFill>
                          <a:effectLst/>
                          <a:latin typeface="Arial" charset="0"/>
                        </a:rPr>
                        <a:t>3  4</a:t>
                      </a:r>
                      <a:endParaRPr kumimoji="0" lang="es-ES" sz="1100" b="0"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100" b="0" i="0" u="none" strike="noStrike" cap="none" normalizeH="0" baseline="0" smtClean="0">
                          <a:ln>
                            <a:noFill/>
                          </a:ln>
                          <a:solidFill>
                            <a:schemeClr val="tx1"/>
                          </a:solidFill>
                          <a:effectLst/>
                          <a:latin typeface="Arial" charset="0"/>
                        </a:rPr>
                        <a:t>5  6</a:t>
                      </a:r>
                      <a:endParaRPr kumimoji="0" lang="es-ES" sz="1100" b="0"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100" b="0" i="0" u="none" strike="noStrike" cap="none" normalizeH="0" baseline="0" dirty="0" smtClean="0">
                          <a:ln>
                            <a:noFill/>
                          </a:ln>
                          <a:solidFill>
                            <a:schemeClr val="tx1"/>
                          </a:solidFill>
                          <a:effectLst/>
                          <a:latin typeface="Arial" charset="0"/>
                        </a:rPr>
                        <a:t>7   8</a:t>
                      </a:r>
                      <a:endParaRPr kumimoji="0" lang="es-ES" sz="1100" b="0" i="0" u="none" strike="noStrike" cap="none" normalizeH="0" baseline="0" dirty="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100" b="0" i="0" u="none" strike="noStrike" cap="none" normalizeH="0" baseline="0" dirty="0" smtClean="0">
                          <a:ln>
                            <a:noFill/>
                          </a:ln>
                          <a:solidFill>
                            <a:schemeClr val="tx1"/>
                          </a:solidFill>
                          <a:effectLst/>
                          <a:latin typeface="Arial" charset="0"/>
                        </a:rPr>
                        <a:t>9   10</a:t>
                      </a:r>
                      <a:endParaRPr kumimoji="0" lang="es-ES" sz="1100" b="0" i="0" u="none" strike="noStrike" cap="none" normalizeH="0" baseline="0" dirty="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11" name="Text Box 100"/>
          <p:cNvSpPr txBox="1">
            <a:spLocks noChangeArrowheads="1"/>
          </p:cNvSpPr>
          <p:nvPr/>
        </p:nvSpPr>
        <p:spPr bwMode="auto">
          <a:xfrm>
            <a:off x="909836" y="2524472"/>
            <a:ext cx="6910175" cy="830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V[3]=900; en el cuarto elemento del arreglo se asigna el 900.</a:t>
            </a:r>
            <a:endParaRPr lang="es-ES" altLang="es-MX" sz="2399" dirty="0">
              <a:latin typeface="Arial" panose="020B0604020202020204" pitchFamily="34" charset="0"/>
            </a:endParaRPr>
          </a:p>
        </p:txBody>
      </p:sp>
      <p:sp>
        <p:nvSpPr>
          <p:cNvPr id="12" name="Text Box 101"/>
          <p:cNvSpPr txBox="1">
            <a:spLocks noChangeArrowheads="1"/>
          </p:cNvSpPr>
          <p:nvPr/>
        </p:nvSpPr>
        <p:spPr bwMode="auto">
          <a:xfrm>
            <a:off x="909835" y="3475067"/>
            <a:ext cx="6910175" cy="830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¿Cómo realiza la asignación en la localidad de memoria correcta?</a:t>
            </a:r>
            <a:endParaRPr lang="es-ES" altLang="es-MX" sz="2399" dirty="0">
              <a:latin typeface="Arial" panose="020B0604020202020204" pitchFamily="34" charset="0"/>
            </a:endParaRPr>
          </a:p>
        </p:txBody>
      </p:sp>
      <p:sp>
        <p:nvSpPr>
          <p:cNvPr id="13" name="Text Box 102"/>
          <p:cNvSpPr txBox="1">
            <a:spLocks noChangeArrowheads="1"/>
          </p:cNvSpPr>
          <p:nvPr/>
        </p:nvSpPr>
        <p:spPr bwMode="auto">
          <a:xfrm>
            <a:off x="909834" y="4305167"/>
            <a:ext cx="8064897"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Dirección inicio del arreglo + Sub*Byte del tipo de dato</a:t>
            </a:r>
            <a:endParaRPr lang="es-ES" altLang="es-MX" sz="2399" dirty="0">
              <a:latin typeface="Arial" panose="020B0604020202020204" pitchFamily="34" charset="0"/>
            </a:endParaRPr>
          </a:p>
        </p:txBody>
      </p:sp>
      <p:sp>
        <p:nvSpPr>
          <p:cNvPr id="14" name="Text Box 103"/>
          <p:cNvSpPr txBox="1">
            <a:spLocks noChangeArrowheads="1"/>
          </p:cNvSpPr>
          <p:nvPr/>
        </p:nvSpPr>
        <p:spPr bwMode="auto">
          <a:xfrm>
            <a:off x="621804" y="5145425"/>
            <a:ext cx="2077830"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Para sub=3,</a:t>
            </a:r>
            <a:r>
              <a:rPr lang="es-MX" altLang="es-MX" sz="2399" dirty="0"/>
              <a:t> </a:t>
            </a:r>
            <a:endParaRPr lang="es-ES" altLang="es-MX" sz="2399" dirty="0"/>
          </a:p>
        </p:txBody>
      </p:sp>
      <p:sp>
        <p:nvSpPr>
          <p:cNvPr id="15" name="Text Box 118"/>
          <p:cNvSpPr txBox="1">
            <a:spLocks noChangeArrowheads="1"/>
          </p:cNvSpPr>
          <p:nvPr/>
        </p:nvSpPr>
        <p:spPr bwMode="auto">
          <a:xfrm>
            <a:off x="2626628" y="5145425"/>
            <a:ext cx="1740355"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DI + 3 * 2 =</a:t>
            </a:r>
            <a:endParaRPr lang="es-ES" altLang="es-MX" sz="2399" dirty="0"/>
          </a:p>
        </p:txBody>
      </p:sp>
      <p:sp>
        <p:nvSpPr>
          <p:cNvPr id="16" name="Text Box 120"/>
          <p:cNvSpPr txBox="1">
            <a:spLocks noChangeArrowheads="1"/>
          </p:cNvSpPr>
          <p:nvPr/>
        </p:nvSpPr>
        <p:spPr bwMode="auto">
          <a:xfrm>
            <a:off x="4366984" y="5127703"/>
            <a:ext cx="1632122"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1 + 3 * 2 =</a:t>
            </a:r>
            <a:endParaRPr lang="es-ES" altLang="es-MX" sz="2399" dirty="0"/>
          </a:p>
        </p:txBody>
      </p:sp>
      <p:sp>
        <p:nvSpPr>
          <p:cNvPr id="17" name="Text Box 121"/>
          <p:cNvSpPr txBox="1">
            <a:spLocks noChangeArrowheads="1"/>
          </p:cNvSpPr>
          <p:nvPr/>
        </p:nvSpPr>
        <p:spPr bwMode="auto">
          <a:xfrm>
            <a:off x="6041857" y="5127703"/>
            <a:ext cx="1381404"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1 + 6 =</a:t>
            </a:r>
            <a:endParaRPr lang="es-ES" altLang="es-MX" sz="2399" dirty="0"/>
          </a:p>
        </p:txBody>
      </p:sp>
      <p:sp>
        <p:nvSpPr>
          <p:cNvPr id="18" name="Text Box 122"/>
          <p:cNvSpPr txBox="1">
            <a:spLocks noChangeArrowheads="1"/>
          </p:cNvSpPr>
          <p:nvPr/>
        </p:nvSpPr>
        <p:spPr bwMode="auto">
          <a:xfrm>
            <a:off x="7388322" y="5085184"/>
            <a:ext cx="431688" cy="461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7</a:t>
            </a:r>
            <a:endParaRPr lang="es-ES" altLang="es-MX" sz="2399" dirty="0"/>
          </a:p>
        </p:txBody>
      </p:sp>
      <p:sp>
        <p:nvSpPr>
          <p:cNvPr id="19" name="Text Box 123"/>
          <p:cNvSpPr txBox="1">
            <a:spLocks noChangeArrowheads="1"/>
          </p:cNvSpPr>
          <p:nvPr/>
        </p:nvSpPr>
        <p:spPr bwMode="auto">
          <a:xfrm>
            <a:off x="2735343" y="5995417"/>
            <a:ext cx="7270444" cy="830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Observe que el tercer elemento del arreglo inicia en la dirección 7.</a:t>
            </a:r>
            <a:endParaRPr lang="es-ES" altLang="es-MX" sz="2399" dirty="0">
              <a:latin typeface="Arial" panose="020B0604020202020204" pitchFamily="34" charset="0"/>
            </a:endParaRPr>
          </a:p>
        </p:txBody>
      </p:sp>
    </p:spTree>
    <p:extLst>
      <p:ext uri="{BB962C8B-B14F-4D97-AF65-F5344CB8AC3E}">
        <p14:creationId xmlns:p14="http://schemas.microsoft.com/office/powerpoint/2010/main" val="174800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t>Memoria Estática</a:t>
            </a:r>
            <a:endParaRPr lang="es-MX" dirty="0"/>
          </a:p>
        </p:txBody>
      </p:sp>
      <p:sp>
        <p:nvSpPr>
          <p:cNvPr id="3" name="Content Placeholder 2"/>
          <p:cNvSpPr>
            <a:spLocks noGrp="1"/>
          </p:cNvSpPr>
          <p:nvPr>
            <p:ph idx="1"/>
          </p:nvPr>
        </p:nvSpPr>
        <p:spPr/>
        <p:txBody>
          <a:bodyPr>
            <a:normAutofit/>
          </a:bodyPr>
          <a:lstStyle/>
          <a:p>
            <a:r>
              <a:rPr lang="es-419" dirty="0"/>
              <a:t>Solo aquellos datos de los cuales se conoce el tamaño exacto que ocupan para guardarse pueden almacenarse en la memoria estática. </a:t>
            </a:r>
            <a:endParaRPr lang="es-MX" dirty="0"/>
          </a:p>
          <a:p>
            <a:r>
              <a:rPr lang="es-MX" dirty="0"/>
              <a:t>Como consecuencia de esta condición no podrán almacenarse en memoria estática: </a:t>
            </a:r>
          </a:p>
          <a:p>
            <a:pPr lvl="1"/>
            <a:r>
              <a:rPr lang="es-MX" sz="2799" dirty="0"/>
              <a:t>Los objetos correspondientes a procedimientos o funciones recursivas, ya que en tiempo de compilación no se sabe el número de variables que serán necesarias.</a:t>
            </a:r>
          </a:p>
          <a:p>
            <a:pPr lvl="1"/>
            <a:r>
              <a:rPr lang="es-MX" sz="2799" dirty="0"/>
              <a:t>Las estructuras dinámicas de datos tales como listas, árboles, etc. ya que el número de elementos que las forman no es conocido hasta que el programa se ejecuta.</a:t>
            </a:r>
          </a:p>
          <a:p>
            <a:endParaRPr lang="es-MX" dirty="0"/>
          </a:p>
        </p:txBody>
      </p:sp>
    </p:spTree>
    <p:extLst>
      <p:ext uri="{BB962C8B-B14F-4D97-AF65-F5344CB8AC3E}">
        <p14:creationId xmlns:p14="http://schemas.microsoft.com/office/powerpoint/2010/main" val="40283985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t>Uso de Memoria estática: Ejercicios con arreglos</a:t>
            </a:r>
            <a:endParaRPr lang="es-MX" dirty="0"/>
          </a:p>
        </p:txBody>
      </p:sp>
      <p:sp>
        <p:nvSpPr>
          <p:cNvPr id="3" name="Content Placeholder 2"/>
          <p:cNvSpPr>
            <a:spLocks noGrp="1"/>
          </p:cNvSpPr>
          <p:nvPr>
            <p:ph idx="1"/>
          </p:nvPr>
        </p:nvSpPr>
        <p:spPr/>
        <p:txBody>
          <a:bodyPr>
            <a:normAutofit fontScale="92500" lnSpcReduction="20000"/>
          </a:bodyPr>
          <a:lstStyle/>
          <a:p>
            <a:pPr marL="45706" indent="0">
              <a:buNone/>
            </a:pPr>
            <a:r>
              <a:rPr lang="es-MX" dirty="0"/>
              <a:t>Realizar en </a:t>
            </a:r>
            <a:r>
              <a:rPr lang="es-MX" dirty="0" smtClean="0"/>
              <a:t>clase:</a:t>
            </a:r>
          </a:p>
          <a:p>
            <a:pPr marL="502906" indent="-457200"/>
            <a:r>
              <a:rPr lang="es-MX" dirty="0" smtClean="0"/>
              <a:t>Escribir </a:t>
            </a:r>
            <a:r>
              <a:rPr lang="es-MX" dirty="0"/>
              <a:t>un programa que permite el llenado de un </a:t>
            </a:r>
            <a:r>
              <a:rPr lang="es-MX" dirty="0" smtClean="0"/>
              <a:t>arreglo de </a:t>
            </a:r>
            <a:r>
              <a:rPr lang="es-MX" dirty="0"/>
              <a:t>10 </a:t>
            </a:r>
            <a:r>
              <a:rPr lang="es-MX" dirty="0" smtClean="0"/>
              <a:t>posiciones, posteriormente </a:t>
            </a:r>
            <a:r>
              <a:rPr lang="es-MX" dirty="0"/>
              <a:t>debe permitir el ingreso de 1 dato y verificar e informar si este se encuentra en el </a:t>
            </a:r>
            <a:r>
              <a:rPr lang="es-MX" dirty="0" smtClean="0"/>
              <a:t>arreglo y </a:t>
            </a:r>
            <a:r>
              <a:rPr lang="es-MX" dirty="0"/>
              <a:t>cuantas veces se </a:t>
            </a:r>
            <a:r>
              <a:rPr lang="es-MX" dirty="0" smtClean="0"/>
              <a:t>encuentra. Hacer un menú para: 1.- Llenar arreglo, 2.- Pedir y verificar que se encuentra un número.</a:t>
            </a:r>
          </a:p>
          <a:p>
            <a:pPr marL="45706" indent="0">
              <a:buNone/>
            </a:pPr>
            <a:r>
              <a:rPr lang="es-MX" dirty="0"/>
              <a:t>Deberán de subir </a:t>
            </a:r>
            <a:r>
              <a:rPr lang="es-MX" dirty="0" smtClean="0"/>
              <a:t>la siguiente tarea </a:t>
            </a:r>
            <a:r>
              <a:rPr lang="es-MX" dirty="0"/>
              <a:t>en la </a:t>
            </a:r>
            <a:r>
              <a:rPr lang="es-MX" dirty="0" smtClean="0"/>
              <a:t>plataforma</a:t>
            </a:r>
            <a:r>
              <a:rPr lang="es-MX" dirty="0"/>
              <a:t>:</a:t>
            </a:r>
          </a:p>
          <a:p>
            <a:pPr marL="502906" indent="-457200"/>
            <a:r>
              <a:rPr lang="es-MX" dirty="0" smtClean="0"/>
              <a:t>Se </a:t>
            </a:r>
            <a:r>
              <a:rPr lang="es-MX" dirty="0"/>
              <a:t>pide la implementación de un programa </a:t>
            </a:r>
            <a:r>
              <a:rPr lang="es-MX" dirty="0" smtClean="0"/>
              <a:t>para </a:t>
            </a:r>
            <a:r>
              <a:rPr lang="es-MX" dirty="0"/>
              <a:t>rellenar un </a:t>
            </a:r>
            <a:r>
              <a:rPr lang="es-MX" dirty="0" smtClean="0"/>
              <a:t>arreglo de </a:t>
            </a:r>
            <a:r>
              <a:rPr lang="es-MX" dirty="0"/>
              <a:t>10 números enteros sin que se repita ningún valor. El programa deberá controlar que cuando el usuario introduzca un nuevo valor éste no haya sido introducido previamente; si dicho valor ya existe en el </a:t>
            </a:r>
            <a:r>
              <a:rPr lang="es-MX" dirty="0" smtClean="0"/>
              <a:t>arreglo el </a:t>
            </a:r>
            <a:r>
              <a:rPr lang="es-MX" dirty="0"/>
              <a:t>programa deberá volver a pedir otro hasta que el que se introduzca no exista</a:t>
            </a:r>
            <a:r>
              <a:rPr lang="es-MX" dirty="0" smtClean="0"/>
              <a:t>. Al final presentar el arreglo por pantalla.</a:t>
            </a:r>
            <a:endParaRPr lang="es-MX" dirty="0"/>
          </a:p>
          <a:p>
            <a:pPr marL="45706" indent="0">
              <a:buNone/>
            </a:pPr>
            <a:endParaRPr lang="es-MX" dirty="0"/>
          </a:p>
        </p:txBody>
      </p:sp>
    </p:spTree>
    <p:extLst>
      <p:ext uri="{BB962C8B-B14F-4D97-AF65-F5344CB8AC3E}">
        <p14:creationId xmlns:p14="http://schemas.microsoft.com/office/powerpoint/2010/main" val="14218967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Arreglos de Objetos</a:t>
            </a:r>
            <a:endParaRPr lang="es-MX" dirty="0"/>
          </a:p>
        </p:txBody>
      </p:sp>
      <p:sp>
        <p:nvSpPr>
          <p:cNvPr id="3" name="Marcador de contenido 2"/>
          <p:cNvSpPr>
            <a:spLocks noGrp="1"/>
          </p:cNvSpPr>
          <p:nvPr>
            <p:ph idx="1"/>
          </p:nvPr>
        </p:nvSpPr>
        <p:spPr/>
        <p:txBody>
          <a:bodyPr/>
          <a:lstStyle/>
          <a:p>
            <a:pPr algn="just"/>
            <a:r>
              <a:rPr lang="es-MX" dirty="0"/>
              <a:t>Este tipo de arreglo tiene la misma definición de un </a:t>
            </a:r>
            <a:r>
              <a:rPr lang="es-MX" b="1" dirty="0">
                <a:hlinkClick r:id="rId2" tooltip="Arreglos en Java"/>
              </a:rPr>
              <a:t>Arreglo de datos Primitivos</a:t>
            </a:r>
            <a:r>
              <a:rPr lang="es-MX" dirty="0"/>
              <a:t>, estos difieren en la instancia que poseen, mas claramente, estos se crean en base a una </a:t>
            </a:r>
            <a:r>
              <a:rPr lang="es-MX" b="1" dirty="0"/>
              <a:t>clase </a:t>
            </a:r>
            <a:r>
              <a:rPr lang="es-MX" dirty="0"/>
              <a:t>ya existente y definida con sus </a:t>
            </a:r>
            <a:r>
              <a:rPr lang="es-MX" b="1" dirty="0"/>
              <a:t>atributos y </a:t>
            </a:r>
            <a:r>
              <a:rPr lang="es-MX" b="1" dirty="0" smtClean="0"/>
              <a:t>métodos </a:t>
            </a:r>
            <a:r>
              <a:rPr lang="es-MX" dirty="0" smtClean="0"/>
              <a:t>correspondientes.</a:t>
            </a:r>
          </a:p>
          <a:p>
            <a:r>
              <a:rPr lang="es-MX" dirty="0" smtClean="0"/>
              <a:t>La </a:t>
            </a:r>
            <a:r>
              <a:rPr lang="es-MX" dirty="0"/>
              <a:t>definición de un </a:t>
            </a:r>
            <a:r>
              <a:rPr lang="es-MX" b="1" dirty="0"/>
              <a:t>Arreglo de Objetos</a:t>
            </a:r>
            <a:r>
              <a:rPr lang="es-MX" dirty="0"/>
              <a:t> es la misma que un </a:t>
            </a:r>
            <a:r>
              <a:rPr lang="es-MX" b="1" dirty="0"/>
              <a:t>Arreglo de datos Primitivos</a:t>
            </a:r>
            <a:r>
              <a:rPr lang="es-MX" dirty="0"/>
              <a:t>, su </a:t>
            </a:r>
            <a:r>
              <a:rPr lang="es-MX" dirty="0" err="1"/>
              <a:t>syntaxis</a:t>
            </a:r>
            <a:r>
              <a:rPr lang="es-MX" dirty="0"/>
              <a:t> es de la siguiente forma</a:t>
            </a:r>
            <a:r>
              <a:rPr lang="es-MX" dirty="0" smtClean="0"/>
              <a:t>:</a:t>
            </a:r>
          </a:p>
          <a:p>
            <a:pPr lvl="1"/>
            <a:r>
              <a:rPr lang="es-MX" dirty="0" smtClean="0"/>
              <a:t>Alumno[] </a:t>
            </a:r>
            <a:r>
              <a:rPr lang="es-MX" dirty="0" err="1" smtClean="0"/>
              <a:t>arregloAlum</a:t>
            </a:r>
            <a:r>
              <a:rPr lang="es-MX" dirty="0" smtClean="0"/>
              <a:t>= new Alumno[10];</a:t>
            </a:r>
          </a:p>
          <a:p>
            <a:r>
              <a:rPr lang="es-MX" dirty="0" smtClean="0"/>
              <a:t>Cada elemento del arreglo tendrá todas las características (métodos, variables, etc.) que estén declarados de manera publica en la clase Alumno. </a:t>
            </a:r>
            <a:endParaRPr lang="es-MX" dirty="0"/>
          </a:p>
        </p:txBody>
      </p:sp>
    </p:spTree>
    <p:extLst>
      <p:ext uri="{BB962C8B-B14F-4D97-AF65-F5344CB8AC3E}">
        <p14:creationId xmlns:p14="http://schemas.microsoft.com/office/powerpoint/2010/main" val="3449922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Ejercicios con Arreglos de Objetos: Control Escolar</a:t>
            </a:r>
            <a:endParaRPr lang="es-MX" dirty="0"/>
          </a:p>
        </p:txBody>
      </p:sp>
      <p:sp>
        <p:nvSpPr>
          <p:cNvPr id="3" name="Marcador de contenido 2"/>
          <p:cNvSpPr>
            <a:spLocks noGrp="1"/>
          </p:cNvSpPr>
          <p:nvPr>
            <p:ph idx="1"/>
          </p:nvPr>
        </p:nvSpPr>
        <p:spPr/>
        <p:txBody>
          <a:bodyPr/>
          <a:lstStyle/>
          <a:p>
            <a:r>
              <a:rPr lang="es-MX" dirty="0" smtClean="0"/>
              <a:t>Crear una clase llamada </a:t>
            </a:r>
            <a:r>
              <a:rPr lang="es-MX" dirty="0" err="1" smtClean="0"/>
              <a:t>AlumPrimaria</a:t>
            </a:r>
            <a:r>
              <a:rPr lang="es-MX" dirty="0" smtClean="0"/>
              <a:t> con los datos de Clave, Nombre, Grado, </a:t>
            </a:r>
            <a:r>
              <a:rPr lang="es-MX" dirty="0" err="1" smtClean="0"/>
              <a:t>CalMatematicas</a:t>
            </a:r>
            <a:r>
              <a:rPr lang="es-MX" dirty="0" smtClean="0"/>
              <a:t>, </a:t>
            </a:r>
            <a:r>
              <a:rPr lang="es-MX" dirty="0" err="1" smtClean="0"/>
              <a:t>CalEspañol</a:t>
            </a:r>
            <a:r>
              <a:rPr lang="es-MX" dirty="0" smtClean="0"/>
              <a:t>, </a:t>
            </a:r>
            <a:r>
              <a:rPr lang="es-MX" dirty="0" err="1" smtClean="0"/>
              <a:t>CalCiencias</a:t>
            </a:r>
            <a:r>
              <a:rPr lang="es-MX" dirty="0" smtClean="0"/>
              <a:t>.</a:t>
            </a:r>
          </a:p>
          <a:p>
            <a:r>
              <a:rPr lang="es-MX" dirty="0" smtClean="0"/>
              <a:t>La clase debe tener constructor para inicializar los datos del alumno excepto sus calificaciones. </a:t>
            </a:r>
          </a:p>
          <a:p>
            <a:r>
              <a:rPr lang="es-MX" dirty="0" smtClean="0"/>
              <a:t>Crear métodos </a:t>
            </a:r>
            <a:r>
              <a:rPr lang="es-MX" dirty="0" err="1" smtClean="0"/>
              <a:t>get</a:t>
            </a:r>
            <a:r>
              <a:rPr lang="es-MX" dirty="0" smtClean="0"/>
              <a:t>/set para: Nombre, Grado y las calificaciones</a:t>
            </a:r>
          </a:p>
          <a:p>
            <a:r>
              <a:rPr lang="es-MX" dirty="0" smtClean="0"/>
              <a:t>Crear método </a:t>
            </a:r>
            <a:r>
              <a:rPr lang="es-MX" dirty="0" err="1" smtClean="0"/>
              <a:t>get</a:t>
            </a:r>
            <a:r>
              <a:rPr lang="es-MX" dirty="0" smtClean="0"/>
              <a:t> para Clave</a:t>
            </a:r>
          </a:p>
          <a:p>
            <a:r>
              <a:rPr lang="es-MX" dirty="0" smtClean="0"/>
              <a:t>Incluir método </a:t>
            </a:r>
            <a:r>
              <a:rPr lang="es-MX" dirty="0" err="1" smtClean="0"/>
              <a:t>toString</a:t>
            </a:r>
            <a:r>
              <a:rPr lang="es-MX" dirty="0" smtClean="0"/>
              <a:t>  </a:t>
            </a:r>
          </a:p>
          <a:p>
            <a:endParaRPr lang="es-MX" dirty="0"/>
          </a:p>
        </p:txBody>
      </p:sp>
    </p:spTree>
    <p:extLst>
      <p:ext uri="{BB962C8B-B14F-4D97-AF65-F5344CB8AC3E}">
        <p14:creationId xmlns:p14="http://schemas.microsoft.com/office/powerpoint/2010/main" val="1012825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Crear Menú para arreglo de alumnos de primaria:</a:t>
            </a:r>
            <a:endParaRPr lang="es-MX" dirty="0"/>
          </a:p>
        </p:txBody>
      </p:sp>
      <p:sp>
        <p:nvSpPr>
          <p:cNvPr id="3" name="Marcador de contenido 2"/>
          <p:cNvSpPr>
            <a:spLocks noGrp="1"/>
          </p:cNvSpPr>
          <p:nvPr>
            <p:ph idx="1"/>
          </p:nvPr>
        </p:nvSpPr>
        <p:spPr/>
        <p:txBody>
          <a:bodyPr/>
          <a:lstStyle/>
          <a:p>
            <a:r>
              <a:rPr lang="es-MX" dirty="0" smtClean="0"/>
              <a:t>Alta Alumnos (validando que el numero o clave del alumno no se repita)</a:t>
            </a:r>
          </a:p>
          <a:p>
            <a:r>
              <a:rPr lang="es-MX" dirty="0" smtClean="0"/>
              <a:t>Capturar Calificaciones</a:t>
            </a:r>
          </a:p>
          <a:p>
            <a:r>
              <a:rPr lang="es-MX" dirty="0" smtClean="0"/>
              <a:t>Buscar alumno e imprimir su boleta</a:t>
            </a:r>
          </a:p>
          <a:p>
            <a:r>
              <a:rPr lang="es-MX" dirty="0" smtClean="0"/>
              <a:t>Imprimir boletas (con todos los alumnos obteniendo el promedio)</a:t>
            </a:r>
          </a:p>
          <a:p>
            <a:r>
              <a:rPr lang="es-MX" dirty="0" smtClean="0"/>
              <a:t>Modificar Nombre del Alumno</a:t>
            </a:r>
          </a:p>
          <a:p>
            <a:r>
              <a:rPr lang="es-MX" dirty="0" smtClean="0"/>
              <a:t>Agregar otro reporte</a:t>
            </a:r>
          </a:p>
          <a:p>
            <a:endParaRPr lang="es-MX" dirty="0" smtClean="0"/>
          </a:p>
          <a:p>
            <a:endParaRPr lang="es-MX" dirty="0"/>
          </a:p>
        </p:txBody>
      </p:sp>
    </p:spTree>
    <p:extLst>
      <p:ext uri="{BB962C8B-B14F-4D97-AF65-F5344CB8AC3E}">
        <p14:creationId xmlns:p14="http://schemas.microsoft.com/office/powerpoint/2010/main" val="790652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1.4.2. Memoria Dinámica</a:t>
            </a:r>
            <a:endParaRPr lang="es-MX" dirty="0"/>
          </a:p>
        </p:txBody>
      </p:sp>
      <p:sp>
        <p:nvSpPr>
          <p:cNvPr id="3" name="Content Placeholder 2"/>
          <p:cNvSpPr>
            <a:spLocks noGrp="1"/>
          </p:cNvSpPr>
          <p:nvPr>
            <p:ph idx="1"/>
          </p:nvPr>
        </p:nvSpPr>
        <p:spPr>
          <a:xfrm>
            <a:off x="1142702" y="2057758"/>
            <a:ext cx="9870300" cy="1507042"/>
          </a:xfrm>
        </p:spPr>
        <p:txBody>
          <a:bodyPr>
            <a:normAutofit fontScale="77500" lnSpcReduction="20000"/>
          </a:bodyPr>
          <a:lstStyle/>
          <a:p>
            <a:r>
              <a:rPr lang="es-MX" altLang="es-MX" dirty="0">
                <a:latin typeface="Arial" panose="020B0604020202020204" pitchFamily="34" charset="0"/>
              </a:rPr>
              <a:t>Es un espacio de almacenamiento que se solicita en tiempo de </a:t>
            </a:r>
            <a:r>
              <a:rPr lang="es-MX" altLang="es-MX" dirty="0" smtClean="0">
                <a:latin typeface="Arial" panose="020B0604020202020204" pitchFamily="34" charset="0"/>
              </a:rPr>
              <a:t>ejecución.</a:t>
            </a:r>
          </a:p>
          <a:p>
            <a:r>
              <a:rPr lang="es-ES" altLang="es-MX" dirty="0">
                <a:latin typeface="Arial" panose="020B0604020202020204" pitchFamily="34" charset="0"/>
              </a:rPr>
              <a:t>El medio para manejar la memoria que otorga el sistema operativo, es el puntero, puesto que no podemos saber </a:t>
            </a:r>
            <a:r>
              <a:rPr lang="es-ES" altLang="es-MX" i="1" dirty="0">
                <a:latin typeface="Arial" panose="020B0604020202020204" pitchFamily="34" charset="0"/>
              </a:rPr>
              <a:t>en tiempo de compilación </a:t>
            </a:r>
            <a:r>
              <a:rPr lang="es-ES" altLang="es-MX" dirty="0">
                <a:latin typeface="Arial" panose="020B0604020202020204" pitchFamily="34" charset="0"/>
              </a:rPr>
              <a:t>dónde nos dará huecos el sistema operativo (en la memoria de nuestro PC). </a:t>
            </a:r>
          </a:p>
          <a:p>
            <a:endParaRPr lang="es-MX" dirty="0"/>
          </a:p>
        </p:txBody>
      </p:sp>
      <p:sp>
        <p:nvSpPr>
          <p:cNvPr id="4" name="Text Box 8"/>
          <p:cNvSpPr txBox="1">
            <a:spLocks noChangeArrowheads="1"/>
          </p:cNvSpPr>
          <p:nvPr/>
        </p:nvSpPr>
        <p:spPr bwMode="auto">
          <a:xfrm>
            <a:off x="116084" y="4220957"/>
            <a:ext cx="3602064"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Vector v= new Vector()</a:t>
            </a:r>
            <a:endParaRPr lang="es-ES" altLang="es-MX" sz="2399" dirty="0">
              <a:latin typeface="Arial" panose="020B0604020202020204" pitchFamily="34" charset="0"/>
            </a:endParaRPr>
          </a:p>
        </p:txBody>
      </p:sp>
      <p:sp>
        <p:nvSpPr>
          <p:cNvPr id="5" name="Text Box 9"/>
          <p:cNvSpPr txBox="1">
            <a:spLocks noChangeArrowheads="1"/>
          </p:cNvSpPr>
          <p:nvPr/>
        </p:nvSpPr>
        <p:spPr bwMode="auto">
          <a:xfrm>
            <a:off x="4052362" y="3286492"/>
            <a:ext cx="5399269" cy="1568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just" eaLnBrk="1" hangingPunct="1">
              <a:spcBef>
                <a:spcPct val="50000"/>
              </a:spcBef>
            </a:pPr>
            <a:r>
              <a:rPr lang="es-MX" altLang="es-MX" sz="2399" dirty="0">
                <a:latin typeface="Arial" panose="020B0604020202020204" pitchFamily="34" charset="0"/>
              </a:rPr>
              <a:t>Java solicita el área de memoria del vector en tiempo de ejecución, haciendo uso de la memoria HEAP (montón).</a:t>
            </a:r>
            <a:endParaRPr lang="es-ES" altLang="es-MX" sz="2399" dirty="0">
              <a:latin typeface="Arial" panose="020B0604020202020204" pitchFamily="34" charset="0"/>
            </a:endParaRPr>
          </a:p>
        </p:txBody>
      </p:sp>
      <p:sp>
        <p:nvSpPr>
          <p:cNvPr id="6" name="Text Box 11"/>
          <p:cNvSpPr txBox="1">
            <a:spLocks noChangeArrowheads="1"/>
          </p:cNvSpPr>
          <p:nvPr/>
        </p:nvSpPr>
        <p:spPr bwMode="auto">
          <a:xfrm>
            <a:off x="611029" y="5300176"/>
            <a:ext cx="504694" cy="461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a:latin typeface="Arial" panose="020B0604020202020204" pitchFamily="34" charset="0"/>
              </a:rPr>
              <a:t>V</a:t>
            </a:r>
            <a:endParaRPr lang="es-ES" altLang="es-MX" sz="2399">
              <a:latin typeface="Arial" panose="020B0604020202020204" pitchFamily="34" charset="0"/>
            </a:endParaRPr>
          </a:p>
        </p:txBody>
      </p:sp>
      <p:sp>
        <p:nvSpPr>
          <p:cNvPr id="7" name="Text Box 12"/>
          <p:cNvSpPr txBox="1">
            <a:spLocks noChangeArrowheads="1"/>
          </p:cNvSpPr>
          <p:nvPr/>
        </p:nvSpPr>
        <p:spPr bwMode="auto">
          <a:xfrm>
            <a:off x="971297" y="5300176"/>
            <a:ext cx="863375" cy="406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1000">
                <a:latin typeface="Arial" panose="020B0604020202020204" pitchFamily="34" charset="0"/>
              </a:rPr>
              <a:t>Dirección Memoria</a:t>
            </a:r>
            <a:endParaRPr lang="es-ES" altLang="es-MX" sz="1000">
              <a:latin typeface="Arial" panose="020B0604020202020204" pitchFamily="34" charset="0"/>
            </a:endParaRPr>
          </a:p>
        </p:txBody>
      </p:sp>
      <p:graphicFrame>
        <p:nvGraphicFramePr>
          <p:cNvPr id="8" name="Group 27"/>
          <p:cNvGraphicFramePr>
            <a:graphicFrameLocks noGrp="1"/>
          </p:cNvGraphicFramePr>
          <p:nvPr/>
        </p:nvGraphicFramePr>
        <p:xfrm>
          <a:off x="2986897" y="5949294"/>
          <a:ext cx="2542513" cy="376140"/>
        </p:xfrm>
        <a:graphic>
          <a:graphicData uri="http://schemas.openxmlformats.org/drawingml/2006/table">
            <a:tbl>
              <a:tblPr/>
              <a:tblGrid>
                <a:gridCol w="507868"/>
                <a:gridCol w="509455"/>
                <a:gridCol w="507868"/>
                <a:gridCol w="509454"/>
                <a:gridCol w="507868"/>
              </a:tblGrid>
              <a:tr h="37614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1000" b="0" i="0" u="none" strike="noStrike" cap="none" normalizeH="0" baseline="0" smtClean="0">
                        <a:ln>
                          <a:noFill/>
                        </a:ln>
                        <a:solidFill>
                          <a:schemeClr val="tx1"/>
                        </a:solidFill>
                        <a:effectLst/>
                        <a:latin typeface="Arial"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10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10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10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10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Line 28"/>
          <p:cNvSpPr>
            <a:spLocks noChangeShapeType="1"/>
          </p:cNvSpPr>
          <p:nvPr/>
        </p:nvSpPr>
        <p:spPr bwMode="auto">
          <a:xfrm>
            <a:off x="1691834" y="5589025"/>
            <a:ext cx="1295063" cy="576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sz="2399"/>
          </a:p>
        </p:txBody>
      </p:sp>
      <p:graphicFrame>
        <p:nvGraphicFramePr>
          <p:cNvPr id="10" name="Group 69"/>
          <p:cNvGraphicFramePr>
            <a:graphicFrameLocks noGrp="1"/>
          </p:cNvGraphicFramePr>
          <p:nvPr/>
        </p:nvGraphicFramePr>
        <p:xfrm>
          <a:off x="2986897" y="5733450"/>
          <a:ext cx="2542513" cy="244411"/>
        </p:xfrm>
        <a:graphic>
          <a:graphicData uri="http://schemas.openxmlformats.org/drawingml/2006/table">
            <a:tbl>
              <a:tblPr/>
              <a:tblGrid>
                <a:gridCol w="507868"/>
                <a:gridCol w="509455"/>
                <a:gridCol w="507868"/>
                <a:gridCol w="509454"/>
                <a:gridCol w="507868"/>
              </a:tblGrid>
              <a:tr h="24441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0" i="0" u="none" strike="noStrike" cap="none" normalizeH="0" baseline="0" smtClean="0">
                          <a:ln>
                            <a:noFill/>
                          </a:ln>
                          <a:solidFill>
                            <a:schemeClr val="tx1"/>
                          </a:solidFill>
                          <a:effectLst/>
                          <a:latin typeface="Arial" charset="0"/>
                        </a:rPr>
                        <a:t>0</a:t>
                      </a:r>
                      <a:endParaRPr kumimoji="0" lang="es-ES" sz="1000" b="0"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0" i="0" u="none" strike="noStrike" cap="none" normalizeH="0" baseline="0" smtClean="0">
                          <a:ln>
                            <a:noFill/>
                          </a:ln>
                          <a:solidFill>
                            <a:schemeClr val="tx1"/>
                          </a:solidFill>
                          <a:effectLst/>
                          <a:latin typeface="Arial" charset="0"/>
                        </a:rPr>
                        <a:t>1</a:t>
                      </a:r>
                      <a:endParaRPr kumimoji="0" lang="es-ES" sz="1000" b="0"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0" i="0" u="none" strike="noStrike" cap="none" normalizeH="0" baseline="0" smtClean="0">
                          <a:ln>
                            <a:noFill/>
                          </a:ln>
                          <a:solidFill>
                            <a:schemeClr val="tx1"/>
                          </a:solidFill>
                          <a:effectLst/>
                          <a:latin typeface="Arial" charset="0"/>
                        </a:rPr>
                        <a:t>2</a:t>
                      </a:r>
                      <a:endParaRPr kumimoji="0" lang="es-ES" sz="1000" b="0"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0" i="0" u="none" strike="noStrike" cap="none" normalizeH="0" baseline="0" smtClean="0">
                          <a:ln>
                            <a:noFill/>
                          </a:ln>
                          <a:solidFill>
                            <a:schemeClr val="tx1"/>
                          </a:solidFill>
                          <a:effectLst/>
                          <a:latin typeface="Arial" charset="0"/>
                        </a:rPr>
                        <a:t>3</a:t>
                      </a:r>
                      <a:endParaRPr kumimoji="0" lang="es-ES" sz="1000" b="0"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0" i="0" u="none" strike="noStrike" cap="none" normalizeH="0" baseline="0" smtClean="0">
                          <a:ln>
                            <a:noFill/>
                          </a:ln>
                          <a:solidFill>
                            <a:schemeClr val="tx1"/>
                          </a:solidFill>
                          <a:effectLst/>
                          <a:latin typeface="Arial" charset="0"/>
                        </a:rPr>
                        <a:t>4</a:t>
                      </a:r>
                      <a:endParaRPr kumimoji="0" lang="es-ES" sz="1000" b="0"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11" name="Text Box 70"/>
          <p:cNvSpPr txBox="1">
            <a:spLocks noChangeArrowheads="1"/>
          </p:cNvSpPr>
          <p:nvPr/>
        </p:nvSpPr>
        <p:spPr bwMode="auto">
          <a:xfrm>
            <a:off x="5975567" y="4953783"/>
            <a:ext cx="3096406" cy="138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just" eaLnBrk="1" hangingPunct="1">
              <a:spcBef>
                <a:spcPct val="50000"/>
              </a:spcBef>
            </a:pPr>
            <a:r>
              <a:rPr lang="es-MX" altLang="es-MX" sz="1400" dirty="0">
                <a:latin typeface="Arial" panose="020B0604020202020204" pitchFamily="34" charset="0"/>
              </a:rPr>
              <a:t>Requiere de 24 bytes contiguos. 20 para representar los cinco elementos  y asigna un elemento de control donde almacena el número de elementos del arreglo. Un tipo </a:t>
            </a:r>
            <a:r>
              <a:rPr lang="es-MX" altLang="es-MX" sz="1400" dirty="0" err="1">
                <a:latin typeface="Arial" panose="020B0604020202020204" pitchFamily="34" charset="0"/>
              </a:rPr>
              <a:t>int</a:t>
            </a:r>
            <a:r>
              <a:rPr lang="es-MX" altLang="es-MX" sz="1400" dirty="0">
                <a:latin typeface="Arial" panose="020B0604020202020204" pitchFamily="34" charset="0"/>
              </a:rPr>
              <a:t> en java requiere de 4 bytes</a:t>
            </a:r>
            <a:endParaRPr lang="es-ES" altLang="es-MX" sz="1400" dirty="0">
              <a:latin typeface="Arial" panose="020B0604020202020204" pitchFamily="34" charset="0"/>
            </a:endParaRPr>
          </a:p>
        </p:txBody>
      </p:sp>
      <p:sp>
        <p:nvSpPr>
          <p:cNvPr id="12" name="Text Box 71"/>
          <p:cNvSpPr txBox="1">
            <a:spLocks noChangeArrowheads="1"/>
          </p:cNvSpPr>
          <p:nvPr/>
        </p:nvSpPr>
        <p:spPr bwMode="auto">
          <a:xfrm>
            <a:off x="684034" y="6380981"/>
            <a:ext cx="43914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1400">
                <a:latin typeface="Arial" panose="020B0604020202020204" pitchFamily="34" charset="0"/>
              </a:rPr>
              <a:t>V[3]=18; realiza la misma formula que en la estáticos</a:t>
            </a:r>
            <a:endParaRPr lang="es-ES" altLang="es-MX" sz="1400">
              <a:latin typeface="Arial" panose="020B0604020202020204" pitchFamily="34" charset="0"/>
            </a:endParaRPr>
          </a:p>
        </p:txBody>
      </p:sp>
      <p:grpSp>
        <p:nvGrpSpPr>
          <p:cNvPr id="13" name="Group 77"/>
          <p:cNvGrpSpPr>
            <a:grpSpLocks/>
          </p:cNvGrpSpPr>
          <p:nvPr/>
        </p:nvGrpSpPr>
        <p:grpSpPr bwMode="auto">
          <a:xfrm>
            <a:off x="755453" y="4581225"/>
            <a:ext cx="647531" cy="647531"/>
            <a:chOff x="476" y="2886"/>
            <a:chExt cx="408" cy="408"/>
          </a:xfrm>
        </p:grpSpPr>
        <p:sp>
          <p:nvSpPr>
            <p:cNvPr id="14" name="AutoShape 72"/>
            <p:cNvSpPr>
              <a:spLocks/>
            </p:cNvSpPr>
            <p:nvPr/>
          </p:nvSpPr>
          <p:spPr bwMode="auto">
            <a:xfrm rot="5400000" flipV="1">
              <a:off x="657" y="2705"/>
              <a:ext cx="46" cy="408"/>
            </a:xfrm>
            <a:prstGeom prst="rightBrace">
              <a:avLst>
                <a:gd name="adj1" fmla="val 7391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ES" altLang="es-MX" sz="2399"/>
            </a:p>
          </p:txBody>
        </p:sp>
        <p:sp>
          <p:nvSpPr>
            <p:cNvPr id="15" name="Line 73"/>
            <p:cNvSpPr>
              <a:spLocks noChangeShapeType="1"/>
            </p:cNvSpPr>
            <p:nvPr/>
          </p:nvSpPr>
          <p:spPr bwMode="auto">
            <a:xfrm>
              <a:off x="657" y="2931"/>
              <a:ext cx="46"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sz="2399"/>
            </a:p>
          </p:txBody>
        </p:sp>
      </p:grpSp>
      <p:grpSp>
        <p:nvGrpSpPr>
          <p:cNvPr id="16" name="Group 78"/>
          <p:cNvGrpSpPr>
            <a:grpSpLocks/>
          </p:cNvGrpSpPr>
          <p:nvPr/>
        </p:nvGrpSpPr>
        <p:grpSpPr bwMode="auto">
          <a:xfrm>
            <a:off x="1475990" y="4581225"/>
            <a:ext cx="4031200" cy="1223644"/>
            <a:chOff x="930" y="2886"/>
            <a:chExt cx="2540" cy="771"/>
          </a:xfrm>
        </p:grpSpPr>
        <p:sp>
          <p:nvSpPr>
            <p:cNvPr id="17" name="AutoShape 74"/>
            <p:cNvSpPr>
              <a:spLocks/>
            </p:cNvSpPr>
            <p:nvPr/>
          </p:nvSpPr>
          <p:spPr bwMode="auto">
            <a:xfrm rot="5400000" flipV="1">
              <a:off x="1247" y="2569"/>
              <a:ext cx="46" cy="680"/>
            </a:xfrm>
            <a:prstGeom prst="rightBrace">
              <a:avLst>
                <a:gd name="adj1" fmla="val 12318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ES" altLang="es-MX" sz="2399"/>
            </a:p>
          </p:txBody>
        </p:sp>
        <p:sp>
          <p:nvSpPr>
            <p:cNvPr id="18" name="Line 75"/>
            <p:cNvSpPr>
              <a:spLocks noChangeShapeType="1"/>
            </p:cNvSpPr>
            <p:nvPr/>
          </p:nvSpPr>
          <p:spPr bwMode="auto">
            <a:xfrm>
              <a:off x="1292" y="2931"/>
              <a:ext cx="1362" cy="49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sz="2399"/>
            </a:p>
          </p:txBody>
        </p:sp>
        <p:sp>
          <p:nvSpPr>
            <p:cNvPr id="19" name="AutoShape 76"/>
            <p:cNvSpPr>
              <a:spLocks/>
            </p:cNvSpPr>
            <p:nvPr/>
          </p:nvSpPr>
          <p:spPr bwMode="auto">
            <a:xfrm rot="5400000">
              <a:off x="2562" y="2750"/>
              <a:ext cx="227" cy="1588"/>
            </a:xfrm>
            <a:prstGeom prst="leftBrace">
              <a:avLst>
                <a:gd name="adj1" fmla="val 5829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ES" altLang="es-MX" sz="2399"/>
            </a:p>
          </p:txBody>
        </p:sp>
      </p:grpSp>
    </p:spTree>
    <p:extLst>
      <p:ext uri="{BB962C8B-B14F-4D97-AF65-F5344CB8AC3E}">
        <p14:creationId xmlns:p14="http://schemas.microsoft.com/office/powerpoint/2010/main" val="75546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9" grpId="0" animBg="1"/>
      <p:bldP spid="11"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1.4.2. Memoria Dinámica</a:t>
            </a:r>
            <a:endParaRPr lang="es-MX" dirty="0"/>
          </a:p>
        </p:txBody>
      </p:sp>
      <p:sp>
        <p:nvSpPr>
          <p:cNvPr id="3" name="Content Placeholder 2"/>
          <p:cNvSpPr>
            <a:spLocks noGrp="1"/>
          </p:cNvSpPr>
          <p:nvPr>
            <p:ph idx="1"/>
          </p:nvPr>
        </p:nvSpPr>
        <p:spPr/>
        <p:txBody>
          <a:bodyPr>
            <a:normAutofit/>
          </a:bodyPr>
          <a:lstStyle/>
          <a:p>
            <a:pPr algn="just"/>
            <a:r>
              <a:rPr lang="es-MX" sz="2399" dirty="0"/>
              <a:t>En varias ocasiones (por no decir que en muchas) las estructuras de datos necesitan crecer o cambiar de tamaño. Este es el caso de las estructura de datos dinámicas.</a:t>
            </a:r>
          </a:p>
          <a:p>
            <a:pPr algn="just"/>
            <a:r>
              <a:rPr lang="es-MX" sz="2399" dirty="0"/>
              <a:t>Las estructuras de datos dinámicas permiten crear estructuras de datos que pueden crecer conforme se vayan necesitando, por lo tanto se pueden adaptar al mundo real ya que los datos son variables y cambiantes.</a:t>
            </a:r>
          </a:p>
          <a:p>
            <a:pPr algn="just"/>
            <a:r>
              <a:rPr lang="es-MX" sz="2399" dirty="0"/>
              <a:t>Regularmente los lenguajes de programación cuentan con implementaciones de éste tipo de estructuras.</a:t>
            </a:r>
          </a:p>
          <a:p>
            <a:pPr algn="just"/>
            <a:r>
              <a:rPr lang="es-MX" sz="2399" dirty="0"/>
              <a:t>En nuestro caso se vera </a:t>
            </a:r>
            <a:r>
              <a:rPr lang="es-MX" sz="2399" dirty="0" err="1"/>
              <a:t>HashTable</a:t>
            </a:r>
            <a:r>
              <a:rPr lang="es-MX" sz="2399" dirty="0"/>
              <a:t> (en la versión de genérica)</a:t>
            </a:r>
          </a:p>
          <a:p>
            <a:endParaRPr lang="es-MX" sz="2399" dirty="0"/>
          </a:p>
        </p:txBody>
      </p:sp>
    </p:spTree>
    <p:extLst>
      <p:ext uri="{BB962C8B-B14F-4D97-AF65-F5344CB8AC3E}">
        <p14:creationId xmlns:p14="http://schemas.microsoft.com/office/powerpoint/2010/main" val="36945722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Genéricos</a:t>
            </a:r>
            <a:endParaRPr lang="es-MX" dirty="0"/>
          </a:p>
        </p:txBody>
      </p:sp>
      <p:sp>
        <p:nvSpPr>
          <p:cNvPr id="3" name="Content Placeholder 2"/>
          <p:cNvSpPr>
            <a:spLocks noGrp="1"/>
          </p:cNvSpPr>
          <p:nvPr>
            <p:ph idx="1"/>
          </p:nvPr>
        </p:nvSpPr>
        <p:spPr/>
        <p:txBody>
          <a:bodyPr/>
          <a:lstStyle/>
          <a:p>
            <a:r>
              <a:rPr lang="es-MX" dirty="0" smtClean="0"/>
              <a:t>El término genéricos equivale a los tipos de parámetros. Los tipos con parámetros son importantes porque permiten la creación de clases, interfaces y métodos en los que los tipos de datos sobre los que funcionan se especifican como un parámetro. </a:t>
            </a:r>
          </a:p>
          <a:p>
            <a:r>
              <a:rPr lang="es-MX" dirty="0" smtClean="0"/>
              <a:t>Con el uso de genéricos, es posible crear, por ejemplo, una única clase que funcione de forma automática con diferentes tipos </a:t>
            </a:r>
            <a:r>
              <a:rPr lang="es-MX" smtClean="0"/>
              <a:t>de datos. </a:t>
            </a:r>
          </a:p>
          <a:p>
            <a:endParaRPr lang="es-MX" dirty="0"/>
          </a:p>
        </p:txBody>
      </p:sp>
    </p:spTree>
    <p:extLst>
      <p:ext uri="{BB962C8B-B14F-4D97-AF65-F5344CB8AC3E}">
        <p14:creationId xmlns:p14="http://schemas.microsoft.com/office/powerpoint/2010/main" val="3605437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Memoria dinámica: </a:t>
            </a:r>
            <a:r>
              <a:rPr lang="es-MX" dirty="0" err="1" smtClean="0"/>
              <a:t>HashTable</a:t>
            </a:r>
            <a:endParaRPr lang="es-MX" dirty="0"/>
          </a:p>
        </p:txBody>
      </p:sp>
      <p:sp>
        <p:nvSpPr>
          <p:cNvPr id="3" name="Content Placeholder 2"/>
          <p:cNvSpPr>
            <a:spLocks noGrp="1"/>
          </p:cNvSpPr>
          <p:nvPr>
            <p:ph idx="1"/>
          </p:nvPr>
        </p:nvSpPr>
        <p:spPr/>
        <p:txBody>
          <a:bodyPr>
            <a:normAutofit/>
          </a:bodyPr>
          <a:lstStyle/>
          <a:p>
            <a:r>
              <a:rPr lang="es-MX" altLang="es-MX" dirty="0"/>
              <a:t>Es una tabla que relaciona una clave con un valor</a:t>
            </a:r>
          </a:p>
          <a:p>
            <a:r>
              <a:rPr lang="es-MX" altLang="es-MX" dirty="0"/>
              <a:t>Cualquier valor distinto de </a:t>
            </a:r>
            <a:r>
              <a:rPr lang="es-MX" altLang="es-MX" dirty="0" err="1"/>
              <a:t>null</a:t>
            </a:r>
            <a:r>
              <a:rPr lang="es-MX" altLang="es-MX" dirty="0"/>
              <a:t> puede ser tanto una clave como un valor.</a:t>
            </a:r>
          </a:p>
          <a:p>
            <a:r>
              <a:rPr lang="es-MX" altLang="es-MX" dirty="0"/>
              <a:t>Al agregar elementos a una </a:t>
            </a:r>
            <a:r>
              <a:rPr lang="es-MX" altLang="es-MX" dirty="0" err="1"/>
              <a:t>Hashtable</a:t>
            </a:r>
            <a:r>
              <a:rPr lang="es-MX" altLang="es-MX" dirty="0"/>
              <a:t> hay que especificar la clave y el valor que se asociará a la clave.</a:t>
            </a:r>
          </a:p>
          <a:p>
            <a:r>
              <a:rPr lang="es-MX" altLang="es-MX" dirty="0"/>
              <a:t>Al igual que otras colecciones la clase </a:t>
            </a:r>
            <a:r>
              <a:rPr lang="es-MX" altLang="es-MX" dirty="0" err="1"/>
              <a:t>Hashtable</a:t>
            </a:r>
            <a:r>
              <a:rPr lang="es-MX" altLang="es-MX" dirty="0"/>
              <a:t> a partir de la versión 1.5 de java es Genérica.</a:t>
            </a:r>
          </a:p>
          <a:p>
            <a:endParaRPr lang="es-MX" dirty="0"/>
          </a:p>
        </p:txBody>
      </p:sp>
    </p:spTree>
    <p:extLst>
      <p:ext uri="{BB962C8B-B14F-4D97-AF65-F5344CB8AC3E}">
        <p14:creationId xmlns:p14="http://schemas.microsoft.com/office/powerpoint/2010/main" val="2282546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¿Qué es una Estructura de Datos?</a:t>
            </a:r>
            <a:endParaRPr lang="es-MX" dirty="0"/>
          </a:p>
        </p:txBody>
      </p:sp>
      <p:sp>
        <p:nvSpPr>
          <p:cNvPr id="3" name="Content Placeholder 2"/>
          <p:cNvSpPr>
            <a:spLocks noGrp="1"/>
          </p:cNvSpPr>
          <p:nvPr>
            <p:ph idx="1"/>
          </p:nvPr>
        </p:nvSpPr>
        <p:spPr/>
        <p:txBody>
          <a:bodyPr/>
          <a:lstStyle/>
          <a:p>
            <a:r>
              <a:rPr lang="es-MX" dirty="0"/>
              <a:t>En la programación existen problemas en los cuales se requiere operar con una colección de datos. Por ejemplo, si requerimos almacenar información de los empleados de una empresa para luego manipular esta información, si requerimos simular los clientes que son atendidos en un supermercado, etc.  </a:t>
            </a:r>
          </a:p>
          <a:p>
            <a:endParaRPr lang="es-MX" dirty="0"/>
          </a:p>
        </p:txBody>
      </p:sp>
    </p:spTree>
    <p:extLst>
      <p:ext uri="{BB962C8B-B14F-4D97-AF65-F5344CB8AC3E}">
        <p14:creationId xmlns:p14="http://schemas.microsoft.com/office/powerpoint/2010/main" val="1295722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Hashtable</a:t>
            </a:r>
            <a:endParaRPr lang="es-MX" dirty="0"/>
          </a:p>
        </p:txBody>
      </p:sp>
      <p:pic>
        <p:nvPicPr>
          <p:cNvPr id="2050" name="Picture 2" descr="Resultado de imagen para hashtab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1188" y="645470"/>
            <a:ext cx="7581736" cy="5534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128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266" y="893"/>
            <a:ext cx="9792145" cy="6579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421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sultado de imagen para hash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80" y="476672"/>
            <a:ext cx="4680520" cy="452789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outsystems.com/forge/_image.aspx/A28atdGCIn2i_ZW11S_0KWgJm3iqQiA=/examp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6620" y="-304547"/>
            <a:ext cx="4032448" cy="6931516"/>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5626" y="6165304"/>
            <a:ext cx="8687956" cy="461665"/>
          </a:xfrm>
          <a:prstGeom prst="rect">
            <a:avLst/>
          </a:prstGeom>
          <a:noFill/>
        </p:spPr>
        <p:txBody>
          <a:bodyPr wrap="none" rtlCol="0">
            <a:spAutoFit/>
          </a:bodyPr>
          <a:lstStyle/>
          <a:p>
            <a:r>
              <a:rPr lang="es-MX" dirty="0"/>
              <a:t>https://docs.oracle.com/javase/7/docs/api/java/util/Hashtable.html</a:t>
            </a:r>
          </a:p>
        </p:txBody>
      </p:sp>
    </p:spTree>
    <p:extLst>
      <p:ext uri="{BB962C8B-B14F-4D97-AF65-F5344CB8AC3E}">
        <p14:creationId xmlns:p14="http://schemas.microsoft.com/office/powerpoint/2010/main" val="24774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2"/>
          <p:cNvGraphicFramePr>
            <a:graphicFrameLocks/>
          </p:cNvGraphicFramePr>
          <p:nvPr>
            <p:extLst/>
          </p:nvPr>
        </p:nvGraphicFramePr>
        <p:xfrm>
          <a:off x="539609" y="96119"/>
          <a:ext cx="9735055" cy="7099039"/>
        </p:xfrm>
        <a:graphic>
          <a:graphicData uri="http://schemas.openxmlformats.org/drawingml/2006/table">
            <a:tbl>
              <a:tblPr/>
              <a:tblGrid>
                <a:gridCol w="2061246"/>
                <a:gridCol w="7673809"/>
              </a:tblGrid>
              <a:tr h="365017">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600" b="1" i="0" u="none" strike="noStrike" cap="none" normalizeH="0" baseline="0" dirty="0" err="1" smtClean="0">
                          <a:ln>
                            <a:noFill/>
                          </a:ln>
                          <a:solidFill>
                            <a:schemeClr val="tx1"/>
                          </a:solidFill>
                          <a:effectLst/>
                          <a:latin typeface="Century Gothic" pitchFamily="34" charset="0"/>
                          <a:ea typeface="Times New Roman" charset="0"/>
                          <a:cs typeface="Arial" charset="0"/>
                        </a:rPr>
                        <a:t>Method</a:t>
                      </a:r>
                      <a:r>
                        <a:rPr kumimoji="0" lang="es-ES_tradnl" sz="16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600" b="1" i="0" u="none" strike="noStrike" cap="none" normalizeH="0" baseline="0" dirty="0" err="1" smtClean="0">
                          <a:ln>
                            <a:noFill/>
                          </a:ln>
                          <a:solidFill>
                            <a:schemeClr val="tx1"/>
                          </a:solidFill>
                          <a:effectLst/>
                          <a:latin typeface="Century Gothic" pitchFamily="34" charset="0"/>
                          <a:ea typeface="Times New Roman" charset="0"/>
                          <a:cs typeface="Arial" charset="0"/>
                        </a:rPr>
                        <a:t>Summary</a:t>
                      </a:r>
                      <a:r>
                        <a:rPr kumimoji="0" lang="es-ES_tradnl" sz="1600" b="1" i="0" u="none" strike="noStrike" cap="none" normalizeH="0" baseline="0" dirty="0" smtClean="0">
                          <a:ln>
                            <a:noFill/>
                          </a:ln>
                          <a:solidFill>
                            <a:schemeClr val="tx1"/>
                          </a:solidFill>
                          <a:effectLst/>
                          <a:latin typeface="Century Gothic" pitchFamily="34" charset="0"/>
                          <a:ea typeface="Times New Roman" charset="0"/>
                          <a:cs typeface="Arial" charset="0"/>
                        </a:rPr>
                        <a:t> HASHTABLE</a:t>
                      </a:r>
                    </a:p>
                  </a:txBody>
                  <a:tcPr marL="91416" marR="91416"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CCFF"/>
                    </a:solidFill>
                  </a:tcPr>
                </a:tc>
                <a:tc hMerge="1">
                  <a:txBody>
                    <a:bodyPr/>
                    <a:lstStyle/>
                    <a:p>
                      <a:endParaRPr lang="es-MX"/>
                    </a:p>
                  </a:txBody>
                  <a:tcPr/>
                </a:tc>
              </a:tr>
              <a:tr h="34914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rPr>
                        <a:t>void</a:t>
                      </a:r>
                      <a:endPar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endParaRPr>
                    </a:p>
                  </a:txBody>
                  <a:tcPr marL="91416" marR="91416" marT="45706" marB="4570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2"/>
                        </a:rPr>
                        <a:t>clear</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Elimina los elementos</a:t>
                      </a:r>
                    </a:p>
                  </a:txBody>
                  <a:tcPr marL="91416" marR="91416"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7926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rPr>
                        <a:t>boolean</a:t>
                      </a:r>
                      <a:endPar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endParaRPr>
                    </a:p>
                  </a:txBody>
                  <a:tcPr marL="91416" marR="91416" marT="45706" marB="4570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2"/>
                        </a:rPr>
                        <a:t>contains</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3" tooltip="class in java.lang"/>
                        </a:rPr>
                        <a:t>Object</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rPr>
                        <a:t>value</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Determina si alguna llave contiene el elemento pasado como parámetro</a:t>
                      </a:r>
                    </a:p>
                  </a:txBody>
                  <a:tcPr marL="91416" marR="91416"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57926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rPr>
                        <a:t>boolean</a:t>
                      </a:r>
                      <a:endPar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endParaRPr>
                    </a:p>
                  </a:txBody>
                  <a:tcPr marL="91416" marR="91416" marT="45706" marB="4570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2"/>
                        </a:rPr>
                        <a:t>containsKey</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3" tooltip="class in java.lang"/>
                        </a:rPr>
                        <a:t>Object</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rPr>
                        <a:t>key</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Determina si contiene la llave especificada</a:t>
                      </a:r>
                    </a:p>
                  </a:txBody>
                  <a:tcPr marL="91416" marR="91416"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51800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8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4" tooltip="interface in java.util"/>
                        </a:rPr>
                        <a:t>Enumeration</a:t>
                      </a:r>
                      <a:r>
                        <a:rPr kumimoji="0" lang="es-ES_tradnl" sz="1800" b="1" i="0" u="none" strike="noStrike" cap="none" normalizeH="0" baseline="0" dirty="0" smtClean="0">
                          <a:ln>
                            <a:noFill/>
                          </a:ln>
                          <a:solidFill>
                            <a:schemeClr val="tx1"/>
                          </a:solidFill>
                          <a:effectLst/>
                          <a:latin typeface="Century Gothic" pitchFamily="34" charset="0"/>
                          <a:ea typeface="Times New Roman" charset="0"/>
                          <a:cs typeface="Arial" charset="0"/>
                        </a:rPr>
                        <a:t>&lt;</a:t>
                      </a:r>
                      <a:r>
                        <a:rPr kumimoji="0" lang="es-ES_tradnl" sz="1800" b="1" i="0" u="none" strike="noStrike" cap="none" normalizeH="0" baseline="0" dirty="0" smtClean="0">
                          <a:ln>
                            <a:noFill/>
                          </a:ln>
                          <a:solidFill>
                            <a:schemeClr val="tx1"/>
                          </a:solidFill>
                          <a:effectLst/>
                          <a:latin typeface="Century Gothic" pitchFamily="34" charset="0"/>
                          <a:ea typeface="Times New Roman" charset="0"/>
                          <a:cs typeface="Arial" charset="0"/>
                          <a:hlinkClick r:id="rId2" tooltip="type parameter in Hashtable"/>
                        </a:rPr>
                        <a:t>V</a:t>
                      </a:r>
                      <a:r>
                        <a:rPr kumimoji="0" lang="es-ES_tradnl" sz="1800" b="1" i="0" u="none" strike="noStrike" cap="none" normalizeH="0" baseline="0" dirty="0" smtClean="0">
                          <a:ln>
                            <a:noFill/>
                          </a:ln>
                          <a:solidFill>
                            <a:schemeClr val="tx1"/>
                          </a:solidFill>
                          <a:effectLst/>
                          <a:latin typeface="Century Gothic" pitchFamily="34" charset="0"/>
                          <a:ea typeface="Times New Roman" charset="0"/>
                          <a:cs typeface="Arial" charset="0"/>
                        </a:rPr>
                        <a:t>&gt;</a:t>
                      </a:r>
                    </a:p>
                  </a:txBody>
                  <a:tcPr marL="91416" marR="91416" marT="45706" marB="4570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2"/>
                        </a:rPr>
                        <a:t>elements</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Retorna una enumeración con los valores en la tabla.</a:t>
                      </a:r>
                    </a:p>
                  </a:txBody>
                  <a:tcPr marL="91416" marR="91416"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r>
              <a:tr h="34914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hlinkClick r:id="rId2" tooltip="type parameter in Hashtable"/>
                        </a:rPr>
                        <a:t>V</a:t>
                      </a:r>
                      <a:endPar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endParaRPr>
                    </a:p>
                  </a:txBody>
                  <a:tcPr marL="91416" marR="91416" marT="45706" marB="4570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2"/>
                        </a:rPr>
                        <a:t>get</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3" tooltip="class in java.lang"/>
                        </a:rPr>
                        <a:t>Object</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rPr>
                        <a:t>key</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)Retorna el valor al cual esta relacionado la llave.</a:t>
                      </a:r>
                    </a:p>
                  </a:txBody>
                  <a:tcPr marL="91416" marR="91416"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r>
              <a:tr h="34597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rPr>
                        <a:t>boolean</a:t>
                      </a:r>
                      <a:endPar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endParaRPr>
                    </a:p>
                  </a:txBody>
                  <a:tcPr marL="91416" marR="91416" marT="45706" marB="4570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2"/>
                        </a:rPr>
                        <a:t>isEmpty</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Prueba si la tabla contiene valores.</a:t>
                      </a:r>
                    </a:p>
                  </a:txBody>
                  <a:tcPr marL="91416" marR="91416"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52016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lang="es-ES_tradnl" sz="1800" dirty="0" err="1" smtClean="0">
                          <a:solidFill>
                            <a:schemeClr val="tx1"/>
                          </a:solidFill>
                          <a:hlinkClick r:id="rId4" tooltip="interface in java.util"/>
                        </a:rPr>
                        <a:t>Enumeration</a:t>
                      </a:r>
                      <a:r>
                        <a:rPr lang="es-ES_tradnl" sz="1800" dirty="0" smtClean="0">
                          <a:solidFill>
                            <a:schemeClr val="tx1"/>
                          </a:solidFill>
                        </a:rPr>
                        <a:t>&lt;</a:t>
                      </a:r>
                      <a:r>
                        <a:rPr lang="es-ES_tradnl" sz="1800" dirty="0" smtClean="0">
                          <a:solidFill>
                            <a:schemeClr val="tx1"/>
                          </a:solidFill>
                          <a:hlinkClick r:id="rId2" tooltip="type parameter in Hashtable"/>
                        </a:rPr>
                        <a:t>K</a:t>
                      </a:r>
                      <a:r>
                        <a:rPr lang="es-ES_tradnl" sz="1800" dirty="0" smtClean="0">
                          <a:solidFill>
                            <a:schemeClr val="tx1"/>
                          </a:solidFill>
                        </a:rPr>
                        <a:t>&gt;</a:t>
                      </a:r>
                    </a:p>
                  </a:txBody>
                  <a:tcPr marL="89977" marR="89977" marT="46786" marB="4678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2"/>
                        </a:rPr>
                        <a:t>keys</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Regresa una enumeración con las llaves en la tabla hash</a:t>
                      </a:r>
                    </a:p>
                  </a:txBody>
                  <a:tcPr marL="89977" marR="89977" marT="46786" marB="4678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r>
              <a:tr h="58085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hlinkClick r:id="rId5" tooltip="interface in java.util"/>
                        </a:rPr>
                        <a:t>Set</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&lt;</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hlinkClick r:id="rId2" tooltip="type parameter in Hashtable"/>
                        </a:rPr>
                        <a:t>K</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&gt;</a:t>
                      </a:r>
                    </a:p>
                  </a:txBody>
                  <a:tcPr marL="89977" marR="89977" marT="46786" marB="4678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2"/>
                        </a:rPr>
                        <a:t>keySet</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Regresa un conjunto (Set) con las llaves contenidas en la tabla.</a:t>
                      </a:r>
                    </a:p>
                  </a:txBody>
                  <a:tcPr marL="89977" marR="89977" marT="46786" marB="4678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r>
              <a:tr h="58085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hlinkClick r:id="rId2" tooltip="type parameter in Hashtable"/>
                        </a:rPr>
                        <a:t>V</a:t>
                      </a:r>
                      <a:endPar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endParaRPr>
                    </a:p>
                  </a:txBody>
                  <a:tcPr marL="89977" marR="89977" marT="46786" marB="4678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2"/>
                        </a:rPr>
                        <a:t>put</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hlinkClick r:id="rId2" tooltip="type parameter in Hashtable"/>
                        </a:rPr>
                        <a:t>K</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rPr>
                        <a:t>key</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hlinkClick r:id="rId2" tooltip="type parameter in Hashtable"/>
                        </a:rPr>
                        <a:t>V</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rPr>
                        <a:t>value</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Agrega la llave a la tabla </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rPr>
                        <a:t>relacionandola</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rPr>
                        <a:t>on</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el valor.</a:t>
                      </a:r>
                    </a:p>
                  </a:txBody>
                  <a:tcPr marL="89977" marR="89977" marT="46786" marB="4678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r>
              <a:tr h="58085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hlinkClick r:id="rId2" tooltip="type parameter in Hashtable"/>
                        </a:rPr>
                        <a:t>V</a:t>
                      </a:r>
                      <a:endPar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endParaRPr>
                    </a:p>
                  </a:txBody>
                  <a:tcPr marL="89977" marR="89977" marT="46786" marB="4678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2"/>
                        </a:rPr>
                        <a:t>remove</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3" tooltip="class in java.lang"/>
                        </a:rPr>
                        <a:t>Object</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rPr>
                        <a:t>key</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Elimina la llave (y su valor correspondiente) de la tabla hash.</a:t>
                      </a:r>
                    </a:p>
                  </a:txBody>
                  <a:tcPr marL="89977" marR="89977" marT="46786" marB="4678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r>
              <a:tr h="34597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Century Gothic" pitchFamily="34" charset="0"/>
                          <a:ea typeface="Times New Roman" charset="0"/>
                          <a:cs typeface="Arial" charset="0"/>
                        </a:rPr>
                        <a:t> int</a:t>
                      </a:r>
                    </a:p>
                  </a:txBody>
                  <a:tcPr marL="91416" marR="91416" marT="45706" marB="4570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2"/>
                        </a:rPr>
                        <a:t>size</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Regresa el numero de llaves de la tabla hash.</a:t>
                      </a:r>
                    </a:p>
                  </a:txBody>
                  <a:tcPr marL="91416" marR="91416"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82366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smtClean="0">
                          <a:ln>
                            <a:noFill/>
                          </a:ln>
                          <a:solidFill>
                            <a:schemeClr val="tx1"/>
                          </a:solidFill>
                          <a:effectLst/>
                          <a:latin typeface="Century Gothic" pitchFamily="34" charset="0"/>
                          <a:ea typeface="Times New Roman" charset="0"/>
                          <a:cs typeface="Arial" charset="0"/>
                          <a:hlinkClick r:id="rId6" tooltip="class in java.lang"/>
                        </a:rPr>
                        <a:t>String</a:t>
                      </a:r>
                      <a:endParaRPr kumimoji="0" lang="es-ES_tradnl" sz="1400" b="1" i="0" u="none" strike="noStrike" cap="none" normalizeH="0" baseline="0" smtClean="0">
                        <a:ln>
                          <a:noFill/>
                        </a:ln>
                        <a:solidFill>
                          <a:schemeClr val="tx1"/>
                        </a:solidFill>
                        <a:effectLst/>
                        <a:latin typeface="Century Gothic" pitchFamily="34" charset="0"/>
                        <a:ea typeface="Times New Roman" charset="0"/>
                        <a:cs typeface="Arial" charset="0"/>
                      </a:endParaRPr>
                    </a:p>
                  </a:txBody>
                  <a:tcPr marL="91416" marR="91416" marT="45706" marB="4570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2"/>
                        </a:rPr>
                        <a:t>toString</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Regresa un </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rPr>
                        <a:t>string</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representando el objeto hash </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rPr>
                        <a:t>table</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en forma de un conjunto de entradas, encerradas entre llaves y se parados por “,” (coma y espacio).</a:t>
                      </a:r>
                    </a:p>
                  </a:txBody>
                  <a:tcPr marL="91416" marR="91416"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58085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smtClean="0">
                          <a:ln>
                            <a:noFill/>
                          </a:ln>
                          <a:solidFill>
                            <a:schemeClr val="tx1"/>
                          </a:solidFill>
                          <a:effectLst/>
                          <a:latin typeface="Century Gothic" pitchFamily="34" charset="0"/>
                          <a:ea typeface="Times New Roman" charset="0"/>
                          <a:cs typeface="Arial" charset="0"/>
                          <a:hlinkClick r:id="rId7" tooltip="interface in java.util"/>
                        </a:rPr>
                        <a:t>Collection</a:t>
                      </a:r>
                      <a:r>
                        <a:rPr kumimoji="0" lang="es-ES_tradnl" sz="1400" b="1" i="0" u="none" strike="noStrike" cap="none" normalizeH="0" baseline="0" smtClean="0">
                          <a:ln>
                            <a:noFill/>
                          </a:ln>
                          <a:solidFill>
                            <a:schemeClr val="tx1"/>
                          </a:solidFill>
                          <a:effectLst/>
                          <a:latin typeface="Century Gothic" pitchFamily="34" charset="0"/>
                          <a:ea typeface="Times New Roman" charset="0"/>
                          <a:cs typeface="Arial" charset="0"/>
                        </a:rPr>
                        <a:t>&lt;</a:t>
                      </a:r>
                      <a:r>
                        <a:rPr kumimoji="0" lang="es-ES_tradnl" sz="1400" b="1" i="0" u="none" strike="noStrike" cap="none" normalizeH="0" baseline="0" smtClean="0">
                          <a:ln>
                            <a:noFill/>
                          </a:ln>
                          <a:solidFill>
                            <a:schemeClr val="tx1"/>
                          </a:solidFill>
                          <a:effectLst/>
                          <a:latin typeface="Century Gothic" pitchFamily="34" charset="0"/>
                          <a:ea typeface="Times New Roman" charset="0"/>
                          <a:cs typeface="Arial" charset="0"/>
                          <a:hlinkClick r:id="rId2" tooltip="type parameter in Hashtable"/>
                        </a:rPr>
                        <a:t>V</a:t>
                      </a:r>
                      <a:r>
                        <a:rPr kumimoji="0" lang="es-ES_tradnl" sz="1400" b="1" i="0" u="none" strike="noStrike" cap="none" normalizeH="0" baseline="0" smtClean="0">
                          <a:ln>
                            <a:noFill/>
                          </a:ln>
                          <a:solidFill>
                            <a:schemeClr val="tx1"/>
                          </a:solidFill>
                          <a:effectLst/>
                          <a:latin typeface="Century Gothic" pitchFamily="34" charset="0"/>
                          <a:ea typeface="Times New Roman" charset="0"/>
                          <a:cs typeface="Arial" charset="0"/>
                        </a:rPr>
                        <a:t>&gt;</a:t>
                      </a:r>
                    </a:p>
                  </a:txBody>
                  <a:tcPr marL="89977" marR="89977" marT="46786" marB="4678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2"/>
                        </a:rPr>
                        <a:t>values</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Retorna una colección (</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rPr>
                        <a:t>Collection</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con los valores contenidos en la tabla.</a:t>
                      </a:r>
                    </a:p>
                  </a:txBody>
                  <a:tcPr marL="89977" marR="89977" marT="46786" marB="4678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r>
            </a:tbl>
          </a:graphicData>
        </a:graphic>
      </p:graphicFrame>
    </p:spTree>
    <p:extLst>
      <p:ext uri="{BB962C8B-B14F-4D97-AF65-F5344CB8AC3E}">
        <p14:creationId xmlns:p14="http://schemas.microsoft.com/office/powerpoint/2010/main" val="127998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MX" altLang="es-MX" dirty="0" err="1"/>
              <a:t>Generic</a:t>
            </a:r>
            <a:r>
              <a:rPr lang="es-MX" altLang="es-MX" dirty="0"/>
              <a:t> </a:t>
            </a:r>
            <a:r>
              <a:rPr lang="es-MX" altLang="es-MX" dirty="0" err="1"/>
              <a:t>Type</a:t>
            </a:r>
            <a:r>
              <a:rPr lang="es-MX" altLang="es-MX" dirty="0"/>
              <a:t> </a:t>
            </a:r>
            <a:r>
              <a:rPr lang="es-MX" altLang="es-MX" dirty="0" err="1"/>
              <a:t>Parameter</a:t>
            </a:r>
            <a:r>
              <a:rPr lang="es-MX" altLang="es-MX" dirty="0"/>
              <a:t> &lt;T&gt;</a:t>
            </a:r>
            <a:endParaRPr lang="es-MX" dirty="0"/>
          </a:p>
        </p:txBody>
      </p:sp>
      <p:sp>
        <p:nvSpPr>
          <p:cNvPr id="4" name="Content Placeholder 3"/>
          <p:cNvSpPr>
            <a:spLocks noGrp="1"/>
          </p:cNvSpPr>
          <p:nvPr>
            <p:ph idx="1"/>
          </p:nvPr>
        </p:nvSpPr>
        <p:spPr/>
        <p:txBody>
          <a:bodyPr>
            <a:normAutofit/>
          </a:bodyPr>
          <a:lstStyle/>
          <a:p>
            <a:pPr>
              <a:lnSpc>
                <a:spcPct val="80000"/>
              </a:lnSpc>
              <a:defRPr/>
            </a:pPr>
            <a:r>
              <a:rPr lang="es-MX" sz="2399" dirty="0"/>
              <a:t>El parámetro de tipo genérico indica que el método depende de una clase en particular, pero no se especifica exactamente cual es.</a:t>
            </a:r>
          </a:p>
          <a:p>
            <a:pPr>
              <a:lnSpc>
                <a:spcPct val="80000"/>
              </a:lnSpc>
              <a:defRPr/>
            </a:pPr>
            <a:r>
              <a:rPr lang="es-MX" sz="2399" dirty="0"/>
              <a:t>&lt;T&gt; puede ser </a:t>
            </a:r>
            <a:r>
              <a:rPr lang="es-MX" sz="2399" dirty="0" err="1"/>
              <a:t>Integer</a:t>
            </a:r>
            <a:r>
              <a:rPr lang="es-MX" sz="2399" dirty="0"/>
              <a:t>, </a:t>
            </a:r>
            <a:r>
              <a:rPr lang="es-MX" sz="2399" dirty="0" err="1"/>
              <a:t>Double</a:t>
            </a:r>
            <a:r>
              <a:rPr lang="es-MX" sz="2399" dirty="0"/>
              <a:t>, Empleado, etc.</a:t>
            </a:r>
          </a:p>
          <a:p>
            <a:pPr>
              <a:lnSpc>
                <a:spcPct val="80000"/>
              </a:lnSpc>
              <a:defRPr/>
            </a:pPr>
            <a:r>
              <a:rPr lang="es-MX" sz="2399" dirty="0"/>
              <a:t>La letra “T” puede ser cualquier identificador valido, sin embargo los </a:t>
            </a:r>
            <a:r>
              <a:rPr lang="es-MX" sz="2399" dirty="0" err="1"/>
              <a:t>dise</a:t>
            </a:r>
            <a:r>
              <a:rPr lang="en-US" sz="2399" dirty="0">
                <a:cs typeface="Arial" charset="0"/>
              </a:rPr>
              <a:t>ñ</a:t>
            </a:r>
            <a:r>
              <a:rPr lang="es-MX" sz="2399" dirty="0"/>
              <a:t>adores de java sugieren que sea una sola letra en </a:t>
            </a:r>
            <a:r>
              <a:rPr lang="es-MX" sz="2399" dirty="0" err="1"/>
              <a:t>mayusculas</a:t>
            </a:r>
            <a:r>
              <a:rPr lang="es-MX" sz="2399" dirty="0"/>
              <a:t> como T (de Tipo) o E (de Elemento), entre algunas otras.</a:t>
            </a:r>
          </a:p>
          <a:p>
            <a:pPr>
              <a:lnSpc>
                <a:spcPct val="80000"/>
              </a:lnSpc>
              <a:defRPr/>
            </a:pPr>
            <a:r>
              <a:rPr lang="es-MX" sz="2399" dirty="0"/>
              <a:t>Cualquiera que sea el identificador usado para el paramento de tipo genérico, deberá encerrarse entre “&lt; &gt;”</a:t>
            </a:r>
          </a:p>
          <a:p>
            <a:pPr>
              <a:lnSpc>
                <a:spcPct val="80000"/>
              </a:lnSpc>
              <a:defRPr/>
            </a:pPr>
            <a:r>
              <a:rPr lang="es-MX" sz="2399" dirty="0"/>
              <a:t>Se le conoce a este parámetro también como “</a:t>
            </a:r>
            <a:r>
              <a:rPr lang="es-MX" sz="2399" i="1" dirty="0" err="1">
                <a:effectLst>
                  <a:outerShdw blurRad="38100" dist="38100" dir="2700000" algn="tl">
                    <a:srgbClr val="C0C0C0"/>
                  </a:outerShdw>
                </a:effectLst>
              </a:rPr>
              <a:t>parametro</a:t>
            </a:r>
            <a:r>
              <a:rPr lang="es-MX" sz="2399" i="1" dirty="0">
                <a:effectLst>
                  <a:outerShdw blurRad="38100" dist="38100" dir="2700000" algn="tl">
                    <a:srgbClr val="C0C0C0"/>
                  </a:outerShdw>
                </a:effectLst>
              </a:rPr>
              <a:t> de tipo</a:t>
            </a:r>
            <a:r>
              <a:rPr lang="es-MX" sz="2399" dirty="0"/>
              <a:t>”, en </a:t>
            </a:r>
            <a:r>
              <a:rPr lang="es-MX" sz="2399" dirty="0" err="1"/>
              <a:t>espa</a:t>
            </a:r>
            <a:r>
              <a:rPr lang="en-US" sz="2399" dirty="0"/>
              <a:t>ñ</a:t>
            </a:r>
            <a:r>
              <a:rPr lang="es-MX" sz="2399" dirty="0" err="1"/>
              <a:t>ol</a:t>
            </a:r>
            <a:r>
              <a:rPr lang="es-MX" sz="2399" dirty="0"/>
              <a:t>.</a:t>
            </a:r>
          </a:p>
          <a:p>
            <a:endParaRPr lang="es-MX" dirty="0"/>
          </a:p>
        </p:txBody>
      </p:sp>
    </p:spTree>
    <p:extLst>
      <p:ext uri="{BB962C8B-B14F-4D97-AF65-F5344CB8AC3E}">
        <p14:creationId xmlns:p14="http://schemas.microsoft.com/office/powerpoint/2010/main" val="4879682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ltLang="es-MX" dirty="0"/>
              <a:t>Los genéricos solo funcionan con objetos</a:t>
            </a:r>
            <a:endParaRPr lang="es-MX" dirty="0"/>
          </a:p>
        </p:txBody>
      </p:sp>
      <p:sp>
        <p:nvSpPr>
          <p:cNvPr id="3" name="Content Placeholder 2"/>
          <p:cNvSpPr>
            <a:spLocks noGrp="1"/>
          </p:cNvSpPr>
          <p:nvPr>
            <p:ph idx="1"/>
          </p:nvPr>
        </p:nvSpPr>
        <p:spPr/>
        <p:txBody>
          <a:bodyPr>
            <a:normAutofit/>
          </a:bodyPr>
          <a:lstStyle/>
          <a:p>
            <a:r>
              <a:rPr lang="es-MX" altLang="es-MX" dirty="0"/>
              <a:t>Los tipos de dato simple no se pueden utilizar para crear objetos de clases o tipos genéricos:</a:t>
            </a:r>
          </a:p>
          <a:p>
            <a:pPr lvl="1"/>
            <a:r>
              <a:rPr lang="es-MX" altLang="es-MX" dirty="0"/>
              <a:t>Gen&lt;</a:t>
            </a:r>
            <a:r>
              <a:rPr lang="es-MX" altLang="es-MX" dirty="0" err="1"/>
              <a:t>int</a:t>
            </a:r>
            <a:r>
              <a:rPr lang="es-MX" altLang="es-MX" dirty="0"/>
              <a:t>&gt; </a:t>
            </a:r>
            <a:r>
              <a:rPr lang="es-MX" altLang="es-MX" dirty="0" err="1"/>
              <a:t>strOb</a:t>
            </a:r>
            <a:r>
              <a:rPr lang="es-MX" altLang="es-MX" dirty="0"/>
              <a:t>= new Gen&lt;</a:t>
            </a:r>
            <a:r>
              <a:rPr lang="es-MX" altLang="es-MX" dirty="0" err="1"/>
              <a:t>int</a:t>
            </a:r>
            <a:r>
              <a:rPr lang="es-MX" altLang="es-MX" dirty="0"/>
              <a:t>&gt;(53);</a:t>
            </a:r>
          </a:p>
          <a:p>
            <a:pPr lvl="1"/>
            <a:r>
              <a:rPr lang="es-MX" altLang="es-MX" dirty="0"/>
              <a:t>Para este ejemplo si se puede utilizar la clase </a:t>
            </a:r>
            <a:r>
              <a:rPr lang="es-MX" altLang="es-MX" dirty="0" err="1"/>
              <a:t>wrapper</a:t>
            </a:r>
            <a:r>
              <a:rPr lang="es-MX" altLang="es-MX" dirty="0"/>
              <a:t> </a:t>
            </a:r>
            <a:r>
              <a:rPr lang="es-MX" altLang="es-MX" dirty="0" err="1"/>
              <a:t>Integer</a:t>
            </a:r>
            <a:r>
              <a:rPr lang="es-MX" altLang="es-MX" dirty="0"/>
              <a:t>.</a:t>
            </a:r>
          </a:p>
          <a:p>
            <a:r>
              <a:rPr lang="es-MX" altLang="es-MX" dirty="0"/>
              <a:t>Ningún tipo de dato simple se usa directamente para crear objetos o referencias genéricas.</a:t>
            </a:r>
          </a:p>
          <a:p>
            <a:endParaRPr lang="es-MX" dirty="0"/>
          </a:p>
        </p:txBody>
      </p:sp>
    </p:spTree>
    <p:extLst>
      <p:ext uri="{BB962C8B-B14F-4D97-AF65-F5344CB8AC3E}">
        <p14:creationId xmlns:p14="http://schemas.microsoft.com/office/powerpoint/2010/main" val="39589234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Ver ejemplo</a:t>
            </a:r>
            <a:endParaRPr lang="es-MX" dirty="0"/>
          </a:p>
        </p:txBody>
      </p:sp>
      <p:sp>
        <p:nvSpPr>
          <p:cNvPr id="3" name="Content Placeholder 2"/>
          <p:cNvSpPr>
            <a:spLocks noGrp="1"/>
          </p:cNvSpPr>
          <p:nvPr>
            <p:ph idx="1"/>
          </p:nvPr>
        </p:nvSpPr>
        <p:spPr/>
        <p:txBody>
          <a:bodyPr/>
          <a:lstStyle/>
          <a:p>
            <a:r>
              <a:rPr lang="es-MX" dirty="0" smtClean="0"/>
              <a:t>TablaH1</a:t>
            </a:r>
            <a:endParaRPr lang="es-MX" dirty="0"/>
          </a:p>
        </p:txBody>
      </p:sp>
    </p:spTree>
    <p:extLst>
      <p:ext uri="{BB962C8B-B14F-4D97-AF65-F5344CB8AC3E}">
        <p14:creationId xmlns:p14="http://schemas.microsoft.com/office/powerpoint/2010/main" val="22961997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t>Ejercicio </a:t>
            </a:r>
            <a:r>
              <a:rPr lang="es-419" smtClean="0"/>
              <a:t>TablaH</a:t>
            </a:r>
            <a:endParaRPr lang="es-MX"/>
          </a:p>
        </p:txBody>
      </p:sp>
      <p:sp>
        <p:nvSpPr>
          <p:cNvPr id="3" name="Content Placeholder 2"/>
          <p:cNvSpPr>
            <a:spLocks noGrp="1"/>
          </p:cNvSpPr>
          <p:nvPr>
            <p:ph idx="1"/>
          </p:nvPr>
        </p:nvSpPr>
        <p:spPr/>
        <p:txBody>
          <a:bodyPr/>
          <a:lstStyle/>
          <a:p>
            <a:endParaRPr lang="es-MX"/>
          </a:p>
        </p:txBody>
      </p:sp>
    </p:spTree>
    <p:extLst>
      <p:ext uri="{BB962C8B-B14F-4D97-AF65-F5344CB8AC3E}">
        <p14:creationId xmlns:p14="http://schemas.microsoft.com/office/powerpoint/2010/main" val="40831215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Rot="1" noChangeArrowheads="1"/>
          </p:cNvSpPr>
          <p:nvPr/>
        </p:nvSpPr>
        <p:spPr>
          <a:xfrm>
            <a:off x="958600" y="286569"/>
            <a:ext cx="4802524" cy="649119"/>
          </a:xfrm>
          <a:prstGeom prst="rect">
            <a:avLst/>
          </a:prstGeom>
          <a:noFill/>
        </p:spPr>
        <p:txBody>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s-MX" altLang="es-MX" sz="2599"/>
              <a:t>Uso clase HashTable</a:t>
            </a:r>
          </a:p>
        </p:txBody>
      </p:sp>
      <p:sp>
        <p:nvSpPr>
          <p:cNvPr id="5" name="Rectangle 4"/>
          <p:cNvSpPr>
            <a:spLocks noChangeArrowheads="1"/>
          </p:cNvSpPr>
          <p:nvPr/>
        </p:nvSpPr>
        <p:spPr bwMode="auto">
          <a:xfrm>
            <a:off x="2986897" y="1197557"/>
            <a:ext cx="6154722" cy="489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entury Gothic" panose="020B0502020202020204" pitchFamily="34" charset="0"/>
              </a:defRPr>
            </a:lvl1pPr>
            <a:lvl2pPr marL="742950" indent="-285750" eaLnBrk="0" hangingPunct="0">
              <a:defRPr>
                <a:solidFill>
                  <a:schemeClr val="tx1"/>
                </a:solidFill>
                <a:latin typeface="Century Gothic" panose="020B0502020202020204" pitchFamily="34" charset="0"/>
              </a:defRPr>
            </a:lvl2pPr>
            <a:lvl3pPr marL="1143000" indent="-228600" eaLnBrk="0" hangingPunct="0">
              <a:defRPr>
                <a:solidFill>
                  <a:schemeClr val="tx1"/>
                </a:solidFill>
                <a:latin typeface="Century Gothic" panose="020B0502020202020204" pitchFamily="34" charset="0"/>
              </a:defRPr>
            </a:lvl3pPr>
            <a:lvl4pPr marL="1600200" indent="-228600" eaLnBrk="0" hangingPunct="0">
              <a:defRPr>
                <a:solidFill>
                  <a:schemeClr val="tx1"/>
                </a:solidFill>
                <a:latin typeface="Century Gothic" panose="020B0502020202020204" pitchFamily="34" charset="0"/>
              </a:defRPr>
            </a:lvl4pPr>
            <a:lvl5pPr marL="2057400" indent="-228600" eaLnBrk="0" hangingPunct="0">
              <a:defRPr>
                <a:solidFill>
                  <a:schemeClr val="tx1"/>
                </a:solidFill>
                <a:latin typeface="Century Gothic" panose="020B0502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s-MX" altLang="es-MX" sz="2399" dirty="0">
                <a:latin typeface="Arial" panose="020B0604020202020204" pitchFamily="34" charset="0"/>
              </a:rPr>
              <a:t> </a:t>
            </a:r>
            <a:r>
              <a:rPr lang="es-MX" altLang="es-MX" sz="1600" dirty="0">
                <a:latin typeface="Arial" panose="020B0604020202020204" pitchFamily="34" charset="0"/>
              </a:rPr>
              <a:t>// crear cadena con valores de tabla</a:t>
            </a:r>
          </a:p>
          <a:p>
            <a:pPr eaLnBrk="1" hangingPunct="1"/>
            <a:r>
              <a:rPr lang="es-MX" altLang="es-MX" sz="1600" dirty="0">
                <a:latin typeface="Arial" panose="020B0604020202020204" pitchFamily="34" charset="0"/>
              </a:rPr>
              <a:t>   </a:t>
            </a:r>
            <a:r>
              <a:rPr lang="es-MX" altLang="es-MX" sz="1600" dirty="0" err="1">
                <a:latin typeface="Arial" panose="020B0604020202020204" pitchFamily="34" charset="0"/>
              </a:rPr>
              <a:t>private</a:t>
            </a:r>
            <a:r>
              <a:rPr lang="es-MX" altLang="es-MX" sz="1600" dirty="0">
                <a:latin typeface="Arial" panose="020B0604020202020204" pitchFamily="34" charset="0"/>
              </a:rPr>
              <a:t> </a:t>
            </a:r>
            <a:r>
              <a:rPr lang="es-MX" altLang="es-MX" sz="1600" dirty="0" err="1">
                <a:latin typeface="Arial" panose="020B0604020202020204" pitchFamily="34" charset="0"/>
              </a:rPr>
              <a:t>String</a:t>
            </a:r>
            <a:r>
              <a:rPr lang="es-MX" altLang="es-MX" sz="1600" dirty="0">
                <a:latin typeface="Arial" panose="020B0604020202020204" pitchFamily="34" charset="0"/>
              </a:rPr>
              <a:t> </a:t>
            </a:r>
            <a:r>
              <a:rPr lang="es-MX" altLang="es-MX" sz="1600" dirty="0" err="1">
                <a:latin typeface="Arial" panose="020B0604020202020204" pitchFamily="34" charset="0"/>
              </a:rPr>
              <a:t>crearSalida</a:t>
            </a:r>
            <a:r>
              <a:rPr lang="es-MX" altLang="es-MX" sz="1600" dirty="0">
                <a:latin typeface="Arial" panose="020B0604020202020204" pitchFamily="34" charset="0"/>
              </a:rPr>
              <a:t>() {      </a:t>
            </a:r>
          </a:p>
          <a:p>
            <a:pPr eaLnBrk="1" hangingPunct="1"/>
            <a:r>
              <a:rPr lang="es-MX" altLang="es-MX" sz="1600" dirty="0">
                <a:latin typeface="Arial" panose="020B0604020202020204" pitchFamily="34" charset="0"/>
              </a:rPr>
              <a:t>      </a:t>
            </a:r>
            <a:r>
              <a:rPr lang="es-MX" altLang="es-MX" sz="1600" dirty="0" err="1">
                <a:latin typeface="Arial" panose="020B0604020202020204" pitchFamily="34" charset="0"/>
              </a:rPr>
              <a:t>String</a:t>
            </a:r>
            <a:r>
              <a:rPr lang="es-MX" altLang="es-MX" sz="1600" dirty="0">
                <a:latin typeface="Arial" panose="020B0604020202020204" pitchFamily="34" charset="0"/>
              </a:rPr>
              <a:t> salida = "";</a:t>
            </a:r>
          </a:p>
          <a:p>
            <a:pPr eaLnBrk="1" hangingPunct="1"/>
            <a:r>
              <a:rPr lang="es-MX" altLang="es-MX" sz="1600" dirty="0">
                <a:latin typeface="Arial" panose="020B0604020202020204" pitchFamily="34" charset="0"/>
              </a:rPr>
              <a:t>      </a:t>
            </a:r>
            <a:r>
              <a:rPr lang="es-MX" altLang="es-MX" sz="1600" b="1" dirty="0" err="1">
                <a:latin typeface="Arial" panose="020B0604020202020204" pitchFamily="34" charset="0"/>
              </a:rPr>
              <a:t>Enumeration</a:t>
            </a:r>
            <a:r>
              <a:rPr lang="es-MX" altLang="es-MX" sz="1600" b="1" dirty="0">
                <a:latin typeface="Arial" panose="020B0604020202020204" pitchFamily="34" charset="0"/>
              </a:rPr>
              <a:t>&lt;</a:t>
            </a:r>
            <a:r>
              <a:rPr lang="es-MX" altLang="es-MX" sz="1600" b="1" dirty="0" err="1">
                <a:latin typeface="Arial" panose="020B0604020202020204" pitchFamily="34" charset="0"/>
              </a:rPr>
              <a:t>String</a:t>
            </a:r>
            <a:r>
              <a:rPr lang="es-MX" altLang="es-MX" sz="1600" dirty="0">
                <a:latin typeface="Arial" panose="020B0604020202020204" pitchFamily="34" charset="0"/>
              </a:rPr>
              <a:t>&gt; claves = </a:t>
            </a:r>
            <a:r>
              <a:rPr lang="es-MX" altLang="es-MX" sz="1600" dirty="0" err="1">
                <a:latin typeface="Arial" panose="020B0604020202020204" pitchFamily="34" charset="0"/>
              </a:rPr>
              <a:t>tabla.keys</a:t>
            </a:r>
            <a:r>
              <a:rPr lang="es-MX" altLang="es-MX" sz="1600" dirty="0">
                <a:latin typeface="Arial" panose="020B0604020202020204" pitchFamily="34" charset="0"/>
              </a:rPr>
              <a:t>();</a:t>
            </a:r>
          </a:p>
          <a:p>
            <a:pPr eaLnBrk="1" hangingPunct="1"/>
            <a:r>
              <a:rPr lang="es-MX" altLang="es-MX" sz="1600" dirty="0">
                <a:latin typeface="Arial" panose="020B0604020202020204" pitchFamily="34" charset="0"/>
              </a:rPr>
              <a:t>               </a:t>
            </a:r>
          </a:p>
          <a:p>
            <a:pPr eaLnBrk="1" hangingPunct="1"/>
            <a:r>
              <a:rPr lang="es-MX" altLang="es-MX" sz="1600" dirty="0">
                <a:latin typeface="Arial" panose="020B0604020202020204" pitchFamily="34" charset="0"/>
              </a:rPr>
              <a:t>      // iterar a </a:t>
            </a:r>
            <a:r>
              <a:rPr lang="es-MX" altLang="es-MX" sz="1600" dirty="0" err="1">
                <a:latin typeface="Arial" panose="020B0604020202020204" pitchFamily="34" charset="0"/>
              </a:rPr>
              <a:t>traves</a:t>
            </a:r>
            <a:r>
              <a:rPr lang="es-MX" altLang="es-MX" sz="1600" dirty="0">
                <a:latin typeface="Arial" panose="020B0604020202020204" pitchFamily="34" charset="0"/>
              </a:rPr>
              <a:t> de las claves</a:t>
            </a:r>
          </a:p>
          <a:p>
            <a:pPr eaLnBrk="1" hangingPunct="1"/>
            <a:r>
              <a:rPr lang="es-MX" altLang="es-MX" sz="1600" dirty="0">
                <a:latin typeface="Arial" panose="020B0604020202020204" pitchFamily="34" charset="0"/>
              </a:rPr>
              <a:t>      </a:t>
            </a:r>
            <a:r>
              <a:rPr lang="es-MX" altLang="es-MX" sz="1600" dirty="0" err="1">
                <a:latin typeface="Arial" panose="020B0604020202020204" pitchFamily="34" charset="0"/>
              </a:rPr>
              <a:t>while</a:t>
            </a:r>
            <a:r>
              <a:rPr lang="es-MX" altLang="es-MX" sz="1600" dirty="0">
                <a:latin typeface="Arial" panose="020B0604020202020204" pitchFamily="34" charset="0"/>
              </a:rPr>
              <a:t> ( </a:t>
            </a:r>
            <a:r>
              <a:rPr lang="es-MX" altLang="es-MX" sz="1600" dirty="0" err="1">
                <a:latin typeface="Arial" panose="020B0604020202020204" pitchFamily="34" charset="0"/>
              </a:rPr>
              <a:t>claves.</a:t>
            </a:r>
            <a:r>
              <a:rPr lang="es-MX" altLang="es-MX" sz="1600" b="1" dirty="0" err="1">
                <a:latin typeface="Arial" panose="020B0604020202020204" pitchFamily="34" charset="0"/>
              </a:rPr>
              <a:t>hasMoreElements</a:t>
            </a:r>
            <a:r>
              <a:rPr lang="es-MX" altLang="es-MX" sz="1600" dirty="0">
                <a:latin typeface="Arial" panose="020B0604020202020204" pitchFamily="34" charset="0"/>
              </a:rPr>
              <a:t>() ) {</a:t>
            </a:r>
          </a:p>
          <a:p>
            <a:pPr eaLnBrk="1" hangingPunct="1"/>
            <a:r>
              <a:rPr lang="es-MX" altLang="es-MX" sz="1600" dirty="0">
                <a:latin typeface="Arial" panose="020B0604020202020204" pitchFamily="34" charset="0"/>
              </a:rPr>
              <a:t>         </a:t>
            </a:r>
            <a:r>
              <a:rPr lang="es-MX" altLang="es-MX" sz="1600" dirty="0" err="1">
                <a:latin typeface="Arial" panose="020B0604020202020204" pitchFamily="34" charset="0"/>
              </a:rPr>
              <a:t>String</a:t>
            </a:r>
            <a:r>
              <a:rPr lang="es-MX" altLang="es-MX" sz="1600" dirty="0">
                <a:latin typeface="Arial" panose="020B0604020202020204" pitchFamily="34" charset="0"/>
              </a:rPr>
              <a:t> </a:t>
            </a:r>
            <a:r>
              <a:rPr lang="es-MX" altLang="es-MX" sz="1600" dirty="0" err="1">
                <a:latin typeface="Arial" panose="020B0604020202020204" pitchFamily="34" charset="0"/>
              </a:rPr>
              <a:t>claveActual</a:t>
            </a:r>
            <a:r>
              <a:rPr lang="es-MX" altLang="es-MX" sz="1600" dirty="0">
                <a:latin typeface="Arial" panose="020B0604020202020204" pitchFamily="34" charset="0"/>
              </a:rPr>
              <a:t> = </a:t>
            </a:r>
            <a:r>
              <a:rPr lang="es-MX" altLang="es-MX" sz="1600" dirty="0" err="1">
                <a:latin typeface="Arial" panose="020B0604020202020204" pitchFamily="34" charset="0"/>
              </a:rPr>
              <a:t>claves.</a:t>
            </a:r>
            <a:r>
              <a:rPr lang="es-MX" altLang="es-MX" sz="1600" b="1" dirty="0" err="1">
                <a:latin typeface="Arial" panose="020B0604020202020204" pitchFamily="34" charset="0"/>
              </a:rPr>
              <a:t>nextElement</a:t>
            </a:r>
            <a:r>
              <a:rPr lang="es-MX" altLang="es-MX" sz="1600" b="1" dirty="0">
                <a:latin typeface="Arial" panose="020B0604020202020204" pitchFamily="34" charset="0"/>
              </a:rPr>
              <a:t>();</a:t>
            </a:r>
          </a:p>
          <a:p>
            <a:pPr eaLnBrk="1" hangingPunct="1"/>
            <a:r>
              <a:rPr lang="es-MX" altLang="es-MX" sz="1600" dirty="0">
                <a:latin typeface="Arial" panose="020B0604020202020204" pitchFamily="34" charset="0"/>
              </a:rPr>
              <a:t>                  </a:t>
            </a:r>
          </a:p>
          <a:p>
            <a:pPr eaLnBrk="1" hangingPunct="1"/>
            <a:r>
              <a:rPr lang="es-MX" altLang="es-MX" sz="1600" dirty="0">
                <a:latin typeface="Arial" panose="020B0604020202020204" pitchFamily="34" charset="0"/>
              </a:rPr>
              <a:t>         // mostrar los pares clave-valor</a:t>
            </a:r>
          </a:p>
          <a:p>
            <a:pPr eaLnBrk="1" hangingPunct="1"/>
            <a:r>
              <a:rPr lang="es-MX" altLang="es-MX" sz="1600" dirty="0">
                <a:latin typeface="Arial" panose="020B0604020202020204" pitchFamily="34" charset="0"/>
              </a:rPr>
              <a:t>         salida += </a:t>
            </a:r>
            <a:r>
              <a:rPr lang="es-MX" altLang="es-MX" sz="1600" dirty="0" err="1">
                <a:latin typeface="Arial" panose="020B0604020202020204" pitchFamily="34" charset="0"/>
              </a:rPr>
              <a:t>claveActual</a:t>
            </a:r>
            <a:r>
              <a:rPr lang="es-MX" altLang="es-MX" sz="1600" dirty="0">
                <a:latin typeface="Arial" panose="020B0604020202020204" pitchFamily="34" charset="0"/>
              </a:rPr>
              <a:t> + "\t" + </a:t>
            </a:r>
            <a:r>
              <a:rPr lang="es-MX" altLang="es-MX" sz="1600" dirty="0" err="1">
                <a:latin typeface="Arial" panose="020B0604020202020204" pitchFamily="34" charset="0"/>
              </a:rPr>
              <a:t>tabla.get</a:t>
            </a:r>
            <a:r>
              <a:rPr lang="es-MX" altLang="es-MX" sz="1600" dirty="0">
                <a:latin typeface="Arial" panose="020B0604020202020204" pitchFamily="34" charset="0"/>
              </a:rPr>
              <a:t>( </a:t>
            </a:r>
            <a:r>
              <a:rPr lang="es-MX" altLang="es-MX" sz="1600" dirty="0" err="1">
                <a:latin typeface="Arial" panose="020B0604020202020204" pitchFamily="34" charset="0"/>
              </a:rPr>
              <a:t>claveActual</a:t>
            </a:r>
            <a:r>
              <a:rPr lang="es-MX" altLang="es-MX" sz="1600" dirty="0">
                <a:latin typeface="Arial" panose="020B0604020202020204" pitchFamily="34" charset="0"/>
              </a:rPr>
              <a:t> ) + "\n";</a:t>
            </a:r>
          </a:p>
          <a:p>
            <a:pPr eaLnBrk="1" hangingPunct="1"/>
            <a:r>
              <a:rPr lang="es-MX" altLang="es-MX" sz="1600" dirty="0">
                <a:latin typeface="Arial" panose="020B0604020202020204" pitchFamily="34" charset="0"/>
              </a:rPr>
              <a:t>      }</a:t>
            </a:r>
          </a:p>
          <a:p>
            <a:pPr eaLnBrk="1" hangingPunct="1"/>
            <a:r>
              <a:rPr lang="es-MX" altLang="es-MX" sz="1600" dirty="0">
                <a:latin typeface="Arial" panose="020B0604020202020204" pitchFamily="34" charset="0"/>
              </a:rPr>
              <a:t>      </a:t>
            </a:r>
          </a:p>
          <a:p>
            <a:pPr eaLnBrk="1" hangingPunct="1"/>
            <a:r>
              <a:rPr lang="es-MX" altLang="es-MX" sz="1600" dirty="0">
                <a:latin typeface="Arial" panose="020B0604020202020204" pitchFamily="34" charset="0"/>
              </a:rPr>
              <a:t>      salida += "</a:t>
            </a:r>
            <a:r>
              <a:rPr lang="es-MX" altLang="es-MX" sz="1600" dirty="0" err="1">
                <a:latin typeface="Arial" panose="020B0604020202020204" pitchFamily="34" charset="0"/>
              </a:rPr>
              <a:t>tamano</a:t>
            </a:r>
            <a:r>
              <a:rPr lang="es-MX" altLang="es-MX" sz="1600" dirty="0">
                <a:latin typeface="Arial" panose="020B0604020202020204" pitchFamily="34" charset="0"/>
              </a:rPr>
              <a:t>: " + </a:t>
            </a:r>
            <a:r>
              <a:rPr lang="es-MX" altLang="es-MX" sz="1600" dirty="0" err="1">
                <a:latin typeface="Arial" panose="020B0604020202020204" pitchFamily="34" charset="0"/>
              </a:rPr>
              <a:t>tabla.size</a:t>
            </a:r>
            <a:r>
              <a:rPr lang="es-MX" altLang="es-MX" sz="1600" dirty="0">
                <a:latin typeface="Arial" panose="020B0604020202020204" pitchFamily="34" charset="0"/>
              </a:rPr>
              <a:t>() + "\n";</a:t>
            </a:r>
          </a:p>
          <a:p>
            <a:pPr eaLnBrk="1" hangingPunct="1"/>
            <a:r>
              <a:rPr lang="es-MX" altLang="es-MX" sz="1600" dirty="0">
                <a:latin typeface="Arial" panose="020B0604020202020204" pitchFamily="34" charset="0"/>
              </a:rPr>
              <a:t>      salida += "</a:t>
            </a:r>
            <a:r>
              <a:rPr lang="es-MX" altLang="es-MX" sz="1600" dirty="0" err="1">
                <a:latin typeface="Arial" panose="020B0604020202020204" pitchFamily="34" charset="0"/>
              </a:rPr>
              <a:t>estaVacia</a:t>
            </a:r>
            <a:r>
              <a:rPr lang="es-MX" altLang="es-MX" sz="1600" dirty="0">
                <a:latin typeface="Arial" panose="020B0604020202020204" pitchFamily="34" charset="0"/>
              </a:rPr>
              <a:t>: " + </a:t>
            </a:r>
            <a:r>
              <a:rPr lang="es-MX" altLang="es-MX" sz="1600" dirty="0" err="1">
                <a:latin typeface="Arial" panose="020B0604020202020204" pitchFamily="34" charset="0"/>
              </a:rPr>
              <a:t>tabla.isEmpty</a:t>
            </a:r>
            <a:r>
              <a:rPr lang="es-MX" altLang="es-MX" sz="1600" dirty="0">
                <a:latin typeface="Arial" panose="020B0604020202020204" pitchFamily="34" charset="0"/>
              </a:rPr>
              <a:t>() + "\n";</a:t>
            </a:r>
          </a:p>
          <a:p>
            <a:pPr eaLnBrk="1" hangingPunct="1"/>
            <a:r>
              <a:rPr lang="es-MX" altLang="es-MX" sz="1600" dirty="0">
                <a:latin typeface="Arial" panose="020B0604020202020204" pitchFamily="34" charset="0"/>
              </a:rPr>
              <a:t>      </a:t>
            </a:r>
          </a:p>
          <a:p>
            <a:pPr eaLnBrk="1" hangingPunct="1"/>
            <a:r>
              <a:rPr lang="es-MX" altLang="es-MX" sz="1600" dirty="0">
                <a:latin typeface="Arial" panose="020B0604020202020204" pitchFamily="34" charset="0"/>
              </a:rPr>
              <a:t>      </a:t>
            </a:r>
            <a:r>
              <a:rPr lang="es-MX" altLang="es-MX" sz="1600" dirty="0" err="1">
                <a:latin typeface="Arial" panose="020B0604020202020204" pitchFamily="34" charset="0"/>
              </a:rPr>
              <a:t>return</a:t>
            </a:r>
            <a:r>
              <a:rPr lang="es-MX" altLang="es-MX" sz="1600" dirty="0">
                <a:latin typeface="Arial" panose="020B0604020202020204" pitchFamily="34" charset="0"/>
              </a:rPr>
              <a:t> salida;</a:t>
            </a:r>
          </a:p>
          <a:p>
            <a:pPr eaLnBrk="1" hangingPunct="1"/>
            <a:r>
              <a:rPr lang="es-MX" altLang="es-MX" sz="1600" dirty="0">
                <a:latin typeface="Arial" panose="020B0604020202020204" pitchFamily="34" charset="0"/>
              </a:rPr>
              <a:t>               </a:t>
            </a:r>
          </a:p>
          <a:p>
            <a:pPr eaLnBrk="1" hangingPunct="1"/>
            <a:r>
              <a:rPr lang="es-MX" altLang="es-MX" sz="1600" dirty="0">
                <a:latin typeface="Arial" panose="020B0604020202020204" pitchFamily="34" charset="0"/>
              </a:rPr>
              <a:t>   } // fin del </a:t>
            </a:r>
            <a:r>
              <a:rPr lang="es-MX" altLang="es-MX" sz="1600" dirty="0" err="1">
                <a:latin typeface="Arial" panose="020B0604020202020204" pitchFamily="34" charset="0"/>
              </a:rPr>
              <a:t>metodo</a:t>
            </a:r>
            <a:r>
              <a:rPr lang="es-MX" altLang="es-MX" sz="1600" dirty="0">
                <a:latin typeface="Arial" panose="020B0604020202020204" pitchFamily="34" charset="0"/>
              </a:rPr>
              <a:t> </a:t>
            </a:r>
            <a:r>
              <a:rPr lang="es-MX" altLang="es-MX" sz="1600" dirty="0" err="1">
                <a:latin typeface="Arial" panose="020B0604020202020204" pitchFamily="34" charset="0"/>
              </a:rPr>
              <a:t>crearSalida</a:t>
            </a:r>
            <a:endParaRPr lang="es-MX" altLang="es-MX" sz="1600" dirty="0">
              <a:latin typeface="Arial" panose="020B0604020202020204" pitchFamily="34" charset="0"/>
            </a:endParaRPr>
          </a:p>
        </p:txBody>
      </p:sp>
      <p:sp>
        <p:nvSpPr>
          <p:cNvPr id="6" name="Text Box 5"/>
          <p:cNvSpPr txBox="1">
            <a:spLocks noChangeArrowheads="1"/>
          </p:cNvSpPr>
          <p:nvPr/>
        </p:nvSpPr>
        <p:spPr bwMode="auto">
          <a:xfrm>
            <a:off x="292025" y="925597"/>
            <a:ext cx="200449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entury Gothic" panose="020B0502020202020204" pitchFamily="34" charset="0"/>
              </a:defRPr>
            </a:lvl1pPr>
            <a:lvl2pPr marL="742950" indent="-285750" eaLnBrk="0" hangingPunct="0">
              <a:defRPr>
                <a:solidFill>
                  <a:schemeClr val="tx1"/>
                </a:solidFill>
                <a:latin typeface="Century Gothic" panose="020B0502020202020204" pitchFamily="34" charset="0"/>
              </a:defRPr>
            </a:lvl2pPr>
            <a:lvl3pPr marL="1143000" indent="-228600" eaLnBrk="0" hangingPunct="0">
              <a:defRPr>
                <a:solidFill>
                  <a:schemeClr val="tx1"/>
                </a:solidFill>
                <a:latin typeface="Century Gothic" panose="020B0502020202020204" pitchFamily="34" charset="0"/>
              </a:defRPr>
            </a:lvl3pPr>
            <a:lvl4pPr marL="1600200" indent="-228600" eaLnBrk="0" hangingPunct="0">
              <a:defRPr>
                <a:solidFill>
                  <a:schemeClr val="tx1"/>
                </a:solidFill>
                <a:latin typeface="Century Gothic" panose="020B0502020202020204" pitchFamily="34" charset="0"/>
              </a:defRPr>
            </a:lvl4pPr>
            <a:lvl5pPr marL="2057400" indent="-228600" eaLnBrk="0" hangingPunct="0">
              <a:defRPr>
                <a:solidFill>
                  <a:schemeClr val="tx1"/>
                </a:solidFill>
                <a:latin typeface="Century Gothic" panose="020B0502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spcBef>
                <a:spcPct val="50000"/>
              </a:spcBef>
            </a:pPr>
            <a:r>
              <a:rPr lang="es-MX" altLang="es-MX" sz="2000" dirty="0">
                <a:latin typeface="Arial" panose="020B0604020202020204" pitchFamily="34" charset="0"/>
              </a:rPr>
              <a:t>Se pueden utilizar Enumeraciones para trabajar con el recorrido de la Tabla Hash</a:t>
            </a:r>
          </a:p>
        </p:txBody>
      </p:sp>
      <p:sp>
        <p:nvSpPr>
          <p:cNvPr id="7" name="AutoShape 6"/>
          <p:cNvSpPr>
            <a:spLocks noChangeArrowheads="1"/>
          </p:cNvSpPr>
          <p:nvPr/>
        </p:nvSpPr>
        <p:spPr bwMode="auto">
          <a:xfrm>
            <a:off x="2410785" y="1773669"/>
            <a:ext cx="930033" cy="863375"/>
          </a:xfrm>
          <a:prstGeom prst="rightArrow">
            <a:avLst>
              <a:gd name="adj1" fmla="val 50000"/>
              <a:gd name="adj2" fmla="val 2693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Century Gothic" panose="020B0502020202020204" pitchFamily="34" charset="0"/>
              </a:defRPr>
            </a:lvl1pPr>
            <a:lvl2pPr marL="742950" indent="-285750" eaLnBrk="0" hangingPunct="0">
              <a:defRPr>
                <a:solidFill>
                  <a:schemeClr val="tx1"/>
                </a:solidFill>
                <a:latin typeface="Century Gothic" panose="020B0502020202020204" pitchFamily="34" charset="0"/>
              </a:defRPr>
            </a:lvl2pPr>
            <a:lvl3pPr marL="1143000" indent="-228600" eaLnBrk="0" hangingPunct="0">
              <a:defRPr>
                <a:solidFill>
                  <a:schemeClr val="tx1"/>
                </a:solidFill>
                <a:latin typeface="Century Gothic" panose="020B0502020202020204" pitchFamily="34" charset="0"/>
              </a:defRPr>
            </a:lvl3pPr>
            <a:lvl4pPr marL="1600200" indent="-228600" eaLnBrk="0" hangingPunct="0">
              <a:defRPr>
                <a:solidFill>
                  <a:schemeClr val="tx1"/>
                </a:solidFill>
                <a:latin typeface="Century Gothic" panose="020B0502020202020204" pitchFamily="34" charset="0"/>
              </a:defRPr>
            </a:lvl4pPr>
            <a:lvl5pPr marL="2057400" indent="-228600" eaLnBrk="0" hangingPunct="0">
              <a:defRPr>
                <a:solidFill>
                  <a:schemeClr val="tx1"/>
                </a:solidFill>
                <a:latin typeface="Century Gothic" panose="020B0502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endParaRPr lang="es-MX" altLang="es-MX" sz="2399"/>
          </a:p>
        </p:txBody>
      </p:sp>
      <p:sp>
        <p:nvSpPr>
          <p:cNvPr id="8" name="Text Box 7"/>
          <p:cNvSpPr txBox="1">
            <a:spLocks noChangeArrowheads="1"/>
          </p:cNvSpPr>
          <p:nvPr/>
        </p:nvSpPr>
        <p:spPr bwMode="auto">
          <a:xfrm>
            <a:off x="334876" y="4149080"/>
            <a:ext cx="2075909"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entury Gothic" panose="020B0502020202020204" pitchFamily="34" charset="0"/>
              </a:defRPr>
            </a:lvl1pPr>
            <a:lvl2pPr marL="742950" indent="-285750" eaLnBrk="0" hangingPunct="0">
              <a:defRPr>
                <a:solidFill>
                  <a:schemeClr val="tx1"/>
                </a:solidFill>
                <a:latin typeface="Century Gothic" panose="020B0502020202020204" pitchFamily="34" charset="0"/>
              </a:defRPr>
            </a:lvl2pPr>
            <a:lvl3pPr marL="1143000" indent="-228600" eaLnBrk="0" hangingPunct="0">
              <a:defRPr>
                <a:solidFill>
                  <a:schemeClr val="tx1"/>
                </a:solidFill>
                <a:latin typeface="Century Gothic" panose="020B0502020202020204" pitchFamily="34" charset="0"/>
              </a:defRPr>
            </a:lvl3pPr>
            <a:lvl4pPr marL="1600200" indent="-228600" eaLnBrk="0" hangingPunct="0">
              <a:defRPr>
                <a:solidFill>
                  <a:schemeClr val="tx1"/>
                </a:solidFill>
                <a:latin typeface="Century Gothic" panose="020B0502020202020204" pitchFamily="34" charset="0"/>
              </a:defRPr>
            </a:lvl4pPr>
            <a:lvl5pPr marL="2057400" indent="-228600" eaLnBrk="0" hangingPunct="0">
              <a:defRPr>
                <a:solidFill>
                  <a:schemeClr val="tx1"/>
                </a:solidFill>
                <a:latin typeface="Century Gothic" panose="020B0502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spcBef>
                <a:spcPct val="50000"/>
              </a:spcBef>
            </a:pPr>
            <a:r>
              <a:rPr lang="es-MX" altLang="es-MX" sz="2000" dirty="0">
                <a:latin typeface="Arial" panose="020B0604020202020204" pitchFamily="34" charset="0"/>
              </a:rPr>
              <a:t>La enumeración debe de crearse con el mismo tipo con que se haya declarado las llaves de la tabla hash</a:t>
            </a:r>
          </a:p>
        </p:txBody>
      </p:sp>
    </p:spTree>
    <p:extLst>
      <p:ext uri="{BB962C8B-B14F-4D97-AF65-F5344CB8AC3E}">
        <p14:creationId xmlns:p14="http://schemas.microsoft.com/office/powerpoint/2010/main" val="1485629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dirty="0" smtClean="0"/>
              <a:t>¿Cómo contribuyen los genéricos a la mejora de la Seguridad de Tipo?</a:t>
            </a:r>
            <a:endParaRPr lang="es-MX" dirty="0"/>
          </a:p>
        </p:txBody>
      </p:sp>
      <p:sp>
        <p:nvSpPr>
          <p:cNvPr id="3" name="Content Placeholder 2"/>
          <p:cNvSpPr>
            <a:spLocks noGrp="1"/>
          </p:cNvSpPr>
          <p:nvPr>
            <p:ph idx="1"/>
          </p:nvPr>
        </p:nvSpPr>
        <p:spPr/>
        <p:txBody>
          <a:bodyPr>
            <a:normAutofit/>
          </a:bodyPr>
          <a:lstStyle/>
          <a:p>
            <a:r>
              <a:rPr lang="es-MX" dirty="0"/>
              <a:t>Los genéricos aseguran de forma automática la seguridad de tipos.</a:t>
            </a:r>
          </a:p>
          <a:p>
            <a:pPr algn="just"/>
            <a:r>
              <a:rPr lang="es-MX" dirty="0"/>
              <a:t>Eliminan la necesidad de que el programador se ocupe de realizar conversiones de tipo (o casteos). Ya que como se están declarando y utilizando del mismo tipo, no es necesario hacer ningún tipo de conversión.</a:t>
            </a:r>
          </a:p>
          <a:p>
            <a:endParaRPr lang="es-MX" sz="2399" dirty="0"/>
          </a:p>
        </p:txBody>
      </p:sp>
    </p:spTree>
    <p:extLst>
      <p:ext uri="{BB962C8B-B14F-4D97-AF65-F5344CB8AC3E}">
        <p14:creationId xmlns:p14="http://schemas.microsoft.com/office/powerpoint/2010/main" val="30477664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¿Qué es una Estructura de datos?</a:t>
            </a:r>
            <a:endParaRPr lang="es-MX" dirty="0"/>
          </a:p>
        </p:txBody>
      </p:sp>
      <p:sp>
        <p:nvSpPr>
          <p:cNvPr id="3" name="Content Placeholder 2"/>
          <p:cNvSpPr>
            <a:spLocks noGrp="1"/>
          </p:cNvSpPr>
          <p:nvPr>
            <p:ph idx="1"/>
          </p:nvPr>
        </p:nvSpPr>
        <p:spPr/>
        <p:txBody>
          <a:bodyPr>
            <a:normAutofit/>
          </a:bodyPr>
          <a:lstStyle/>
          <a:p>
            <a:pPr algn="just"/>
            <a:r>
              <a:rPr lang="es-MX" dirty="0"/>
              <a:t>En estos casos necesitamos agrupar estos objetos para luego trabajar con ellos, en conclusión, una estructura de datos es una manera de disponer de una colección de datos, así como, de la forma en cómo van a ser manipulados,  esto es, saber como se agregarán nuevos datos, cómo se accederán a estos datos, cómo se eliminan datos, etc.</a:t>
            </a:r>
          </a:p>
          <a:p>
            <a:endParaRPr lang="es-MX" dirty="0"/>
          </a:p>
          <a:p>
            <a:endParaRPr lang="es-MX" dirty="0"/>
          </a:p>
        </p:txBody>
      </p:sp>
    </p:spTree>
    <p:extLst>
      <p:ext uri="{BB962C8B-B14F-4D97-AF65-F5344CB8AC3E}">
        <p14:creationId xmlns:p14="http://schemas.microsoft.com/office/powerpoint/2010/main" val="15528782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0117" y="266853"/>
            <a:ext cx="7579926" cy="3028161"/>
          </a:xfrm>
          <a:prstGeom prst="rect">
            <a:avLst/>
          </a:prstGeom>
        </p:spPr>
      </p:pic>
      <p:pic>
        <p:nvPicPr>
          <p:cNvPr id="5" name="Picture 4"/>
          <p:cNvPicPr>
            <a:picLocks noChangeAspect="1"/>
          </p:cNvPicPr>
          <p:nvPr/>
        </p:nvPicPr>
        <p:blipFill>
          <a:blip r:embed="rId3"/>
          <a:stretch>
            <a:fillRect/>
          </a:stretch>
        </p:blipFill>
        <p:spPr>
          <a:xfrm>
            <a:off x="270117" y="3295014"/>
            <a:ext cx="7141890" cy="2437765"/>
          </a:xfrm>
          <a:prstGeom prst="rect">
            <a:avLst/>
          </a:prstGeom>
        </p:spPr>
      </p:pic>
      <p:sp>
        <p:nvSpPr>
          <p:cNvPr id="6" name="Rectangle 2"/>
          <p:cNvSpPr/>
          <p:nvPr/>
        </p:nvSpPr>
        <p:spPr>
          <a:xfrm>
            <a:off x="6886500" y="3729526"/>
            <a:ext cx="6094413" cy="1568739"/>
          </a:xfrm>
          <a:prstGeom prst="rect">
            <a:avLst/>
          </a:prstGeom>
        </p:spPr>
        <p:txBody>
          <a:bodyPr>
            <a:spAutoFit/>
          </a:bodyPr>
          <a:lstStyle/>
          <a:p>
            <a:r>
              <a:rPr lang="es-MX" sz="2399" dirty="0"/>
              <a:t>Prueba los métodos: </a:t>
            </a:r>
          </a:p>
          <a:p>
            <a:pPr lvl="1"/>
            <a:r>
              <a:rPr lang="es-MX" sz="2399" dirty="0" err="1"/>
              <a:t>Remove</a:t>
            </a:r>
            <a:endParaRPr lang="es-MX" sz="2399" dirty="0"/>
          </a:p>
          <a:p>
            <a:pPr lvl="1"/>
            <a:r>
              <a:rPr lang="es-MX" sz="2399" dirty="0" err="1"/>
              <a:t>Size</a:t>
            </a:r>
            <a:endParaRPr lang="es-MX" sz="2399" dirty="0"/>
          </a:p>
          <a:p>
            <a:pPr lvl="1"/>
            <a:r>
              <a:rPr lang="es-MX" sz="2399" dirty="0"/>
              <a:t>Clear</a:t>
            </a:r>
          </a:p>
        </p:txBody>
      </p:sp>
    </p:spTree>
    <p:extLst>
      <p:ext uri="{BB962C8B-B14F-4D97-AF65-F5344CB8AC3E}">
        <p14:creationId xmlns:p14="http://schemas.microsoft.com/office/powerpoint/2010/main" val="309491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6533" y="922230"/>
            <a:ext cx="8401663" cy="2992820"/>
          </a:xfrm>
          <a:prstGeom prst="rect">
            <a:avLst/>
          </a:prstGeom>
        </p:spPr>
      </p:pic>
      <p:sp>
        <p:nvSpPr>
          <p:cNvPr id="3" name="Rectangle 2"/>
          <p:cNvSpPr/>
          <p:nvPr/>
        </p:nvSpPr>
        <p:spPr>
          <a:xfrm>
            <a:off x="5590356" y="4077072"/>
            <a:ext cx="6094413" cy="1568739"/>
          </a:xfrm>
          <a:prstGeom prst="rect">
            <a:avLst/>
          </a:prstGeom>
        </p:spPr>
        <p:txBody>
          <a:bodyPr>
            <a:spAutoFit/>
          </a:bodyPr>
          <a:lstStyle/>
          <a:p>
            <a:r>
              <a:rPr lang="es-MX" sz="2399" dirty="0"/>
              <a:t>Prueba los métodos: </a:t>
            </a:r>
          </a:p>
          <a:p>
            <a:pPr lvl="1"/>
            <a:r>
              <a:rPr lang="es-MX" sz="2399" dirty="0" err="1"/>
              <a:t>Remove</a:t>
            </a:r>
            <a:endParaRPr lang="es-MX" sz="2399" dirty="0"/>
          </a:p>
          <a:p>
            <a:pPr lvl="1"/>
            <a:r>
              <a:rPr lang="es-MX" sz="2399" dirty="0" err="1"/>
              <a:t>Size</a:t>
            </a:r>
            <a:endParaRPr lang="es-MX" sz="2399" dirty="0"/>
          </a:p>
          <a:p>
            <a:pPr lvl="1"/>
            <a:r>
              <a:rPr lang="es-MX" sz="2399" dirty="0"/>
              <a:t>Clear</a:t>
            </a:r>
          </a:p>
        </p:txBody>
      </p:sp>
    </p:spTree>
    <p:extLst>
      <p:ext uri="{BB962C8B-B14F-4D97-AF65-F5344CB8AC3E}">
        <p14:creationId xmlns:p14="http://schemas.microsoft.com/office/powerpoint/2010/main" val="2905986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Crear clase llamada Empleado</a:t>
            </a:r>
            <a:endParaRPr lang="es-MX" dirty="0"/>
          </a:p>
        </p:txBody>
      </p:sp>
      <p:sp>
        <p:nvSpPr>
          <p:cNvPr id="3" name="Marcador de contenido 2"/>
          <p:cNvSpPr>
            <a:spLocks noGrp="1"/>
          </p:cNvSpPr>
          <p:nvPr>
            <p:ph idx="1"/>
          </p:nvPr>
        </p:nvSpPr>
        <p:spPr/>
        <p:txBody>
          <a:bodyPr/>
          <a:lstStyle/>
          <a:p>
            <a:r>
              <a:rPr lang="es-MX" dirty="0" smtClean="0"/>
              <a:t>Atributos:</a:t>
            </a:r>
          </a:p>
          <a:p>
            <a:pPr lvl="1"/>
            <a:r>
              <a:rPr lang="es-MX" dirty="0" smtClean="0"/>
              <a:t>Nombre</a:t>
            </a:r>
          </a:p>
          <a:p>
            <a:pPr lvl="1"/>
            <a:r>
              <a:rPr lang="es-MX" dirty="0" smtClean="0"/>
              <a:t>Domicilio</a:t>
            </a:r>
          </a:p>
          <a:p>
            <a:pPr lvl="1"/>
            <a:r>
              <a:rPr lang="es-MX" dirty="0" smtClean="0"/>
              <a:t>Departamento</a:t>
            </a:r>
          </a:p>
          <a:p>
            <a:pPr lvl="1"/>
            <a:r>
              <a:rPr lang="es-MX" dirty="0" err="1" smtClean="0"/>
              <a:t>SueldoDiario</a:t>
            </a:r>
            <a:endParaRPr lang="es-MX" dirty="0" smtClean="0"/>
          </a:p>
          <a:p>
            <a:pPr lvl="1"/>
            <a:r>
              <a:rPr lang="es-MX" dirty="0" err="1" smtClean="0"/>
              <a:t>DiasTrabajados</a:t>
            </a:r>
            <a:endParaRPr lang="es-MX" dirty="0" smtClean="0"/>
          </a:p>
          <a:p>
            <a:pPr lvl="1"/>
            <a:endParaRPr lang="es-MX" dirty="0" smtClean="0"/>
          </a:p>
          <a:p>
            <a:r>
              <a:rPr lang="es-MX" dirty="0" smtClean="0"/>
              <a:t>Crear constructor y métodos para acceder a los atributos.</a:t>
            </a:r>
            <a:endParaRPr lang="es-MX" dirty="0"/>
          </a:p>
        </p:txBody>
      </p:sp>
    </p:spTree>
    <p:extLst>
      <p:ext uri="{BB962C8B-B14F-4D97-AF65-F5344CB8AC3E}">
        <p14:creationId xmlns:p14="http://schemas.microsoft.com/office/powerpoint/2010/main" val="422873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382444" y="579001"/>
            <a:ext cx="5019579" cy="1199944"/>
          </a:xfrm>
          <a:prstGeom prst="rect">
            <a:avLst/>
          </a:prstGeom>
          <a:noFill/>
        </p:spPr>
        <p:txBody>
          <a:bodyPr wrap="none" rtlCol="0">
            <a:spAutoFit/>
          </a:bodyPr>
          <a:lstStyle/>
          <a:p>
            <a:r>
              <a:rPr lang="es-419" sz="2399" dirty="0"/>
              <a:t>Faltan los métodos para</a:t>
            </a:r>
          </a:p>
          <a:p>
            <a:r>
              <a:rPr lang="es-419" sz="2399" dirty="0"/>
              <a:t>el resto de los atributos:</a:t>
            </a:r>
          </a:p>
          <a:p>
            <a:r>
              <a:rPr lang="es-419" sz="2399" dirty="0" smtClean="0"/>
              <a:t>Departamento, Sueldo, </a:t>
            </a:r>
            <a:r>
              <a:rPr lang="es-419" sz="2399" dirty="0" err="1" smtClean="0"/>
              <a:t>DiasTrabajados</a:t>
            </a:r>
            <a:endParaRPr lang="es-MX" sz="2399" dirty="0"/>
          </a:p>
        </p:txBody>
      </p:sp>
      <p:pic>
        <p:nvPicPr>
          <p:cNvPr id="4" name="Imagen 3"/>
          <p:cNvPicPr>
            <a:picLocks noChangeAspect="1"/>
          </p:cNvPicPr>
          <p:nvPr/>
        </p:nvPicPr>
        <p:blipFill>
          <a:blip r:embed="rId2"/>
          <a:stretch>
            <a:fillRect/>
          </a:stretch>
        </p:blipFill>
        <p:spPr>
          <a:xfrm>
            <a:off x="45740" y="-76522"/>
            <a:ext cx="5742079" cy="1921346"/>
          </a:xfrm>
          <a:prstGeom prst="rect">
            <a:avLst/>
          </a:prstGeom>
        </p:spPr>
      </p:pic>
      <p:pic>
        <p:nvPicPr>
          <p:cNvPr id="5" name="Imagen 4"/>
          <p:cNvPicPr>
            <a:picLocks noChangeAspect="1"/>
          </p:cNvPicPr>
          <p:nvPr/>
        </p:nvPicPr>
        <p:blipFill>
          <a:blip r:embed="rId3"/>
          <a:stretch>
            <a:fillRect/>
          </a:stretch>
        </p:blipFill>
        <p:spPr>
          <a:xfrm>
            <a:off x="0" y="1700808"/>
            <a:ext cx="10734675" cy="2190598"/>
          </a:xfrm>
          <a:prstGeom prst="rect">
            <a:avLst/>
          </a:prstGeom>
        </p:spPr>
      </p:pic>
      <p:sp>
        <p:nvSpPr>
          <p:cNvPr id="11" name="Down Arrow 10"/>
          <p:cNvSpPr/>
          <p:nvPr/>
        </p:nvSpPr>
        <p:spPr>
          <a:xfrm>
            <a:off x="9470603" y="1729233"/>
            <a:ext cx="3195492" cy="28467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2399" dirty="0"/>
              <a:t>Método </a:t>
            </a:r>
            <a:r>
              <a:rPr lang="es-419" sz="2399" dirty="0" err="1"/>
              <a:t>toString</a:t>
            </a:r>
            <a:r>
              <a:rPr lang="es-419" sz="2399" dirty="0"/>
              <a:t> para los objetos tipo </a:t>
            </a:r>
            <a:r>
              <a:rPr lang="es-419" sz="2399" dirty="0" smtClean="0"/>
              <a:t>Empleado</a:t>
            </a:r>
            <a:endParaRPr lang="es-MX" sz="2399" dirty="0"/>
          </a:p>
        </p:txBody>
      </p:sp>
      <p:pic>
        <p:nvPicPr>
          <p:cNvPr id="12" name="Imagen 11"/>
          <p:cNvPicPr>
            <a:picLocks noChangeAspect="1"/>
          </p:cNvPicPr>
          <p:nvPr/>
        </p:nvPicPr>
        <p:blipFill>
          <a:blip r:embed="rId4"/>
          <a:stretch>
            <a:fillRect/>
          </a:stretch>
        </p:blipFill>
        <p:spPr>
          <a:xfrm>
            <a:off x="205565" y="3607304"/>
            <a:ext cx="5076825" cy="3543300"/>
          </a:xfrm>
          <a:prstGeom prst="rect">
            <a:avLst/>
          </a:prstGeom>
        </p:spPr>
      </p:pic>
      <p:pic>
        <p:nvPicPr>
          <p:cNvPr id="13" name="Imagen 12"/>
          <p:cNvPicPr>
            <a:picLocks noChangeAspect="1"/>
          </p:cNvPicPr>
          <p:nvPr/>
        </p:nvPicPr>
        <p:blipFill>
          <a:blip r:embed="rId5"/>
          <a:stretch>
            <a:fillRect/>
          </a:stretch>
        </p:blipFill>
        <p:spPr>
          <a:xfrm>
            <a:off x="5193793" y="4669064"/>
            <a:ext cx="6829425" cy="2216320"/>
          </a:xfrm>
          <a:prstGeom prst="rect">
            <a:avLst/>
          </a:prstGeom>
        </p:spPr>
      </p:pic>
    </p:spTree>
    <p:extLst>
      <p:ext uri="{BB962C8B-B14F-4D97-AF65-F5344CB8AC3E}">
        <p14:creationId xmlns:p14="http://schemas.microsoft.com/office/powerpoint/2010/main" val="26847054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Pendientes de revisar:</a:t>
            </a:r>
            <a:endParaRPr lang="es-MX" dirty="0"/>
          </a:p>
        </p:txBody>
      </p:sp>
      <p:sp>
        <p:nvSpPr>
          <p:cNvPr id="3" name="Marcador de contenido 2"/>
          <p:cNvSpPr>
            <a:spLocks noGrp="1"/>
          </p:cNvSpPr>
          <p:nvPr>
            <p:ph idx="1"/>
          </p:nvPr>
        </p:nvSpPr>
        <p:spPr/>
        <p:txBody>
          <a:bodyPr/>
          <a:lstStyle/>
          <a:p>
            <a:r>
              <a:rPr lang="es-MX" dirty="0" smtClean="0"/>
              <a:t>Ejemplo tabla1</a:t>
            </a:r>
          </a:p>
          <a:p>
            <a:r>
              <a:rPr lang="es-MX" dirty="0" smtClean="0"/>
              <a:t>Clase empleado</a:t>
            </a:r>
          </a:p>
          <a:p>
            <a:r>
              <a:rPr lang="es-MX" dirty="0" smtClean="0"/>
              <a:t>Clase </a:t>
            </a:r>
            <a:r>
              <a:rPr lang="es-MX" dirty="0" err="1" smtClean="0"/>
              <a:t>EmpleadoHash</a:t>
            </a:r>
            <a:endParaRPr lang="es-MX" dirty="0" smtClean="0"/>
          </a:p>
          <a:p>
            <a:pPr lvl="1"/>
            <a:r>
              <a:rPr lang="es-MX" dirty="0" smtClean="0"/>
              <a:t>Alta</a:t>
            </a:r>
          </a:p>
          <a:p>
            <a:pPr lvl="1"/>
            <a:r>
              <a:rPr lang="es-MX" dirty="0" err="1" smtClean="0"/>
              <a:t>ImprimeEmp</a:t>
            </a:r>
            <a:endParaRPr lang="es-MX" dirty="0" smtClean="0"/>
          </a:p>
          <a:p>
            <a:pPr lvl="1"/>
            <a:r>
              <a:rPr lang="es-MX" dirty="0" err="1" smtClean="0"/>
              <a:t>ImprimeDatos</a:t>
            </a:r>
            <a:r>
              <a:rPr lang="es-MX" dirty="0" smtClean="0"/>
              <a:t> &lt;</a:t>
            </a:r>
            <a:r>
              <a:rPr lang="es-MX" dirty="0" err="1" smtClean="0"/>
              <a:t>Enum</a:t>
            </a:r>
            <a:r>
              <a:rPr lang="es-MX" smtClean="0"/>
              <a:t> Empleados&gt;</a:t>
            </a:r>
          </a:p>
          <a:p>
            <a:endParaRPr lang="es-MX"/>
          </a:p>
        </p:txBody>
      </p:sp>
    </p:spTree>
    <p:extLst>
      <p:ext uri="{BB962C8B-B14F-4D97-AF65-F5344CB8AC3E}">
        <p14:creationId xmlns:p14="http://schemas.microsoft.com/office/powerpoint/2010/main" val="12288300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0" y="105764"/>
            <a:ext cx="6894304" cy="2666305"/>
          </a:xfrm>
          <a:prstGeom prst="rect">
            <a:avLst/>
          </a:prstGeom>
        </p:spPr>
      </p:pic>
      <p:pic>
        <p:nvPicPr>
          <p:cNvPr id="8" name="Picture 7"/>
          <p:cNvPicPr>
            <a:picLocks noChangeAspect="1"/>
          </p:cNvPicPr>
          <p:nvPr/>
        </p:nvPicPr>
        <p:blipFill>
          <a:blip r:embed="rId3"/>
          <a:stretch>
            <a:fillRect/>
          </a:stretch>
        </p:blipFill>
        <p:spPr>
          <a:xfrm>
            <a:off x="363330" y="2871530"/>
            <a:ext cx="8475042" cy="2428242"/>
          </a:xfrm>
          <a:prstGeom prst="rect">
            <a:avLst/>
          </a:prstGeom>
        </p:spPr>
      </p:pic>
      <p:pic>
        <p:nvPicPr>
          <p:cNvPr id="9" name="Picture 8"/>
          <p:cNvPicPr>
            <a:picLocks noChangeAspect="1"/>
          </p:cNvPicPr>
          <p:nvPr/>
        </p:nvPicPr>
        <p:blipFill>
          <a:blip r:embed="rId4"/>
          <a:stretch>
            <a:fillRect/>
          </a:stretch>
        </p:blipFill>
        <p:spPr>
          <a:xfrm>
            <a:off x="4912010" y="3863481"/>
            <a:ext cx="7618016" cy="2504423"/>
          </a:xfrm>
          <a:prstGeom prst="rect">
            <a:avLst/>
          </a:prstGeom>
        </p:spPr>
      </p:pic>
      <p:sp>
        <p:nvSpPr>
          <p:cNvPr id="10" name="TextBox 9"/>
          <p:cNvSpPr txBox="1"/>
          <p:nvPr/>
        </p:nvSpPr>
        <p:spPr>
          <a:xfrm>
            <a:off x="5793982" y="6487872"/>
            <a:ext cx="4817115" cy="461417"/>
          </a:xfrm>
          <a:prstGeom prst="rect">
            <a:avLst/>
          </a:prstGeom>
          <a:noFill/>
        </p:spPr>
        <p:txBody>
          <a:bodyPr wrap="none" rtlCol="0">
            <a:spAutoFit/>
          </a:bodyPr>
          <a:lstStyle/>
          <a:p>
            <a:r>
              <a:rPr lang="es-419" sz="2399" dirty="0"/>
              <a:t>Aquí termina el método </a:t>
            </a:r>
            <a:r>
              <a:rPr lang="es-419" sz="2399" dirty="0" err="1"/>
              <a:t>AltaArticulos</a:t>
            </a:r>
            <a:endParaRPr lang="es-MX" sz="2399" dirty="0"/>
          </a:p>
        </p:txBody>
      </p:sp>
      <p:cxnSp>
        <p:nvCxnSpPr>
          <p:cNvPr id="12" name="Straight Connector 11"/>
          <p:cNvCxnSpPr/>
          <p:nvPr/>
        </p:nvCxnSpPr>
        <p:spPr>
          <a:xfrm flipV="1">
            <a:off x="4912010" y="3863481"/>
            <a:ext cx="0" cy="25044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42638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57895" y="869476"/>
            <a:ext cx="7151412" cy="2209225"/>
          </a:xfrm>
          <a:prstGeom prst="rect">
            <a:avLst/>
          </a:prstGeom>
        </p:spPr>
      </p:pic>
      <p:cxnSp>
        <p:nvCxnSpPr>
          <p:cNvPr id="6" name="Straight Arrow Connector 5"/>
          <p:cNvCxnSpPr/>
          <p:nvPr/>
        </p:nvCxnSpPr>
        <p:spPr>
          <a:xfrm>
            <a:off x="6425630" y="2531399"/>
            <a:ext cx="132487" cy="1126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425630" y="4227235"/>
            <a:ext cx="3020709" cy="1311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2399" dirty="0"/>
              <a:t>Manda llamar al </a:t>
            </a:r>
            <a:r>
              <a:rPr lang="es-419" sz="2399" dirty="0" err="1"/>
              <a:t>toString</a:t>
            </a:r>
            <a:r>
              <a:rPr lang="es-419" sz="2399" dirty="0"/>
              <a:t> creado en la clase </a:t>
            </a:r>
            <a:r>
              <a:rPr lang="es-419" sz="2399" dirty="0" err="1"/>
              <a:t>Articulos</a:t>
            </a:r>
            <a:endParaRPr lang="es-MX" sz="2399" dirty="0"/>
          </a:p>
        </p:txBody>
      </p:sp>
    </p:spTree>
    <p:extLst>
      <p:ext uri="{BB962C8B-B14F-4D97-AF65-F5344CB8AC3E}">
        <p14:creationId xmlns:p14="http://schemas.microsoft.com/office/powerpoint/2010/main" val="6615755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Crear un pequeño sistema con </a:t>
            </a:r>
            <a:r>
              <a:rPr lang="es-MX" dirty="0" err="1"/>
              <a:t>H</a:t>
            </a:r>
            <a:r>
              <a:rPr lang="es-MX" dirty="0" err="1" smtClean="0"/>
              <a:t>ashtable</a:t>
            </a:r>
            <a:r>
              <a:rPr lang="es-MX" dirty="0" smtClean="0"/>
              <a:t> </a:t>
            </a:r>
            <a:endParaRPr lang="es-MX" dirty="0"/>
          </a:p>
        </p:txBody>
      </p:sp>
      <p:sp>
        <p:nvSpPr>
          <p:cNvPr id="3" name="Text Placeholder 2"/>
          <p:cNvSpPr>
            <a:spLocks noGrp="1"/>
          </p:cNvSpPr>
          <p:nvPr>
            <p:ph type="body" idx="1"/>
          </p:nvPr>
        </p:nvSpPr>
        <p:spPr/>
        <p:txBody>
          <a:bodyPr/>
          <a:lstStyle/>
          <a:p>
            <a:r>
              <a:rPr lang="es-MX" dirty="0" smtClean="0"/>
              <a:t>Ventas por comisión</a:t>
            </a:r>
            <a:endParaRPr lang="es-MX" dirty="0"/>
          </a:p>
        </p:txBody>
      </p:sp>
    </p:spTree>
    <p:extLst>
      <p:ext uri="{BB962C8B-B14F-4D97-AF65-F5344CB8AC3E}">
        <p14:creationId xmlns:p14="http://schemas.microsoft.com/office/powerpoint/2010/main" val="22274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MX" dirty="0" smtClean="0"/>
              <a:t>Clase vendedor</a:t>
            </a:r>
            <a:endParaRPr lang="es-MX" dirty="0"/>
          </a:p>
        </p:txBody>
      </p:sp>
      <p:sp>
        <p:nvSpPr>
          <p:cNvPr id="5" name="Marcador de contenido 4"/>
          <p:cNvSpPr>
            <a:spLocks noGrp="1"/>
          </p:cNvSpPr>
          <p:nvPr>
            <p:ph idx="1"/>
          </p:nvPr>
        </p:nvSpPr>
        <p:spPr/>
        <p:txBody>
          <a:bodyPr>
            <a:normAutofit lnSpcReduction="10000"/>
          </a:bodyPr>
          <a:lstStyle/>
          <a:p>
            <a:r>
              <a:rPr lang="es-MX" dirty="0" smtClean="0"/>
              <a:t>Clave</a:t>
            </a:r>
          </a:p>
          <a:p>
            <a:r>
              <a:rPr lang="es-MX" dirty="0" smtClean="0"/>
              <a:t>Nombre</a:t>
            </a:r>
          </a:p>
          <a:p>
            <a:r>
              <a:rPr lang="es-MX" dirty="0" smtClean="0"/>
              <a:t>Departamento</a:t>
            </a:r>
          </a:p>
          <a:p>
            <a:r>
              <a:rPr lang="es-MX" dirty="0" smtClean="0"/>
              <a:t>Importe de Ventas (no se asignará en el constructor)</a:t>
            </a:r>
          </a:p>
          <a:p>
            <a:r>
              <a:rPr lang="es-MX" dirty="0" smtClean="0"/>
              <a:t>Se usará para crear objetos que se agregaran a una tabla hash</a:t>
            </a:r>
          </a:p>
          <a:p>
            <a:r>
              <a:rPr lang="es-MX" dirty="0" smtClean="0"/>
              <a:t>Opciones iniciales del menú:</a:t>
            </a:r>
          </a:p>
          <a:p>
            <a:pPr lvl="1"/>
            <a:r>
              <a:rPr lang="es-MX" dirty="0" smtClean="0"/>
              <a:t>Alta de vendedores</a:t>
            </a:r>
          </a:p>
          <a:p>
            <a:pPr lvl="1"/>
            <a:r>
              <a:rPr lang="es-MX" dirty="0" smtClean="0"/>
              <a:t>Asignar Ventas (acumulando las ventas)</a:t>
            </a:r>
          </a:p>
          <a:p>
            <a:pPr lvl="1"/>
            <a:r>
              <a:rPr lang="es-MX" dirty="0" smtClean="0"/>
              <a:t>Consulta individual (Consultar por nombre a un vendedor)</a:t>
            </a:r>
          </a:p>
          <a:p>
            <a:pPr lvl="1"/>
            <a:r>
              <a:rPr lang="es-MX" dirty="0" smtClean="0"/>
              <a:t>Consultar todos los vendedores</a:t>
            </a:r>
            <a:endParaRPr lang="es-MX" dirty="0"/>
          </a:p>
        </p:txBody>
      </p:sp>
    </p:spTree>
    <p:extLst>
      <p:ext uri="{BB962C8B-B14F-4D97-AF65-F5344CB8AC3E}">
        <p14:creationId xmlns:p14="http://schemas.microsoft.com/office/powerpoint/2010/main" val="319560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t>Clase Departamento</a:t>
            </a:r>
            <a:endParaRPr lang="es-MX" dirty="0"/>
          </a:p>
        </p:txBody>
      </p:sp>
      <p:sp>
        <p:nvSpPr>
          <p:cNvPr id="3" name="Content Placeholder 2"/>
          <p:cNvSpPr>
            <a:spLocks noGrp="1"/>
          </p:cNvSpPr>
          <p:nvPr>
            <p:ph idx="1"/>
          </p:nvPr>
        </p:nvSpPr>
        <p:spPr/>
        <p:txBody>
          <a:bodyPr/>
          <a:lstStyle/>
          <a:p>
            <a:r>
              <a:rPr lang="es-419" dirty="0" smtClean="0"/>
              <a:t>Crear una clase llamada Departamento en donde se tienen los datos de: Clave del Departamento, Nombre, Porcentaje de Comisión.</a:t>
            </a:r>
          </a:p>
          <a:p>
            <a:r>
              <a:rPr lang="es-419" dirty="0" smtClean="0"/>
              <a:t>Dicha clase se tendrá para utilizar un arreglo de objetos.</a:t>
            </a:r>
          </a:p>
          <a:p>
            <a:r>
              <a:rPr lang="es-419" dirty="0" smtClean="0"/>
              <a:t>El arreglo de objetos conjuntamente con la tabla hash de vendedores permitirá calcular las comisiones.</a:t>
            </a:r>
          </a:p>
          <a:p>
            <a:r>
              <a:rPr lang="es-419" dirty="0" smtClean="0"/>
              <a:t>Se deberá de modificar el menú para que tengas las opciones siguientes: </a:t>
            </a:r>
          </a:p>
          <a:p>
            <a:endParaRPr lang="es-419" dirty="0" smtClean="0"/>
          </a:p>
          <a:p>
            <a:pPr lvl="1"/>
            <a:endParaRPr lang="es-MX" dirty="0"/>
          </a:p>
        </p:txBody>
      </p:sp>
    </p:spTree>
    <p:extLst>
      <p:ext uri="{BB962C8B-B14F-4D97-AF65-F5344CB8AC3E}">
        <p14:creationId xmlns:p14="http://schemas.microsoft.com/office/powerpoint/2010/main" val="1480161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Estructura de datos</a:t>
            </a:r>
            <a:endParaRPr lang="es-MX" dirty="0"/>
          </a:p>
        </p:txBody>
      </p:sp>
      <p:sp>
        <p:nvSpPr>
          <p:cNvPr id="3" name="Content Placeholder 2"/>
          <p:cNvSpPr>
            <a:spLocks noGrp="1"/>
          </p:cNvSpPr>
          <p:nvPr>
            <p:ph idx="1"/>
          </p:nvPr>
        </p:nvSpPr>
        <p:spPr/>
        <p:txBody>
          <a:bodyPr/>
          <a:lstStyle/>
          <a:p>
            <a:r>
              <a:rPr lang="es-MX" dirty="0"/>
              <a:t>Una estructura de datos es una forma de organizar datos para facilitar su manipulación.</a:t>
            </a:r>
          </a:p>
          <a:p>
            <a:endParaRPr lang="es-MX" dirty="0"/>
          </a:p>
        </p:txBody>
      </p:sp>
    </p:spTree>
    <p:extLst>
      <p:ext uri="{BB962C8B-B14F-4D97-AF65-F5344CB8AC3E}">
        <p14:creationId xmlns:p14="http://schemas.microsoft.com/office/powerpoint/2010/main" val="7441091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Proyecto comisiones de ventas:</a:t>
            </a:r>
            <a:endParaRPr lang="es-MX" dirty="0"/>
          </a:p>
        </p:txBody>
      </p:sp>
      <p:sp>
        <p:nvSpPr>
          <p:cNvPr id="3" name="Marcador de contenido 2"/>
          <p:cNvSpPr>
            <a:spLocks noGrp="1"/>
          </p:cNvSpPr>
          <p:nvPr>
            <p:ph idx="1"/>
          </p:nvPr>
        </p:nvSpPr>
        <p:spPr/>
        <p:txBody>
          <a:bodyPr>
            <a:normAutofit/>
          </a:bodyPr>
          <a:lstStyle/>
          <a:p>
            <a:r>
              <a:rPr lang="es-MX" dirty="0"/>
              <a:t>Alta </a:t>
            </a:r>
            <a:r>
              <a:rPr lang="es-MX" dirty="0" smtClean="0"/>
              <a:t>Departamentos (NUEVO).- </a:t>
            </a:r>
            <a:r>
              <a:rPr lang="es-MX" dirty="0"/>
              <a:t>Se agregaran objetos al arreglo de departamentos. </a:t>
            </a:r>
          </a:p>
          <a:p>
            <a:r>
              <a:rPr lang="es-MX" dirty="0" smtClean="0"/>
              <a:t>Alta </a:t>
            </a:r>
            <a:r>
              <a:rPr lang="es-MX" dirty="0"/>
              <a:t>de </a:t>
            </a:r>
            <a:r>
              <a:rPr lang="es-MX" dirty="0" smtClean="0"/>
              <a:t>vendedores (MODIFICAR).- </a:t>
            </a:r>
            <a:r>
              <a:rPr lang="es-MX" dirty="0"/>
              <a:t>Se debe de validar que el departamento del </a:t>
            </a:r>
            <a:r>
              <a:rPr lang="es-MX" dirty="0" smtClean="0"/>
              <a:t>Vendedor a </a:t>
            </a:r>
            <a:r>
              <a:rPr lang="es-MX" dirty="0"/>
              <a:t>dar de alta exista como un elemento del </a:t>
            </a:r>
            <a:r>
              <a:rPr lang="es-MX" dirty="0" smtClean="0"/>
              <a:t>arreglo.</a:t>
            </a:r>
          </a:p>
          <a:p>
            <a:r>
              <a:rPr lang="es-MX" dirty="0" smtClean="0"/>
              <a:t>Calcular comisión </a:t>
            </a:r>
            <a:r>
              <a:rPr lang="es-MX" dirty="0"/>
              <a:t>(NUEVO)</a:t>
            </a:r>
            <a:r>
              <a:rPr lang="es-MX" dirty="0" smtClean="0"/>
              <a:t>.- Esta opción permitirá el calculo de las comisiones por vendedor.</a:t>
            </a:r>
          </a:p>
          <a:p>
            <a:r>
              <a:rPr lang="es-MX" dirty="0" smtClean="0"/>
              <a:t>Consulta </a:t>
            </a:r>
            <a:r>
              <a:rPr lang="es-MX" dirty="0"/>
              <a:t>individual </a:t>
            </a:r>
            <a:r>
              <a:rPr lang="es-MX" dirty="0" smtClean="0"/>
              <a:t>.- Consultar </a:t>
            </a:r>
            <a:r>
              <a:rPr lang="es-MX" dirty="0"/>
              <a:t>por nombre a un </a:t>
            </a:r>
            <a:r>
              <a:rPr lang="es-MX" dirty="0" smtClean="0"/>
              <a:t>vendedor.</a:t>
            </a:r>
            <a:endParaRPr lang="es-MX" dirty="0"/>
          </a:p>
          <a:p>
            <a:r>
              <a:rPr lang="es-MX" dirty="0"/>
              <a:t>Consultar todos los vendedores</a:t>
            </a:r>
          </a:p>
          <a:p>
            <a:endParaRPr lang="es-MX" dirty="0" smtClean="0"/>
          </a:p>
          <a:p>
            <a:endParaRPr lang="es-MX" dirty="0"/>
          </a:p>
        </p:txBody>
      </p:sp>
    </p:spTree>
    <p:extLst>
      <p:ext uri="{BB962C8B-B14F-4D97-AF65-F5344CB8AC3E}">
        <p14:creationId xmlns:p14="http://schemas.microsoft.com/office/powerpoint/2010/main" val="5201739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Calcular comisión:</a:t>
            </a:r>
            <a:endParaRPr lang="es-MX" dirty="0"/>
          </a:p>
        </p:txBody>
      </p:sp>
      <p:sp>
        <p:nvSpPr>
          <p:cNvPr id="3" name="Marcador de contenido 2"/>
          <p:cNvSpPr>
            <a:spLocks noGrp="1"/>
          </p:cNvSpPr>
          <p:nvPr>
            <p:ph idx="1"/>
          </p:nvPr>
        </p:nvSpPr>
        <p:spPr/>
        <p:txBody>
          <a:bodyPr/>
          <a:lstStyle/>
          <a:p>
            <a:r>
              <a:rPr lang="es-MX" dirty="0"/>
              <a:t>Se debe de recorrer la tabla hash y buscar en el arreglo el porcentaje de comisión que corresponde al departamento de cada empleado</a:t>
            </a:r>
            <a:r>
              <a:rPr lang="es-MX" dirty="0" smtClean="0"/>
              <a:t>.</a:t>
            </a:r>
          </a:p>
          <a:p>
            <a:r>
              <a:rPr lang="es-MX" dirty="0" smtClean="0"/>
              <a:t> </a:t>
            </a:r>
            <a:r>
              <a:rPr lang="es-MX" dirty="0"/>
              <a:t>Hay que multiplicar el total de las ventas * porcentaje </a:t>
            </a:r>
            <a:r>
              <a:rPr lang="es-MX" dirty="0" smtClean="0"/>
              <a:t>correspondiente.</a:t>
            </a:r>
          </a:p>
          <a:p>
            <a:r>
              <a:rPr lang="es-MX" dirty="0" smtClean="0"/>
              <a:t>Presentar </a:t>
            </a:r>
            <a:r>
              <a:rPr lang="es-MX" dirty="0"/>
              <a:t>por pantalla: Nombre del Vendedor, Departamento, Porcentaje de comisión, Importe de comisión. </a:t>
            </a:r>
            <a:endParaRPr lang="es-MX" dirty="0" smtClean="0"/>
          </a:p>
          <a:p>
            <a:r>
              <a:rPr lang="es-MX" dirty="0" smtClean="0"/>
              <a:t>Al </a:t>
            </a:r>
            <a:r>
              <a:rPr lang="es-MX" dirty="0"/>
              <a:t>final debe de presentar un total de las comisiones que va a pagar la empresa por todos los empleados. </a:t>
            </a:r>
          </a:p>
          <a:p>
            <a:endParaRPr lang="es-MX" dirty="0"/>
          </a:p>
        </p:txBody>
      </p:sp>
    </p:spTree>
    <p:extLst>
      <p:ext uri="{BB962C8B-B14F-4D97-AF65-F5344CB8AC3E}">
        <p14:creationId xmlns:p14="http://schemas.microsoft.com/office/powerpoint/2010/main" val="15988181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1.5 Análisis de Algoritmos</a:t>
            </a:r>
            <a:endParaRPr lang="es-MX" dirty="0"/>
          </a:p>
        </p:txBody>
      </p:sp>
      <p:sp>
        <p:nvSpPr>
          <p:cNvPr id="4" name="Text Placeholder 3"/>
          <p:cNvSpPr>
            <a:spLocks noGrp="1"/>
          </p:cNvSpPr>
          <p:nvPr>
            <p:ph type="body" idx="1"/>
          </p:nvPr>
        </p:nvSpPr>
        <p:spPr/>
        <p:txBody>
          <a:bodyPr/>
          <a:lstStyle/>
          <a:p>
            <a:endParaRPr lang="es-MX"/>
          </a:p>
        </p:txBody>
      </p:sp>
    </p:spTree>
    <p:extLst>
      <p:ext uri="{BB962C8B-B14F-4D97-AF65-F5344CB8AC3E}">
        <p14:creationId xmlns:p14="http://schemas.microsoft.com/office/powerpoint/2010/main" val="248419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s-419" altLang="es-MX" dirty="0" smtClean="0"/>
              <a:t>Introducción</a:t>
            </a:r>
            <a:endParaRPr lang="es-MX" altLang="es-MX" dirty="0"/>
          </a:p>
        </p:txBody>
      </p:sp>
      <p:sp>
        <p:nvSpPr>
          <p:cNvPr id="6147" name="Rectangle 3"/>
          <p:cNvSpPr>
            <a:spLocks noGrp="1" noChangeArrowheads="1"/>
          </p:cNvSpPr>
          <p:nvPr>
            <p:ph type="body" idx="1"/>
          </p:nvPr>
        </p:nvSpPr>
        <p:spPr/>
        <p:txBody>
          <a:bodyPr>
            <a:normAutofit/>
          </a:bodyPr>
          <a:lstStyle/>
          <a:p>
            <a:r>
              <a:rPr lang="es-MX" altLang="es-MX" dirty="0"/>
              <a:t>¿Cuales son los recursos de una computadora?</a:t>
            </a:r>
          </a:p>
          <a:p>
            <a:r>
              <a:rPr lang="es-MX" altLang="es-MX" dirty="0"/>
              <a:t>¿Que se requiere para ejecutar un programa?</a:t>
            </a:r>
          </a:p>
          <a:p>
            <a:r>
              <a:rPr lang="es-MX" altLang="es-MX" dirty="0"/>
              <a:t>¿De cuantas formas diferentes se puede realizar una tarea?</a:t>
            </a:r>
          </a:p>
        </p:txBody>
      </p:sp>
    </p:spTree>
    <p:extLst>
      <p:ext uri="{BB962C8B-B14F-4D97-AF65-F5344CB8AC3E}">
        <p14:creationId xmlns:p14="http://schemas.microsoft.com/office/powerpoint/2010/main" val="20967638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MX" altLang="es-MX" dirty="0"/>
              <a:t>Propiedades de los algoritmos </a:t>
            </a:r>
            <a:r>
              <a:rPr lang="es-MX" altLang="es-MX" dirty="0" err="1"/>
              <a:t>Knuth</a:t>
            </a:r>
            <a:r>
              <a:rPr lang="es-MX" altLang="es-MX" dirty="0"/>
              <a:t> </a:t>
            </a:r>
            <a:r>
              <a:rPr lang="es-MX" altLang="es-MX" dirty="0" smtClean="0"/>
              <a:t>[1]</a:t>
            </a:r>
            <a:endParaRPr lang="es-MX" altLang="es-MX" dirty="0"/>
          </a:p>
        </p:txBody>
      </p:sp>
      <p:sp>
        <p:nvSpPr>
          <p:cNvPr id="10243" name="Rectangle 3"/>
          <p:cNvSpPr>
            <a:spLocks noGrp="1" noChangeArrowheads="1"/>
          </p:cNvSpPr>
          <p:nvPr>
            <p:ph type="body" idx="1"/>
          </p:nvPr>
        </p:nvSpPr>
        <p:spPr>
          <a:xfrm>
            <a:off x="1142702" y="2057757"/>
            <a:ext cx="9870300" cy="3087002"/>
          </a:xfrm>
        </p:spPr>
        <p:txBody>
          <a:bodyPr>
            <a:normAutofit fontScale="92500" lnSpcReduction="10000"/>
          </a:bodyPr>
          <a:lstStyle/>
          <a:p>
            <a:pPr>
              <a:lnSpc>
                <a:spcPct val="90000"/>
              </a:lnSpc>
            </a:pPr>
            <a:r>
              <a:rPr lang="es-MX" altLang="es-MX" b="1" dirty="0"/>
              <a:t>Finito</a:t>
            </a:r>
            <a:r>
              <a:rPr lang="es-MX" altLang="es-MX" dirty="0"/>
              <a:t> (</a:t>
            </a:r>
            <a:r>
              <a:rPr lang="es-MX" altLang="es-MX" dirty="0" err="1"/>
              <a:t>Finiteness</a:t>
            </a:r>
            <a:r>
              <a:rPr lang="es-MX" altLang="es-MX" dirty="0"/>
              <a:t>) un algoritmo debe terminar después de un numero finito de pasos</a:t>
            </a:r>
          </a:p>
          <a:p>
            <a:pPr>
              <a:lnSpc>
                <a:spcPct val="90000"/>
              </a:lnSpc>
            </a:pPr>
            <a:r>
              <a:rPr lang="es-MX" altLang="es-MX" b="1" dirty="0"/>
              <a:t>Preciso</a:t>
            </a:r>
            <a:r>
              <a:rPr lang="es-MX" altLang="es-MX" dirty="0"/>
              <a:t> (</a:t>
            </a:r>
            <a:r>
              <a:rPr lang="es-MX" altLang="es-MX" dirty="0" err="1"/>
              <a:t>Definiteness</a:t>
            </a:r>
            <a:r>
              <a:rPr lang="es-MX" altLang="es-MX" dirty="0"/>
              <a:t>) cada paso debe estar definido con precisión</a:t>
            </a:r>
          </a:p>
          <a:p>
            <a:pPr>
              <a:lnSpc>
                <a:spcPct val="90000"/>
              </a:lnSpc>
            </a:pPr>
            <a:r>
              <a:rPr lang="es-MX" altLang="es-MX" b="1" dirty="0"/>
              <a:t>Entrada</a:t>
            </a:r>
            <a:r>
              <a:rPr lang="es-MX" altLang="es-MX" dirty="0"/>
              <a:t> (Input) un algoritmo tiene cero o mas datos de entrada</a:t>
            </a:r>
          </a:p>
          <a:p>
            <a:pPr>
              <a:lnSpc>
                <a:spcPct val="90000"/>
              </a:lnSpc>
            </a:pPr>
            <a:r>
              <a:rPr lang="es-MX" altLang="es-MX" b="1" dirty="0"/>
              <a:t>Salida</a:t>
            </a:r>
            <a:r>
              <a:rPr lang="es-MX" altLang="es-MX" dirty="0"/>
              <a:t> (Output) un algoritmo tiene cero o mas datos de salida</a:t>
            </a:r>
          </a:p>
          <a:p>
            <a:pPr>
              <a:lnSpc>
                <a:spcPct val="90000"/>
              </a:lnSpc>
            </a:pPr>
            <a:r>
              <a:rPr lang="es-MX" altLang="es-MX" b="1" dirty="0"/>
              <a:t>Efectivo</a:t>
            </a:r>
            <a:r>
              <a:rPr lang="es-MX" altLang="es-MX" dirty="0"/>
              <a:t> (</a:t>
            </a:r>
            <a:r>
              <a:rPr lang="es-MX" altLang="es-MX" dirty="0" err="1"/>
              <a:t>Effective</a:t>
            </a:r>
            <a:r>
              <a:rPr lang="es-MX" altLang="es-MX" dirty="0"/>
              <a:t>) todas las operaciones deben ser efectuadas exactamente en un tiempo finito</a:t>
            </a:r>
          </a:p>
        </p:txBody>
      </p:sp>
      <p:sp>
        <p:nvSpPr>
          <p:cNvPr id="2" name="Rectangle 1"/>
          <p:cNvSpPr/>
          <p:nvPr/>
        </p:nvSpPr>
        <p:spPr>
          <a:xfrm>
            <a:off x="877777" y="5342154"/>
            <a:ext cx="6094413" cy="1421045"/>
          </a:xfrm>
          <a:prstGeom prst="rect">
            <a:avLst/>
          </a:prstGeom>
        </p:spPr>
        <p:txBody>
          <a:bodyPr>
            <a:spAutoFit/>
          </a:bodyPr>
          <a:lstStyle/>
          <a:p>
            <a:pPr marL="609417" indent="-609417">
              <a:lnSpc>
                <a:spcPct val="90000"/>
              </a:lnSpc>
              <a:buFontTx/>
              <a:buAutoNum type="arabicPeriod"/>
            </a:pPr>
            <a:r>
              <a:rPr lang="es-MX" altLang="es-MX" sz="2399" b="1" i="1" dirty="0" err="1"/>
              <a:t>The</a:t>
            </a:r>
            <a:r>
              <a:rPr lang="es-MX" altLang="es-MX" sz="2399" b="1" i="1" dirty="0"/>
              <a:t> Art of </a:t>
            </a:r>
            <a:r>
              <a:rPr lang="es-MX" altLang="es-MX" sz="2399" b="1" i="1" dirty="0" err="1"/>
              <a:t>Computer</a:t>
            </a:r>
            <a:r>
              <a:rPr lang="es-MX" altLang="es-MX" sz="2399" b="1" i="1" dirty="0"/>
              <a:t> </a:t>
            </a:r>
            <a:r>
              <a:rPr lang="es-MX" altLang="es-MX" sz="2399" b="1" i="1" dirty="0" err="1"/>
              <a:t>Programming</a:t>
            </a:r>
            <a:r>
              <a:rPr lang="es-MX" altLang="es-MX" sz="2399" b="1" i="1" dirty="0"/>
              <a:t>: Fundamental </a:t>
            </a:r>
            <a:r>
              <a:rPr lang="es-MX" altLang="es-MX" sz="2399" b="1" i="1" dirty="0" err="1"/>
              <a:t>Algorithms</a:t>
            </a:r>
            <a:r>
              <a:rPr lang="es-MX" altLang="es-MX" sz="2399" b="1" dirty="0"/>
              <a:t>, </a:t>
            </a:r>
            <a:r>
              <a:rPr lang="es-MX" altLang="es-MX" sz="2399" b="1" dirty="0" err="1"/>
              <a:t>volume</a:t>
            </a:r>
            <a:r>
              <a:rPr lang="es-MX" altLang="es-MX" sz="2399" b="1" dirty="0"/>
              <a:t> 1. Donald E. </a:t>
            </a:r>
            <a:r>
              <a:rPr lang="es-MX" altLang="es-MX" sz="2399" b="1" dirty="0" err="1"/>
              <a:t>Knuth</a:t>
            </a:r>
            <a:r>
              <a:rPr lang="es-MX" altLang="es-MX" sz="2399" b="1" dirty="0"/>
              <a:t>. Ed. Addison-Wesley, </a:t>
            </a:r>
            <a:r>
              <a:rPr lang="es-MX" altLang="es-MX" sz="2399" b="1" dirty="0" err="1"/>
              <a:t>third</a:t>
            </a:r>
            <a:r>
              <a:rPr lang="es-MX" altLang="es-MX" sz="2399" b="1" dirty="0"/>
              <a:t> </a:t>
            </a:r>
            <a:r>
              <a:rPr lang="es-MX" altLang="es-MX" sz="2399" b="1" dirty="0" err="1"/>
              <a:t>edition</a:t>
            </a:r>
            <a:r>
              <a:rPr lang="es-MX" altLang="es-MX" sz="2399" b="1" dirty="0"/>
              <a:t>, 1997.</a:t>
            </a:r>
            <a:endParaRPr lang="es-MX" altLang="es-MX" sz="2399" dirty="0"/>
          </a:p>
        </p:txBody>
      </p:sp>
    </p:spTree>
    <p:extLst>
      <p:ext uri="{BB962C8B-B14F-4D97-AF65-F5344CB8AC3E}">
        <p14:creationId xmlns:p14="http://schemas.microsoft.com/office/powerpoint/2010/main" val="24000334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s-MX" altLang="es-MX"/>
              <a:t>Complejidad</a:t>
            </a:r>
          </a:p>
        </p:txBody>
      </p:sp>
      <p:sp>
        <p:nvSpPr>
          <p:cNvPr id="14339" name="Rectangle 3"/>
          <p:cNvSpPr>
            <a:spLocks noGrp="1" noChangeArrowheads="1"/>
          </p:cNvSpPr>
          <p:nvPr>
            <p:ph type="body" idx="1"/>
          </p:nvPr>
        </p:nvSpPr>
        <p:spPr/>
        <p:txBody>
          <a:bodyPr/>
          <a:lstStyle/>
          <a:p>
            <a:pPr>
              <a:lnSpc>
                <a:spcPct val="90000"/>
              </a:lnSpc>
            </a:pPr>
            <a:r>
              <a:rPr lang="es-MX" altLang="es-MX"/>
              <a:t>El </a:t>
            </a:r>
            <a:r>
              <a:rPr lang="es-MX" altLang="es-MX" b="1"/>
              <a:t>desempeño o eficiencia de un programa</a:t>
            </a:r>
            <a:r>
              <a:rPr lang="es-MX" altLang="es-MX"/>
              <a:t> se mide de acuerdo a la cantidad de espacio de memoria y el tiempo requerido para ejecutarse.</a:t>
            </a:r>
          </a:p>
          <a:p>
            <a:pPr>
              <a:lnSpc>
                <a:spcPct val="90000"/>
              </a:lnSpc>
            </a:pPr>
            <a:r>
              <a:rPr lang="es-MX" altLang="es-MX" b="1"/>
              <a:t>Algoritmo</a:t>
            </a:r>
            <a:r>
              <a:rPr lang="es-MX" altLang="es-MX"/>
              <a:t> es una secuencia de pasos computacionales que transforman una entrada en una salida.</a:t>
            </a:r>
          </a:p>
          <a:p>
            <a:pPr>
              <a:lnSpc>
                <a:spcPct val="90000"/>
              </a:lnSpc>
            </a:pPr>
            <a:r>
              <a:rPr lang="es-MX" altLang="es-MX" b="1"/>
              <a:t>Algorítmica</a:t>
            </a:r>
            <a:r>
              <a:rPr lang="es-MX" altLang="es-MX"/>
              <a:t> es la ciencia que permite evaluar los efectos de los factores externos sobre los algoritmos para elegir el que mejor se adapte a las necesidades particulares.</a:t>
            </a:r>
          </a:p>
        </p:txBody>
      </p:sp>
    </p:spTree>
    <p:extLst>
      <p:ext uri="{BB962C8B-B14F-4D97-AF65-F5344CB8AC3E}">
        <p14:creationId xmlns:p14="http://schemas.microsoft.com/office/powerpoint/2010/main" val="30489678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Medidas de eficiencia</a:t>
            </a:r>
            <a:endParaRPr lang="es-MX" dirty="0"/>
          </a:p>
        </p:txBody>
      </p:sp>
      <p:sp>
        <p:nvSpPr>
          <p:cNvPr id="3" name="Marcador de contenido 2"/>
          <p:cNvSpPr>
            <a:spLocks noGrp="1"/>
          </p:cNvSpPr>
          <p:nvPr>
            <p:ph idx="1"/>
          </p:nvPr>
        </p:nvSpPr>
        <p:spPr/>
        <p:txBody>
          <a:bodyPr>
            <a:normAutofit/>
          </a:bodyPr>
          <a:lstStyle/>
          <a:p>
            <a:pPr algn="just"/>
            <a:r>
              <a:rPr lang="es-MX" dirty="0"/>
              <a:t>La calidad de un algoritmo puede ser avalada utilizando varios criterios. Uno de los criterios más importantes es el tiempo utilizado en la ejecución del algoritmos. </a:t>
            </a:r>
            <a:endParaRPr lang="es-MX" dirty="0" smtClean="0"/>
          </a:p>
          <a:p>
            <a:pPr algn="just"/>
            <a:r>
              <a:rPr lang="es-MX" dirty="0" smtClean="0"/>
              <a:t>Existen </a:t>
            </a:r>
            <a:r>
              <a:rPr lang="es-MX" dirty="0"/>
              <a:t>varios aspectos a considerar en cada criterio de tiempo. Uno de ellos está relacionado con el </a:t>
            </a:r>
            <a:r>
              <a:rPr lang="es-MX" b="1" dirty="0"/>
              <a:t>tiempo de ejecución </a:t>
            </a:r>
            <a:r>
              <a:rPr lang="es-MX" dirty="0"/>
              <a:t>requerido por los diferentes algoritmos, para encontrar la solución final de un problema o cálculo particular. </a:t>
            </a:r>
            <a:endParaRPr lang="es-MX" dirty="0" smtClean="0"/>
          </a:p>
          <a:p>
            <a:pPr algn="just"/>
            <a:r>
              <a:rPr lang="es-MX" dirty="0"/>
              <a:t>Normalmente, un problema se puede resolver por métodos distintos, con diferentes grados de eficiencia. Por ejemplo: búsqueda de un número en una guía telefónica.  </a:t>
            </a:r>
          </a:p>
        </p:txBody>
      </p:sp>
    </p:spTree>
    <p:extLst>
      <p:ext uri="{BB962C8B-B14F-4D97-AF65-F5344CB8AC3E}">
        <p14:creationId xmlns:p14="http://schemas.microsoft.com/office/powerpoint/2010/main" val="10357879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Recursos</a:t>
            </a:r>
            <a:endParaRPr lang="es-MX" b="1" dirty="0"/>
          </a:p>
        </p:txBody>
      </p:sp>
      <p:sp>
        <p:nvSpPr>
          <p:cNvPr id="3" name="Marcador de contenido 2"/>
          <p:cNvSpPr>
            <a:spLocks noGrp="1"/>
          </p:cNvSpPr>
          <p:nvPr>
            <p:ph idx="1"/>
          </p:nvPr>
        </p:nvSpPr>
        <p:spPr/>
        <p:txBody>
          <a:bodyPr/>
          <a:lstStyle/>
          <a:p>
            <a:r>
              <a:rPr lang="es-MX" b="1" dirty="0" smtClean="0"/>
              <a:t>Tiempo:</a:t>
            </a:r>
          </a:p>
          <a:p>
            <a:pPr lvl="1"/>
            <a:r>
              <a:rPr lang="es-MX" dirty="0" smtClean="0"/>
              <a:t>Cuando </a:t>
            </a:r>
            <a:r>
              <a:rPr lang="es-MX" dirty="0"/>
              <a:t>se usa un computador es importante limitar el consumo de recursos. </a:t>
            </a:r>
          </a:p>
          <a:p>
            <a:pPr lvl="1"/>
            <a:r>
              <a:rPr lang="es-MX" dirty="0"/>
              <a:t> Aplicaciones informáticas que trabajan “en tiempo real” requieren que los cálculos se realicen en el menor tiempo posible.  </a:t>
            </a:r>
          </a:p>
          <a:p>
            <a:pPr lvl="1"/>
            <a:r>
              <a:rPr lang="es-MX" dirty="0" smtClean="0"/>
              <a:t>Aplicaciones </a:t>
            </a:r>
            <a:r>
              <a:rPr lang="es-MX" dirty="0"/>
              <a:t>que manejan un gran volumen de información si no se tratan adecuadamente pueden necesitar tiempos impracticables. </a:t>
            </a:r>
            <a:endParaRPr lang="es-MX" dirty="0" smtClean="0"/>
          </a:p>
          <a:p>
            <a:r>
              <a:rPr lang="es-MX" b="1" dirty="0" smtClean="0"/>
              <a:t>Memoria: </a:t>
            </a:r>
            <a:endParaRPr lang="es-MX" dirty="0" smtClean="0"/>
          </a:p>
          <a:p>
            <a:pPr lvl="1"/>
            <a:r>
              <a:rPr lang="es-MX" dirty="0"/>
              <a:t>Las máquinas tienen una memoria limitada.</a:t>
            </a:r>
          </a:p>
        </p:txBody>
      </p:sp>
    </p:spTree>
    <p:extLst>
      <p:ext uri="{BB962C8B-B14F-4D97-AF65-F5344CB8AC3E}">
        <p14:creationId xmlns:p14="http://schemas.microsoft.com/office/powerpoint/2010/main" val="2326228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Análisis A Priori y Prueba A Posteriori </a:t>
            </a:r>
          </a:p>
        </p:txBody>
      </p:sp>
      <p:sp>
        <p:nvSpPr>
          <p:cNvPr id="3" name="Marcador de contenido 2"/>
          <p:cNvSpPr>
            <a:spLocks noGrp="1"/>
          </p:cNvSpPr>
          <p:nvPr>
            <p:ph idx="1"/>
          </p:nvPr>
        </p:nvSpPr>
        <p:spPr/>
        <p:txBody>
          <a:bodyPr/>
          <a:lstStyle/>
          <a:p>
            <a:r>
              <a:rPr lang="es-MX" dirty="0"/>
              <a:t>El análisis de la eficiencia de los algoritmos (memoria y tiempo de ejecución) consta de dos fases: Análisis A Priori y Prueba A Posteriori.   </a:t>
            </a:r>
          </a:p>
          <a:p>
            <a:r>
              <a:rPr lang="es-MX" b="1" dirty="0"/>
              <a:t>El Análisis A Priori (o teórico) </a:t>
            </a:r>
            <a:r>
              <a:rPr lang="es-MX" dirty="0"/>
              <a:t>entrega una función que limita el tiempo de cálculo de un algoritmo. Consiste en obtener una expresión que indique el comportamiento del algoritmo en función de los parámetros  que influyan. Esto es interesante porque:  </a:t>
            </a:r>
          </a:p>
          <a:p>
            <a:pPr lvl="1"/>
            <a:r>
              <a:rPr lang="es-MX" dirty="0" smtClean="0"/>
              <a:t>La </a:t>
            </a:r>
            <a:r>
              <a:rPr lang="es-MX" dirty="0"/>
              <a:t>predicción del costo del algoritmo puede evitar una implementación posiblemente laboriosa.  </a:t>
            </a:r>
          </a:p>
          <a:p>
            <a:pPr lvl="1"/>
            <a:r>
              <a:rPr lang="es-MX" dirty="0" smtClean="0"/>
              <a:t>Es </a:t>
            </a:r>
            <a:r>
              <a:rPr lang="es-MX" dirty="0"/>
              <a:t>aplicable en la etapa de diseño de los algoritmos, constituyendo uno de los factores fundamentales a tener en cuenta. </a:t>
            </a:r>
          </a:p>
        </p:txBody>
      </p:sp>
    </p:spTree>
    <p:extLst>
      <p:ext uri="{BB962C8B-B14F-4D97-AF65-F5344CB8AC3E}">
        <p14:creationId xmlns:p14="http://schemas.microsoft.com/office/powerpoint/2010/main" val="33352397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Prueba A Posteriori (experimental o empírica)</a:t>
            </a:r>
          </a:p>
        </p:txBody>
      </p:sp>
      <p:sp>
        <p:nvSpPr>
          <p:cNvPr id="3" name="Marcador de contenido 2"/>
          <p:cNvSpPr>
            <a:spLocks noGrp="1"/>
          </p:cNvSpPr>
          <p:nvPr>
            <p:ph idx="1"/>
          </p:nvPr>
        </p:nvSpPr>
        <p:spPr/>
        <p:txBody>
          <a:bodyPr/>
          <a:lstStyle/>
          <a:p>
            <a:pPr algn="just"/>
            <a:r>
              <a:rPr lang="es-MX" dirty="0"/>
              <a:t>En la Prueba A Posteriori (experimental o empírica) se recogen estadísticas de tiempo y espacio consumidas por el algoritmo mientras se ejecuta. La estrategia empírica consiste en programar los algoritmos y ejecutarlos en un computador sobre algunos ejemplares de prueba, haciendo medidas para:  </a:t>
            </a:r>
          </a:p>
          <a:p>
            <a:pPr lvl="1"/>
            <a:r>
              <a:rPr lang="es-MX" dirty="0" smtClean="0"/>
              <a:t>una </a:t>
            </a:r>
            <a:r>
              <a:rPr lang="es-MX" dirty="0"/>
              <a:t>máquina </a:t>
            </a:r>
            <a:r>
              <a:rPr lang="es-MX" dirty="0" smtClean="0"/>
              <a:t>concreta</a:t>
            </a:r>
          </a:p>
          <a:p>
            <a:pPr lvl="1"/>
            <a:r>
              <a:rPr lang="es-MX" dirty="0" smtClean="0"/>
              <a:t>un </a:t>
            </a:r>
            <a:r>
              <a:rPr lang="es-MX" dirty="0"/>
              <a:t>lenguaje concreto, </a:t>
            </a:r>
            <a:endParaRPr lang="es-MX" dirty="0" smtClean="0"/>
          </a:p>
          <a:p>
            <a:pPr lvl="1"/>
            <a:r>
              <a:rPr lang="es-MX" dirty="0" smtClean="0"/>
              <a:t>un </a:t>
            </a:r>
            <a:r>
              <a:rPr lang="es-MX" dirty="0"/>
              <a:t>compilador concreto y </a:t>
            </a:r>
            <a:endParaRPr lang="es-MX" dirty="0" smtClean="0"/>
          </a:p>
          <a:p>
            <a:pPr lvl="1"/>
            <a:r>
              <a:rPr lang="es-MX" dirty="0" smtClean="0"/>
              <a:t> </a:t>
            </a:r>
            <a:r>
              <a:rPr lang="es-MX" dirty="0"/>
              <a:t>datos concretos </a:t>
            </a:r>
          </a:p>
        </p:txBody>
      </p:sp>
    </p:spTree>
    <p:extLst>
      <p:ext uri="{BB962C8B-B14F-4D97-AF65-F5344CB8AC3E}">
        <p14:creationId xmlns:p14="http://schemas.microsoft.com/office/powerpoint/2010/main" val="2255116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42702" y="365699"/>
            <a:ext cx="9872948" cy="1356007"/>
          </a:xfrm>
        </p:spPr>
        <p:txBody>
          <a:bodyPr/>
          <a:lstStyle/>
          <a:p>
            <a:r>
              <a:rPr lang="es-MX" dirty="0" smtClean="0"/>
              <a:t>1.1. Clasificación de las Estructuras de Datos</a:t>
            </a:r>
            <a:endParaRPr lang="es-MX" dirty="0"/>
          </a:p>
        </p:txBody>
      </p:sp>
      <p:pic>
        <p:nvPicPr>
          <p:cNvPr id="24578" name="Picture 2" descr="http://img177.imageshack.us/img177/9365/clasificacionestdatos2.png"/>
          <p:cNvPicPr>
            <a:picLocks noChangeAspect="1" noChangeArrowheads="1"/>
          </p:cNvPicPr>
          <p:nvPr/>
        </p:nvPicPr>
        <p:blipFill>
          <a:blip r:embed="rId2" cstate="print"/>
          <a:srcRect/>
          <a:stretch>
            <a:fillRect/>
          </a:stretch>
        </p:blipFill>
        <p:spPr bwMode="auto">
          <a:xfrm>
            <a:off x="1142702" y="1615796"/>
            <a:ext cx="8436684" cy="4975577"/>
          </a:xfrm>
          <a:prstGeom prst="rect">
            <a:avLst/>
          </a:prstGeom>
          <a:noFill/>
        </p:spPr>
      </p:pic>
    </p:spTree>
    <p:extLst>
      <p:ext uri="{BB962C8B-B14F-4D97-AF65-F5344CB8AC3E}">
        <p14:creationId xmlns:p14="http://schemas.microsoft.com/office/powerpoint/2010/main" val="24181346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pPr algn="just"/>
            <a:r>
              <a:rPr lang="es-MX" dirty="0"/>
              <a:t>La estrategia teórica tiene como ventajas que no depende del computador ni del lenguaje de programación, ni siquiera de la habilidad del programador. Permite evitar el esfuerzo inútil de programar algoritmos ineficientes y de </a:t>
            </a:r>
            <a:r>
              <a:rPr lang="es-MX" dirty="0" smtClean="0"/>
              <a:t>desperdiciar </a:t>
            </a:r>
            <a:r>
              <a:rPr lang="es-MX" dirty="0"/>
              <a:t>tiempo de máquina para ejecutarlos. También permite conocer la eficiencia de un algoritmo cualquiera que sea el tamaño del ejemplar al que se aplique.</a:t>
            </a:r>
          </a:p>
        </p:txBody>
      </p:sp>
    </p:spTree>
    <p:extLst>
      <p:ext uri="{BB962C8B-B14F-4D97-AF65-F5344CB8AC3E}">
        <p14:creationId xmlns:p14="http://schemas.microsoft.com/office/powerpoint/2010/main" val="22446767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t>Análisis de Algoritmos</a:t>
            </a:r>
            <a:endParaRPr lang="es-MX" dirty="0"/>
          </a:p>
        </p:txBody>
      </p:sp>
      <p:sp>
        <p:nvSpPr>
          <p:cNvPr id="3" name="Content Placeholder 2"/>
          <p:cNvSpPr>
            <a:spLocks noGrp="1"/>
          </p:cNvSpPr>
          <p:nvPr>
            <p:ph idx="1"/>
          </p:nvPr>
        </p:nvSpPr>
        <p:spPr/>
        <p:txBody>
          <a:bodyPr>
            <a:normAutofit lnSpcReduction="10000"/>
          </a:bodyPr>
          <a:lstStyle/>
          <a:p>
            <a:r>
              <a:rPr lang="es-MX" altLang="es-MX" dirty="0">
                <a:latin typeface="Arial" panose="020B0604020202020204" pitchFamily="34" charset="0"/>
              </a:rPr>
              <a:t>En ocasiones pueden existir varios algoritmos para resolver una aplicación particular (A</a:t>
            </a:r>
            <a:r>
              <a:rPr lang="es-MX" altLang="es-MX" baseline="-25000" dirty="0">
                <a:latin typeface="Arial" panose="020B0604020202020204" pitchFamily="34" charset="0"/>
              </a:rPr>
              <a:t>1</a:t>
            </a:r>
            <a:r>
              <a:rPr lang="es-MX" altLang="es-MX" dirty="0">
                <a:latin typeface="Arial" panose="020B0604020202020204" pitchFamily="34" charset="0"/>
              </a:rPr>
              <a:t>, A</a:t>
            </a:r>
            <a:r>
              <a:rPr lang="es-MX" altLang="es-MX" baseline="-25000" dirty="0">
                <a:latin typeface="Arial" panose="020B0604020202020204" pitchFamily="34" charset="0"/>
              </a:rPr>
              <a:t>2, …,</a:t>
            </a:r>
            <a:r>
              <a:rPr lang="es-MX" altLang="es-MX" dirty="0" err="1">
                <a:latin typeface="Arial" panose="020B0604020202020204" pitchFamily="34" charset="0"/>
              </a:rPr>
              <a:t>A</a:t>
            </a:r>
            <a:r>
              <a:rPr lang="es-MX" altLang="es-MX" baseline="-25000" dirty="0" err="1">
                <a:latin typeface="Arial" panose="020B0604020202020204" pitchFamily="34" charset="0"/>
              </a:rPr>
              <a:t>n</a:t>
            </a:r>
            <a:r>
              <a:rPr lang="es-MX" altLang="es-MX" dirty="0">
                <a:latin typeface="Arial" panose="020B0604020202020204" pitchFamily="34" charset="0"/>
              </a:rPr>
              <a:t>). </a:t>
            </a:r>
            <a:endParaRPr lang="es-ES" altLang="es-MX" dirty="0">
              <a:latin typeface="Arial" panose="020B0604020202020204" pitchFamily="34" charset="0"/>
            </a:endParaRPr>
          </a:p>
          <a:p>
            <a:r>
              <a:rPr lang="es-ES" altLang="es-MX" dirty="0">
                <a:latin typeface="Arial" panose="020B0604020202020204" pitchFamily="34" charset="0"/>
              </a:rPr>
              <a:t>¿Cómo decidir cuál de los algoritmos es mejor (tiempo de ejecución y espacio de memoria)? </a:t>
            </a:r>
          </a:p>
          <a:p>
            <a:r>
              <a:rPr lang="es-MX" altLang="es-MX" b="1" dirty="0">
                <a:solidFill>
                  <a:schemeClr val="accent4"/>
                </a:solidFill>
                <a:latin typeface="Arial" panose="020B0604020202020204" pitchFamily="34" charset="0"/>
              </a:rPr>
              <a:t>Solución 1 (a posteriori, medida experimental). </a:t>
            </a:r>
            <a:r>
              <a:rPr lang="es-MX" altLang="es-MX" dirty="0">
                <a:latin typeface="Arial" panose="020B0604020202020204" pitchFamily="34" charset="0"/>
              </a:rPr>
              <a:t>La solución más sencilla parece ser implementar los algoritmos en algún lenguaje de programación y medir el </a:t>
            </a:r>
            <a:r>
              <a:rPr lang="es-MX" altLang="es-MX" b="1" dirty="0">
                <a:solidFill>
                  <a:schemeClr val="accent4"/>
                </a:solidFill>
                <a:latin typeface="Arial" panose="020B0604020202020204" pitchFamily="34" charset="0"/>
              </a:rPr>
              <a:t>tiempo de ejecución </a:t>
            </a:r>
            <a:r>
              <a:rPr lang="es-MX" altLang="es-MX" dirty="0">
                <a:latin typeface="Arial" panose="020B0604020202020204" pitchFamily="34" charset="0"/>
              </a:rPr>
              <a:t>que cada uno de ellos requiere para resolver el problema.</a:t>
            </a:r>
            <a:endParaRPr lang="es-ES" altLang="es-MX" dirty="0">
              <a:latin typeface="Arial" panose="020B0604020202020204" pitchFamily="34" charset="0"/>
            </a:endParaRPr>
          </a:p>
          <a:p>
            <a:r>
              <a:rPr lang="es-MX" altLang="es-MX" b="1" dirty="0">
                <a:solidFill>
                  <a:schemeClr val="accent4"/>
                </a:solidFill>
                <a:latin typeface="Arial" panose="020B0604020202020204" pitchFamily="34" charset="0"/>
              </a:rPr>
              <a:t>Solución 2 (a priori, medida teórica). </a:t>
            </a:r>
            <a:r>
              <a:rPr lang="es-MX" altLang="es-MX" dirty="0">
                <a:latin typeface="Arial" panose="020B0604020202020204" pitchFamily="34" charset="0"/>
              </a:rPr>
              <a:t>Estableciendo una </a:t>
            </a:r>
            <a:r>
              <a:rPr lang="es-MX" altLang="es-MX" b="1" dirty="0">
                <a:solidFill>
                  <a:schemeClr val="accent4"/>
                </a:solidFill>
                <a:latin typeface="Arial" panose="020B0604020202020204" pitchFamily="34" charset="0"/>
              </a:rPr>
              <a:t>medida de calidad </a:t>
            </a:r>
            <a:r>
              <a:rPr lang="es-MX" altLang="es-MX" dirty="0">
                <a:latin typeface="Arial" panose="020B0604020202020204" pitchFamily="34" charset="0"/>
              </a:rPr>
              <a:t>de los algoritmos, que nos permita compararlos sin necesidad de  implementarlos</a:t>
            </a:r>
            <a:r>
              <a:rPr lang="es-MX" altLang="es-MX" dirty="0" smtClean="0">
                <a:latin typeface="Arial" panose="020B0604020202020204" pitchFamily="34" charset="0"/>
              </a:rPr>
              <a:t>.</a:t>
            </a:r>
            <a:endParaRPr lang="es-ES" altLang="es-MX" dirty="0">
              <a:latin typeface="Arial" panose="020B0604020202020204" pitchFamily="34" charset="0"/>
            </a:endParaRPr>
          </a:p>
        </p:txBody>
      </p:sp>
    </p:spTree>
    <p:extLst>
      <p:ext uri="{BB962C8B-B14F-4D97-AF65-F5344CB8AC3E}">
        <p14:creationId xmlns:p14="http://schemas.microsoft.com/office/powerpoint/2010/main" val="6980848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t>Análisis de Algoritmos</a:t>
            </a:r>
            <a:endParaRPr lang="es-MX" dirty="0"/>
          </a:p>
        </p:txBody>
      </p:sp>
      <p:sp>
        <p:nvSpPr>
          <p:cNvPr id="3" name="Content Placeholder 2"/>
          <p:cNvSpPr>
            <a:spLocks noGrp="1"/>
          </p:cNvSpPr>
          <p:nvPr>
            <p:ph idx="1"/>
          </p:nvPr>
        </p:nvSpPr>
        <p:spPr/>
        <p:txBody>
          <a:bodyPr>
            <a:normAutofit lnSpcReduction="10000"/>
          </a:bodyPr>
          <a:lstStyle/>
          <a:p>
            <a:r>
              <a:rPr lang="es-MX" altLang="es-MX" dirty="0">
                <a:latin typeface="Arial" panose="020B0604020202020204" pitchFamily="34" charset="0"/>
              </a:rPr>
              <a:t>En la solución 1, resulta muy costoso (por no decir imposible), implementar todos los algoritmos para poder realizar la comparación de los tiempos de ejecución.</a:t>
            </a:r>
            <a:endParaRPr lang="es-ES" altLang="es-MX" dirty="0">
              <a:latin typeface="Arial" panose="020B0604020202020204" pitchFamily="34" charset="0"/>
            </a:endParaRPr>
          </a:p>
          <a:p>
            <a:r>
              <a:rPr lang="es-MX" altLang="es-MX" b="1" dirty="0">
                <a:latin typeface="Arial" panose="020B0604020202020204" pitchFamily="34" charset="0"/>
              </a:rPr>
              <a:t>Factores que influyen en el tiempo de ejecución:</a:t>
            </a:r>
            <a:endParaRPr lang="es-ES" altLang="es-MX" b="1" dirty="0">
              <a:latin typeface="Arial" panose="020B0604020202020204" pitchFamily="34" charset="0"/>
            </a:endParaRPr>
          </a:p>
          <a:p>
            <a:pPr lvl="1"/>
            <a:r>
              <a:rPr lang="es-MX" altLang="es-MX" dirty="0">
                <a:latin typeface="Arial" panose="020B0604020202020204" pitchFamily="34" charset="0"/>
              </a:rPr>
              <a:t>La velocidad de operación de la computadora en que se ejecuta. Es diferente ejecutar el programa </a:t>
            </a:r>
            <a:r>
              <a:rPr lang="es-MX" altLang="es-MX" dirty="0" smtClean="0">
                <a:latin typeface="Arial" panose="020B0604020202020204" pitchFamily="34" charset="0"/>
              </a:rPr>
              <a:t> </a:t>
            </a:r>
            <a:r>
              <a:rPr lang="es-MX" altLang="es-MX" dirty="0">
                <a:latin typeface="Arial" panose="020B0604020202020204" pitchFamily="34" charset="0"/>
              </a:rPr>
              <a:t>en </a:t>
            </a:r>
            <a:r>
              <a:rPr lang="es-MX" altLang="es-MX" dirty="0" smtClean="0">
                <a:latin typeface="Arial" panose="020B0604020202020204" pitchFamily="34" charset="0"/>
              </a:rPr>
              <a:t>una computadora con procesador </a:t>
            </a:r>
            <a:r>
              <a:rPr lang="es-MX" altLang="es-MX" dirty="0" err="1">
                <a:latin typeface="Arial" panose="020B0604020202020204" pitchFamily="34" charset="0"/>
              </a:rPr>
              <a:t>pentium</a:t>
            </a:r>
            <a:r>
              <a:rPr lang="es-MX" altLang="es-MX" dirty="0">
                <a:latin typeface="Arial" panose="020B0604020202020204" pitchFamily="34" charset="0"/>
              </a:rPr>
              <a:t> de 1.83 </a:t>
            </a:r>
            <a:r>
              <a:rPr lang="es-MX" altLang="es-MX" dirty="0" err="1" smtClean="0">
                <a:latin typeface="Arial" panose="020B0604020202020204" pitchFamily="34" charset="0"/>
              </a:rPr>
              <a:t>Ghz</a:t>
            </a:r>
            <a:r>
              <a:rPr lang="es-MX" altLang="es-MX" dirty="0" smtClean="0">
                <a:latin typeface="Arial" panose="020B0604020202020204" pitchFamily="34" charset="0"/>
              </a:rPr>
              <a:t> que otra que tenga un procesador Core de 3.6 GHz.</a:t>
            </a:r>
          </a:p>
          <a:p>
            <a:pPr lvl="1"/>
            <a:r>
              <a:rPr lang="es-MX" altLang="es-MX" dirty="0">
                <a:latin typeface="Arial" panose="020B0604020202020204" pitchFamily="34" charset="0"/>
              </a:rPr>
              <a:t>El compilador utilizado (calidad del código generado). Cada compilador utiliza diferentes estrategias de optimización, siendo algunas más efectivas que otras.</a:t>
            </a:r>
            <a:endParaRPr lang="es-ES" altLang="es-MX" dirty="0">
              <a:latin typeface="Arial" panose="020B0604020202020204" pitchFamily="34" charset="0"/>
            </a:endParaRPr>
          </a:p>
          <a:p>
            <a:pPr lvl="1"/>
            <a:r>
              <a:rPr lang="es-MX" altLang="es-MX" dirty="0">
                <a:latin typeface="Arial" panose="020B0604020202020204" pitchFamily="34" charset="0"/>
              </a:rPr>
              <a:t>La estructura del algoritmo para resolver el problema.</a:t>
            </a:r>
            <a:endParaRPr lang="es-ES" altLang="es-MX" dirty="0">
              <a:latin typeface="Arial" panose="020B0604020202020204" pitchFamily="34" charset="0"/>
            </a:endParaRPr>
          </a:p>
          <a:p>
            <a:pPr lvl="1"/>
            <a:endParaRPr lang="es-ES" altLang="es-MX" dirty="0">
              <a:latin typeface="Arial" panose="020B0604020202020204" pitchFamily="34" charset="0"/>
            </a:endParaRPr>
          </a:p>
          <a:p>
            <a:endParaRPr lang="es-MX" dirty="0"/>
          </a:p>
        </p:txBody>
      </p:sp>
    </p:spTree>
    <p:extLst>
      <p:ext uri="{BB962C8B-B14F-4D97-AF65-F5344CB8AC3E}">
        <p14:creationId xmlns:p14="http://schemas.microsoft.com/office/powerpoint/2010/main" val="39643412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t>Análisis de Algoritmos</a:t>
            </a:r>
            <a:endParaRPr lang="es-MX" dirty="0"/>
          </a:p>
        </p:txBody>
      </p:sp>
      <p:sp>
        <p:nvSpPr>
          <p:cNvPr id="3" name="Content Placeholder 2"/>
          <p:cNvSpPr>
            <a:spLocks noGrp="1"/>
          </p:cNvSpPr>
          <p:nvPr>
            <p:ph idx="1"/>
          </p:nvPr>
        </p:nvSpPr>
        <p:spPr>
          <a:xfrm>
            <a:off x="1142702" y="2057757"/>
            <a:ext cx="9870300" cy="2501070"/>
          </a:xfrm>
        </p:spPr>
        <p:txBody>
          <a:bodyPr>
            <a:normAutofit fontScale="92500" lnSpcReduction="20000"/>
          </a:bodyPr>
          <a:lstStyle/>
          <a:p>
            <a:r>
              <a:rPr lang="es-MX" altLang="es-MX" dirty="0">
                <a:latin typeface="Arial" panose="020B0604020202020204" pitchFamily="34" charset="0"/>
              </a:rPr>
              <a:t>En la solución 2, lo ideal, al hacer la evaluación de la eficiencia del algoritmo, sería encontrar una </a:t>
            </a:r>
            <a:r>
              <a:rPr lang="es-MX" altLang="es-MX" b="1" dirty="0">
                <a:solidFill>
                  <a:schemeClr val="accent4"/>
                </a:solidFill>
                <a:latin typeface="Arial" panose="020B0604020202020204" pitchFamily="34" charset="0"/>
              </a:rPr>
              <a:t>función matemática </a:t>
            </a:r>
            <a:r>
              <a:rPr lang="es-MX" altLang="es-MX" dirty="0">
                <a:latin typeface="Arial" panose="020B0604020202020204" pitchFamily="34" charset="0"/>
              </a:rPr>
              <a:t>que describiera de manera </a:t>
            </a:r>
            <a:r>
              <a:rPr lang="es-MX" altLang="es-MX" b="1" dirty="0">
                <a:solidFill>
                  <a:schemeClr val="accent4"/>
                </a:solidFill>
                <a:latin typeface="Arial" panose="020B0604020202020204" pitchFamily="34" charset="0"/>
              </a:rPr>
              <a:t>exacta</a:t>
            </a:r>
            <a:r>
              <a:rPr lang="es-MX" altLang="es-MX" dirty="0">
                <a:solidFill>
                  <a:srgbClr val="FF0000"/>
                </a:solidFill>
                <a:latin typeface="Arial" panose="020B0604020202020204" pitchFamily="34" charset="0"/>
              </a:rPr>
              <a:t> </a:t>
            </a:r>
            <a:r>
              <a:rPr lang="es-MX" altLang="es-MX" dirty="0">
                <a:latin typeface="Arial" panose="020B0604020202020204" pitchFamily="34" charset="0"/>
              </a:rPr>
              <a:t>el tiempo que dura el algoritmo </a:t>
            </a:r>
            <a:r>
              <a:rPr lang="es-MX" altLang="es-MX" dirty="0"/>
              <a:t>al</a:t>
            </a:r>
            <a:r>
              <a:rPr lang="es-MX" altLang="es-MX" dirty="0">
                <a:latin typeface="Arial" panose="020B0604020202020204" pitchFamily="34" charset="0"/>
              </a:rPr>
              <a:t> ejecutarse, con una entrada de n datos  - T</a:t>
            </a:r>
            <a:r>
              <a:rPr lang="es-MX" altLang="es-MX" baseline="-25000" dirty="0">
                <a:latin typeface="Arial" panose="020B0604020202020204" pitchFamily="34" charset="0"/>
              </a:rPr>
              <a:t>A</a:t>
            </a:r>
            <a:r>
              <a:rPr lang="es-MX" altLang="es-MX" dirty="0">
                <a:latin typeface="Arial" panose="020B0604020202020204" pitchFamily="34" charset="0"/>
              </a:rPr>
              <a:t>(n) – </a:t>
            </a:r>
            <a:endParaRPr lang="es-ES" altLang="es-MX" dirty="0">
              <a:latin typeface="Arial" panose="020B0604020202020204" pitchFamily="34" charset="0"/>
            </a:endParaRPr>
          </a:p>
          <a:p>
            <a:pPr algn="just">
              <a:spcBef>
                <a:spcPct val="50000"/>
              </a:spcBef>
            </a:pPr>
            <a:r>
              <a:rPr lang="es-MX" altLang="es-MX" dirty="0">
                <a:latin typeface="Arial" panose="020B0604020202020204" pitchFamily="34" charset="0"/>
              </a:rPr>
              <a:t>En muchos casos, el cálculo de la función matemática no se puede realizar, ya que depende de la calidad o contenido de la entrada, se ilustra a continuación: </a:t>
            </a:r>
            <a:endParaRPr lang="es-ES" altLang="es-MX" dirty="0">
              <a:latin typeface="Arial" panose="020B0604020202020204" pitchFamily="34" charset="0"/>
            </a:endParaRPr>
          </a:p>
          <a:p>
            <a:endParaRPr lang="es-MX" dirty="0"/>
          </a:p>
        </p:txBody>
      </p:sp>
      <p:sp>
        <p:nvSpPr>
          <p:cNvPr id="4" name="Text Box 6"/>
          <p:cNvSpPr txBox="1">
            <a:spLocks noChangeArrowheads="1"/>
          </p:cNvSpPr>
          <p:nvPr/>
        </p:nvSpPr>
        <p:spPr bwMode="auto">
          <a:xfrm>
            <a:off x="4100764" y="4326755"/>
            <a:ext cx="5615112" cy="703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1600" b="1" dirty="0" err="1">
                <a:latin typeface="Courier New" panose="02070309020205020404" pitchFamily="49" charset="0"/>
              </a:rPr>
              <a:t>for</a:t>
            </a:r>
            <a:r>
              <a:rPr lang="es-MX" altLang="es-MX" sz="1600" b="1" dirty="0">
                <a:latin typeface="Courier New" panose="02070309020205020404" pitchFamily="49" charset="0"/>
              </a:rPr>
              <a:t> (</a:t>
            </a:r>
            <a:r>
              <a:rPr lang="es-MX" altLang="es-MX" sz="1600" b="1" dirty="0" err="1">
                <a:latin typeface="Courier New" panose="02070309020205020404" pitchFamily="49" charset="0"/>
              </a:rPr>
              <a:t>int</a:t>
            </a:r>
            <a:r>
              <a:rPr lang="es-MX" altLang="es-MX" sz="1600" b="1" dirty="0">
                <a:latin typeface="Courier New" panose="02070309020205020404" pitchFamily="49" charset="0"/>
              </a:rPr>
              <a:t> i=0; i &lt; N &amp;&amp; V[i]!=busca; i</a:t>
            </a:r>
            <a:r>
              <a:rPr lang="es-MX" altLang="es-MX" sz="1600" b="1" dirty="0" smtClean="0">
                <a:latin typeface="Courier New" panose="02070309020205020404" pitchFamily="49" charset="0"/>
              </a:rPr>
              <a:t>++);</a:t>
            </a:r>
            <a:endParaRPr lang="es-MX" altLang="es-MX" sz="1600" b="1" dirty="0">
              <a:latin typeface="Courier New" panose="02070309020205020404" pitchFamily="49" charset="0"/>
            </a:endParaRPr>
          </a:p>
          <a:p>
            <a:pPr eaLnBrk="1" hangingPunct="1">
              <a:spcBef>
                <a:spcPct val="50000"/>
              </a:spcBef>
            </a:pPr>
            <a:r>
              <a:rPr lang="es-MX" altLang="es-MX" sz="1600" b="1" dirty="0" smtClean="0">
                <a:latin typeface="Courier New" panose="02070309020205020404" pitchFamily="49" charset="0"/>
              </a:rPr>
              <a:t>	existe=i&lt;N</a:t>
            </a:r>
            <a:endParaRPr lang="es-ES" altLang="es-MX" sz="1600" b="1" dirty="0">
              <a:latin typeface="Courier New" panose="02070309020205020404" pitchFamily="49" charset="0"/>
            </a:endParaRPr>
          </a:p>
        </p:txBody>
      </p:sp>
      <p:graphicFrame>
        <p:nvGraphicFramePr>
          <p:cNvPr id="5" name="Group 28"/>
          <p:cNvGraphicFramePr>
            <a:graphicFrameLocks noGrp="1"/>
          </p:cNvGraphicFramePr>
          <p:nvPr>
            <p:extLst/>
          </p:nvPr>
        </p:nvGraphicFramePr>
        <p:xfrm>
          <a:off x="2877120" y="5118711"/>
          <a:ext cx="6094412" cy="987480"/>
        </p:xfrm>
        <a:graphic>
          <a:graphicData uri="http://schemas.openxmlformats.org/drawingml/2006/table">
            <a:tbl>
              <a:tblPr/>
              <a:tblGrid>
                <a:gridCol w="1523603"/>
                <a:gridCol w="1068109"/>
                <a:gridCol w="1979097"/>
                <a:gridCol w="1523603"/>
              </a:tblGrid>
              <a:tr h="274237">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200" b="1" i="0" u="none" strike="noStrike" cap="none" normalizeH="0" baseline="0" dirty="0" smtClean="0">
                          <a:ln>
                            <a:noFill/>
                          </a:ln>
                          <a:solidFill>
                            <a:schemeClr val="tx1"/>
                          </a:solidFill>
                          <a:effectLst/>
                          <a:latin typeface="Courier New" pitchFamily="49" charset="0"/>
                        </a:rPr>
                        <a:t>V</a:t>
                      </a:r>
                      <a:endParaRPr kumimoji="0" lang="es-ES" sz="1200" b="1" i="0" u="none" strike="noStrike" cap="none" normalizeH="0" baseline="0" dirty="0" smtClean="0">
                        <a:ln>
                          <a:noFill/>
                        </a:ln>
                        <a:solidFill>
                          <a:schemeClr val="tx1"/>
                        </a:solidFill>
                        <a:effectLst/>
                        <a:latin typeface="Courier New" pitchFamily="49" charset="0"/>
                      </a:endParaRPr>
                    </a:p>
                  </a:txBody>
                  <a:tcPr marL="91416" marR="91416"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200" b="1" i="0" u="none" strike="noStrike" cap="none" normalizeH="0" baseline="0" smtClean="0">
                          <a:ln>
                            <a:noFill/>
                          </a:ln>
                          <a:solidFill>
                            <a:schemeClr val="tx1"/>
                          </a:solidFill>
                          <a:effectLst/>
                          <a:latin typeface="Courier New" pitchFamily="49" charset="0"/>
                        </a:rPr>
                        <a:t>busca</a:t>
                      </a:r>
                      <a:endParaRPr kumimoji="0" lang="es-ES" sz="1200" b="1" i="0" u="none" strike="noStrike" cap="none" normalizeH="0" baseline="0" smtClean="0">
                        <a:ln>
                          <a:noFill/>
                        </a:ln>
                        <a:solidFill>
                          <a:schemeClr val="tx1"/>
                        </a:solidFill>
                        <a:effectLst/>
                        <a:latin typeface="Courier New" pitchFamily="49" charset="0"/>
                      </a:endParaRPr>
                    </a:p>
                  </a:txBody>
                  <a:tcPr marL="91416" marR="91416"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200" b="1" i="0" u="none" strike="noStrike" cap="none" normalizeH="0" baseline="0" smtClean="0">
                          <a:ln>
                            <a:noFill/>
                          </a:ln>
                          <a:solidFill>
                            <a:schemeClr val="tx1"/>
                          </a:solidFill>
                          <a:effectLst/>
                          <a:latin typeface="Courier New" pitchFamily="49" charset="0"/>
                        </a:rPr>
                        <a:t>Operaciones</a:t>
                      </a:r>
                      <a:endParaRPr kumimoji="0" lang="es-ES" sz="1200" b="1" i="0" u="none" strike="noStrike" cap="none" normalizeH="0" baseline="0" smtClean="0">
                        <a:ln>
                          <a:noFill/>
                        </a:ln>
                        <a:solidFill>
                          <a:schemeClr val="tx1"/>
                        </a:solidFill>
                        <a:effectLst/>
                        <a:latin typeface="Courier New" pitchFamily="49" charset="0"/>
                      </a:endParaRPr>
                    </a:p>
                  </a:txBody>
                  <a:tcPr marL="91416" marR="91416"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200" b="1" i="0" u="none" strike="noStrike" cap="none" normalizeH="0" baseline="0" smtClean="0">
                          <a:ln>
                            <a:noFill/>
                          </a:ln>
                          <a:solidFill>
                            <a:schemeClr val="tx1"/>
                          </a:solidFill>
                          <a:effectLst/>
                          <a:latin typeface="Courier New" pitchFamily="49" charset="0"/>
                        </a:rPr>
                        <a:t>Tiempo Mseg</a:t>
                      </a:r>
                      <a:endParaRPr kumimoji="0" lang="es-ES" sz="1200" b="1" i="0" u="none" strike="noStrike" cap="none" normalizeH="0" baseline="0" smtClean="0">
                        <a:ln>
                          <a:noFill/>
                        </a:ln>
                        <a:solidFill>
                          <a:schemeClr val="tx1"/>
                        </a:solidFill>
                        <a:effectLst/>
                        <a:latin typeface="Courier New" pitchFamily="49" charset="0"/>
                      </a:endParaRPr>
                    </a:p>
                  </a:txBody>
                  <a:tcPr marL="91416" marR="91416"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303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200" b="1" i="0" u="none" strike="noStrike" cap="none" normalizeH="0" baseline="0" smtClean="0">
                          <a:ln>
                            <a:noFill/>
                          </a:ln>
                          <a:solidFill>
                            <a:schemeClr val="tx1"/>
                          </a:solidFill>
                          <a:effectLst/>
                          <a:latin typeface="Courier New" pitchFamily="49" charset="0"/>
                        </a:rPr>
                        <a:t>5 6 7 8 9 10</a:t>
                      </a:r>
                      <a:endParaRPr kumimoji="0" lang="es-ES" sz="1200" b="1" i="0" u="none" strike="noStrike" cap="none" normalizeH="0" baseline="0" smtClean="0">
                        <a:ln>
                          <a:noFill/>
                        </a:ln>
                        <a:solidFill>
                          <a:schemeClr val="tx1"/>
                        </a:solidFill>
                        <a:effectLst/>
                        <a:latin typeface="Courier New" pitchFamily="49" charset="0"/>
                      </a:endParaRPr>
                    </a:p>
                  </a:txBody>
                  <a:tcPr marL="91416" marR="91416"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200" b="1" i="0" u="none" strike="noStrike" cap="none" normalizeH="0" baseline="0" dirty="0" smtClean="0">
                          <a:ln>
                            <a:noFill/>
                          </a:ln>
                          <a:solidFill>
                            <a:schemeClr val="tx1"/>
                          </a:solidFill>
                          <a:effectLst/>
                          <a:latin typeface="Courier New" pitchFamily="49" charset="0"/>
                        </a:rPr>
                        <a:t>5</a:t>
                      </a:r>
                      <a:endParaRPr kumimoji="0" lang="es-ES" sz="1200" b="1" i="0" u="none" strike="noStrike" cap="none" normalizeH="0" baseline="0" dirty="0" smtClean="0">
                        <a:ln>
                          <a:noFill/>
                        </a:ln>
                        <a:solidFill>
                          <a:schemeClr val="tx1"/>
                        </a:solidFill>
                        <a:effectLst/>
                        <a:latin typeface="Courier New" pitchFamily="49" charset="0"/>
                      </a:endParaRPr>
                    </a:p>
                  </a:txBody>
                  <a:tcPr marL="91416" marR="91416"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200" b="1" i="0" u="none" strike="noStrike" cap="none" normalizeH="0" baseline="0" dirty="0" smtClean="0">
                          <a:ln>
                            <a:noFill/>
                          </a:ln>
                          <a:solidFill>
                            <a:schemeClr val="tx1"/>
                          </a:solidFill>
                          <a:effectLst/>
                          <a:latin typeface="Courier New" pitchFamily="49" charset="0"/>
                        </a:rPr>
                        <a:t>i=0</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200" b="1" i="0" u="none" strike="noStrike" cap="none" normalizeH="0" baseline="0" dirty="0" smtClean="0">
                          <a:ln>
                            <a:noFill/>
                          </a:ln>
                          <a:solidFill>
                            <a:schemeClr val="tx1"/>
                          </a:solidFill>
                          <a:effectLst/>
                          <a:latin typeface="Courier New" pitchFamily="49" charset="0"/>
                        </a:rPr>
                        <a:t>0&lt;6 &amp;&amp; v[0]=! 5</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200" b="1" i="0" u="none" strike="noStrike" cap="none" normalizeH="0" baseline="0" dirty="0" smtClean="0">
                          <a:ln>
                            <a:noFill/>
                          </a:ln>
                          <a:solidFill>
                            <a:schemeClr val="tx1"/>
                          </a:solidFill>
                          <a:effectLst/>
                          <a:latin typeface="Courier New" pitchFamily="49" charset="0"/>
                        </a:rPr>
                        <a:t>existe= 0&lt;6</a:t>
                      </a:r>
                      <a:endParaRPr kumimoji="0" lang="es-ES" sz="1200" b="1" i="0" u="none" strike="noStrike" cap="none" normalizeH="0" baseline="0" dirty="0" smtClean="0">
                        <a:ln>
                          <a:noFill/>
                        </a:ln>
                        <a:solidFill>
                          <a:schemeClr val="tx1"/>
                        </a:solidFill>
                        <a:effectLst/>
                        <a:latin typeface="Courier New" pitchFamily="49" charset="0"/>
                      </a:endParaRPr>
                    </a:p>
                  </a:txBody>
                  <a:tcPr marL="91416" marR="91416"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200" b="1" i="0" u="none" strike="noStrike" cap="none" normalizeH="0" baseline="0" smtClean="0">
                          <a:ln>
                            <a:noFill/>
                          </a:ln>
                          <a:solidFill>
                            <a:schemeClr val="tx1"/>
                          </a:solidFill>
                          <a:effectLst/>
                          <a:latin typeface="Courier New" pitchFamily="49" charset="0"/>
                        </a:rPr>
                        <a:t>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200" b="1" i="0" u="none" strike="noStrike" cap="none" normalizeH="0" baseline="0" smtClean="0">
                          <a:ln>
                            <a:noFill/>
                          </a:ln>
                          <a:solidFill>
                            <a:schemeClr val="tx1"/>
                          </a:solidFill>
                          <a:effectLst/>
                          <a:latin typeface="Courier New" pitchFamily="49" charset="0"/>
                        </a:rPr>
                        <a:t>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200" b="1" i="0" u="none" strike="noStrike" cap="none" normalizeH="0" baseline="0" smtClean="0">
                          <a:ln>
                            <a:noFill/>
                          </a:ln>
                          <a:solidFill>
                            <a:schemeClr val="tx1"/>
                          </a:solidFill>
                          <a:effectLst/>
                          <a:latin typeface="Courier New" pitchFamily="49" charset="0"/>
                        </a:rPr>
                        <a:t>1</a:t>
                      </a:r>
                      <a:endParaRPr kumimoji="0" lang="es-ES" sz="1200" b="1" i="0" u="none" strike="noStrike" cap="none" normalizeH="0" baseline="0" smtClean="0">
                        <a:ln>
                          <a:noFill/>
                        </a:ln>
                        <a:solidFill>
                          <a:schemeClr val="tx1"/>
                        </a:solidFill>
                        <a:effectLst/>
                        <a:latin typeface="Courier New" pitchFamily="49" charset="0"/>
                      </a:endParaRPr>
                    </a:p>
                  </a:txBody>
                  <a:tcPr marL="91416" marR="91416"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Box 29"/>
          <p:cNvSpPr txBox="1">
            <a:spLocks noChangeArrowheads="1"/>
          </p:cNvSpPr>
          <p:nvPr/>
        </p:nvSpPr>
        <p:spPr bwMode="auto">
          <a:xfrm>
            <a:off x="6405213" y="6269348"/>
            <a:ext cx="3721647"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b="1" dirty="0">
                <a:latin typeface="Courier New" panose="02070309020205020404" pitchFamily="49" charset="0"/>
              </a:rPr>
              <a:t>    </a:t>
            </a:r>
            <a:r>
              <a:rPr lang="es-MX" altLang="es-MX" sz="2399" dirty="0">
                <a:latin typeface="Courier New" panose="02070309020205020404" pitchFamily="49" charset="0"/>
              </a:rPr>
              <a:t>T</a:t>
            </a:r>
            <a:r>
              <a:rPr lang="es-MX" altLang="es-MX" sz="2399" baseline="-25000" dirty="0">
                <a:latin typeface="Courier New" panose="02070309020205020404" pitchFamily="49" charset="0"/>
              </a:rPr>
              <a:t>A</a:t>
            </a:r>
            <a:r>
              <a:rPr lang="es-MX" altLang="es-MX" sz="2399" dirty="0">
                <a:latin typeface="Courier New" panose="02070309020205020404" pitchFamily="49" charset="0"/>
              </a:rPr>
              <a:t>(n)=</a:t>
            </a:r>
            <a:r>
              <a:rPr lang="es-MX" altLang="es-MX" sz="2399" b="1" dirty="0">
                <a:latin typeface="Courier New" panose="02070309020205020404" pitchFamily="49" charset="0"/>
              </a:rPr>
              <a:t>   3</a:t>
            </a:r>
            <a:endParaRPr lang="es-ES" altLang="es-MX" sz="2399" b="1" dirty="0">
              <a:latin typeface="Courier New" panose="02070309020205020404" pitchFamily="49" charset="0"/>
            </a:endParaRPr>
          </a:p>
        </p:txBody>
      </p:sp>
    </p:spTree>
    <p:extLst>
      <p:ext uri="{BB962C8B-B14F-4D97-AF65-F5344CB8AC3E}">
        <p14:creationId xmlns:p14="http://schemas.microsoft.com/office/powerpoint/2010/main" val="420457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48"/>
          <p:cNvGraphicFramePr>
            <a:graphicFrameLocks noGrp="1"/>
          </p:cNvGraphicFramePr>
          <p:nvPr>
            <p:extLst>
              <p:ext uri="{D42A27DB-BD31-4B8C-83A1-F6EECF244321}">
                <p14:modId xmlns:p14="http://schemas.microsoft.com/office/powerpoint/2010/main" val="1774969322"/>
              </p:ext>
            </p:extLst>
          </p:nvPr>
        </p:nvGraphicFramePr>
        <p:xfrm>
          <a:off x="1405272" y="684359"/>
          <a:ext cx="7462168" cy="3412449"/>
        </p:xfrm>
        <a:graphic>
          <a:graphicData uri="http://schemas.openxmlformats.org/drawingml/2006/table">
            <a:tbl>
              <a:tblPr/>
              <a:tblGrid>
                <a:gridCol w="1865542"/>
                <a:gridCol w="1043538"/>
                <a:gridCol w="2909079"/>
                <a:gridCol w="1644009"/>
              </a:tblGrid>
              <a:tr h="346189">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200" b="1" i="0" u="none" strike="noStrike" cap="none" normalizeH="0" baseline="0" dirty="0" smtClean="0">
                          <a:ln>
                            <a:noFill/>
                          </a:ln>
                          <a:solidFill>
                            <a:schemeClr val="tx1"/>
                          </a:solidFill>
                          <a:effectLst/>
                          <a:latin typeface="Courier New" pitchFamily="49" charset="0"/>
                        </a:rPr>
                        <a:t>V</a:t>
                      </a:r>
                      <a:endParaRPr kumimoji="0" lang="es-ES" sz="1200" b="1" i="0" u="none" strike="noStrike" cap="none" normalizeH="0" baseline="0" dirty="0" smtClean="0">
                        <a:ln>
                          <a:noFill/>
                        </a:ln>
                        <a:solidFill>
                          <a:schemeClr val="tx1"/>
                        </a:solidFill>
                        <a:effectLst/>
                        <a:latin typeface="Courier New" pitchFamily="49" charset="0"/>
                      </a:endParaRPr>
                    </a:p>
                  </a:txBody>
                  <a:tcPr marL="91416" marR="91416"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200" b="1" i="0" u="none" strike="noStrike" cap="none" normalizeH="0" baseline="0" smtClean="0">
                          <a:ln>
                            <a:noFill/>
                          </a:ln>
                          <a:solidFill>
                            <a:schemeClr val="tx1"/>
                          </a:solidFill>
                          <a:effectLst/>
                          <a:latin typeface="Courier New" pitchFamily="49" charset="0"/>
                        </a:rPr>
                        <a:t>busca</a:t>
                      </a:r>
                      <a:endParaRPr kumimoji="0" lang="es-ES" sz="1200" b="1" i="0" u="none" strike="noStrike" cap="none" normalizeH="0" baseline="0" smtClean="0">
                        <a:ln>
                          <a:noFill/>
                        </a:ln>
                        <a:solidFill>
                          <a:schemeClr val="tx1"/>
                        </a:solidFill>
                        <a:effectLst/>
                        <a:latin typeface="Courier New" pitchFamily="49" charset="0"/>
                      </a:endParaRPr>
                    </a:p>
                  </a:txBody>
                  <a:tcPr marL="91416" marR="91416"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200" b="1" i="0" u="none" strike="noStrike" cap="none" normalizeH="0" baseline="0" smtClean="0">
                          <a:ln>
                            <a:noFill/>
                          </a:ln>
                          <a:solidFill>
                            <a:schemeClr val="tx1"/>
                          </a:solidFill>
                          <a:effectLst/>
                          <a:latin typeface="Courier New" pitchFamily="49" charset="0"/>
                        </a:rPr>
                        <a:t>Operaciones</a:t>
                      </a:r>
                      <a:endParaRPr kumimoji="0" lang="es-ES" sz="1200" b="1" i="0" u="none" strike="noStrike" cap="none" normalizeH="0" baseline="0" smtClean="0">
                        <a:ln>
                          <a:noFill/>
                        </a:ln>
                        <a:solidFill>
                          <a:schemeClr val="tx1"/>
                        </a:solidFill>
                        <a:effectLst/>
                        <a:latin typeface="Courier New" pitchFamily="49" charset="0"/>
                      </a:endParaRPr>
                    </a:p>
                  </a:txBody>
                  <a:tcPr marL="91416" marR="91416"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200" b="1" i="0" u="none" strike="noStrike" cap="none" normalizeH="0" baseline="0" smtClean="0">
                          <a:ln>
                            <a:noFill/>
                          </a:ln>
                          <a:solidFill>
                            <a:schemeClr val="tx1"/>
                          </a:solidFill>
                          <a:effectLst/>
                          <a:latin typeface="Courier New" pitchFamily="49" charset="0"/>
                        </a:rPr>
                        <a:t>Tiempo Mseg</a:t>
                      </a:r>
                      <a:endParaRPr kumimoji="0" lang="es-ES" sz="1200" b="1" i="0" u="none" strike="noStrike" cap="none" normalizeH="0" baseline="0" smtClean="0">
                        <a:ln>
                          <a:noFill/>
                        </a:ln>
                        <a:solidFill>
                          <a:schemeClr val="tx1"/>
                        </a:solidFill>
                        <a:effectLst/>
                        <a:latin typeface="Courier New" pitchFamily="49" charset="0"/>
                      </a:endParaRPr>
                    </a:p>
                  </a:txBody>
                  <a:tcPr marL="91416" marR="91416"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54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5 6 7 8 9 10</a:t>
                      </a:r>
                      <a:endParaRPr kumimoji="0" lang="es-ES" sz="1600" b="1" i="0" u="none" strike="noStrike" cap="none" normalizeH="0" baseline="0" dirty="0" smtClean="0">
                        <a:ln>
                          <a:noFill/>
                        </a:ln>
                        <a:solidFill>
                          <a:schemeClr val="tx1"/>
                        </a:solidFill>
                        <a:effectLst/>
                        <a:latin typeface="Courier New" pitchFamily="49" charset="0"/>
                      </a:endParaRPr>
                    </a:p>
                  </a:txBody>
                  <a:tcPr marL="91416" marR="91416"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9</a:t>
                      </a:r>
                      <a:endParaRPr kumimoji="0" lang="es-ES" sz="1600" b="1" i="0" u="none" strike="noStrike" cap="none" normalizeH="0" baseline="0" dirty="0" smtClean="0">
                        <a:ln>
                          <a:noFill/>
                        </a:ln>
                        <a:solidFill>
                          <a:schemeClr val="tx1"/>
                        </a:solidFill>
                        <a:effectLst/>
                        <a:latin typeface="Courier New" pitchFamily="49" charset="0"/>
                      </a:endParaRPr>
                    </a:p>
                  </a:txBody>
                  <a:tcPr marL="91416" marR="91416"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i=0</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0&lt;6 &amp;&amp; </a:t>
                      </a:r>
                      <a:r>
                        <a:rPr kumimoji="0" lang="es-MX" sz="1600" b="1" i="0" u="none" strike="noStrike" cap="none" normalizeH="0" baseline="0" dirty="0" err="1" smtClean="0">
                          <a:ln>
                            <a:noFill/>
                          </a:ln>
                          <a:solidFill>
                            <a:schemeClr val="tx1"/>
                          </a:solidFill>
                          <a:effectLst/>
                          <a:latin typeface="Courier New" pitchFamily="49" charset="0"/>
                        </a:rPr>
                        <a:t>vec</a:t>
                      </a:r>
                      <a:r>
                        <a:rPr kumimoji="0" lang="es-MX" sz="1600" b="1" i="0" u="none" strike="noStrike" cap="none" normalizeH="0" baseline="0" dirty="0" smtClean="0">
                          <a:ln>
                            <a:noFill/>
                          </a:ln>
                          <a:solidFill>
                            <a:schemeClr val="tx1"/>
                          </a:solidFill>
                          <a:effectLst/>
                          <a:latin typeface="Courier New" pitchFamily="49" charset="0"/>
                        </a:rPr>
                        <a:t>[0]=! 9 ; i++</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1&lt;6 &amp;&amp; </a:t>
                      </a:r>
                      <a:r>
                        <a:rPr kumimoji="0" lang="es-MX" sz="1600" b="1" i="0" u="none" strike="noStrike" cap="none" normalizeH="0" baseline="0" dirty="0" err="1" smtClean="0">
                          <a:ln>
                            <a:noFill/>
                          </a:ln>
                          <a:solidFill>
                            <a:schemeClr val="tx1"/>
                          </a:solidFill>
                          <a:effectLst/>
                          <a:latin typeface="Courier New" pitchFamily="49" charset="0"/>
                        </a:rPr>
                        <a:t>vec</a:t>
                      </a:r>
                      <a:r>
                        <a:rPr kumimoji="0" lang="es-MX" sz="1600" b="1" i="0" u="none" strike="noStrike" cap="none" normalizeH="0" baseline="0" dirty="0" smtClean="0">
                          <a:ln>
                            <a:noFill/>
                          </a:ln>
                          <a:solidFill>
                            <a:schemeClr val="tx1"/>
                          </a:solidFill>
                          <a:effectLst/>
                          <a:latin typeface="Courier New" pitchFamily="49" charset="0"/>
                        </a:rPr>
                        <a:t>[1]=! 9 ; i++</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2&lt;6 &amp;&amp; </a:t>
                      </a:r>
                      <a:r>
                        <a:rPr kumimoji="0" lang="es-MX" sz="1600" b="1" i="0" u="none" strike="noStrike" cap="none" normalizeH="0" baseline="0" dirty="0" err="1" smtClean="0">
                          <a:ln>
                            <a:noFill/>
                          </a:ln>
                          <a:solidFill>
                            <a:schemeClr val="tx1"/>
                          </a:solidFill>
                          <a:effectLst/>
                          <a:latin typeface="Courier New" pitchFamily="49" charset="0"/>
                        </a:rPr>
                        <a:t>vec</a:t>
                      </a:r>
                      <a:r>
                        <a:rPr kumimoji="0" lang="es-MX" sz="1600" b="1" i="0" u="none" strike="noStrike" cap="none" normalizeH="0" baseline="0" dirty="0" smtClean="0">
                          <a:ln>
                            <a:noFill/>
                          </a:ln>
                          <a:solidFill>
                            <a:schemeClr val="tx1"/>
                          </a:solidFill>
                          <a:effectLst/>
                          <a:latin typeface="Courier New" pitchFamily="49" charset="0"/>
                        </a:rPr>
                        <a:t>[2]=! 9 ; i++</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3&lt;6 &amp;&amp; </a:t>
                      </a:r>
                      <a:r>
                        <a:rPr kumimoji="0" lang="es-MX" sz="1600" b="1" i="0" u="none" strike="noStrike" cap="none" normalizeH="0" baseline="0" dirty="0" err="1" smtClean="0">
                          <a:ln>
                            <a:noFill/>
                          </a:ln>
                          <a:solidFill>
                            <a:schemeClr val="tx1"/>
                          </a:solidFill>
                          <a:effectLst/>
                          <a:latin typeface="Courier New" pitchFamily="49" charset="0"/>
                        </a:rPr>
                        <a:t>vec</a:t>
                      </a:r>
                      <a:r>
                        <a:rPr kumimoji="0" lang="es-MX" sz="1600" b="1" i="0" u="none" strike="noStrike" cap="none" normalizeH="0" baseline="0" dirty="0" smtClean="0">
                          <a:ln>
                            <a:noFill/>
                          </a:ln>
                          <a:solidFill>
                            <a:schemeClr val="tx1"/>
                          </a:solidFill>
                          <a:effectLst/>
                          <a:latin typeface="Courier New" pitchFamily="49" charset="0"/>
                        </a:rPr>
                        <a:t>[3]=! 9 ; i++</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4&lt;6 &amp;&amp; </a:t>
                      </a:r>
                      <a:r>
                        <a:rPr kumimoji="0" lang="es-MX" sz="1600" b="1" i="0" u="none" strike="noStrike" cap="none" normalizeH="0" baseline="0" dirty="0" err="1" smtClean="0">
                          <a:ln>
                            <a:noFill/>
                          </a:ln>
                          <a:solidFill>
                            <a:schemeClr val="tx1"/>
                          </a:solidFill>
                          <a:effectLst/>
                          <a:latin typeface="Courier New" pitchFamily="49" charset="0"/>
                        </a:rPr>
                        <a:t>vec</a:t>
                      </a:r>
                      <a:r>
                        <a:rPr kumimoji="0" lang="es-MX" sz="1600" b="1" i="0" u="none" strike="noStrike" cap="none" normalizeH="0" baseline="0" dirty="0" smtClean="0">
                          <a:ln>
                            <a:noFill/>
                          </a:ln>
                          <a:solidFill>
                            <a:schemeClr val="tx1"/>
                          </a:solidFill>
                          <a:effectLst/>
                          <a:latin typeface="Courier New" pitchFamily="49" charset="0"/>
                        </a:rPr>
                        <a:t>[4]=! 9   </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existe= 4&lt;6</a:t>
                      </a:r>
                      <a:endParaRPr kumimoji="0" lang="es-ES" sz="1600" b="1" i="0" u="none" strike="noStrike" cap="none" normalizeH="0" baseline="0" dirty="0" smtClean="0">
                        <a:ln>
                          <a:noFill/>
                        </a:ln>
                        <a:solidFill>
                          <a:schemeClr val="tx1"/>
                        </a:solidFill>
                        <a:effectLst/>
                        <a:latin typeface="Courier New" pitchFamily="49" charset="0"/>
                      </a:endParaRPr>
                    </a:p>
                  </a:txBody>
                  <a:tcPr marL="91416" marR="91416"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2</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MX" sz="1600" b="1" i="0" u="none" strike="noStrike" cap="none" normalizeH="0" baseline="0" dirty="0" smtClean="0">
                        <a:ln>
                          <a:noFill/>
                        </a:ln>
                        <a:solidFill>
                          <a:schemeClr val="tx1"/>
                        </a:solidFill>
                        <a:effectLst/>
                        <a:latin typeface="Courier New" pitchFamily="49" charset="0"/>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2</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MX" sz="1600" b="1" i="0" u="none" strike="noStrike" cap="none" normalizeH="0" baseline="0" dirty="0" smtClean="0">
                        <a:ln>
                          <a:noFill/>
                        </a:ln>
                        <a:solidFill>
                          <a:schemeClr val="tx1"/>
                        </a:solidFill>
                        <a:effectLst/>
                        <a:latin typeface="Courier New" pitchFamily="49" charset="0"/>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2</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MX" sz="1600" b="1" i="0" u="none" strike="noStrike" cap="none" normalizeH="0" baseline="0" dirty="0" smtClean="0">
                        <a:ln>
                          <a:noFill/>
                        </a:ln>
                        <a:solidFill>
                          <a:schemeClr val="tx1"/>
                        </a:solidFill>
                        <a:effectLst/>
                        <a:latin typeface="Courier New" pitchFamily="49" charset="0"/>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2</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1" i="0" u="none" strike="noStrike" cap="none" normalizeH="0" baseline="0" dirty="0" smtClean="0">
                          <a:ln>
                            <a:noFill/>
                          </a:ln>
                          <a:solidFill>
                            <a:schemeClr val="tx1"/>
                          </a:solidFill>
                          <a:effectLst/>
                          <a:latin typeface="Courier New" pitchFamily="49" charset="0"/>
                        </a:rPr>
                        <a:t>1</a:t>
                      </a:r>
                      <a:endParaRPr kumimoji="0" lang="es-ES" sz="1600" b="1" i="0" u="none" strike="noStrike" cap="none" normalizeH="0" baseline="0" dirty="0" smtClean="0">
                        <a:ln>
                          <a:noFill/>
                        </a:ln>
                        <a:solidFill>
                          <a:schemeClr val="tx1"/>
                        </a:solidFill>
                        <a:effectLst/>
                        <a:latin typeface="Courier New" pitchFamily="49" charset="0"/>
                      </a:endParaRPr>
                    </a:p>
                  </a:txBody>
                  <a:tcPr marL="91416" marR="91416"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 Box 49"/>
          <p:cNvSpPr txBox="1">
            <a:spLocks noChangeArrowheads="1"/>
          </p:cNvSpPr>
          <p:nvPr/>
        </p:nvSpPr>
        <p:spPr bwMode="auto">
          <a:xfrm>
            <a:off x="6211835" y="4260288"/>
            <a:ext cx="2897731" cy="461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b="1" dirty="0">
                <a:latin typeface="Courier New" panose="02070309020205020404" pitchFamily="49" charset="0"/>
              </a:rPr>
              <a:t>    </a:t>
            </a:r>
            <a:r>
              <a:rPr lang="es-MX" altLang="es-MX" sz="2399" dirty="0">
                <a:latin typeface="Courier New" panose="02070309020205020404" pitchFamily="49" charset="0"/>
              </a:rPr>
              <a:t>T</a:t>
            </a:r>
            <a:r>
              <a:rPr lang="es-MX" altLang="es-MX" sz="2399" baseline="-25000" dirty="0">
                <a:latin typeface="Courier New" panose="02070309020205020404" pitchFamily="49" charset="0"/>
              </a:rPr>
              <a:t>A</a:t>
            </a:r>
            <a:r>
              <a:rPr lang="es-MX" altLang="es-MX" sz="2399" dirty="0">
                <a:latin typeface="Courier New" panose="02070309020205020404" pitchFamily="49" charset="0"/>
              </a:rPr>
              <a:t>(n)=</a:t>
            </a:r>
            <a:r>
              <a:rPr lang="es-MX" altLang="es-MX" sz="2399" b="1" dirty="0">
                <a:latin typeface="Courier New" panose="02070309020205020404" pitchFamily="49" charset="0"/>
              </a:rPr>
              <a:t>  11</a:t>
            </a:r>
            <a:endParaRPr lang="es-ES" altLang="es-MX" sz="2399" b="1" dirty="0">
              <a:latin typeface="Courier New" panose="02070309020205020404" pitchFamily="49" charset="0"/>
            </a:endParaRPr>
          </a:p>
        </p:txBody>
      </p:sp>
      <p:sp>
        <p:nvSpPr>
          <p:cNvPr id="6" name="Text Box 51"/>
          <p:cNvSpPr txBox="1">
            <a:spLocks noChangeArrowheads="1"/>
          </p:cNvSpPr>
          <p:nvPr/>
        </p:nvSpPr>
        <p:spPr bwMode="auto">
          <a:xfrm>
            <a:off x="964501" y="4793779"/>
            <a:ext cx="9193496" cy="1199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just" eaLnBrk="1" hangingPunct="1">
              <a:spcBef>
                <a:spcPct val="50000"/>
              </a:spcBef>
            </a:pPr>
            <a:r>
              <a:rPr lang="es-MX" altLang="es-MX" sz="2399" dirty="0">
                <a:latin typeface="Arial" panose="020B0604020202020204" pitchFamily="34" charset="0"/>
              </a:rPr>
              <a:t>Esto implica que, por más que se conozca el tamaño de los datos de entrada, es imposible (para muchos problemas) determinar el tiempo de ejecución para cada una de las posibles entradas.</a:t>
            </a:r>
            <a:endParaRPr lang="es-ES" altLang="es-MX" sz="2399" dirty="0">
              <a:latin typeface="Arial" panose="020B0604020202020204" pitchFamily="34" charset="0"/>
            </a:endParaRPr>
          </a:p>
        </p:txBody>
      </p:sp>
    </p:spTree>
    <p:extLst>
      <p:ext uri="{BB962C8B-B14F-4D97-AF65-F5344CB8AC3E}">
        <p14:creationId xmlns:p14="http://schemas.microsoft.com/office/powerpoint/2010/main" val="135490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t>Que incluye el análisis de algoritmos</a:t>
            </a:r>
            <a:endParaRPr lang="es-MX" dirty="0"/>
          </a:p>
        </p:txBody>
      </p:sp>
      <p:graphicFrame>
        <p:nvGraphicFramePr>
          <p:cNvPr id="4" name="Content Placeholder 3"/>
          <p:cNvGraphicFramePr>
            <a:graphicFrameLocks noGrp="1"/>
          </p:cNvGraphicFramePr>
          <p:nvPr>
            <p:ph sz="half" idx="1"/>
            <p:extLst/>
          </p:nvPr>
        </p:nvGraphicFramePr>
        <p:xfrm>
          <a:off x="772531" y="2057757"/>
          <a:ext cx="5123496" cy="2290911"/>
        </p:xfrm>
        <a:graphic>
          <a:graphicData uri="http://schemas.openxmlformats.org/drawingml/2006/table">
            <a:tbl>
              <a:tblPr firstRow="1" bandRow="1">
                <a:tableStyleId>{5C22544A-7EE6-4342-B048-85BDC9FD1C3A}</a:tableStyleId>
              </a:tblPr>
              <a:tblGrid>
                <a:gridCol w="1097780"/>
                <a:gridCol w="4025716"/>
              </a:tblGrid>
              <a:tr h="370743">
                <a:tc>
                  <a:txBody>
                    <a:bodyPr/>
                    <a:lstStyle/>
                    <a:p>
                      <a:r>
                        <a:rPr lang="es-419" sz="1800" dirty="0" smtClean="0"/>
                        <a:t>Casos</a:t>
                      </a:r>
                      <a:endParaRPr lang="es-MX" sz="1800" dirty="0"/>
                    </a:p>
                  </a:txBody>
                  <a:tcPr marL="44025" marR="44025" marT="45708" marB="45708"/>
                </a:tc>
                <a:tc>
                  <a:txBody>
                    <a:bodyPr/>
                    <a:lstStyle/>
                    <a:p>
                      <a:r>
                        <a:rPr lang="es-419" sz="1800" dirty="0" smtClean="0"/>
                        <a:t>Descripción </a:t>
                      </a:r>
                      <a:endParaRPr lang="es-MX" sz="1800" dirty="0"/>
                    </a:p>
                  </a:txBody>
                  <a:tcPr marL="44025" marR="44025" marT="45708" marB="45708"/>
                </a:tc>
              </a:tr>
              <a:tr h="639659">
                <a:tc>
                  <a:txBody>
                    <a:bodyPr/>
                    <a:lstStyle/>
                    <a:p>
                      <a:r>
                        <a:rPr lang="es-419" sz="1800" dirty="0" smtClean="0"/>
                        <a:t>Caso</a:t>
                      </a:r>
                      <a:r>
                        <a:rPr lang="es-419" sz="1800" baseline="0" dirty="0" smtClean="0"/>
                        <a:t> Medio</a:t>
                      </a:r>
                      <a:endParaRPr lang="es-MX" sz="1800" dirty="0"/>
                    </a:p>
                  </a:txBody>
                  <a:tcPr marL="44025" marR="44025" marT="45708" marB="4570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altLang="es-MX" sz="1800" dirty="0" smtClean="0">
                          <a:latin typeface="+mn-lt"/>
                        </a:rPr>
                        <a:t>Que tan cerca al caso promedio trabaja el algoritmo, </a:t>
                      </a:r>
                      <a:r>
                        <a:rPr lang="es-MX" altLang="es-MX" sz="1800" b="1" dirty="0" smtClean="0">
                          <a:solidFill>
                            <a:schemeClr val="accent4"/>
                          </a:solidFill>
                          <a:latin typeface="+mn-lt"/>
                        </a:rPr>
                        <a:t>Notación </a:t>
                      </a:r>
                      <a:r>
                        <a:rPr lang="el-GR" altLang="es-MX" sz="1800" b="1" dirty="0" smtClean="0">
                          <a:solidFill>
                            <a:schemeClr val="accent4"/>
                          </a:solidFill>
                          <a:latin typeface="+mn-lt"/>
                          <a:cs typeface="Arial" panose="020B0604020202020204" pitchFamily="34" charset="0"/>
                        </a:rPr>
                        <a:t>Θ</a:t>
                      </a:r>
                      <a:r>
                        <a:rPr lang="es-MX" altLang="es-MX" sz="1800" b="1" dirty="0" smtClean="0">
                          <a:solidFill>
                            <a:schemeClr val="accent4"/>
                          </a:solidFill>
                          <a:latin typeface="+mn-lt"/>
                          <a:cs typeface="Arial" panose="020B0604020202020204" pitchFamily="34" charset="0"/>
                        </a:rPr>
                        <a:t> (theta)</a:t>
                      </a:r>
                      <a:endParaRPr lang="el-GR" altLang="es-MX" sz="1800" b="1" dirty="0" smtClean="0">
                        <a:solidFill>
                          <a:schemeClr val="accent4"/>
                        </a:solidFill>
                        <a:latin typeface="+mn-lt"/>
                        <a:cs typeface="Arial" panose="020B0604020202020204" pitchFamily="34" charset="0"/>
                      </a:endParaRPr>
                    </a:p>
                  </a:txBody>
                  <a:tcPr marL="44025" marR="44025" marT="45708" marB="45708"/>
                </a:tc>
              </a:tr>
              <a:tr h="639659">
                <a:tc>
                  <a:txBody>
                    <a:bodyPr/>
                    <a:lstStyle/>
                    <a:p>
                      <a:r>
                        <a:rPr lang="es-419" sz="1800" dirty="0" smtClean="0"/>
                        <a:t>Caso Pesimista</a:t>
                      </a:r>
                      <a:endParaRPr lang="es-MX" sz="1800" dirty="0"/>
                    </a:p>
                  </a:txBody>
                  <a:tcPr marL="44025" marR="44025" marT="45708" marB="45708"/>
                </a:tc>
                <a:tc>
                  <a:txBody>
                    <a:bodyPr/>
                    <a:lstStyle/>
                    <a:p>
                      <a:r>
                        <a:rPr lang="es-419" sz="1800" dirty="0" smtClean="0"/>
                        <a:t>Peor</a:t>
                      </a:r>
                      <a:r>
                        <a:rPr lang="es-419" sz="1800" baseline="0" dirty="0" smtClean="0"/>
                        <a:t> caso </a:t>
                      </a:r>
                      <a:r>
                        <a:rPr lang="es-MX" altLang="es-MX" sz="1800" b="1" dirty="0" smtClean="0">
                          <a:solidFill>
                            <a:schemeClr val="accent4"/>
                          </a:solidFill>
                          <a:latin typeface="Arial" panose="020B0604020202020204" pitchFamily="34" charset="0"/>
                        </a:rPr>
                        <a:t>Notación O (</a:t>
                      </a:r>
                      <a:r>
                        <a:rPr lang="es-MX" altLang="es-MX" sz="1800" b="1" dirty="0" err="1" smtClean="0">
                          <a:solidFill>
                            <a:schemeClr val="accent4"/>
                          </a:solidFill>
                          <a:latin typeface="Arial" panose="020B0604020202020204" pitchFamily="34" charset="0"/>
                        </a:rPr>
                        <a:t>big</a:t>
                      </a:r>
                      <a:r>
                        <a:rPr lang="es-MX" altLang="es-MX" sz="1800" b="1" dirty="0" smtClean="0">
                          <a:solidFill>
                            <a:schemeClr val="accent4"/>
                          </a:solidFill>
                          <a:latin typeface="Arial" panose="020B0604020202020204" pitchFamily="34" charset="0"/>
                        </a:rPr>
                        <a:t>-oh)</a:t>
                      </a:r>
                      <a:endParaRPr lang="es-MX" sz="1800" b="1" dirty="0">
                        <a:solidFill>
                          <a:schemeClr val="accent4"/>
                        </a:solidFill>
                      </a:endParaRPr>
                    </a:p>
                  </a:txBody>
                  <a:tcPr marL="44025" marR="44025" marT="45708" marB="45708"/>
                </a:tc>
              </a:tr>
              <a:tr h="639659">
                <a:tc>
                  <a:txBody>
                    <a:bodyPr/>
                    <a:lstStyle/>
                    <a:p>
                      <a:r>
                        <a:rPr lang="es-419" sz="1800" dirty="0" smtClean="0">
                          <a:solidFill>
                            <a:schemeClr val="tx1"/>
                          </a:solidFill>
                        </a:rPr>
                        <a:t>Caso Optimista</a:t>
                      </a:r>
                      <a:endParaRPr lang="es-MX" sz="1800" dirty="0">
                        <a:solidFill>
                          <a:schemeClr val="tx1"/>
                        </a:solidFill>
                      </a:endParaRPr>
                    </a:p>
                  </a:txBody>
                  <a:tcPr marL="44025" marR="44025" marT="45708" marB="4570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419" sz="1800" dirty="0" smtClean="0"/>
                        <a:t>Mejor caso </a:t>
                      </a:r>
                      <a:r>
                        <a:rPr lang="es-MX" altLang="es-MX" sz="1800" b="1" dirty="0" smtClean="0">
                          <a:solidFill>
                            <a:schemeClr val="accent4"/>
                          </a:solidFill>
                          <a:latin typeface="Arial" panose="020B0604020202020204" pitchFamily="34" charset="0"/>
                        </a:rPr>
                        <a:t>Notación</a:t>
                      </a:r>
                      <a:r>
                        <a:rPr lang="es-ES" altLang="es-MX" sz="1800" b="1" dirty="0" smtClean="0">
                          <a:solidFill>
                            <a:schemeClr val="accent4"/>
                          </a:solidFill>
                        </a:rPr>
                        <a:t>  </a:t>
                      </a:r>
                      <a:r>
                        <a:rPr lang="el-GR" altLang="es-MX" sz="1800" b="1" dirty="0" smtClean="0">
                          <a:solidFill>
                            <a:schemeClr val="accent4"/>
                          </a:solidFill>
                        </a:rPr>
                        <a:t>Ω</a:t>
                      </a:r>
                      <a:r>
                        <a:rPr lang="es-ES" altLang="es-MX" sz="1800" b="1" dirty="0" smtClean="0">
                          <a:solidFill>
                            <a:schemeClr val="accent4"/>
                          </a:solidFill>
                        </a:rPr>
                        <a:t> (</a:t>
                      </a:r>
                      <a:r>
                        <a:rPr lang="es-ES" altLang="es-MX" sz="1800" b="1" dirty="0" err="1" smtClean="0">
                          <a:solidFill>
                            <a:schemeClr val="accent4"/>
                          </a:solidFill>
                        </a:rPr>
                        <a:t>big</a:t>
                      </a:r>
                      <a:r>
                        <a:rPr lang="es-ES" altLang="es-MX" sz="1800" b="1" dirty="0" smtClean="0">
                          <a:solidFill>
                            <a:schemeClr val="accent4"/>
                          </a:solidFill>
                        </a:rPr>
                        <a:t>-omega) </a:t>
                      </a:r>
                      <a:r>
                        <a:rPr lang="es-ES" altLang="es-MX" sz="1800" dirty="0" smtClean="0"/>
                        <a:t>para cotas inferiores. </a:t>
                      </a:r>
                      <a:endParaRPr lang="es-ES" altLang="es-MX" sz="1800" dirty="0" smtClean="0">
                        <a:solidFill>
                          <a:srgbClr val="FF0000"/>
                        </a:solidFill>
                        <a:latin typeface="Arial" panose="020B0604020202020204" pitchFamily="34" charset="0"/>
                      </a:endParaRPr>
                    </a:p>
                  </a:txBody>
                  <a:tcPr marL="44025" marR="44025" marT="45708" marB="45708"/>
                </a:tc>
              </a:tr>
            </a:tbl>
          </a:graphicData>
        </a:graphic>
      </p:graphicFrame>
      <p:sp>
        <p:nvSpPr>
          <p:cNvPr id="5" name="Content Placeholder 4"/>
          <p:cNvSpPr>
            <a:spLocks noGrp="1"/>
          </p:cNvSpPr>
          <p:nvPr>
            <p:ph sz="half" idx="2"/>
          </p:nvPr>
        </p:nvSpPr>
        <p:spPr/>
        <p:txBody>
          <a:bodyPr>
            <a:normAutofit lnSpcReduction="10000"/>
          </a:bodyPr>
          <a:lstStyle/>
          <a:p>
            <a:r>
              <a:rPr lang="es-MX" altLang="es-MX" dirty="0" smtClean="0">
                <a:latin typeface="Arial" panose="020B0604020202020204" pitchFamily="34" charset="0"/>
              </a:rPr>
              <a:t>Trabajaremos </a:t>
            </a:r>
            <a:r>
              <a:rPr lang="es-MX" altLang="es-MX" dirty="0">
                <a:latin typeface="Arial" panose="020B0604020202020204" pitchFamily="34" charset="0"/>
              </a:rPr>
              <a:t>con el T</a:t>
            </a:r>
            <a:r>
              <a:rPr lang="es-MX" altLang="es-MX" baseline="-25000" dirty="0">
                <a:latin typeface="Arial" panose="020B0604020202020204" pitchFamily="34" charset="0"/>
              </a:rPr>
              <a:t>A</a:t>
            </a:r>
            <a:r>
              <a:rPr lang="es-MX" altLang="es-MX" dirty="0">
                <a:latin typeface="Arial" panose="020B0604020202020204" pitchFamily="34" charset="0"/>
              </a:rPr>
              <a:t>(n) en el peor de los casos </a:t>
            </a:r>
            <a:r>
              <a:rPr lang="es-MX" altLang="es-MX" b="1" dirty="0">
                <a:solidFill>
                  <a:schemeClr val="accent4"/>
                </a:solidFill>
                <a:latin typeface="Arial" panose="020B0604020202020204" pitchFamily="34" charset="0"/>
              </a:rPr>
              <a:t>(O)</a:t>
            </a:r>
            <a:r>
              <a:rPr lang="es-MX" altLang="es-MX" dirty="0">
                <a:latin typeface="Arial" panose="020B0604020202020204" pitchFamily="34" charset="0"/>
              </a:rPr>
              <a:t>, ya que es mucho más fácil definir cuál es el peor de los casos, que considerarlos todos o incluso que considerar el caso promedio.</a:t>
            </a:r>
            <a:endParaRPr lang="es-ES" altLang="es-MX" dirty="0">
              <a:latin typeface="Arial" panose="020B0604020202020204" pitchFamily="34" charset="0"/>
            </a:endParaRPr>
          </a:p>
          <a:p>
            <a:r>
              <a:rPr lang="es-MX" altLang="es-MX" dirty="0">
                <a:latin typeface="Arial" panose="020B0604020202020204" pitchFamily="34" charset="0"/>
              </a:rPr>
              <a:t>T</a:t>
            </a:r>
            <a:r>
              <a:rPr lang="es-MX" altLang="es-MX" baseline="-25000" dirty="0">
                <a:latin typeface="Arial" panose="020B0604020202020204" pitchFamily="34" charset="0"/>
              </a:rPr>
              <a:t>A</a:t>
            </a:r>
            <a:r>
              <a:rPr lang="es-MX" altLang="es-MX" dirty="0">
                <a:latin typeface="Arial" panose="020B0604020202020204" pitchFamily="34" charset="0"/>
              </a:rPr>
              <a:t>(n)=tiempo que se demora el algoritmo A, en el peor de los casos, para encontrar una solución a un problema de tamaño n</a:t>
            </a:r>
            <a:r>
              <a:rPr lang="es-MX" altLang="es-MX" dirty="0" smtClean="0">
                <a:latin typeface="Arial" panose="020B0604020202020204" pitchFamily="34" charset="0"/>
              </a:rPr>
              <a:t>.</a:t>
            </a:r>
            <a:endParaRPr lang="es-ES" altLang="es-MX" dirty="0">
              <a:latin typeface="Arial" panose="020B0604020202020204" pitchFamily="34" charset="0"/>
            </a:endParaRPr>
          </a:p>
        </p:txBody>
      </p:sp>
    </p:spTree>
    <p:extLst>
      <p:ext uri="{BB962C8B-B14F-4D97-AF65-F5344CB8AC3E}">
        <p14:creationId xmlns:p14="http://schemas.microsoft.com/office/powerpoint/2010/main" val="414528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p:cNvSpPr>
            <a:spLocks noGrp="1"/>
          </p:cNvSpPr>
          <p:nvPr>
            <p:ph type="title"/>
          </p:nvPr>
        </p:nvSpPr>
        <p:spPr/>
        <p:txBody>
          <a:bodyPr/>
          <a:lstStyle/>
          <a:p>
            <a:endParaRPr lang="es-MX"/>
          </a:p>
        </p:txBody>
      </p:sp>
      <p:sp>
        <p:nvSpPr>
          <p:cNvPr id="10" name="Marcador de contenido 9"/>
          <p:cNvSpPr>
            <a:spLocks noGrp="1"/>
          </p:cNvSpPr>
          <p:nvPr>
            <p:ph idx="1"/>
          </p:nvPr>
        </p:nvSpPr>
        <p:spPr/>
        <p:txBody>
          <a:bodyPr/>
          <a:lstStyle/>
          <a:p>
            <a:pPr marL="0" indent="0">
              <a:buNone/>
            </a:pPr>
            <a:r>
              <a:rPr lang="es-MX" dirty="0"/>
              <a:t>Ejemplo  </a:t>
            </a:r>
            <a:r>
              <a:rPr lang="es-MX" dirty="0" smtClean="0"/>
              <a:t>:</a:t>
            </a:r>
            <a:endParaRPr lang="es-MX" dirty="0"/>
          </a:p>
          <a:p>
            <a:pPr marL="0" indent="0">
              <a:buNone/>
            </a:pPr>
            <a:r>
              <a:rPr lang="es-MX" dirty="0"/>
              <a:t>Sea A una lista de n elementos A1, A2, A3, ... , </a:t>
            </a:r>
            <a:r>
              <a:rPr lang="es-MX" dirty="0" err="1"/>
              <a:t>An</a:t>
            </a:r>
            <a:r>
              <a:rPr lang="es-MX" dirty="0"/>
              <a:t>. Ordenar significa permutar estos elementos de tal forma que los mismos queden de acuerdo con un orden preestablecido.   </a:t>
            </a:r>
          </a:p>
          <a:p>
            <a:pPr marL="0" indent="0">
              <a:buNone/>
            </a:pPr>
            <a:r>
              <a:rPr lang="es-MX" dirty="0"/>
              <a:t>Ascendente A1&lt;=A2&lt;=A3..........&lt;=</a:t>
            </a:r>
            <a:r>
              <a:rPr lang="es-MX" dirty="0" err="1"/>
              <a:t>An</a:t>
            </a:r>
            <a:r>
              <a:rPr lang="es-MX" dirty="0"/>
              <a:t>  </a:t>
            </a:r>
          </a:p>
          <a:p>
            <a:pPr marL="0" indent="0">
              <a:buNone/>
            </a:pPr>
            <a:r>
              <a:rPr lang="es-MX" dirty="0"/>
              <a:t>Descendente A1&gt;=A2&gt;=........&gt;=</a:t>
            </a:r>
            <a:r>
              <a:rPr lang="es-MX" dirty="0" err="1"/>
              <a:t>An</a:t>
            </a:r>
            <a:r>
              <a:rPr lang="es-MX" dirty="0"/>
              <a:t> </a:t>
            </a:r>
          </a:p>
          <a:p>
            <a:pPr marL="0" indent="0">
              <a:buNone/>
            </a:pPr>
            <a:r>
              <a:rPr lang="es-MX" b="1" dirty="0" smtClean="0"/>
              <a:t>Caso </a:t>
            </a:r>
            <a:r>
              <a:rPr lang="es-MX" b="1" dirty="0"/>
              <a:t>peor</a:t>
            </a:r>
            <a:r>
              <a:rPr lang="es-MX" dirty="0"/>
              <a:t>: Que el vector esté ordenado en sentido inverso.  </a:t>
            </a:r>
          </a:p>
          <a:p>
            <a:pPr marL="0" indent="0">
              <a:buNone/>
            </a:pPr>
            <a:r>
              <a:rPr lang="es-MX" b="1" dirty="0"/>
              <a:t>Caso mejor: </a:t>
            </a:r>
            <a:r>
              <a:rPr lang="es-MX" dirty="0"/>
              <a:t>Que el vector esté ordenado.  </a:t>
            </a:r>
          </a:p>
          <a:p>
            <a:pPr marL="0" indent="0">
              <a:buNone/>
            </a:pPr>
            <a:r>
              <a:rPr lang="es-MX" b="1" dirty="0"/>
              <a:t>Caso medio: </a:t>
            </a:r>
            <a:r>
              <a:rPr lang="es-MX" dirty="0"/>
              <a:t>Cuando el vector esté desordenado aleatoriamente. </a:t>
            </a:r>
          </a:p>
        </p:txBody>
      </p:sp>
    </p:spTree>
    <p:extLst>
      <p:ext uri="{BB962C8B-B14F-4D97-AF65-F5344CB8AC3E}">
        <p14:creationId xmlns:p14="http://schemas.microsoft.com/office/powerpoint/2010/main" val="2505056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s-MX" altLang="es-MX" dirty="0">
                <a:cs typeface="Times New Roman" panose="02020603050405020304" pitchFamily="18" charset="0"/>
              </a:rPr>
              <a:t>La notación</a:t>
            </a:r>
            <a:r>
              <a:rPr lang="es-MX" altLang="es-MX" sz="3999" dirty="0">
                <a:cs typeface="Times New Roman" panose="02020603050405020304" pitchFamily="18" charset="0"/>
              </a:rPr>
              <a:t> </a:t>
            </a:r>
            <a:r>
              <a:rPr lang="es-MX" altLang="es-MX" b="1" i="1" dirty="0">
                <a:cs typeface="Times New Roman" panose="02020603050405020304" pitchFamily="18" charset="0"/>
              </a:rPr>
              <a:t>O (</a:t>
            </a:r>
            <a:r>
              <a:rPr lang="es-MX" altLang="es-MX" b="1" i="1" dirty="0" err="1">
                <a:cs typeface="Times New Roman" panose="02020603050405020304" pitchFamily="18" charset="0"/>
              </a:rPr>
              <a:t>big</a:t>
            </a:r>
            <a:r>
              <a:rPr lang="es-MX" altLang="es-MX" b="1" i="1" dirty="0">
                <a:cs typeface="Times New Roman" panose="02020603050405020304" pitchFamily="18" charset="0"/>
              </a:rPr>
              <a:t> Oh)</a:t>
            </a:r>
          </a:p>
        </p:txBody>
      </p:sp>
      <p:sp>
        <p:nvSpPr>
          <p:cNvPr id="21507" name="Rectangle 3"/>
          <p:cNvSpPr>
            <a:spLocks noGrp="1" noChangeArrowheads="1"/>
          </p:cNvSpPr>
          <p:nvPr>
            <p:ph type="body" idx="1"/>
          </p:nvPr>
        </p:nvSpPr>
        <p:spPr/>
        <p:txBody>
          <a:bodyPr>
            <a:normAutofit/>
          </a:bodyPr>
          <a:lstStyle/>
          <a:p>
            <a:pPr>
              <a:lnSpc>
                <a:spcPct val="90000"/>
              </a:lnSpc>
              <a:buFontTx/>
              <a:buNone/>
            </a:pPr>
            <a:r>
              <a:rPr lang="es-MX" altLang="es-MX" b="1"/>
              <a:t>Peor caso (Worst case )</a:t>
            </a:r>
          </a:p>
          <a:p>
            <a:pPr>
              <a:lnSpc>
                <a:spcPct val="90000"/>
              </a:lnSpc>
              <a:buFontTx/>
              <a:buNone/>
            </a:pPr>
            <a:r>
              <a:rPr lang="es-MX" altLang="es-MX"/>
              <a:t>Este es el mayor tiempo (o espacio) que un algoritmo usara para </a:t>
            </a:r>
            <a:r>
              <a:rPr lang="es-MX" altLang="es-MX" i="1"/>
              <a:t>todas</a:t>
            </a:r>
            <a:r>
              <a:rPr lang="es-MX" altLang="es-MX"/>
              <a:t> las instancias de tamaño </a:t>
            </a:r>
            <a:r>
              <a:rPr lang="es-MX" altLang="es-MX" b="1"/>
              <a:t>n</a:t>
            </a:r>
            <a:r>
              <a:rPr lang="es-MX" altLang="es-MX"/>
              <a:t>. </a:t>
            </a:r>
          </a:p>
          <a:p>
            <a:pPr>
              <a:lnSpc>
                <a:spcPct val="90000"/>
              </a:lnSpc>
              <a:buFontTx/>
              <a:buNone/>
            </a:pPr>
            <a:r>
              <a:rPr lang="es-MX" altLang="es-MX"/>
              <a:t>Se representa con la función </a:t>
            </a:r>
            <a:r>
              <a:rPr lang="es-MX" altLang="es-MX" b="1" i="1">
                <a:latin typeface="Century Schoolbook" panose="02040604050505020304" pitchFamily="18" charset="0"/>
              </a:rPr>
              <a:t>f</a:t>
            </a:r>
            <a:r>
              <a:rPr lang="es-MX" altLang="es-MX"/>
              <a:t>(</a:t>
            </a:r>
            <a:r>
              <a:rPr lang="es-MX" altLang="es-MX" b="1" i="1">
                <a:latin typeface="Century Schoolbook" panose="02040604050505020304" pitchFamily="18" charset="0"/>
              </a:rPr>
              <a:t>n</a:t>
            </a:r>
            <a:r>
              <a:rPr lang="es-MX" altLang="es-MX"/>
              <a:t>) tal que </a:t>
            </a:r>
            <a:r>
              <a:rPr lang="es-MX" altLang="es-MX" b="1" i="1">
                <a:latin typeface="Century Schoolbook" panose="02040604050505020304" pitchFamily="18" charset="0"/>
              </a:rPr>
              <a:t>f</a:t>
            </a:r>
            <a:r>
              <a:rPr lang="es-MX" altLang="es-MX"/>
              <a:t>(</a:t>
            </a:r>
            <a:r>
              <a:rPr lang="es-MX" altLang="es-MX" b="1" i="1">
                <a:latin typeface="Century Schoolbook" panose="02040604050505020304" pitchFamily="18" charset="0"/>
              </a:rPr>
              <a:t>n</a:t>
            </a:r>
            <a:r>
              <a:rPr lang="es-MX" altLang="es-MX"/>
              <a:t>)=</a:t>
            </a:r>
            <a:r>
              <a:rPr lang="es-MX" altLang="es-MX" b="1" i="1">
                <a:latin typeface="Century Schoolbook" panose="02040604050505020304" pitchFamily="18" charset="0"/>
              </a:rPr>
              <a:t>n</a:t>
            </a:r>
            <a:r>
              <a:rPr lang="es-MX" altLang="es-MX" baseline="30000"/>
              <a:t>2 </a:t>
            </a:r>
            <a:r>
              <a:rPr lang="es-MX" altLang="es-MX"/>
              <a:t>o </a:t>
            </a:r>
            <a:r>
              <a:rPr lang="es-MX" altLang="es-MX" b="1" i="1"/>
              <a:t>f(n)=n log n</a:t>
            </a:r>
            <a:r>
              <a:rPr lang="es-MX" altLang="es-MX"/>
              <a:t> . </a:t>
            </a:r>
            <a:br>
              <a:rPr lang="es-MX" altLang="es-MX"/>
            </a:br>
            <a:endParaRPr lang="es-MX" altLang="es-MX"/>
          </a:p>
          <a:p>
            <a:pPr>
              <a:lnSpc>
                <a:spcPct val="90000"/>
              </a:lnSpc>
              <a:buFontTx/>
              <a:buNone/>
            </a:pPr>
            <a:r>
              <a:rPr lang="es-MX" altLang="es-MX" b="1" i="1">
                <a:latin typeface="Century Schoolbook" panose="02040604050505020304" pitchFamily="18" charset="0"/>
              </a:rPr>
              <a:t>                 T</a:t>
            </a:r>
            <a:r>
              <a:rPr lang="es-MX" altLang="es-MX"/>
              <a:t>(</a:t>
            </a:r>
            <a:r>
              <a:rPr lang="es-MX" altLang="es-MX" b="1" i="1">
                <a:latin typeface="Century Schoolbook" panose="02040604050505020304" pitchFamily="18" charset="0"/>
              </a:rPr>
              <a:t>n</a:t>
            </a:r>
            <a:r>
              <a:rPr lang="es-MX" altLang="es-MX"/>
              <a:t>) = </a:t>
            </a:r>
            <a:r>
              <a:rPr lang="es-MX" altLang="es-MX" b="1" i="1">
                <a:latin typeface="Century Schoolbook" panose="02040604050505020304" pitchFamily="18" charset="0"/>
              </a:rPr>
              <a:t>O</a:t>
            </a:r>
            <a:r>
              <a:rPr lang="es-MX" altLang="es-MX"/>
              <a:t>(</a:t>
            </a:r>
            <a:r>
              <a:rPr lang="es-MX" altLang="es-MX" b="1" i="1">
                <a:latin typeface="Century Schoolbook" panose="02040604050505020304" pitchFamily="18" charset="0"/>
              </a:rPr>
              <a:t>f</a:t>
            </a:r>
            <a:r>
              <a:rPr lang="es-MX" altLang="es-MX"/>
              <a:t>(</a:t>
            </a:r>
            <a:r>
              <a:rPr lang="es-MX" altLang="es-MX" b="1" i="1">
                <a:latin typeface="Century Schoolbook" panose="02040604050505020304" pitchFamily="18" charset="0"/>
              </a:rPr>
              <a:t>n</a:t>
            </a:r>
            <a:r>
              <a:rPr lang="es-MX" altLang="es-MX"/>
              <a:t>)) </a:t>
            </a:r>
            <a:br>
              <a:rPr lang="es-MX" altLang="es-MX"/>
            </a:br>
            <a:r>
              <a:rPr lang="es-MX" altLang="es-MX"/>
              <a:t>representa la complejidad de tiempo para el peor caso. Esto significa que el algoritmo tomará  no mas de </a:t>
            </a:r>
            <a:r>
              <a:rPr lang="es-MX" altLang="es-MX" b="1" i="1">
                <a:latin typeface="Century Schoolbook" panose="02040604050505020304" pitchFamily="18" charset="0"/>
              </a:rPr>
              <a:t>f</a:t>
            </a:r>
            <a:r>
              <a:rPr lang="es-MX" altLang="es-MX"/>
              <a:t>(</a:t>
            </a:r>
            <a:r>
              <a:rPr lang="es-MX" altLang="es-MX" b="1" i="1">
                <a:latin typeface="Century Schoolbook" panose="02040604050505020304" pitchFamily="18" charset="0"/>
              </a:rPr>
              <a:t>n</a:t>
            </a:r>
            <a:r>
              <a:rPr lang="es-MX" altLang="es-MX"/>
              <a:t>) operaciones.</a:t>
            </a:r>
          </a:p>
        </p:txBody>
      </p:sp>
    </p:spTree>
    <p:extLst>
      <p:ext uri="{BB962C8B-B14F-4D97-AF65-F5344CB8AC3E}">
        <p14:creationId xmlns:p14="http://schemas.microsoft.com/office/powerpoint/2010/main" val="30759763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ltLang="es-MX" dirty="0">
                <a:cs typeface="Times New Roman" panose="02020603050405020304" pitchFamily="18" charset="0"/>
              </a:rPr>
              <a:t>La notación</a:t>
            </a:r>
            <a:r>
              <a:rPr lang="es-MX" altLang="es-MX" sz="3999" dirty="0">
                <a:cs typeface="Times New Roman" panose="02020603050405020304" pitchFamily="18" charset="0"/>
              </a:rPr>
              <a:t> </a:t>
            </a:r>
            <a:r>
              <a:rPr lang="es-MX" altLang="es-MX" b="1" i="1" dirty="0" smtClean="0">
                <a:cs typeface="Times New Roman" panose="02020603050405020304" pitchFamily="18" charset="0"/>
              </a:rPr>
              <a:t>O </a:t>
            </a:r>
            <a:r>
              <a:rPr lang="es-MX" altLang="es-MX" b="1" i="1" dirty="0">
                <a:cs typeface="Times New Roman" panose="02020603050405020304" pitchFamily="18" charset="0"/>
              </a:rPr>
              <a:t>(</a:t>
            </a:r>
            <a:r>
              <a:rPr lang="es-MX" altLang="es-MX" b="1" i="1" dirty="0" err="1">
                <a:cs typeface="Times New Roman" panose="02020603050405020304" pitchFamily="18" charset="0"/>
              </a:rPr>
              <a:t>big</a:t>
            </a:r>
            <a:r>
              <a:rPr lang="es-MX" altLang="es-MX" b="1" i="1" dirty="0">
                <a:cs typeface="Times New Roman" panose="02020603050405020304" pitchFamily="18" charset="0"/>
              </a:rPr>
              <a:t> Oh)</a:t>
            </a:r>
            <a:endParaRPr lang="es-MX" dirty="0"/>
          </a:p>
        </p:txBody>
      </p:sp>
      <p:sp>
        <p:nvSpPr>
          <p:cNvPr id="5" name="Content Placeholder 4"/>
          <p:cNvSpPr>
            <a:spLocks noGrp="1"/>
          </p:cNvSpPr>
          <p:nvPr>
            <p:ph sz="half" idx="2"/>
          </p:nvPr>
        </p:nvSpPr>
        <p:spPr>
          <a:xfrm>
            <a:off x="1051394" y="2096383"/>
            <a:ext cx="4753642" cy="4022312"/>
          </a:xfrm>
        </p:spPr>
        <p:txBody>
          <a:bodyPr>
            <a:normAutofit fontScale="92500" lnSpcReduction="20000"/>
          </a:bodyPr>
          <a:lstStyle/>
          <a:p>
            <a:r>
              <a:rPr lang="es-MX" dirty="0"/>
              <a:t>La notación O(f(N)) denota, en general, que la cantidad de operaciones básicas del algoritmo es una función de N</a:t>
            </a:r>
            <a:r>
              <a:rPr lang="es-MX" dirty="0" smtClean="0"/>
              <a:t>.</a:t>
            </a:r>
          </a:p>
          <a:p>
            <a:r>
              <a:rPr lang="es-MX" dirty="0"/>
              <a:t>Por ejemplo, un algoritmo de ordenamiento conocido como el método de la burbuja requiere de N al cuadrado operaciones para ordenar una lista de N números, decimos entonces que ese algoritmo es O(N</a:t>
            </a:r>
            <a:r>
              <a:rPr lang="es-MX" baseline="30000" dirty="0"/>
              <a:t>2),</a:t>
            </a:r>
            <a:r>
              <a:rPr lang="es-MX" dirty="0"/>
              <a:t> donde N</a:t>
            </a:r>
            <a:r>
              <a:rPr lang="es-MX" baseline="30000" dirty="0"/>
              <a:t>2</a:t>
            </a:r>
            <a:r>
              <a:rPr lang="es-MX" dirty="0"/>
              <a:t> es una notación para designar N elevado a 2.</a:t>
            </a:r>
          </a:p>
        </p:txBody>
      </p:sp>
      <p:sp>
        <p:nvSpPr>
          <p:cNvPr id="7" name="Content Placeholder 4"/>
          <p:cNvSpPr txBox="1">
            <a:spLocks/>
          </p:cNvSpPr>
          <p:nvPr/>
        </p:nvSpPr>
        <p:spPr>
          <a:xfrm>
            <a:off x="5933791" y="2081940"/>
            <a:ext cx="4753642" cy="4022312"/>
          </a:xfrm>
          <a:prstGeom prst="rect">
            <a:avLst/>
          </a:prstGeom>
        </p:spPr>
        <p:txBody>
          <a:bodyPr vert="horz" lIns="91416" tIns="45708" rIns="91416" bIns="45708" rtlCol="0">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r>
              <a:rPr lang="es-MX" sz="2199" dirty="0"/>
              <a:t>Hay otras formas de ordenar más eficientes, como </a:t>
            </a:r>
            <a:r>
              <a:rPr lang="es-MX" sz="2199" dirty="0" err="1"/>
              <a:t>QuickSort</a:t>
            </a:r>
            <a:r>
              <a:rPr lang="es-MX" sz="2199" dirty="0"/>
              <a:t>, que divide el problema sistemáticamente en dos grupos, en este caso el algoritmo es O(N </a:t>
            </a:r>
            <a:r>
              <a:rPr lang="es-MX" sz="2199" dirty="0" err="1"/>
              <a:t>lg</a:t>
            </a:r>
            <a:r>
              <a:rPr lang="es-MX" sz="2199" dirty="0"/>
              <a:t> N), es decir, N multiplicado por el logaritmo base 2 de N.</a:t>
            </a:r>
          </a:p>
        </p:txBody>
      </p:sp>
    </p:spTree>
    <p:extLst>
      <p:ext uri="{BB962C8B-B14F-4D97-AF65-F5344CB8AC3E}">
        <p14:creationId xmlns:p14="http://schemas.microsoft.com/office/powerpoint/2010/main" val="3514487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s-MX" altLang="es-MX"/>
              <a:t>La notación </a:t>
            </a:r>
            <a:r>
              <a:rPr lang="es-MX" altLang="es-MX" i="1"/>
              <a:t>Ω</a:t>
            </a:r>
            <a:r>
              <a:rPr lang="es-MX" altLang="es-MX"/>
              <a:t> (omega)</a:t>
            </a:r>
          </a:p>
        </p:txBody>
      </p:sp>
      <p:sp>
        <p:nvSpPr>
          <p:cNvPr id="23555" name="Rectangle 3"/>
          <p:cNvSpPr>
            <a:spLocks noGrp="1" noChangeArrowheads="1"/>
          </p:cNvSpPr>
          <p:nvPr>
            <p:ph type="body" idx="1"/>
          </p:nvPr>
        </p:nvSpPr>
        <p:spPr>
          <a:xfrm>
            <a:off x="2209224" y="1981577"/>
            <a:ext cx="7922736" cy="4113728"/>
          </a:xfrm>
        </p:spPr>
        <p:txBody>
          <a:bodyPr>
            <a:normAutofit lnSpcReduction="10000"/>
          </a:bodyPr>
          <a:lstStyle/>
          <a:p>
            <a:pPr>
              <a:lnSpc>
                <a:spcPct val="90000"/>
              </a:lnSpc>
              <a:buFontTx/>
              <a:buNone/>
            </a:pPr>
            <a:r>
              <a:rPr lang="es-MX" altLang="es-MX" sz="2399" b="1"/>
              <a:t>Mejor caso (Best case )</a:t>
            </a:r>
          </a:p>
          <a:p>
            <a:pPr>
              <a:lnSpc>
                <a:spcPct val="90000"/>
              </a:lnSpc>
              <a:buFontTx/>
              <a:buNone/>
            </a:pPr>
            <a:r>
              <a:rPr lang="es-MX" altLang="es-MX" sz="2399"/>
              <a:t>Este es el tiempo mas corto (o menor espacio) que un algoritmo usará para todas las instancias de tamaño </a:t>
            </a:r>
            <a:r>
              <a:rPr lang="es-MX" altLang="es-MX" sz="2399" b="1" i="1">
                <a:latin typeface="Century Schoolbook" panose="02040604050505020304" pitchFamily="18" charset="0"/>
              </a:rPr>
              <a:t>n</a:t>
            </a:r>
            <a:r>
              <a:rPr lang="es-MX" altLang="es-MX" sz="2399"/>
              <a:t>. </a:t>
            </a:r>
          </a:p>
          <a:p>
            <a:pPr>
              <a:lnSpc>
                <a:spcPct val="90000"/>
              </a:lnSpc>
              <a:buFontTx/>
              <a:buNone/>
            </a:pPr>
            <a:r>
              <a:rPr lang="es-MX" altLang="es-MX"/>
              <a:t>Se representa con la función </a:t>
            </a:r>
            <a:r>
              <a:rPr lang="es-MX" altLang="es-MX" b="1" i="1">
                <a:latin typeface="Century Schoolbook" panose="02040604050505020304" pitchFamily="18" charset="0"/>
              </a:rPr>
              <a:t>f</a:t>
            </a:r>
            <a:r>
              <a:rPr lang="es-MX" altLang="es-MX"/>
              <a:t>(</a:t>
            </a:r>
            <a:r>
              <a:rPr lang="es-MX" altLang="es-MX" b="1" i="1">
                <a:latin typeface="Century Schoolbook" panose="02040604050505020304" pitchFamily="18" charset="0"/>
              </a:rPr>
              <a:t>n</a:t>
            </a:r>
            <a:r>
              <a:rPr lang="es-MX" altLang="es-MX"/>
              <a:t>) tal que </a:t>
            </a:r>
            <a:r>
              <a:rPr lang="es-MX" altLang="es-MX" b="1" i="1">
                <a:latin typeface="Century Schoolbook" panose="02040604050505020304" pitchFamily="18" charset="0"/>
              </a:rPr>
              <a:t>f</a:t>
            </a:r>
            <a:r>
              <a:rPr lang="es-MX" altLang="es-MX"/>
              <a:t>(</a:t>
            </a:r>
            <a:r>
              <a:rPr lang="es-MX" altLang="es-MX" b="1" i="1">
                <a:latin typeface="Century Schoolbook" panose="02040604050505020304" pitchFamily="18" charset="0"/>
              </a:rPr>
              <a:t>n</a:t>
            </a:r>
            <a:r>
              <a:rPr lang="es-MX" altLang="es-MX"/>
              <a:t>)=</a:t>
            </a:r>
            <a:r>
              <a:rPr lang="es-MX" altLang="es-MX" b="1" i="1">
                <a:latin typeface="Century Schoolbook" panose="02040604050505020304" pitchFamily="18" charset="0"/>
              </a:rPr>
              <a:t>n</a:t>
            </a:r>
            <a:r>
              <a:rPr lang="es-MX" altLang="es-MX" baseline="30000"/>
              <a:t>2 </a:t>
            </a:r>
            <a:r>
              <a:rPr lang="es-MX" altLang="es-MX"/>
              <a:t>o </a:t>
            </a:r>
            <a:r>
              <a:rPr lang="es-MX" altLang="es-MX" b="1" i="1"/>
              <a:t>f(n)=n lg n</a:t>
            </a:r>
            <a:r>
              <a:rPr lang="es-MX" altLang="es-MX"/>
              <a:t> </a:t>
            </a:r>
          </a:p>
          <a:p>
            <a:pPr>
              <a:lnSpc>
                <a:spcPct val="90000"/>
              </a:lnSpc>
              <a:buFontTx/>
              <a:buNone/>
            </a:pPr>
            <a:r>
              <a:rPr lang="es-MX" altLang="es-MX" sz="2399"/>
              <a:t/>
            </a:r>
            <a:br>
              <a:rPr lang="es-MX" altLang="es-MX" sz="2399"/>
            </a:br>
            <a:r>
              <a:rPr lang="es-MX" altLang="es-MX" sz="2399"/>
              <a:t>      </a:t>
            </a:r>
            <a:r>
              <a:rPr lang="es-MX" altLang="es-MX" b="1" i="1"/>
              <a:t>T(n) = Ω (f(n))</a:t>
            </a:r>
          </a:p>
          <a:p>
            <a:pPr>
              <a:lnSpc>
                <a:spcPct val="90000"/>
              </a:lnSpc>
              <a:buFontTx/>
              <a:buNone/>
            </a:pPr>
            <a:r>
              <a:rPr lang="es-MX" altLang="es-MX"/>
              <a:t>representa la complejidad de tiempo para el mejor caso. Esto significa que el algoritmo tomará  no menos  de </a:t>
            </a:r>
            <a:r>
              <a:rPr lang="es-MX" altLang="es-MX" b="1" i="1">
                <a:latin typeface="Century Schoolbook" panose="02040604050505020304" pitchFamily="18" charset="0"/>
              </a:rPr>
              <a:t>f</a:t>
            </a:r>
            <a:r>
              <a:rPr lang="es-MX" altLang="es-MX"/>
              <a:t>(</a:t>
            </a:r>
            <a:r>
              <a:rPr lang="es-MX" altLang="es-MX" b="1" i="1">
                <a:latin typeface="Century Schoolbook" panose="02040604050505020304" pitchFamily="18" charset="0"/>
              </a:rPr>
              <a:t>n</a:t>
            </a:r>
            <a:r>
              <a:rPr lang="es-MX" altLang="es-MX"/>
              <a:t>) operaciones.</a:t>
            </a:r>
          </a:p>
        </p:txBody>
      </p:sp>
    </p:spTree>
    <p:extLst>
      <p:ext uri="{BB962C8B-B14F-4D97-AF65-F5344CB8AC3E}">
        <p14:creationId xmlns:p14="http://schemas.microsoft.com/office/powerpoint/2010/main" val="2334388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MX" dirty="0" smtClean="0"/>
              <a:t>Introducción a las estructuras de datos</a:t>
            </a:r>
            <a:endParaRPr lang="es-MX" dirty="0"/>
          </a:p>
        </p:txBody>
      </p:sp>
      <p:sp>
        <p:nvSpPr>
          <p:cNvPr id="5" name="Text Placeholder 4"/>
          <p:cNvSpPr>
            <a:spLocks noGrp="1"/>
          </p:cNvSpPr>
          <p:nvPr>
            <p:ph type="body" idx="1"/>
          </p:nvPr>
        </p:nvSpPr>
        <p:spPr/>
        <p:txBody>
          <a:bodyPr/>
          <a:lstStyle/>
          <a:p>
            <a:r>
              <a:rPr lang="es-MX" dirty="0" smtClean="0"/>
              <a:t>1.2. Tipos de Datos Abstractos</a:t>
            </a:r>
          </a:p>
          <a:p>
            <a:r>
              <a:rPr lang="es-MX" dirty="0" smtClean="0"/>
              <a:t>1.3. Ejemplos de Tipos de Datos Abstractos</a:t>
            </a:r>
          </a:p>
          <a:p>
            <a:endParaRPr lang="es-MX" dirty="0"/>
          </a:p>
        </p:txBody>
      </p:sp>
    </p:spTree>
    <p:extLst>
      <p:ext uri="{BB962C8B-B14F-4D97-AF65-F5344CB8AC3E}">
        <p14:creationId xmlns:p14="http://schemas.microsoft.com/office/powerpoint/2010/main" val="219938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s-MX" altLang="es-MX"/>
              <a:t>Notación </a:t>
            </a:r>
            <a:r>
              <a:rPr lang="es-MX" altLang="es-MX" sz="3999" i="1"/>
              <a:t>Θ (theta)</a:t>
            </a:r>
          </a:p>
        </p:txBody>
      </p:sp>
      <p:sp>
        <p:nvSpPr>
          <p:cNvPr id="25603" name="Rectangle 3"/>
          <p:cNvSpPr>
            <a:spLocks noGrp="1" noChangeArrowheads="1"/>
          </p:cNvSpPr>
          <p:nvPr>
            <p:ph type="body" idx="1"/>
          </p:nvPr>
        </p:nvSpPr>
        <p:spPr/>
        <p:txBody>
          <a:bodyPr/>
          <a:lstStyle/>
          <a:p>
            <a:pPr>
              <a:lnSpc>
                <a:spcPct val="90000"/>
              </a:lnSpc>
              <a:buFontTx/>
              <a:buNone/>
            </a:pPr>
            <a:r>
              <a:rPr lang="es-MX" altLang="es-MX" dirty="0"/>
              <a:t>Cuando el rendimiento del peor caso y el mejor caso de un algoritmo es el mismo podemos decir que </a:t>
            </a:r>
            <a:r>
              <a:rPr lang="es-MX" altLang="es-MX" b="1" i="1" dirty="0"/>
              <a:t>T(n) = Θ(f(n))</a:t>
            </a:r>
            <a:r>
              <a:rPr lang="es-MX" altLang="es-MX" dirty="0"/>
              <a:t> . </a:t>
            </a:r>
          </a:p>
          <a:p>
            <a:pPr>
              <a:lnSpc>
                <a:spcPct val="90000"/>
              </a:lnSpc>
              <a:buFontTx/>
              <a:buNone/>
            </a:pPr>
            <a:endParaRPr lang="es-MX" altLang="es-MX" dirty="0"/>
          </a:p>
          <a:p>
            <a:pPr>
              <a:lnSpc>
                <a:spcPct val="90000"/>
              </a:lnSpc>
              <a:buFontTx/>
              <a:buNone/>
            </a:pPr>
            <a:r>
              <a:rPr lang="es-MX" altLang="es-MX" dirty="0"/>
              <a:t>Esto significa que el algoritmo </a:t>
            </a:r>
            <a:r>
              <a:rPr lang="es-MX" altLang="es-MX" b="1" dirty="0"/>
              <a:t>siempre</a:t>
            </a:r>
            <a:r>
              <a:rPr lang="es-MX" altLang="es-MX" dirty="0"/>
              <a:t> usa </a:t>
            </a:r>
            <a:r>
              <a:rPr lang="es-MX" altLang="es-MX" b="1" i="1" dirty="0">
                <a:latin typeface="Century Schoolbook" panose="02040604050505020304" pitchFamily="18" charset="0"/>
              </a:rPr>
              <a:t>f</a:t>
            </a:r>
            <a:r>
              <a:rPr lang="es-MX" altLang="es-MX" dirty="0"/>
              <a:t>(</a:t>
            </a:r>
            <a:r>
              <a:rPr lang="es-MX" altLang="es-MX" b="1" i="1" dirty="0">
                <a:latin typeface="Century Schoolbook" panose="02040604050505020304" pitchFamily="18" charset="0"/>
              </a:rPr>
              <a:t>n</a:t>
            </a:r>
            <a:r>
              <a:rPr lang="es-MX" altLang="es-MX" dirty="0"/>
              <a:t>) operaciones sobre todas las instancias de tamaño </a:t>
            </a:r>
            <a:r>
              <a:rPr lang="es-MX" altLang="es-MX" b="1" i="1" dirty="0">
                <a:latin typeface="Century Schoolbook" panose="02040604050505020304" pitchFamily="18" charset="0"/>
              </a:rPr>
              <a:t>n</a:t>
            </a:r>
            <a:r>
              <a:rPr lang="es-MX" altLang="es-MX" dirty="0"/>
              <a:t>.</a:t>
            </a:r>
          </a:p>
          <a:p>
            <a:pPr>
              <a:lnSpc>
                <a:spcPct val="90000"/>
              </a:lnSpc>
              <a:buFontTx/>
              <a:buNone/>
            </a:pPr>
            <a:endParaRPr lang="es-MX" altLang="es-MX" dirty="0"/>
          </a:p>
          <a:p>
            <a:pPr>
              <a:lnSpc>
                <a:spcPct val="90000"/>
              </a:lnSpc>
              <a:buFontTx/>
              <a:buNone/>
            </a:pPr>
            <a:r>
              <a:rPr lang="es-MX" altLang="es-MX" dirty="0">
                <a:solidFill>
                  <a:srgbClr val="CC3300"/>
                </a:solidFill>
              </a:rPr>
              <a:t>NOTA: no es el caso promedio!!</a:t>
            </a:r>
          </a:p>
          <a:p>
            <a:pPr>
              <a:lnSpc>
                <a:spcPct val="90000"/>
              </a:lnSpc>
              <a:buFontTx/>
              <a:buNone/>
            </a:pPr>
            <a:endParaRPr lang="es-MX" altLang="es-MX" dirty="0">
              <a:solidFill>
                <a:srgbClr val="CC3300"/>
              </a:solidFill>
            </a:endParaRPr>
          </a:p>
        </p:txBody>
      </p:sp>
    </p:spTree>
    <p:extLst>
      <p:ext uri="{BB962C8B-B14F-4D97-AF65-F5344CB8AC3E}">
        <p14:creationId xmlns:p14="http://schemas.microsoft.com/office/powerpoint/2010/main" val="292294816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t>1.5.1 Complejidad en el Tiempo</a:t>
            </a:r>
            <a:endParaRPr lang="es-MX" dirty="0"/>
          </a:p>
        </p:txBody>
      </p:sp>
      <p:sp>
        <p:nvSpPr>
          <p:cNvPr id="3" name="Content Placeholder 2"/>
          <p:cNvSpPr>
            <a:spLocks noGrp="1"/>
          </p:cNvSpPr>
          <p:nvPr>
            <p:ph idx="1"/>
          </p:nvPr>
        </p:nvSpPr>
        <p:spPr/>
        <p:txBody>
          <a:bodyPr/>
          <a:lstStyle/>
          <a:p>
            <a:r>
              <a:rPr lang="es-MX" dirty="0"/>
              <a:t>Como hemos visto, existen muchos enfoques para resolver un problema. ¿Cómo escogemos entre ellos? Generalmente hay dos metas en el diseño de programas de cómputo:  </a:t>
            </a:r>
          </a:p>
          <a:p>
            <a:pPr lvl="1"/>
            <a:r>
              <a:rPr lang="es-MX" dirty="0" smtClean="0"/>
              <a:t>El </a:t>
            </a:r>
            <a:r>
              <a:rPr lang="es-MX" dirty="0"/>
              <a:t>diseño de un algoritmo que sea fácil de entender, codificar y depurar (Ingeniería de Software).  </a:t>
            </a:r>
          </a:p>
          <a:p>
            <a:pPr lvl="1"/>
            <a:r>
              <a:rPr lang="es-MX" dirty="0" smtClean="0"/>
              <a:t>El </a:t>
            </a:r>
            <a:r>
              <a:rPr lang="es-MX" dirty="0"/>
              <a:t>diseño de un algoritmo que haga uso eficiente de los recursos de la computadora (Análisis y Diseño de algoritmos).  </a:t>
            </a:r>
          </a:p>
          <a:p>
            <a:r>
              <a:rPr lang="es-MX" dirty="0"/>
              <a:t>El </a:t>
            </a:r>
            <a:r>
              <a:rPr lang="es-MX" b="1" dirty="0"/>
              <a:t>análisis de algoritmos </a:t>
            </a:r>
            <a:r>
              <a:rPr lang="es-MX" dirty="0"/>
              <a:t>nos permite  medir la dificultad inherente de un problema y evaluar la eficiencia de un algoritmo. </a:t>
            </a:r>
          </a:p>
        </p:txBody>
      </p:sp>
    </p:spTree>
    <p:extLst>
      <p:ext uri="{BB962C8B-B14F-4D97-AF65-F5344CB8AC3E}">
        <p14:creationId xmlns:p14="http://schemas.microsoft.com/office/powerpoint/2010/main" val="270707505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Tiempos de ejecución: </a:t>
            </a:r>
            <a:endParaRPr lang="es-MX" dirty="0"/>
          </a:p>
        </p:txBody>
      </p:sp>
      <p:sp>
        <p:nvSpPr>
          <p:cNvPr id="3" name="Marcador de contenido 2"/>
          <p:cNvSpPr>
            <a:spLocks noGrp="1"/>
          </p:cNvSpPr>
          <p:nvPr>
            <p:ph idx="1"/>
          </p:nvPr>
        </p:nvSpPr>
        <p:spPr>
          <a:xfrm>
            <a:off x="844907" y="1828801"/>
            <a:ext cx="10512862" cy="2104255"/>
          </a:xfrm>
        </p:spPr>
        <p:txBody>
          <a:bodyPr/>
          <a:lstStyle/>
          <a:p>
            <a:r>
              <a:rPr lang="es-MX" dirty="0"/>
              <a:t>Una medida que suele ser útil conocer es el tiempo de ejecución de un algoritmo en función de N, lo que denominaremos T(N). Esta función se puede medir físicamente (ejecutando el programa, reloj en mano), o calcularse sobre el código contando instrucciones a ejecutar y multiplicando por el tiempo requerido por cada </a:t>
            </a:r>
            <a:r>
              <a:rPr lang="es-MX" dirty="0" smtClean="0"/>
              <a:t>instrucción.</a:t>
            </a:r>
            <a:endParaRPr lang="es-MX" dirty="0"/>
          </a:p>
        </p:txBody>
      </p:sp>
      <p:sp>
        <p:nvSpPr>
          <p:cNvPr id="4" name="Rectángulo 3"/>
          <p:cNvSpPr/>
          <p:nvPr/>
        </p:nvSpPr>
        <p:spPr>
          <a:xfrm>
            <a:off x="1269876" y="3933056"/>
            <a:ext cx="6552728" cy="2308324"/>
          </a:xfrm>
          <a:prstGeom prst="rect">
            <a:avLst/>
          </a:prstGeom>
        </p:spPr>
        <p:txBody>
          <a:bodyPr wrap="square">
            <a:spAutoFit/>
          </a:bodyPr>
          <a:lstStyle/>
          <a:p>
            <a:r>
              <a:rPr lang="es-MX" dirty="0"/>
              <a:t>Así, un trozo sencillo de programa como:    </a:t>
            </a:r>
            <a:endParaRPr lang="es-MX" dirty="0" smtClean="0"/>
          </a:p>
          <a:p>
            <a:r>
              <a:rPr lang="es-MX" dirty="0"/>
              <a:t>	</a:t>
            </a:r>
            <a:r>
              <a:rPr lang="es-MX" dirty="0" smtClean="0"/>
              <a:t> </a:t>
            </a:r>
            <a:r>
              <a:rPr lang="es-MX" dirty="0"/>
              <a:t>S1;  FOR  i:= 1  TO  N  DO  S2  END;  </a:t>
            </a:r>
          </a:p>
          <a:p>
            <a:r>
              <a:rPr lang="es-MX" dirty="0"/>
              <a:t>requiere:  </a:t>
            </a:r>
          </a:p>
          <a:p>
            <a:r>
              <a:rPr lang="es-MX" dirty="0"/>
              <a:t>  </a:t>
            </a:r>
            <a:r>
              <a:rPr lang="es-MX" dirty="0" smtClean="0"/>
              <a:t>	T(N</a:t>
            </a:r>
            <a:r>
              <a:rPr lang="es-MX" dirty="0"/>
              <a:t>):= t1 + t2*N  </a:t>
            </a:r>
          </a:p>
          <a:p>
            <a:r>
              <a:rPr lang="es-MX" dirty="0"/>
              <a:t>siendo t1 el tiempo que lleve ejecutar la serie "S1" de sentencias, y t2 el que lleve la serie "S2". </a:t>
            </a:r>
          </a:p>
        </p:txBody>
      </p:sp>
    </p:spTree>
    <p:extLst>
      <p:ext uri="{BB962C8B-B14F-4D97-AF65-F5344CB8AC3E}">
        <p14:creationId xmlns:p14="http://schemas.microsoft.com/office/powerpoint/2010/main" val="31268738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Tiempos de ejecución: </a:t>
            </a:r>
            <a:endParaRPr lang="es-MX" dirty="0"/>
          </a:p>
        </p:txBody>
      </p:sp>
      <p:sp>
        <p:nvSpPr>
          <p:cNvPr id="3" name="Marcador de contenido 2"/>
          <p:cNvSpPr>
            <a:spLocks noGrp="1"/>
          </p:cNvSpPr>
          <p:nvPr>
            <p:ph idx="1"/>
          </p:nvPr>
        </p:nvSpPr>
        <p:spPr/>
        <p:txBody>
          <a:bodyPr/>
          <a:lstStyle/>
          <a:p>
            <a:r>
              <a:rPr lang="es-MX" dirty="0"/>
              <a:t>Prácticamente todos los programas reales incluyen alguna sentencia condicional, haciendo que las sentencias efectivamente ejecutadas dependan de los datos concretos que se le presenten. Esto hace que más que un valor T(N) debamos hablar de un rango de valores:     </a:t>
            </a:r>
            <a:r>
              <a:rPr lang="es-MX" dirty="0" err="1"/>
              <a:t>Tmin</a:t>
            </a:r>
            <a:r>
              <a:rPr lang="es-MX" dirty="0"/>
              <a:t>(N)  &lt;= T(N) &lt;= </a:t>
            </a:r>
            <a:r>
              <a:rPr lang="es-MX" dirty="0" err="1" smtClean="0"/>
              <a:t>Tmax</a:t>
            </a:r>
            <a:r>
              <a:rPr lang="es-MX" dirty="0" smtClean="0"/>
              <a:t>(N</a:t>
            </a:r>
            <a:r>
              <a:rPr lang="es-MX" dirty="0"/>
              <a:t>) </a:t>
            </a:r>
            <a:endParaRPr lang="es-MX" dirty="0" smtClean="0"/>
          </a:p>
          <a:p>
            <a:r>
              <a:rPr lang="es-MX" dirty="0" smtClean="0"/>
              <a:t>Los </a:t>
            </a:r>
            <a:r>
              <a:rPr lang="es-MX" dirty="0"/>
              <a:t>extremos son habitualmente conocidos como "caso peor" y "caso mejor". </a:t>
            </a:r>
          </a:p>
        </p:txBody>
      </p:sp>
    </p:spTree>
    <p:extLst>
      <p:ext uri="{BB962C8B-B14F-4D97-AF65-F5344CB8AC3E}">
        <p14:creationId xmlns:p14="http://schemas.microsoft.com/office/powerpoint/2010/main" val="29290641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Tiempos de ejecución (Cont..):</a:t>
            </a:r>
            <a:endParaRPr lang="es-MX" dirty="0"/>
          </a:p>
        </p:txBody>
      </p:sp>
      <p:sp>
        <p:nvSpPr>
          <p:cNvPr id="3" name="Marcador de contenido 2"/>
          <p:cNvSpPr>
            <a:spLocks noGrp="1"/>
          </p:cNvSpPr>
          <p:nvPr>
            <p:ph idx="1"/>
          </p:nvPr>
        </p:nvSpPr>
        <p:spPr/>
        <p:txBody>
          <a:bodyPr>
            <a:normAutofit lnSpcReduction="10000"/>
          </a:bodyPr>
          <a:lstStyle/>
          <a:p>
            <a:r>
              <a:rPr lang="es-MX" dirty="0"/>
              <a:t>Entre ambos se hallará algún "caso promedio" o más frecuente. Cualquier fórmula T(N) incluye referencias al parámetro N y a una serie de constantes "Ti" que dependen de factores externos al algoritmo como pueden ser la calidad del código generado por el compilador y la velocidad de ejecución de instrucciones del computador que lo ejecuta.   </a:t>
            </a:r>
          </a:p>
          <a:p>
            <a:r>
              <a:rPr lang="es-MX" dirty="0"/>
              <a:t>Dado que es fácil cambiar de compilador y que la potencia de los computadores crece a un ritmo vertiginoso (en la actualidad, se duplica anualmente), intentaremos analizar los algoritmos con algún nivel de independencia de estos factores; es decir, buscaremos estimaciones generales ampliamente válidas. </a:t>
            </a:r>
          </a:p>
        </p:txBody>
      </p:sp>
    </p:spTree>
    <p:extLst>
      <p:ext uri="{BB962C8B-B14F-4D97-AF65-F5344CB8AC3E}">
        <p14:creationId xmlns:p14="http://schemas.microsoft.com/office/powerpoint/2010/main" val="31759629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Operaciones básicas o elementales:</a:t>
            </a:r>
            <a:endParaRPr lang="es-MX" dirty="0"/>
          </a:p>
        </p:txBody>
      </p:sp>
      <p:sp>
        <p:nvSpPr>
          <p:cNvPr id="3" name="Marcador de contenido 2"/>
          <p:cNvSpPr>
            <a:spLocks noGrp="1"/>
          </p:cNvSpPr>
          <p:nvPr>
            <p:ph idx="1"/>
          </p:nvPr>
        </p:nvSpPr>
        <p:spPr/>
        <p:txBody>
          <a:bodyPr>
            <a:normAutofit fontScale="92500" lnSpcReduction="20000"/>
          </a:bodyPr>
          <a:lstStyle/>
          <a:p>
            <a:pPr algn="just"/>
            <a:r>
              <a:rPr lang="es-MX" dirty="0"/>
              <a:t>No se puede medir el tiempo en segundos porque no existe un computador estándar de referencia, en su lugar medimos el número de </a:t>
            </a:r>
            <a:r>
              <a:rPr lang="es-MX" b="1" dirty="0"/>
              <a:t>operaciones básicas o elementales</a:t>
            </a:r>
            <a:r>
              <a:rPr lang="es-MX" dirty="0"/>
              <a:t>.  </a:t>
            </a:r>
          </a:p>
          <a:p>
            <a:r>
              <a:rPr lang="es-MX" dirty="0"/>
              <a:t>Las operaciones básicas son las que realiza el computador en tiempo acotado por una constante, por ejemplo:  </a:t>
            </a:r>
          </a:p>
          <a:p>
            <a:pPr lvl="1"/>
            <a:r>
              <a:rPr lang="es-MX" dirty="0" smtClean="0"/>
              <a:t>Operaciones </a:t>
            </a:r>
            <a:r>
              <a:rPr lang="es-MX" dirty="0"/>
              <a:t>aritméticas básicas </a:t>
            </a:r>
            <a:r>
              <a:rPr lang="es-MX" dirty="0" smtClean="0"/>
              <a:t> </a:t>
            </a:r>
          </a:p>
          <a:p>
            <a:pPr lvl="1"/>
            <a:r>
              <a:rPr lang="es-MX" dirty="0" smtClean="0"/>
              <a:t>Asignaciones </a:t>
            </a:r>
            <a:r>
              <a:rPr lang="es-MX" dirty="0"/>
              <a:t>de tipos predefinidos </a:t>
            </a:r>
            <a:endParaRPr lang="es-MX" dirty="0" smtClean="0"/>
          </a:p>
          <a:p>
            <a:pPr lvl="1"/>
            <a:r>
              <a:rPr lang="es-MX" dirty="0" smtClean="0"/>
              <a:t>Saltos </a:t>
            </a:r>
            <a:r>
              <a:rPr lang="es-MX" dirty="0"/>
              <a:t>(llamadas a funciones, procedimientos y retorno) </a:t>
            </a:r>
            <a:endParaRPr lang="es-MX" dirty="0" smtClean="0"/>
          </a:p>
          <a:p>
            <a:pPr lvl="1"/>
            <a:r>
              <a:rPr lang="es-MX" dirty="0" smtClean="0"/>
              <a:t>Comparaciones </a:t>
            </a:r>
            <a:r>
              <a:rPr lang="es-MX" dirty="0"/>
              <a:t>lógicas </a:t>
            </a:r>
            <a:endParaRPr lang="es-MX" dirty="0" smtClean="0"/>
          </a:p>
          <a:p>
            <a:pPr lvl="1"/>
            <a:r>
              <a:rPr lang="es-MX" dirty="0" smtClean="0"/>
              <a:t>Acceso </a:t>
            </a:r>
            <a:r>
              <a:rPr lang="es-MX" dirty="0"/>
              <a:t>a estructuras indexadas básicas (vectores y matrices)  </a:t>
            </a:r>
            <a:endParaRPr lang="es-MX" dirty="0" smtClean="0"/>
          </a:p>
          <a:p>
            <a:r>
              <a:rPr lang="es-MX" dirty="0" smtClean="0"/>
              <a:t>Es </a:t>
            </a:r>
            <a:r>
              <a:rPr lang="es-MX" dirty="0"/>
              <a:t>posible realizar el estudio de la complejidad de un algoritmo sólo en base a un conjunto reducido de sentencias, por ejemplo, las que más influyen en el tiempo de ejecución. </a:t>
            </a:r>
          </a:p>
        </p:txBody>
      </p:sp>
    </p:spTree>
    <p:extLst>
      <p:ext uri="{BB962C8B-B14F-4D97-AF65-F5344CB8AC3E}">
        <p14:creationId xmlns:p14="http://schemas.microsoft.com/office/powerpoint/2010/main" val="235296209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7" descr="$ \exis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163" y="3262358"/>
            <a:ext cx="133315" cy="14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 Box 22"/>
          <p:cNvSpPr txBox="1">
            <a:spLocks noChangeArrowheads="1"/>
          </p:cNvSpPr>
          <p:nvPr/>
        </p:nvSpPr>
        <p:spPr bwMode="auto">
          <a:xfrm>
            <a:off x="398068" y="449594"/>
            <a:ext cx="5004085" cy="57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spcBef>
                <a:spcPct val="50000"/>
              </a:spcBef>
            </a:pPr>
            <a:r>
              <a:rPr lang="es-MX" altLang="es-MX" sz="3199" dirty="0">
                <a:latin typeface="Times New Roman" panose="02020603050405020304" pitchFamily="18" charset="0"/>
              </a:rPr>
              <a:t>Complejidad en Tiempo</a:t>
            </a:r>
            <a:endParaRPr lang="es-ES" altLang="es-MX" sz="3199" dirty="0">
              <a:latin typeface="Times New Roman" panose="02020603050405020304" pitchFamily="18" charset="0"/>
            </a:endParaRPr>
          </a:p>
        </p:txBody>
      </p:sp>
      <p:sp>
        <p:nvSpPr>
          <p:cNvPr id="313367" name="Text Box 23"/>
          <p:cNvSpPr txBox="1">
            <a:spLocks noChangeArrowheads="1"/>
          </p:cNvSpPr>
          <p:nvPr/>
        </p:nvSpPr>
        <p:spPr bwMode="auto">
          <a:xfrm>
            <a:off x="1557938" y="5491235"/>
            <a:ext cx="8781104" cy="1199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just" eaLnBrk="1" hangingPunct="1">
              <a:spcBef>
                <a:spcPct val="50000"/>
              </a:spcBef>
            </a:pPr>
            <a:r>
              <a:rPr lang="es-MX" altLang="es-MX" sz="2399" dirty="0">
                <a:latin typeface="Arial" panose="020B0604020202020204" pitchFamily="34" charset="0"/>
              </a:rPr>
              <a:t>Al afirmar que un algoritmo es O (f(n)), se está diciendo que al aumentar el número de datos que debe procesar, el tiempo del algoritmo va a crecer a como crece f en relación a n</a:t>
            </a:r>
            <a:endParaRPr lang="es-ES" altLang="es-MX" sz="2399" dirty="0">
              <a:latin typeface="Arial" panose="020B0604020202020204" pitchFamily="34" charset="0"/>
            </a:endParaRPr>
          </a:p>
        </p:txBody>
      </p:sp>
      <p:sp>
        <p:nvSpPr>
          <p:cNvPr id="13320" name="Text Box 27"/>
          <p:cNvSpPr txBox="1">
            <a:spLocks noChangeArrowheads="1"/>
          </p:cNvSpPr>
          <p:nvPr/>
        </p:nvSpPr>
        <p:spPr bwMode="auto">
          <a:xfrm>
            <a:off x="1712287" y="1073296"/>
            <a:ext cx="2664718" cy="400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1999" dirty="0">
                <a:latin typeface="Arial" panose="020B0604020202020204" pitchFamily="34" charset="0"/>
              </a:rPr>
              <a:t>T</a:t>
            </a:r>
            <a:r>
              <a:rPr lang="es-MX" altLang="es-MX" sz="1999" baseline="-25000" dirty="0">
                <a:latin typeface="Arial" panose="020B0604020202020204" pitchFamily="34" charset="0"/>
              </a:rPr>
              <a:t>A</a:t>
            </a:r>
            <a:r>
              <a:rPr lang="es-MX" altLang="es-MX" sz="1999" dirty="0">
                <a:latin typeface="Arial" panose="020B0604020202020204" pitchFamily="34" charset="0"/>
              </a:rPr>
              <a:t>(n) más comunes</a:t>
            </a:r>
            <a:endParaRPr lang="es-ES" altLang="es-MX" sz="1999" dirty="0">
              <a:latin typeface="Arial" panose="020B0604020202020204" pitchFamily="34" charset="0"/>
            </a:endParaRPr>
          </a:p>
        </p:txBody>
      </p:sp>
      <p:graphicFrame>
        <p:nvGraphicFramePr>
          <p:cNvPr id="313404" name="Group 60"/>
          <p:cNvGraphicFramePr>
            <a:graphicFrameLocks noGrp="1"/>
          </p:cNvGraphicFramePr>
          <p:nvPr>
            <p:extLst/>
          </p:nvPr>
        </p:nvGraphicFramePr>
        <p:xfrm>
          <a:off x="1557938" y="1777714"/>
          <a:ext cx="3960362" cy="2933568"/>
        </p:xfrm>
        <a:graphic>
          <a:graphicData uri="http://schemas.openxmlformats.org/drawingml/2006/table">
            <a:tbl>
              <a:tblPr/>
              <a:tblGrid>
                <a:gridCol w="1672626"/>
                <a:gridCol w="2287736"/>
              </a:tblGrid>
              <a:tr h="36669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0" i="0" u="none" strike="noStrike" cap="none" normalizeH="0" baseline="0" dirty="0" smtClean="0">
                          <a:ln>
                            <a:noFill/>
                          </a:ln>
                          <a:solidFill>
                            <a:schemeClr val="tx1"/>
                          </a:solidFill>
                          <a:effectLst/>
                          <a:latin typeface="Arial" charset="0"/>
                        </a:rPr>
                        <a:t>O(1)</a:t>
                      </a:r>
                      <a:endParaRPr kumimoji="0" lang="es-ES" sz="1600" b="0" i="0" u="none" strike="noStrike" cap="none" normalizeH="0" baseline="0" dirty="0" smtClean="0">
                        <a:ln>
                          <a:noFill/>
                        </a:ln>
                        <a:solidFill>
                          <a:schemeClr val="tx1"/>
                        </a:solidFill>
                        <a:effectLst/>
                        <a:latin typeface="Arial" charset="0"/>
                      </a:endParaRPr>
                    </a:p>
                  </a:txBody>
                  <a:tcPr marL="91416" marR="91416"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0" i="0" u="none" strike="noStrike" cap="none" normalizeH="0" baseline="0" smtClean="0">
                          <a:ln>
                            <a:noFill/>
                          </a:ln>
                          <a:solidFill>
                            <a:schemeClr val="tx1"/>
                          </a:solidFill>
                          <a:effectLst/>
                          <a:latin typeface="Arial" charset="0"/>
                        </a:rPr>
                        <a:t>constante</a:t>
                      </a:r>
                      <a:endParaRPr kumimoji="0" lang="es-ES" sz="1600" b="0" i="0" u="none" strike="noStrike" cap="none" normalizeH="0" baseline="0" smtClean="0">
                        <a:ln>
                          <a:noFill/>
                        </a:ln>
                        <a:solidFill>
                          <a:schemeClr val="tx1"/>
                        </a:solidFill>
                        <a:effectLst/>
                        <a:latin typeface="Arial" charset="0"/>
                      </a:endParaRPr>
                    </a:p>
                  </a:txBody>
                  <a:tcPr marL="91416" marR="91416"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9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0" i="0" u="none" strike="noStrike" cap="none" normalizeH="0" baseline="0" smtClean="0">
                          <a:ln>
                            <a:noFill/>
                          </a:ln>
                          <a:solidFill>
                            <a:schemeClr val="tx1"/>
                          </a:solidFill>
                          <a:effectLst/>
                          <a:latin typeface="Arial" charset="0"/>
                        </a:rPr>
                        <a:t>O(log n)</a:t>
                      </a:r>
                      <a:endParaRPr kumimoji="0" lang="es-ES" sz="1600" b="0" i="0" u="none" strike="noStrike" cap="none" normalizeH="0" baseline="0" smtClean="0">
                        <a:ln>
                          <a:noFill/>
                        </a:ln>
                        <a:solidFill>
                          <a:schemeClr val="tx1"/>
                        </a:solidFill>
                        <a:effectLst/>
                        <a:latin typeface="Arial" charset="0"/>
                      </a:endParaRPr>
                    </a:p>
                  </a:txBody>
                  <a:tcPr marL="91416" marR="91416"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0" i="0" u="none" strike="noStrike" cap="none" normalizeH="0" baseline="0" dirty="0" smtClean="0">
                          <a:ln>
                            <a:noFill/>
                          </a:ln>
                          <a:solidFill>
                            <a:schemeClr val="tx1"/>
                          </a:solidFill>
                          <a:effectLst/>
                          <a:latin typeface="Arial" charset="0"/>
                        </a:rPr>
                        <a:t>logarítmico</a:t>
                      </a:r>
                      <a:endParaRPr kumimoji="0" lang="es-ES" sz="1600" b="0" i="0" u="none" strike="noStrike" cap="none" normalizeH="0" baseline="0" dirty="0" smtClean="0">
                        <a:ln>
                          <a:noFill/>
                        </a:ln>
                        <a:solidFill>
                          <a:schemeClr val="tx1"/>
                        </a:solidFill>
                        <a:effectLst/>
                        <a:latin typeface="Arial" charset="0"/>
                      </a:endParaRPr>
                    </a:p>
                  </a:txBody>
                  <a:tcPr marL="91416" marR="91416"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9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0" i="0" u="none" strike="noStrike" cap="none" normalizeH="0" baseline="0" smtClean="0">
                          <a:ln>
                            <a:noFill/>
                          </a:ln>
                          <a:solidFill>
                            <a:schemeClr val="tx1"/>
                          </a:solidFill>
                          <a:effectLst/>
                          <a:latin typeface="Arial" charset="0"/>
                        </a:rPr>
                        <a:t>O(n)</a:t>
                      </a:r>
                      <a:endParaRPr kumimoji="0" lang="es-ES" sz="1600" b="0" i="0" u="none" strike="noStrike" cap="none" normalizeH="0" baseline="0" smtClean="0">
                        <a:ln>
                          <a:noFill/>
                        </a:ln>
                        <a:solidFill>
                          <a:schemeClr val="tx1"/>
                        </a:solidFill>
                        <a:effectLst/>
                        <a:latin typeface="Arial" charset="0"/>
                      </a:endParaRPr>
                    </a:p>
                  </a:txBody>
                  <a:tcPr marL="91416" marR="91416"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0" i="0" u="none" strike="noStrike" cap="none" normalizeH="0" baseline="0" smtClean="0">
                          <a:ln>
                            <a:noFill/>
                          </a:ln>
                          <a:solidFill>
                            <a:schemeClr val="tx1"/>
                          </a:solidFill>
                          <a:effectLst/>
                          <a:latin typeface="Arial" charset="0"/>
                        </a:rPr>
                        <a:t>lineal</a:t>
                      </a:r>
                      <a:endParaRPr kumimoji="0" lang="es-ES" sz="1600" b="0" i="0" u="none" strike="noStrike" cap="none" normalizeH="0" baseline="0" smtClean="0">
                        <a:ln>
                          <a:noFill/>
                        </a:ln>
                        <a:solidFill>
                          <a:schemeClr val="tx1"/>
                        </a:solidFill>
                        <a:effectLst/>
                        <a:latin typeface="Arial" charset="0"/>
                      </a:endParaRPr>
                    </a:p>
                  </a:txBody>
                  <a:tcPr marL="91416" marR="91416"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9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0" i="0" u="none" strike="noStrike" cap="none" normalizeH="0" baseline="0" smtClean="0">
                          <a:ln>
                            <a:noFill/>
                          </a:ln>
                          <a:solidFill>
                            <a:schemeClr val="tx1"/>
                          </a:solidFill>
                          <a:effectLst/>
                          <a:latin typeface="Arial" charset="0"/>
                        </a:rPr>
                        <a:t>O(n log n)</a:t>
                      </a:r>
                      <a:endParaRPr kumimoji="0" lang="es-ES" sz="1600" b="0" i="0" u="none" strike="noStrike" cap="none" normalizeH="0" baseline="0" smtClean="0">
                        <a:ln>
                          <a:noFill/>
                        </a:ln>
                        <a:solidFill>
                          <a:schemeClr val="tx1"/>
                        </a:solidFill>
                        <a:effectLst/>
                        <a:latin typeface="Arial" charset="0"/>
                      </a:endParaRPr>
                    </a:p>
                  </a:txBody>
                  <a:tcPr marL="91416" marR="91416"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0" i="0" u="none" strike="noStrike" cap="none" normalizeH="0" baseline="0" smtClean="0">
                          <a:ln>
                            <a:noFill/>
                          </a:ln>
                          <a:solidFill>
                            <a:schemeClr val="tx1"/>
                          </a:solidFill>
                          <a:effectLst/>
                          <a:latin typeface="Arial" charset="0"/>
                        </a:rPr>
                        <a:t>Cuasi-lineal</a:t>
                      </a:r>
                      <a:endParaRPr kumimoji="0" lang="es-ES" sz="1600" b="0" i="0" u="none" strike="noStrike" cap="none" normalizeH="0" baseline="0" smtClean="0">
                        <a:ln>
                          <a:noFill/>
                        </a:ln>
                        <a:solidFill>
                          <a:schemeClr val="tx1"/>
                        </a:solidFill>
                        <a:effectLst/>
                        <a:latin typeface="Arial" charset="0"/>
                      </a:endParaRPr>
                    </a:p>
                  </a:txBody>
                  <a:tcPr marL="91416" marR="91416"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9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0" i="0" u="none" strike="noStrike" cap="none" normalizeH="0" baseline="0" dirty="0" smtClean="0">
                          <a:ln>
                            <a:noFill/>
                          </a:ln>
                          <a:solidFill>
                            <a:schemeClr val="tx1"/>
                          </a:solidFill>
                          <a:effectLst/>
                          <a:latin typeface="Arial" charset="0"/>
                        </a:rPr>
                        <a:t>O(n</a:t>
                      </a:r>
                      <a:r>
                        <a:rPr kumimoji="0" lang="es-MX" sz="1600" b="0" i="0" u="none" strike="noStrike" cap="none" normalizeH="0" baseline="30000" dirty="0" smtClean="0">
                          <a:ln>
                            <a:noFill/>
                          </a:ln>
                          <a:solidFill>
                            <a:schemeClr val="tx1"/>
                          </a:solidFill>
                          <a:effectLst/>
                          <a:latin typeface="Arial" charset="0"/>
                        </a:rPr>
                        <a:t>2</a:t>
                      </a:r>
                      <a:r>
                        <a:rPr kumimoji="0" lang="es-MX" sz="1600" b="0" i="0" u="none" strike="noStrike" cap="none" normalizeH="0" baseline="0" dirty="0" smtClean="0">
                          <a:ln>
                            <a:noFill/>
                          </a:ln>
                          <a:solidFill>
                            <a:schemeClr val="tx1"/>
                          </a:solidFill>
                          <a:effectLst/>
                          <a:latin typeface="Arial" charset="0"/>
                        </a:rPr>
                        <a:t>)</a:t>
                      </a:r>
                      <a:endParaRPr kumimoji="0" lang="es-ES" sz="1600" b="0" i="0" u="none" strike="noStrike" cap="none" normalizeH="0" baseline="0" dirty="0" smtClean="0">
                        <a:ln>
                          <a:noFill/>
                        </a:ln>
                        <a:solidFill>
                          <a:schemeClr val="tx1"/>
                        </a:solidFill>
                        <a:effectLst/>
                        <a:latin typeface="Arial" charset="0"/>
                      </a:endParaRPr>
                    </a:p>
                  </a:txBody>
                  <a:tcPr marL="91416" marR="91416"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0" i="0" u="none" strike="noStrike" cap="none" normalizeH="0" baseline="0" smtClean="0">
                          <a:ln>
                            <a:noFill/>
                          </a:ln>
                          <a:solidFill>
                            <a:schemeClr val="tx1"/>
                          </a:solidFill>
                          <a:effectLst/>
                          <a:latin typeface="Arial" charset="0"/>
                        </a:rPr>
                        <a:t>cuadrático</a:t>
                      </a:r>
                      <a:endParaRPr kumimoji="0" lang="es-ES" sz="1600" b="0" i="0" u="none" strike="noStrike" cap="none" normalizeH="0" baseline="0" smtClean="0">
                        <a:ln>
                          <a:noFill/>
                        </a:ln>
                        <a:solidFill>
                          <a:schemeClr val="tx1"/>
                        </a:solidFill>
                        <a:effectLst/>
                        <a:latin typeface="Arial" charset="0"/>
                      </a:endParaRPr>
                    </a:p>
                  </a:txBody>
                  <a:tcPr marL="91416" marR="91416"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9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0" i="0" u="none" strike="noStrike" cap="none" normalizeH="0" baseline="0" smtClean="0">
                          <a:ln>
                            <a:noFill/>
                          </a:ln>
                          <a:solidFill>
                            <a:schemeClr val="tx1"/>
                          </a:solidFill>
                          <a:effectLst/>
                          <a:latin typeface="Arial" charset="0"/>
                        </a:rPr>
                        <a:t>O(n</a:t>
                      </a:r>
                      <a:r>
                        <a:rPr kumimoji="0" lang="es-MX" sz="1600" b="0" i="0" u="none" strike="noStrike" cap="none" normalizeH="0" baseline="30000" smtClean="0">
                          <a:ln>
                            <a:noFill/>
                          </a:ln>
                          <a:solidFill>
                            <a:schemeClr val="tx1"/>
                          </a:solidFill>
                          <a:effectLst/>
                          <a:latin typeface="Arial" charset="0"/>
                        </a:rPr>
                        <a:t>a</a:t>
                      </a:r>
                      <a:r>
                        <a:rPr kumimoji="0" lang="es-MX" sz="1600" b="0" i="0" u="none" strike="noStrike" cap="none" normalizeH="0" baseline="0" smtClean="0">
                          <a:ln>
                            <a:noFill/>
                          </a:ln>
                          <a:solidFill>
                            <a:schemeClr val="tx1"/>
                          </a:solidFill>
                          <a:effectLst/>
                          <a:latin typeface="Arial" charset="0"/>
                        </a:rPr>
                        <a:t>)</a:t>
                      </a:r>
                      <a:endParaRPr kumimoji="0" lang="es-ES" sz="1600" b="0" i="0" u="none" strike="noStrike" cap="none" normalizeH="0" baseline="0" smtClean="0">
                        <a:ln>
                          <a:noFill/>
                        </a:ln>
                        <a:solidFill>
                          <a:schemeClr val="tx1"/>
                        </a:solidFill>
                        <a:effectLst/>
                        <a:latin typeface="Arial" charset="0"/>
                      </a:endParaRPr>
                    </a:p>
                  </a:txBody>
                  <a:tcPr marL="91416" marR="91416"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0" i="0" u="none" strike="noStrike" cap="none" normalizeH="0" baseline="0" smtClean="0">
                          <a:ln>
                            <a:noFill/>
                          </a:ln>
                          <a:solidFill>
                            <a:schemeClr val="tx1"/>
                          </a:solidFill>
                          <a:effectLst/>
                          <a:latin typeface="Arial" charset="0"/>
                        </a:rPr>
                        <a:t>Polinomial a&gt;2</a:t>
                      </a:r>
                      <a:endParaRPr kumimoji="0" lang="es-ES" sz="1600" b="0" i="0" u="none" strike="noStrike" cap="none" normalizeH="0" baseline="0" smtClean="0">
                        <a:ln>
                          <a:noFill/>
                        </a:ln>
                        <a:solidFill>
                          <a:schemeClr val="tx1"/>
                        </a:solidFill>
                        <a:effectLst/>
                        <a:latin typeface="Arial" charset="0"/>
                      </a:endParaRPr>
                    </a:p>
                  </a:txBody>
                  <a:tcPr marL="91416" marR="91416"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9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0" i="0" u="none" strike="noStrike" cap="none" normalizeH="0" baseline="0" smtClean="0">
                          <a:ln>
                            <a:noFill/>
                          </a:ln>
                          <a:solidFill>
                            <a:schemeClr val="tx1"/>
                          </a:solidFill>
                          <a:effectLst/>
                          <a:latin typeface="Arial" charset="0"/>
                        </a:rPr>
                        <a:t>O(a</a:t>
                      </a:r>
                      <a:r>
                        <a:rPr kumimoji="0" lang="es-MX" sz="1600" b="0" i="0" u="none" strike="noStrike" cap="none" normalizeH="0" baseline="30000" smtClean="0">
                          <a:ln>
                            <a:noFill/>
                          </a:ln>
                          <a:solidFill>
                            <a:schemeClr val="tx1"/>
                          </a:solidFill>
                          <a:effectLst/>
                          <a:latin typeface="Arial" charset="0"/>
                        </a:rPr>
                        <a:t>n</a:t>
                      </a:r>
                      <a:r>
                        <a:rPr kumimoji="0" lang="es-MX" sz="1600" b="0" i="0" u="none" strike="noStrike" cap="none" normalizeH="0" baseline="0" smtClean="0">
                          <a:ln>
                            <a:noFill/>
                          </a:ln>
                          <a:solidFill>
                            <a:schemeClr val="tx1"/>
                          </a:solidFill>
                          <a:effectLst/>
                          <a:latin typeface="Arial" charset="0"/>
                        </a:rPr>
                        <a:t>)</a:t>
                      </a:r>
                      <a:endParaRPr kumimoji="0" lang="es-ES" sz="1600" b="0" i="0" u="none" strike="noStrike" cap="none" normalizeH="0" baseline="0" smtClean="0">
                        <a:ln>
                          <a:noFill/>
                        </a:ln>
                        <a:solidFill>
                          <a:schemeClr val="tx1"/>
                        </a:solidFill>
                        <a:effectLst/>
                        <a:latin typeface="Arial" charset="0"/>
                      </a:endParaRPr>
                    </a:p>
                  </a:txBody>
                  <a:tcPr marL="91416" marR="91416"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0" i="0" u="none" strike="noStrike" cap="none" normalizeH="0" baseline="0" smtClean="0">
                          <a:ln>
                            <a:noFill/>
                          </a:ln>
                          <a:solidFill>
                            <a:schemeClr val="tx1"/>
                          </a:solidFill>
                          <a:effectLst/>
                          <a:latin typeface="Arial" charset="0"/>
                        </a:rPr>
                        <a:t>Exponencial, a&gt;2</a:t>
                      </a:r>
                      <a:endParaRPr kumimoji="0" lang="es-ES" sz="1600" b="0" i="0" u="none" strike="noStrike" cap="none" normalizeH="0" baseline="0" smtClean="0">
                        <a:ln>
                          <a:noFill/>
                        </a:ln>
                        <a:solidFill>
                          <a:schemeClr val="tx1"/>
                        </a:solidFill>
                        <a:effectLst/>
                        <a:latin typeface="Arial" charset="0"/>
                      </a:endParaRPr>
                    </a:p>
                  </a:txBody>
                  <a:tcPr marL="91416" marR="91416"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9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0" i="0" u="none" strike="noStrike" cap="none" normalizeH="0" baseline="0" dirty="0" smtClean="0">
                          <a:ln>
                            <a:noFill/>
                          </a:ln>
                          <a:solidFill>
                            <a:schemeClr val="tx1"/>
                          </a:solidFill>
                          <a:effectLst/>
                          <a:latin typeface="Arial" charset="0"/>
                        </a:rPr>
                        <a:t>O(n!)</a:t>
                      </a:r>
                      <a:endParaRPr kumimoji="0" lang="es-ES" sz="1600" b="0" i="0" u="none" strike="noStrike" cap="none" normalizeH="0" baseline="0" dirty="0" smtClean="0">
                        <a:ln>
                          <a:noFill/>
                        </a:ln>
                        <a:solidFill>
                          <a:schemeClr val="tx1"/>
                        </a:solidFill>
                        <a:effectLst/>
                        <a:latin typeface="Arial" charset="0"/>
                      </a:endParaRPr>
                    </a:p>
                  </a:txBody>
                  <a:tcPr marL="91416" marR="91416"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0" i="0" u="none" strike="noStrike" cap="none" normalizeH="0" baseline="0" dirty="0" smtClean="0">
                          <a:ln>
                            <a:noFill/>
                          </a:ln>
                          <a:solidFill>
                            <a:schemeClr val="tx1"/>
                          </a:solidFill>
                          <a:effectLst/>
                          <a:latin typeface="Arial" charset="0"/>
                        </a:rPr>
                        <a:t>factorial</a:t>
                      </a:r>
                      <a:endParaRPr kumimoji="0" lang="es-ES" sz="1600" b="0" i="0" u="none" strike="noStrike" cap="none" normalizeH="0" baseline="0" dirty="0" smtClean="0">
                        <a:ln>
                          <a:noFill/>
                        </a:ln>
                        <a:solidFill>
                          <a:schemeClr val="tx1"/>
                        </a:solidFill>
                        <a:effectLst/>
                        <a:latin typeface="Arial" charset="0"/>
                      </a:endParaRPr>
                    </a:p>
                  </a:txBody>
                  <a:tcPr marL="91416" marR="91416"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64"/>
          <p:cNvGrpSpPr>
            <a:grpSpLocks/>
          </p:cNvGrpSpPr>
          <p:nvPr/>
        </p:nvGrpSpPr>
        <p:grpSpPr bwMode="auto">
          <a:xfrm>
            <a:off x="5846894" y="534154"/>
            <a:ext cx="5728197" cy="4941379"/>
            <a:chOff x="2699" y="1344"/>
            <a:chExt cx="2952" cy="1954"/>
          </a:xfrm>
        </p:grpSpPr>
        <p:sp>
          <p:nvSpPr>
            <p:cNvPr id="13354" name="Text Box 21"/>
            <p:cNvSpPr txBox="1">
              <a:spLocks noChangeArrowheads="1"/>
            </p:cNvSpPr>
            <p:nvPr/>
          </p:nvSpPr>
          <p:spPr bwMode="auto">
            <a:xfrm>
              <a:off x="2699" y="3067"/>
              <a:ext cx="29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1600" b="1" dirty="0">
                  <a:latin typeface="Arial" panose="020B0604020202020204" pitchFamily="34" charset="0"/>
                </a:rPr>
                <a:t>Crecimiento de las funciones típicas de complejidad de algoritmos</a:t>
              </a:r>
              <a:endParaRPr lang="es-ES" altLang="es-MX" sz="1600" b="1" dirty="0">
                <a:latin typeface="Arial" panose="020B0604020202020204" pitchFamily="34" charset="0"/>
              </a:endParaRPr>
            </a:p>
          </p:txBody>
        </p:sp>
        <p:pic>
          <p:nvPicPr>
            <p:cNvPr id="13355" name="Picture 63" descr="tiemp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 y="1344"/>
              <a:ext cx="2816" cy="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98782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33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6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t>Complejidad en el tiempo</a:t>
            </a:r>
            <a:endParaRPr lang="es-MX" dirty="0"/>
          </a:p>
        </p:txBody>
      </p:sp>
      <p:graphicFrame>
        <p:nvGraphicFramePr>
          <p:cNvPr id="4" name="Content Placeholder 3"/>
          <p:cNvGraphicFramePr>
            <a:graphicFrameLocks noGrp="1"/>
          </p:cNvGraphicFramePr>
          <p:nvPr>
            <p:ph idx="1"/>
            <p:extLst/>
          </p:nvPr>
        </p:nvGraphicFramePr>
        <p:xfrm>
          <a:off x="1142702" y="1594238"/>
          <a:ext cx="9870093" cy="3677460"/>
        </p:xfrm>
        <a:graphic>
          <a:graphicData uri="http://schemas.openxmlformats.org/drawingml/2006/table">
            <a:tbl>
              <a:tblPr firstRow="1" bandRow="1">
                <a:tableStyleId>{5C22544A-7EE6-4342-B048-85BDC9FD1C3A}</a:tableStyleId>
              </a:tblPr>
              <a:tblGrid>
                <a:gridCol w="1496779"/>
                <a:gridCol w="8373314"/>
              </a:tblGrid>
              <a:tr h="370743">
                <a:tc>
                  <a:txBody>
                    <a:bodyPr/>
                    <a:lstStyle/>
                    <a:p>
                      <a:r>
                        <a:rPr lang="es-419" sz="1800" dirty="0" smtClean="0"/>
                        <a:t>Tipo</a:t>
                      </a:r>
                      <a:endParaRPr lang="es-MX" sz="1800" dirty="0"/>
                    </a:p>
                  </a:txBody>
                  <a:tcPr marL="91416" marR="91416" marT="45708" marB="45708"/>
                </a:tc>
                <a:tc>
                  <a:txBody>
                    <a:bodyPr/>
                    <a:lstStyle/>
                    <a:p>
                      <a:r>
                        <a:rPr lang="es-419" sz="1800" dirty="0" smtClean="0"/>
                        <a:t>Descripción</a:t>
                      </a:r>
                      <a:endParaRPr lang="es-MX" sz="1800" dirty="0"/>
                    </a:p>
                  </a:txBody>
                  <a:tcPr marL="91416" marR="91416" marT="45708" marB="45708"/>
                </a:tc>
              </a:tr>
              <a:tr h="370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cap="none" normalizeH="0" baseline="0" dirty="0" smtClean="0">
                          <a:ln>
                            <a:noFill/>
                          </a:ln>
                          <a:solidFill>
                            <a:schemeClr val="tx1"/>
                          </a:solidFill>
                          <a:effectLst/>
                          <a:latin typeface="Arial" charset="0"/>
                        </a:rPr>
                        <a:t>O(1)</a:t>
                      </a:r>
                      <a:endParaRPr kumimoji="0" lang="es-ES" sz="1800" b="0" i="0" u="none" strike="noStrike" cap="none" normalizeH="0" baseline="0" dirty="0" smtClean="0">
                        <a:ln>
                          <a:noFill/>
                        </a:ln>
                        <a:solidFill>
                          <a:schemeClr val="tx1"/>
                        </a:solidFill>
                        <a:effectLst/>
                        <a:latin typeface="Arial" charset="0"/>
                      </a:endParaRP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cap="none" normalizeH="0" baseline="0" dirty="0" smtClean="0">
                          <a:ln>
                            <a:noFill/>
                          </a:ln>
                          <a:solidFill>
                            <a:schemeClr val="tx1"/>
                          </a:solidFill>
                          <a:effectLst/>
                          <a:latin typeface="Arial" charset="0"/>
                        </a:rPr>
                        <a:t>Significa que la mayoría de las instrucciones se ejecutan una vez o muy pocas </a:t>
                      </a:r>
                    </a:p>
                  </a:txBody>
                  <a:tcPr marL="91416" marR="91416" marT="45708" marB="45708"/>
                </a:tc>
              </a:tr>
              <a:tr h="6399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cap="none" normalizeH="0" baseline="0" dirty="0" smtClean="0">
                          <a:ln>
                            <a:noFill/>
                          </a:ln>
                          <a:solidFill>
                            <a:schemeClr val="tx1"/>
                          </a:solidFill>
                          <a:effectLst/>
                          <a:latin typeface="Arial" charset="0"/>
                        </a:rPr>
                        <a:t>O(log n)</a:t>
                      </a:r>
                      <a:endParaRPr kumimoji="0" lang="es-ES" sz="1800" b="0" i="0" u="none" strike="noStrike" cap="none" normalizeH="0" baseline="0" dirty="0" smtClean="0">
                        <a:ln>
                          <a:noFill/>
                        </a:ln>
                        <a:solidFill>
                          <a:schemeClr val="tx1"/>
                        </a:solidFill>
                        <a:effectLst/>
                        <a:latin typeface="Arial" charset="0"/>
                      </a:endParaRP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cap="none" normalizeH="0" baseline="0" dirty="0" smtClean="0">
                          <a:ln>
                            <a:noFill/>
                          </a:ln>
                          <a:solidFill>
                            <a:schemeClr val="tx1"/>
                          </a:solidFill>
                          <a:effectLst/>
                          <a:latin typeface="Arial" charset="0"/>
                        </a:rPr>
                        <a:t>El programa es más lento cuanto más crezca N, pero es inapreciable, pues log n no se duplica hasta que N llegue a N</a:t>
                      </a:r>
                      <a:r>
                        <a:rPr kumimoji="0" lang="es-ES" sz="1800" b="0" i="0" u="none" strike="noStrike" cap="none" normalizeH="0" baseline="30000" dirty="0" smtClean="0">
                          <a:ln>
                            <a:noFill/>
                          </a:ln>
                          <a:solidFill>
                            <a:schemeClr val="tx1"/>
                          </a:solidFill>
                          <a:effectLst/>
                          <a:latin typeface="Arial" charset="0"/>
                        </a:rPr>
                        <a:t>2</a:t>
                      </a:r>
                      <a:r>
                        <a:rPr kumimoji="0" lang="es-ES" sz="1800" b="0" i="0" u="none" strike="noStrike" cap="none" normalizeH="0" baseline="0" dirty="0" smtClean="0">
                          <a:ln>
                            <a:noFill/>
                          </a:ln>
                          <a:solidFill>
                            <a:schemeClr val="tx1"/>
                          </a:solidFill>
                          <a:effectLst/>
                          <a:latin typeface="Arial" charset="0"/>
                        </a:rPr>
                        <a:t>. </a:t>
                      </a:r>
                    </a:p>
                  </a:txBody>
                  <a:tcPr marL="91416" marR="91416" marT="45708" marB="45708"/>
                </a:tc>
              </a:tr>
              <a:tr h="370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cap="none" normalizeH="0" baseline="0" dirty="0" smtClean="0">
                          <a:ln>
                            <a:noFill/>
                          </a:ln>
                          <a:solidFill>
                            <a:schemeClr val="tx1"/>
                          </a:solidFill>
                          <a:effectLst/>
                          <a:latin typeface="Arial" charset="0"/>
                        </a:rPr>
                        <a:t>O(N)</a:t>
                      </a:r>
                      <a:endParaRPr kumimoji="0" lang="es-ES" sz="1800" b="0" i="0" u="none" strike="noStrike" cap="none" normalizeH="0" baseline="0" dirty="0" smtClean="0">
                        <a:ln>
                          <a:noFill/>
                        </a:ln>
                        <a:solidFill>
                          <a:schemeClr val="tx1"/>
                        </a:solidFill>
                        <a:effectLst/>
                        <a:latin typeface="Arial" charset="0"/>
                      </a:endParaRP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cap="none" normalizeH="0" baseline="0" dirty="0" smtClean="0">
                          <a:ln>
                            <a:noFill/>
                          </a:ln>
                          <a:solidFill>
                            <a:schemeClr val="tx1"/>
                          </a:solidFill>
                          <a:effectLst/>
                          <a:latin typeface="Arial" charset="0"/>
                        </a:rPr>
                        <a:t>Cuando N valga 40 tardará el doble de tiempo que cuando tiene le valor de 20.</a:t>
                      </a:r>
                      <a:r>
                        <a:rPr kumimoji="0" lang="es-ES" sz="1600" b="0" i="0" u="none" strike="noStrike" cap="none" normalizeH="0" baseline="0" dirty="0" smtClean="0">
                          <a:ln>
                            <a:noFill/>
                          </a:ln>
                          <a:solidFill>
                            <a:schemeClr val="tx1"/>
                          </a:solidFill>
                          <a:effectLst/>
                          <a:latin typeface="Arial" charset="0"/>
                        </a:rPr>
                        <a:t> </a:t>
                      </a:r>
                    </a:p>
                  </a:txBody>
                  <a:tcPr marL="91416" marR="91416" marT="45708" marB="45708"/>
                </a:tc>
              </a:tr>
              <a:tr h="639913">
                <a:tc>
                  <a:txBody>
                    <a:bodyPr/>
                    <a:lstStyle/>
                    <a:p>
                      <a:r>
                        <a:rPr kumimoji="0" lang="es-MX" sz="1800" b="0" i="0" u="none" strike="noStrike" cap="none" normalizeH="0" baseline="0" dirty="0" smtClean="0">
                          <a:ln>
                            <a:noFill/>
                          </a:ln>
                          <a:solidFill>
                            <a:schemeClr val="tx1"/>
                          </a:solidFill>
                          <a:effectLst/>
                          <a:latin typeface="Arial" charset="0"/>
                        </a:rPr>
                        <a:t>O(</a:t>
                      </a:r>
                      <a:r>
                        <a:rPr kumimoji="0" lang="es-MX" sz="1800" b="0" i="0" u="none" strike="noStrike" cap="none" normalizeH="0" baseline="0" dirty="0" err="1" smtClean="0">
                          <a:ln>
                            <a:noFill/>
                          </a:ln>
                          <a:solidFill>
                            <a:schemeClr val="tx1"/>
                          </a:solidFill>
                          <a:effectLst/>
                          <a:latin typeface="Arial" charset="0"/>
                        </a:rPr>
                        <a:t>nlog</a:t>
                      </a:r>
                      <a:r>
                        <a:rPr kumimoji="0" lang="es-MX" sz="1800" b="0" i="0" u="none" strike="noStrike" cap="none" normalizeH="0" baseline="0" dirty="0" smtClean="0">
                          <a:ln>
                            <a:noFill/>
                          </a:ln>
                          <a:solidFill>
                            <a:schemeClr val="tx1"/>
                          </a:solidFill>
                          <a:effectLst/>
                          <a:latin typeface="Arial" charset="0"/>
                        </a:rPr>
                        <a:t> n)</a:t>
                      </a:r>
                      <a:endParaRPr lang="es-MX" sz="1800" dirty="0"/>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cap="none" normalizeH="0" baseline="0" dirty="0" smtClean="0">
                          <a:ln>
                            <a:noFill/>
                          </a:ln>
                          <a:solidFill>
                            <a:schemeClr val="tx1"/>
                          </a:solidFill>
                          <a:effectLst/>
                          <a:latin typeface="Arial" charset="0"/>
                        </a:rPr>
                        <a:t>O(n) y O(n log n) son los que muestran un comportamiento más "natural": prácticamente a doble de tiempo, doble de datos procesables. </a:t>
                      </a:r>
                    </a:p>
                  </a:txBody>
                  <a:tcPr marL="91416" marR="91416" marT="45708" marB="45708"/>
                </a:tc>
              </a:tr>
              <a:tr h="9141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cap="none" normalizeH="0" baseline="0" dirty="0" smtClean="0">
                          <a:ln>
                            <a:noFill/>
                          </a:ln>
                          <a:solidFill>
                            <a:schemeClr val="tx1"/>
                          </a:solidFill>
                          <a:effectLst/>
                          <a:latin typeface="Arial" charset="0"/>
                        </a:rPr>
                        <a:t>O(n</a:t>
                      </a:r>
                      <a:r>
                        <a:rPr kumimoji="0" lang="es-MX" sz="1800" b="0" i="0" u="none" strike="noStrike" cap="none" normalizeH="0" baseline="30000" dirty="0" smtClean="0">
                          <a:ln>
                            <a:noFill/>
                          </a:ln>
                          <a:solidFill>
                            <a:schemeClr val="tx1"/>
                          </a:solidFill>
                          <a:effectLst/>
                          <a:latin typeface="Arial" charset="0"/>
                        </a:rPr>
                        <a:t>2</a:t>
                      </a:r>
                      <a:r>
                        <a:rPr kumimoji="0" lang="es-MX" sz="1800" b="0" i="0" u="none" strike="noStrike" cap="none" normalizeH="0" baseline="0" dirty="0" smtClean="0">
                          <a:ln>
                            <a:noFill/>
                          </a:ln>
                          <a:solidFill>
                            <a:schemeClr val="tx1"/>
                          </a:solidFill>
                          <a:effectLst/>
                          <a:latin typeface="Arial" charset="0"/>
                        </a:rPr>
                        <a:t>)</a:t>
                      </a:r>
                      <a:endParaRPr kumimoji="0" lang="es-ES" sz="1800" b="0" i="0" u="none" strike="noStrike" cap="none" normalizeH="0" baseline="0" dirty="0" smtClean="0">
                        <a:ln>
                          <a:noFill/>
                        </a:ln>
                        <a:solidFill>
                          <a:schemeClr val="tx1"/>
                        </a:solidFill>
                        <a:effectLst/>
                        <a:latin typeface="Arial" charset="0"/>
                      </a:endParaRPr>
                    </a:p>
                    <a:p>
                      <a:endParaRPr lang="es-MX" sz="1800" dirty="0"/>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cap="none" normalizeH="0" baseline="0" dirty="0" smtClean="0">
                          <a:ln>
                            <a:noFill/>
                          </a:ln>
                          <a:solidFill>
                            <a:schemeClr val="tx1"/>
                          </a:solidFill>
                          <a:effectLst/>
                          <a:latin typeface="Arial" charset="0"/>
                        </a:rPr>
                        <a:t>Suele ser habitual cuando se tratan pares de elementos de datos, como por ejemplo un bucle anidado doble. Si N se duplica, el tiempo de ejecución aumenta cuatro veces. </a:t>
                      </a:r>
                    </a:p>
                  </a:txBody>
                  <a:tcPr marL="91416" marR="91416" marT="45708" marB="45708"/>
                </a:tc>
              </a:tr>
              <a:tr h="370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cap="none" normalizeH="0" baseline="0" dirty="0" smtClean="0">
                          <a:ln>
                            <a:noFill/>
                          </a:ln>
                          <a:solidFill>
                            <a:schemeClr val="tx1"/>
                          </a:solidFill>
                          <a:effectLst/>
                          <a:latin typeface="Arial" charset="0"/>
                        </a:rPr>
                        <a:t>O(</a:t>
                      </a:r>
                      <a:r>
                        <a:rPr kumimoji="0" lang="es-MX" sz="1800" b="0" i="0" u="none" strike="noStrike" cap="none" normalizeH="0" baseline="0" dirty="0" err="1" smtClean="0">
                          <a:ln>
                            <a:noFill/>
                          </a:ln>
                          <a:solidFill>
                            <a:schemeClr val="tx1"/>
                          </a:solidFill>
                          <a:effectLst/>
                          <a:latin typeface="Arial" charset="0"/>
                        </a:rPr>
                        <a:t>a</a:t>
                      </a:r>
                      <a:r>
                        <a:rPr kumimoji="0" lang="es-MX" sz="1800" b="0" i="0" u="none" strike="noStrike" cap="none" normalizeH="0" baseline="30000" dirty="0" err="1" smtClean="0">
                          <a:ln>
                            <a:noFill/>
                          </a:ln>
                          <a:solidFill>
                            <a:schemeClr val="tx1"/>
                          </a:solidFill>
                          <a:effectLst/>
                          <a:latin typeface="Arial" charset="0"/>
                        </a:rPr>
                        <a:t>n</a:t>
                      </a:r>
                      <a:r>
                        <a:rPr kumimoji="0" lang="es-MX" sz="1800" b="0" i="0" u="none" strike="noStrike" cap="none" normalizeH="0" baseline="0" dirty="0" smtClean="0">
                          <a:ln>
                            <a:noFill/>
                          </a:ln>
                          <a:solidFill>
                            <a:schemeClr val="tx1"/>
                          </a:solidFill>
                          <a:effectLst/>
                          <a:latin typeface="Arial" charset="0"/>
                        </a:rPr>
                        <a:t>)</a:t>
                      </a:r>
                      <a:endParaRPr kumimoji="0" lang="es-ES" sz="1800" b="0" i="0" u="none" strike="noStrike" cap="none" normalizeH="0" baseline="0" dirty="0" smtClean="0">
                        <a:ln>
                          <a:noFill/>
                        </a:ln>
                        <a:solidFill>
                          <a:schemeClr val="tx1"/>
                        </a:solidFill>
                        <a:effectLst/>
                        <a:latin typeface="Arial" charset="0"/>
                      </a:endParaRP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cap="none" normalizeH="0" baseline="0" dirty="0" smtClean="0">
                          <a:ln>
                            <a:noFill/>
                          </a:ln>
                          <a:solidFill>
                            <a:schemeClr val="tx1"/>
                          </a:solidFill>
                          <a:effectLst/>
                          <a:latin typeface="Arial" charset="0"/>
                        </a:rPr>
                        <a:t>No suelen ser muy útiles en la práctica por el elevadísimo tiempo de ejecución</a:t>
                      </a:r>
                    </a:p>
                  </a:txBody>
                  <a:tcPr marL="91416" marR="91416" marT="45708" marB="45708"/>
                </a:tc>
              </a:tr>
            </a:tbl>
          </a:graphicData>
        </a:graphic>
      </p:graphicFrame>
      <p:sp>
        <p:nvSpPr>
          <p:cNvPr id="5" name="Rectangle 4"/>
          <p:cNvSpPr/>
          <p:nvPr/>
        </p:nvSpPr>
        <p:spPr>
          <a:xfrm>
            <a:off x="1142702" y="5445890"/>
            <a:ext cx="9157714" cy="1568739"/>
          </a:xfrm>
          <a:prstGeom prst="rect">
            <a:avLst/>
          </a:prstGeom>
        </p:spPr>
        <p:txBody>
          <a:bodyPr wrap="square">
            <a:spAutoFit/>
          </a:bodyPr>
          <a:lstStyle/>
          <a:p>
            <a:pPr>
              <a:spcBef>
                <a:spcPct val="50000"/>
              </a:spcBef>
            </a:pPr>
            <a:r>
              <a:rPr lang="es-ES" altLang="es-MX" sz="2399" dirty="0">
                <a:latin typeface="Arial" panose="020B0604020202020204" pitchFamily="34" charset="0"/>
              </a:rPr>
              <a:t>Los algoritmos de complejidad logarítmica son un descubrimiento fenomenal, pues en el doble de tiempo permiten atacar problemas notablemente mayores, y para resolver un problema el doble de grande sólo hace falta un poco más de tiempo. </a:t>
            </a:r>
          </a:p>
        </p:txBody>
      </p:sp>
    </p:spTree>
    <p:extLst>
      <p:ext uri="{BB962C8B-B14F-4D97-AF65-F5344CB8AC3E}">
        <p14:creationId xmlns:p14="http://schemas.microsoft.com/office/powerpoint/2010/main" val="173894201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t>Aritmética en Notación O</a:t>
            </a:r>
            <a:endParaRPr lang="es-MX" dirty="0"/>
          </a:p>
        </p:txBody>
      </p:sp>
      <p:sp>
        <p:nvSpPr>
          <p:cNvPr id="3" name="Content Placeholder 2"/>
          <p:cNvSpPr>
            <a:spLocks noGrp="1"/>
          </p:cNvSpPr>
          <p:nvPr>
            <p:ph idx="1"/>
          </p:nvPr>
        </p:nvSpPr>
        <p:spPr>
          <a:xfrm>
            <a:off x="1053852" y="1537329"/>
            <a:ext cx="9870300" cy="1157419"/>
          </a:xfrm>
        </p:spPr>
        <p:txBody>
          <a:bodyPr>
            <a:normAutofit fontScale="85000" lnSpcReduction="20000"/>
          </a:bodyPr>
          <a:lstStyle/>
          <a:p>
            <a:r>
              <a:rPr lang="es-MX" altLang="es-MX" dirty="0">
                <a:latin typeface="Arial" panose="020B0604020202020204" pitchFamily="34" charset="0"/>
              </a:rPr>
              <a:t>Para facilitar el cálculo de la complejidad de un algoritmo es necesario desarrollar aritmética en notación O, de tal manera que sea posible dividir el algoritmo y, a partir del estudio de sus partes, establecer el cálculo global.</a:t>
            </a:r>
            <a:endParaRPr lang="es-ES" altLang="es-MX" dirty="0">
              <a:latin typeface="Arial" panose="020B0604020202020204" pitchFamily="34" charset="0"/>
            </a:endParaRPr>
          </a:p>
          <a:p>
            <a:pPr marL="45706" indent="0">
              <a:buNone/>
            </a:pPr>
            <a:endParaRPr lang="es-MX" dirty="0"/>
          </a:p>
        </p:txBody>
      </p:sp>
      <p:sp>
        <p:nvSpPr>
          <p:cNvPr id="4" name="Text Box 8"/>
          <p:cNvSpPr txBox="1">
            <a:spLocks noChangeArrowheads="1"/>
          </p:cNvSpPr>
          <p:nvPr/>
        </p:nvSpPr>
        <p:spPr bwMode="auto">
          <a:xfrm>
            <a:off x="1384034" y="2694748"/>
            <a:ext cx="1510906" cy="830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Teorema 1:</a:t>
            </a:r>
            <a:endParaRPr lang="es-ES" altLang="es-MX" sz="2399" dirty="0">
              <a:latin typeface="Arial" panose="020B0604020202020204" pitchFamily="34" charset="0"/>
            </a:endParaRPr>
          </a:p>
        </p:txBody>
      </p:sp>
      <p:sp>
        <p:nvSpPr>
          <p:cNvPr id="5" name="Text Box 9"/>
          <p:cNvSpPr txBox="1">
            <a:spLocks noChangeArrowheads="1"/>
          </p:cNvSpPr>
          <p:nvPr/>
        </p:nvSpPr>
        <p:spPr bwMode="auto">
          <a:xfrm>
            <a:off x="1708591" y="3449033"/>
            <a:ext cx="3161685"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Si T</a:t>
            </a:r>
            <a:r>
              <a:rPr lang="es-MX" altLang="es-MX" sz="2399" baseline="-25000" dirty="0">
                <a:latin typeface="Arial" panose="020B0604020202020204" pitchFamily="34" charset="0"/>
              </a:rPr>
              <a:t>A</a:t>
            </a:r>
            <a:r>
              <a:rPr lang="es-MX" altLang="es-MX" sz="2399" dirty="0">
                <a:latin typeface="Arial" panose="020B0604020202020204" pitchFamily="34" charset="0"/>
              </a:rPr>
              <a:t>(n) es O( k f(n) ) </a:t>
            </a:r>
            <a:endParaRPr lang="es-ES" altLang="es-MX" sz="2399" dirty="0">
              <a:latin typeface="Arial" panose="020B0604020202020204" pitchFamily="34" charset="0"/>
            </a:endParaRPr>
          </a:p>
        </p:txBody>
      </p:sp>
      <p:sp>
        <p:nvSpPr>
          <p:cNvPr id="6" name="AutoShape 10"/>
          <p:cNvSpPr>
            <a:spLocks noChangeArrowheads="1"/>
          </p:cNvSpPr>
          <p:nvPr/>
        </p:nvSpPr>
        <p:spPr bwMode="auto">
          <a:xfrm>
            <a:off x="5296137" y="3556007"/>
            <a:ext cx="431688" cy="142838"/>
          </a:xfrm>
          <a:prstGeom prst="rightArrow">
            <a:avLst>
              <a:gd name="adj1" fmla="val 50000"/>
              <a:gd name="adj2" fmla="val 75556"/>
            </a:avLst>
          </a:prstGeom>
          <a:solidFill>
            <a:srgbClr val="FF0000"/>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ES" altLang="es-MX" sz="2399"/>
          </a:p>
        </p:txBody>
      </p:sp>
      <p:sp>
        <p:nvSpPr>
          <p:cNvPr id="7" name="Text Box 11"/>
          <p:cNvSpPr txBox="1">
            <a:spLocks noChangeArrowheads="1"/>
          </p:cNvSpPr>
          <p:nvPr/>
        </p:nvSpPr>
        <p:spPr bwMode="auto">
          <a:xfrm>
            <a:off x="7246540" y="3227198"/>
            <a:ext cx="2736304"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T</a:t>
            </a:r>
            <a:r>
              <a:rPr lang="es-MX" altLang="es-MX" sz="2399" baseline="-25000" dirty="0">
                <a:latin typeface="Arial" panose="020B0604020202020204" pitchFamily="34" charset="0"/>
              </a:rPr>
              <a:t>A</a:t>
            </a:r>
            <a:r>
              <a:rPr lang="es-MX" altLang="es-MX" sz="2399" dirty="0">
                <a:latin typeface="Arial" panose="020B0604020202020204" pitchFamily="34" charset="0"/>
              </a:rPr>
              <a:t>(n) es O( f(n) ) </a:t>
            </a:r>
            <a:endParaRPr lang="es-ES" altLang="es-MX" sz="2399" dirty="0">
              <a:latin typeface="Arial" panose="020B0604020202020204" pitchFamily="34" charset="0"/>
            </a:endParaRPr>
          </a:p>
        </p:txBody>
      </p:sp>
      <p:sp>
        <p:nvSpPr>
          <p:cNvPr id="15" name="Text Box 12"/>
          <p:cNvSpPr txBox="1">
            <a:spLocks noChangeArrowheads="1"/>
          </p:cNvSpPr>
          <p:nvPr/>
        </p:nvSpPr>
        <p:spPr bwMode="auto">
          <a:xfrm>
            <a:off x="1357990" y="4042113"/>
            <a:ext cx="8205238" cy="1568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just" eaLnBrk="1" hangingPunct="1">
              <a:spcBef>
                <a:spcPct val="50000"/>
              </a:spcBef>
            </a:pPr>
            <a:r>
              <a:rPr lang="es-MX" altLang="es-MX" sz="2399" dirty="0">
                <a:latin typeface="Arial" panose="020B0604020202020204" pitchFamily="34" charset="0"/>
              </a:rPr>
              <a:t>Este teorema expresa una de las bases del análisis de algoritmos: </a:t>
            </a:r>
            <a:r>
              <a:rPr lang="es-MX" altLang="es-MX" sz="2399" dirty="0">
                <a:solidFill>
                  <a:srgbClr val="FF0000"/>
                </a:solidFill>
                <a:latin typeface="Arial" panose="020B0604020202020204" pitchFamily="34" charset="0"/>
              </a:rPr>
              <a:t>lo importante no es el valor exacto de la función que acota el tiempo, sino su forma. </a:t>
            </a:r>
            <a:r>
              <a:rPr lang="es-MX" altLang="es-MX" sz="2399" dirty="0">
                <a:latin typeface="Arial" panose="020B0604020202020204" pitchFamily="34" charset="0"/>
              </a:rPr>
              <a:t>Esto permite eliminar todos los Factores constantes de la función cota.</a:t>
            </a:r>
            <a:endParaRPr lang="es-ES" altLang="es-MX" sz="2399" dirty="0">
              <a:latin typeface="Arial" panose="020B0604020202020204" pitchFamily="34" charset="0"/>
            </a:endParaRPr>
          </a:p>
        </p:txBody>
      </p:sp>
      <p:sp>
        <p:nvSpPr>
          <p:cNvPr id="16" name="Text Box 13"/>
          <p:cNvSpPr txBox="1">
            <a:spLocks noChangeArrowheads="1"/>
          </p:cNvSpPr>
          <p:nvPr/>
        </p:nvSpPr>
        <p:spPr bwMode="auto">
          <a:xfrm>
            <a:off x="1647690" y="5742396"/>
            <a:ext cx="8205238" cy="461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Ejemplo: un algoritmo que es O(2n) también es O(n)</a:t>
            </a:r>
            <a:endParaRPr lang="es-ES" altLang="es-MX" sz="2399" dirty="0">
              <a:latin typeface="Arial" panose="020B0604020202020204" pitchFamily="34" charset="0"/>
            </a:endParaRPr>
          </a:p>
        </p:txBody>
      </p:sp>
      <p:sp>
        <p:nvSpPr>
          <p:cNvPr id="17" name="Text Box 14"/>
          <p:cNvSpPr txBox="1">
            <a:spLocks noChangeArrowheads="1"/>
          </p:cNvSpPr>
          <p:nvPr/>
        </p:nvSpPr>
        <p:spPr bwMode="auto">
          <a:xfrm>
            <a:off x="2582483" y="6174083"/>
            <a:ext cx="5254844" cy="830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a:latin typeface="Arial" panose="020B0604020202020204" pitchFamily="34" charset="0"/>
              </a:rPr>
              <a:t>un algoritmo que es O(</a:t>
            </a:r>
            <a:r>
              <a:rPr lang="es-ES" altLang="es-MX" sz="2399">
                <a:latin typeface="Arial" panose="020B0604020202020204" pitchFamily="34" charset="0"/>
              </a:rPr>
              <a:t>6n</a:t>
            </a:r>
            <a:r>
              <a:rPr lang="es-ES" altLang="es-MX" sz="2399" baseline="30000">
                <a:latin typeface="Arial" panose="020B0604020202020204" pitchFamily="34" charset="0"/>
              </a:rPr>
              <a:t>2</a:t>
            </a:r>
            <a:r>
              <a:rPr lang="es-ES" altLang="es-MX" sz="2399">
                <a:latin typeface="Arial" panose="020B0604020202020204" pitchFamily="34" charset="0"/>
              </a:rPr>
              <a:t>+2) también es O(n</a:t>
            </a:r>
            <a:r>
              <a:rPr lang="es-ES" altLang="es-MX" sz="2399" baseline="30000">
                <a:latin typeface="Arial" panose="020B0604020202020204" pitchFamily="34" charset="0"/>
              </a:rPr>
              <a:t>2</a:t>
            </a:r>
            <a:r>
              <a:rPr lang="es-ES" altLang="es-MX" sz="2399">
                <a:latin typeface="Arial" panose="020B0604020202020204" pitchFamily="34" charset="0"/>
              </a:rPr>
              <a:t>)</a:t>
            </a:r>
          </a:p>
        </p:txBody>
      </p:sp>
    </p:spTree>
    <p:extLst>
      <p:ext uri="{BB962C8B-B14F-4D97-AF65-F5344CB8AC3E}">
        <p14:creationId xmlns:p14="http://schemas.microsoft.com/office/powerpoint/2010/main" val="6557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P spid="15" grpId="0"/>
      <p:bldP spid="16" grpId="0"/>
      <p:bldP spid="1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611029" y="1773669"/>
            <a:ext cx="1510906" cy="830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Teorema 2:</a:t>
            </a:r>
            <a:endParaRPr lang="es-ES" altLang="es-MX" sz="2399" dirty="0">
              <a:latin typeface="Arial" panose="020B0604020202020204" pitchFamily="34" charset="0"/>
            </a:endParaRPr>
          </a:p>
        </p:txBody>
      </p:sp>
      <p:sp>
        <p:nvSpPr>
          <p:cNvPr id="5" name="Text Box 9"/>
          <p:cNvSpPr txBox="1">
            <a:spLocks noChangeArrowheads="1"/>
          </p:cNvSpPr>
          <p:nvPr/>
        </p:nvSpPr>
        <p:spPr bwMode="auto">
          <a:xfrm>
            <a:off x="1627861" y="2099807"/>
            <a:ext cx="9499329" cy="1199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Si A1 y A2 son segmentos de un algoritmo, tales que T</a:t>
            </a:r>
            <a:r>
              <a:rPr lang="es-MX" altLang="es-MX" sz="2399" baseline="-25000" dirty="0">
                <a:latin typeface="Arial" panose="020B0604020202020204" pitchFamily="34" charset="0"/>
              </a:rPr>
              <a:t>A1</a:t>
            </a:r>
            <a:r>
              <a:rPr lang="es-MX" altLang="es-MX" sz="2399" dirty="0">
                <a:latin typeface="Arial" panose="020B0604020202020204" pitchFamily="34" charset="0"/>
              </a:rPr>
              <a:t>(n) es O(f1(n)) y T</a:t>
            </a:r>
            <a:r>
              <a:rPr lang="es-MX" altLang="es-MX" sz="2399" baseline="-25000" dirty="0">
                <a:latin typeface="Arial" panose="020B0604020202020204" pitchFamily="34" charset="0"/>
              </a:rPr>
              <a:t>A2</a:t>
            </a:r>
            <a:r>
              <a:rPr lang="es-MX" altLang="es-MX" sz="2399" dirty="0">
                <a:latin typeface="Arial" panose="020B0604020202020204" pitchFamily="34" charset="0"/>
              </a:rPr>
              <a:t>(n) es O(f2(n)), </a:t>
            </a:r>
            <a:r>
              <a:rPr lang="es-MX" altLang="es-MX" sz="2399" dirty="0"/>
              <a:t>el tiempo empleado para ejecutarse A1 seguido de A2 es O(</a:t>
            </a:r>
            <a:r>
              <a:rPr lang="es-MX" altLang="es-MX" sz="2399" dirty="0" err="1"/>
              <a:t>max</a:t>
            </a:r>
            <a:r>
              <a:rPr lang="es-MX" altLang="es-MX" sz="2399" dirty="0"/>
              <a:t>(f1(n), f2(n))).</a:t>
            </a:r>
            <a:endParaRPr lang="es-ES" altLang="es-MX" sz="2399" dirty="0">
              <a:latin typeface="Arial" panose="020B0604020202020204" pitchFamily="34" charset="0"/>
            </a:endParaRPr>
          </a:p>
        </p:txBody>
      </p:sp>
      <p:sp>
        <p:nvSpPr>
          <p:cNvPr id="6" name="Text Box 13"/>
          <p:cNvSpPr txBox="1">
            <a:spLocks noChangeArrowheads="1"/>
          </p:cNvSpPr>
          <p:nvPr/>
        </p:nvSpPr>
        <p:spPr bwMode="auto">
          <a:xfrm>
            <a:off x="1907677" y="3128388"/>
            <a:ext cx="7702131" cy="1199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Esto quiere decir que la complejidad del programa resultante es igual a la complejidad del bloque más costoso.</a:t>
            </a:r>
            <a:endParaRPr lang="es-ES" altLang="es-MX" sz="2399" dirty="0">
              <a:latin typeface="Arial" panose="020B0604020202020204" pitchFamily="34" charset="0"/>
            </a:endParaRPr>
          </a:p>
        </p:txBody>
      </p:sp>
      <p:sp>
        <p:nvSpPr>
          <p:cNvPr id="7" name="Text Box 14"/>
          <p:cNvSpPr txBox="1">
            <a:spLocks noChangeArrowheads="1"/>
          </p:cNvSpPr>
          <p:nvPr/>
        </p:nvSpPr>
        <p:spPr bwMode="auto">
          <a:xfrm>
            <a:off x="684034" y="4284441"/>
            <a:ext cx="1665962" cy="2122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t>Ejemplo:</a:t>
            </a:r>
          </a:p>
          <a:p>
            <a:pPr eaLnBrk="1" hangingPunct="1">
              <a:spcBef>
                <a:spcPct val="50000"/>
              </a:spcBef>
            </a:pPr>
            <a:r>
              <a:rPr lang="es-MX" altLang="es-MX" sz="2399" dirty="0"/>
              <a:t>a=1;</a:t>
            </a:r>
          </a:p>
          <a:p>
            <a:pPr eaLnBrk="1" hangingPunct="1">
              <a:spcBef>
                <a:spcPct val="50000"/>
              </a:spcBef>
            </a:pPr>
            <a:r>
              <a:rPr lang="es-MX" altLang="es-MX" sz="2399" dirty="0"/>
              <a:t>b=1;</a:t>
            </a:r>
          </a:p>
          <a:p>
            <a:pPr eaLnBrk="1" hangingPunct="1">
              <a:spcBef>
                <a:spcPct val="50000"/>
              </a:spcBef>
            </a:pPr>
            <a:r>
              <a:rPr lang="es-MX" altLang="es-MX" sz="2399" dirty="0"/>
              <a:t>c=1;</a:t>
            </a:r>
            <a:endParaRPr lang="es-ES" altLang="es-MX" sz="2399" dirty="0"/>
          </a:p>
        </p:txBody>
      </p:sp>
      <p:sp>
        <p:nvSpPr>
          <p:cNvPr id="8" name="Text Box 15"/>
          <p:cNvSpPr txBox="1">
            <a:spLocks noChangeArrowheads="1"/>
          </p:cNvSpPr>
          <p:nvPr/>
        </p:nvSpPr>
        <p:spPr bwMode="auto">
          <a:xfrm>
            <a:off x="8830716" y="4602508"/>
            <a:ext cx="1273779"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t>O(1)</a:t>
            </a:r>
            <a:endParaRPr lang="es-ES" altLang="es-MX" sz="2399" dirty="0"/>
          </a:p>
        </p:txBody>
      </p:sp>
      <p:sp>
        <p:nvSpPr>
          <p:cNvPr id="9" name="Text Box 16"/>
          <p:cNvSpPr txBox="1">
            <a:spLocks noChangeArrowheads="1"/>
          </p:cNvSpPr>
          <p:nvPr/>
        </p:nvSpPr>
        <p:spPr bwMode="auto">
          <a:xfrm>
            <a:off x="2349996" y="4218702"/>
            <a:ext cx="2734551"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just" eaLnBrk="1" hangingPunct="1">
              <a:spcBef>
                <a:spcPct val="50000"/>
              </a:spcBef>
            </a:pPr>
            <a:r>
              <a:rPr lang="es-MX" altLang="es-MX" sz="2000" dirty="0">
                <a:latin typeface="Arial" panose="020B0604020202020204" pitchFamily="34" charset="0"/>
              </a:rPr>
              <a:t>Una asignación que no tiene llamadas a funciones se ejecuta en un tiempo constante, sin depender del número de datos del problema.</a:t>
            </a:r>
            <a:endParaRPr lang="es-ES" altLang="es-MX" sz="2000" dirty="0">
              <a:latin typeface="Arial" panose="020B0604020202020204" pitchFamily="34" charset="0"/>
            </a:endParaRPr>
          </a:p>
        </p:txBody>
      </p:sp>
      <p:sp>
        <p:nvSpPr>
          <p:cNvPr id="10" name="Text Box 17"/>
          <p:cNvSpPr txBox="1">
            <a:spLocks noChangeArrowheads="1"/>
          </p:cNvSpPr>
          <p:nvPr/>
        </p:nvSpPr>
        <p:spPr bwMode="auto">
          <a:xfrm>
            <a:off x="5630889" y="4218702"/>
            <a:ext cx="3094819" cy="830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t>T</a:t>
            </a:r>
            <a:r>
              <a:rPr lang="es-MX" altLang="es-MX" sz="2399" baseline="-25000" dirty="0"/>
              <a:t>A</a:t>
            </a:r>
            <a:r>
              <a:rPr lang="es-MX" altLang="es-MX" sz="2399" dirty="0"/>
              <a:t>(n) es O(</a:t>
            </a:r>
            <a:r>
              <a:rPr lang="es-MX" altLang="es-MX" sz="2399" dirty="0" err="1"/>
              <a:t>max</a:t>
            </a:r>
            <a:r>
              <a:rPr lang="es-MX" altLang="es-MX" sz="2399" dirty="0"/>
              <a:t>(1,1,1))</a:t>
            </a:r>
            <a:endParaRPr lang="es-ES" altLang="es-MX" sz="2399" dirty="0"/>
          </a:p>
        </p:txBody>
      </p:sp>
      <p:sp>
        <p:nvSpPr>
          <p:cNvPr id="11" name="AutoShape 18"/>
          <p:cNvSpPr>
            <a:spLocks noChangeArrowheads="1"/>
          </p:cNvSpPr>
          <p:nvPr/>
        </p:nvSpPr>
        <p:spPr bwMode="auto">
          <a:xfrm>
            <a:off x="8222227" y="4780002"/>
            <a:ext cx="360269" cy="144425"/>
          </a:xfrm>
          <a:prstGeom prst="rightArrow">
            <a:avLst>
              <a:gd name="adj1" fmla="val 50000"/>
              <a:gd name="adj2" fmla="val 62363"/>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ES" altLang="es-MX" sz="2399"/>
          </a:p>
        </p:txBody>
      </p:sp>
      <p:sp>
        <p:nvSpPr>
          <p:cNvPr id="13" name="Title 12"/>
          <p:cNvSpPr>
            <a:spLocks noGrp="1"/>
          </p:cNvSpPr>
          <p:nvPr>
            <p:ph type="title"/>
          </p:nvPr>
        </p:nvSpPr>
        <p:spPr/>
        <p:txBody>
          <a:bodyPr/>
          <a:lstStyle/>
          <a:p>
            <a:r>
              <a:rPr lang="es-419" dirty="0" smtClean="0"/>
              <a:t>Aritmética en Notación O</a:t>
            </a:r>
            <a:endParaRPr lang="es-MX" dirty="0"/>
          </a:p>
        </p:txBody>
      </p:sp>
    </p:spTree>
    <p:extLst>
      <p:ext uri="{BB962C8B-B14F-4D97-AF65-F5344CB8AC3E}">
        <p14:creationId xmlns:p14="http://schemas.microsoft.com/office/powerpoint/2010/main" val="233355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1.2. Tipos de Datos </a:t>
            </a:r>
            <a:r>
              <a:rPr lang="es-MX" dirty="0"/>
              <a:t>A</a:t>
            </a:r>
            <a:r>
              <a:rPr lang="es-MX" dirty="0" smtClean="0"/>
              <a:t>bstractos (TDA)</a:t>
            </a:r>
            <a:endParaRPr lang="es-MX" dirty="0"/>
          </a:p>
        </p:txBody>
      </p:sp>
      <p:sp>
        <p:nvSpPr>
          <p:cNvPr id="3" name="Content Placeholder 2"/>
          <p:cNvSpPr>
            <a:spLocks noGrp="1"/>
          </p:cNvSpPr>
          <p:nvPr>
            <p:ph idx="1"/>
          </p:nvPr>
        </p:nvSpPr>
        <p:spPr/>
        <p:txBody>
          <a:bodyPr>
            <a:normAutofit/>
          </a:bodyPr>
          <a:lstStyle/>
          <a:p>
            <a:r>
              <a:rPr lang="es-MX" sz="2399" dirty="0"/>
              <a:t>Un TDA es un tipo de dato definido por el programador que se puede manipular de un modo similar a los tipos de datos definidos por el sistema.</a:t>
            </a:r>
          </a:p>
          <a:p>
            <a:r>
              <a:rPr lang="es-MX" sz="2399" dirty="0"/>
              <a:t>Está formado por un conjunto válido de elementos y un número de operaciones primitivas que se pueden realizar sobre ellos.</a:t>
            </a:r>
          </a:p>
          <a:p>
            <a:r>
              <a:rPr lang="es-MX" sz="2399" dirty="0"/>
              <a:t>Un TDA es el elemento básico de la abstracción de datos. Su desarrollo es </a:t>
            </a:r>
            <a:r>
              <a:rPr lang="es-MX" sz="2399" dirty="0">
                <a:effectLst>
                  <a:outerShdw blurRad="38100" dist="38100" dir="2700000" algn="tl">
                    <a:srgbClr val="000000">
                      <a:alpha val="43137"/>
                    </a:srgbClr>
                  </a:outerShdw>
                </a:effectLst>
              </a:rPr>
              <a:t>independiente</a:t>
            </a:r>
            <a:r>
              <a:rPr lang="es-MX" sz="2399" dirty="0"/>
              <a:t> del lenguaje de programación utilizado, aunque este puede aportar mecanismos que faciliten su realización. </a:t>
            </a:r>
          </a:p>
          <a:p>
            <a:r>
              <a:rPr lang="es-MX" sz="2399" dirty="0"/>
              <a:t>Debe verse como una caja negra.</a:t>
            </a:r>
          </a:p>
        </p:txBody>
      </p:sp>
    </p:spTree>
    <p:extLst>
      <p:ext uri="{BB962C8B-B14F-4D97-AF65-F5344CB8AC3E}">
        <p14:creationId xmlns:p14="http://schemas.microsoft.com/office/powerpoint/2010/main" val="92950681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s-MX" altLang="es-MX"/>
              <a:t>Tasa de crecimiento en funciones</a:t>
            </a:r>
          </a:p>
        </p:txBody>
      </p:sp>
      <p:graphicFrame>
        <p:nvGraphicFramePr>
          <p:cNvPr id="16387" name="Group 3"/>
          <p:cNvGraphicFramePr>
            <a:graphicFrameLocks noGrp="1"/>
          </p:cNvGraphicFramePr>
          <p:nvPr>
            <p:ph type="tbl" idx="1"/>
          </p:nvPr>
        </p:nvGraphicFramePr>
        <p:xfrm>
          <a:off x="3961367" y="1753036"/>
          <a:ext cx="4189909" cy="4663224"/>
        </p:xfrm>
        <a:graphic>
          <a:graphicData uri="http://schemas.openxmlformats.org/drawingml/2006/table">
            <a:tbl>
              <a:tblPr/>
              <a:tblGrid>
                <a:gridCol w="1980684"/>
                <a:gridCol w="2209225"/>
              </a:tblGrid>
              <a:tr h="5180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Función</a:t>
                      </a: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altLang="es-MX"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Nombre</a:t>
                      </a: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a:t>
                      </a: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altLang="es-MX"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Constante</a:t>
                      </a: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log  n</a:t>
                      </a: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altLang="es-MX"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Logarítmica</a:t>
                      </a: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a:t>
                      </a: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altLang="es-MX"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Lineal</a:t>
                      </a: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 log n</a:t>
                      </a:r>
                      <a:endParaRPr kumimoji="0" lang="es-MX" altLang="es-MX" sz="2800" b="0" i="0" u="none" strike="noStrike" cap="none" normalizeH="0" baseline="3000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altLang="es-MX"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Lineal log.</a:t>
                      </a: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a:t>
                      </a:r>
                      <a:r>
                        <a:rPr kumimoji="0" lang="es-MX" altLang="es-MX" sz="2800" b="0" i="0" u="none" strike="noStrike" cap="none" normalizeH="0" baseline="30000" smtClean="0">
                          <a:ln>
                            <a:noFill/>
                          </a:ln>
                          <a:solidFill>
                            <a:schemeClr val="tx1"/>
                          </a:solidFill>
                          <a:effectLst/>
                          <a:latin typeface="Arial" panose="020B0604020202020204" pitchFamily="34" charset="0"/>
                          <a:cs typeface="Arial" panose="020B0604020202020204" pitchFamily="34" charset="0"/>
                        </a:rPr>
                        <a:t>2</a:t>
                      </a: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altLang="es-MX"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Cuadrática</a:t>
                      </a: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a:t>
                      </a:r>
                      <a:r>
                        <a:rPr kumimoji="0" lang="es-MX" altLang="es-MX" sz="2800" b="0" i="0" u="none" strike="noStrike" cap="none" normalizeH="0" baseline="30000" smtClean="0">
                          <a:ln>
                            <a:noFill/>
                          </a:ln>
                          <a:solidFill>
                            <a:schemeClr val="tx1"/>
                          </a:solidFill>
                          <a:effectLst/>
                          <a:latin typeface="Arial" panose="020B0604020202020204" pitchFamily="34" charset="0"/>
                          <a:cs typeface="Arial" panose="020B0604020202020204" pitchFamily="34" charset="0"/>
                        </a:rPr>
                        <a:t>3</a:t>
                      </a: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altLang="es-MX"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Cúbica</a:t>
                      </a: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r>
                        <a:rPr kumimoji="0" lang="es-MX" altLang="es-MX" sz="2800" b="0" i="0" u="none" strike="noStrike" cap="none" normalizeH="0" baseline="30000" smtClean="0">
                          <a:ln>
                            <a:noFill/>
                          </a:ln>
                          <a:solidFill>
                            <a:schemeClr val="tx1"/>
                          </a:solidFill>
                          <a:effectLst/>
                          <a:latin typeface="Arial" panose="020B0604020202020204" pitchFamily="34" charset="0"/>
                          <a:cs typeface="Arial" panose="020B0604020202020204" pitchFamily="34" charset="0"/>
                        </a:rPr>
                        <a:t>n</a:t>
                      </a: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altLang="es-MX"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Exponencial</a:t>
                      </a: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a:t>
                      </a: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altLang="es-MX"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Factorial </a:t>
                      </a: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5284932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s-MX" altLang="es-MX"/>
              <a:t>Ejemplo</a:t>
            </a:r>
          </a:p>
        </p:txBody>
      </p:sp>
      <p:graphicFrame>
        <p:nvGraphicFramePr>
          <p:cNvPr id="18563" name="Group 131"/>
          <p:cNvGraphicFramePr>
            <a:graphicFrameLocks noGrp="1"/>
          </p:cNvGraphicFramePr>
          <p:nvPr>
            <p:ph type="tbl" idx="1"/>
          </p:nvPr>
        </p:nvGraphicFramePr>
        <p:xfrm>
          <a:off x="1991795" y="1268975"/>
          <a:ext cx="8349662" cy="4663224"/>
        </p:xfrm>
        <a:graphic>
          <a:graphicData uri="http://schemas.openxmlformats.org/drawingml/2006/table">
            <a:tbl>
              <a:tblPr/>
              <a:tblGrid>
                <a:gridCol w="2210811"/>
                <a:gridCol w="1309347"/>
                <a:gridCol w="1490274"/>
                <a:gridCol w="1669615"/>
                <a:gridCol w="1669615"/>
              </a:tblGrid>
              <a:tr h="5180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altLang="es-MX"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altLang="es-MX"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n=1</a:t>
                      </a: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n=10</a:t>
                      </a: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n=100</a:t>
                      </a: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altLang="es-MX"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Constante</a:t>
                      </a: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c</a:t>
                      </a: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a:t>
                      </a: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a:t>
                      </a: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a:t>
                      </a: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altLang="es-MX"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Logarítmica</a:t>
                      </a: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log n</a:t>
                      </a: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0</a:t>
                      </a: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3.3</a:t>
                      </a: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6.6</a:t>
                      </a: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altLang="es-MX"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Lineal</a:t>
                      </a: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n</a:t>
                      </a: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a:t>
                      </a: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100</a:t>
                      </a: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altLang="es-MX"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Lineal log.</a:t>
                      </a: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n log n</a:t>
                      </a: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0</a:t>
                      </a: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33.2</a:t>
                      </a: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664</a:t>
                      </a: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altLang="es-MX"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Cuadrática</a:t>
                      </a: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n</a:t>
                      </a:r>
                      <a:r>
                        <a:rPr kumimoji="0" lang="es-MX" altLang="es-MX" sz="2800" b="1" i="0" u="none" strike="noStrike" cap="none" normalizeH="0" baseline="30000" smtClean="0">
                          <a:ln>
                            <a:noFill/>
                          </a:ln>
                          <a:solidFill>
                            <a:schemeClr val="tx1"/>
                          </a:solidFill>
                          <a:effectLst/>
                          <a:latin typeface="Arial" panose="020B0604020202020204" pitchFamily="34" charset="0"/>
                          <a:cs typeface="Arial" panose="020B0604020202020204" pitchFamily="34" charset="0"/>
                        </a:rPr>
                        <a:t>2</a:t>
                      </a:r>
                      <a:endPar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a:t>
                      </a: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100</a:t>
                      </a: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10000</a:t>
                      </a:r>
                      <a:endParaRPr kumimoji="0" lang="es-MX" altLang="es-MX" sz="2800" b="1" i="0" u="none" strike="noStrike" cap="none" normalizeH="0" baseline="3000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altLang="es-MX"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Cúbica</a:t>
                      </a: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n</a:t>
                      </a:r>
                      <a:r>
                        <a:rPr kumimoji="0" lang="es-MX" altLang="es-MX" sz="2800" b="1" i="0" u="none" strike="noStrike" cap="none" normalizeH="0" baseline="30000" smtClean="0">
                          <a:ln>
                            <a:noFill/>
                          </a:ln>
                          <a:solidFill>
                            <a:schemeClr val="tx1"/>
                          </a:solidFill>
                          <a:effectLst/>
                          <a:latin typeface="Arial" panose="020B0604020202020204" pitchFamily="34" charset="0"/>
                          <a:cs typeface="Arial" panose="020B0604020202020204" pitchFamily="34" charset="0"/>
                        </a:rPr>
                        <a:t>3</a:t>
                      </a:r>
                      <a:endPar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a:t>
                      </a: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1000</a:t>
                      </a: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r>
                        <a:rPr kumimoji="0" lang="es-MX" altLang="es-MX" sz="2800" b="1" i="0" u="none" strike="noStrike" cap="none" normalizeH="0" baseline="30000" smtClean="0">
                          <a:ln>
                            <a:noFill/>
                          </a:ln>
                          <a:solidFill>
                            <a:schemeClr val="tx1"/>
                          </a:solidFill>
                          <a:effectLst/>
                          <a:latin typeface="Arial" panose="020B0604020202020204" pitchFamily="34" charset="0"/>
                          <a:cs typeface="Arial" panose="020B0604020202020204" pitchFamily="34" charset="0"/>
                        </a:rPr>
                        <a:t>6</a:t>
                      </a: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altLang="es-MX"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Exponencial</a:t>
                      </a: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r>
                        <a:rPr kumimoji="0" lang="es-MX" altLang="es-MX" sz="2800" b="1" i="0" u="none" strike="noStrike" cap="none" normalizeH="0" baseline="30000" smtClean="0">
                          <a:ln>
                            <a:noFill/>
                          </a:ln>
                          <a:solidFill>
                            <a:schemeClr val="tx1"/>
                          </a:solidFill>
                          <a:effectLst/>
                          <a:latin typeface="Arial" panose="020B0604020202020204" pitchFamily="34" charset="0"/>
                          <a:cs typeface="Arial" panose="020B0604020202020204" pitchFamily="34" charset="0"/>
                        </a:rPr>
                        <a:t>n</a:t>
                      </a:r>
                      <a:endPar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1024</a:t>
                      </a: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r>
                        <a:rPr kumimoji="0" lang="es-MX" altLang="es-MX" sz="2800" b="1" i="0" u="none" strike="noStrike" cap="none" normalizeH="0" baseline="30000" smtClean="0">
                          <a:ln>
                            <a:noFill/>
                          </a:ln>
                          <a:solidFill>
                            <a:schemeClr val="tx1"/>
                          </a:solidFill>
                          <a:effectLst/>
                          <a:latin typeface="Arial" panose="020B0604020202020204" pitchFamily="34" charset="0"/>
                          <a:cs typeface="Arial" panose="020B0604020202020204" pitchFamily="34" charset="0"/>
                        </a:rPr>
                        <a:t>30</a:t>
                      </a:r>
                      <a:endPar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altLang="es-MX"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Factorial</a:t>
                      </a: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n!</a:t>
                      </a: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a:t>
                      </a: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3628800</a:t>
                      </a: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altLang="es-MX"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0689568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Group 2"/>
          <p:cNvGraphicFramePr>
            <a:graphicFrameLocks noGrp="1"/>
          </p:cNvGraphicFramePr>
          <p:nvPr>
            <p:extLst/>
          </p:nvPr>
        </p:nvGraphicFramePr>
        <p:xfrm>
          <a:off x="4184069" y="1184601"/>
          <a:ext cx="7157731" cy="5672506"/>
        </p:xfrm>
        <a:graphic>
          <a:graphicData uri="http://schemas.openxmlformats.org/drawingml/2006/table">
            <a:tbl>
              <a:tblPr/>
              <a:tblGrid>
                <a:gridCol w="852478"/>
                <a:gridCol w="622636"/>
                <a:gridCol w="852478"/>
                <a:gridCol w="852479"/>
                <a:gridCol w="852478"/>
                <a:gridCol w="994844"/>
                <a:gridCol w="1135494"/>
                <a:gridCol w="994844"/>
              </a:tblGrid>
              <a:tr h="282352">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altLang="es-MX" sz="12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n</a:t>
                      </a:r>
                      <a:endParaRPr kumimoji="0" lang="es-ES" altLang="es-MX"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altLang="es-MX"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n</a:t>
                      </a:r>
                      <a:endParaRPr kumimoji="0" lang="es-ES"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altLang="es-MX"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n log</a:t>
                      </a:r>
                      <a:r>
                        <a:rPr kumimoji="0" lang="es-ES" altLang="es-MX" sz="1200" b="1" i="0" u="none" strike="noStrike" cap="none" normalizeH="0" baseline="-30000" smtClean="0">
                          <a:ln>
                            <a:noFill/>
                          </a:ln>
                          <a:solidFill>
                            <a:schemeClr val="tx1"/>
                          </a:solidFill>
                          <a:effectLst/>
                          <a:latin typeface="Arial" panose="020B0604020202020204" pitchFamily="34" charset="0"/>
                          <a:cs typeface="Times New Roman" panose="02020603050405020304" pitchFamily="18" charset="0"/>
                        </a:rPr>
                        <a:t>2</a:t>
                      </a:r>
                      <a:r>
                        <a:rPr kumimoji="0" lang="es-ES" altLang="es-MX"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n</a:t>
                      </a:r>
                      <a:endParaRPr kumimoji="0" lang="es-ES"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altLang="es-MX"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n</a:t>
                      </a:r>
                      <a:r>
                        <a:rPr kumimoji="0" lang="es-ES" altLang="es-MX" sz="1200" b="1" i="0" u="none" strike="noStrike" cap="none" normalizeH="0" baseline="30000" smtClean="0">
                          <a:ln>
                            <a:noFill/>
                          </a:ln>
                          <a:solidFill>
                            <a:schemeClr val="tx1"/>
                          </a:solidFill>
                          <a:effectLst/>
                          <a:latin typeface="Arial" panose="020B0604020202020204" pitchFamily="34" charset="0"/>
                          <a:cs typeface="Times New Roman" panose="02020603050405020304" pitchFamily="18" charset="0"/>
                        </a:rPr>
                        <a:t>2</a:t>
                      </a:r>
                      <a:endParaRPr kumimoji="0" lang="es-ES"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altLang="es-MX"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n</a:t>
                      </a:r>
                      <a:r>
                        <a:rPr kumimoji="0" lang="es-ES" altLang="es-MX" sz="1200" b="1" i="0" u="none" strike="noStrike" cap="none" normalizeH="0" baseline="30000" smtClean="0">
                          <a:ln>
                            <a:noFill/>
                          </a:ln>
                          <a:solidFill>
                            <a:schemeClr val="tx1"/>
                          </a:solidFill>
                          <a:effectLst/>
                          <a:latin typeface="Arial" panose="020B0604020202020204" pitchFamily="34" charset="0"/>
                          <a:cs typeface="Times New Roman" panose="02020603050405020304" pitchFamily="18" charset="0"/>
                        </a:rPr>
                        <a:t>3</a:t>
                      </a:r>
                      <a:endParaRPr kumimoji="0" lang="es-ES"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altLang="es-MX"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n</a:t>
                      </a:r>
                      <a:r>
                        <a:rPr kumimoji="0" lang="es-ES" altLang="es-MX" sz="1200" b="1" i="0" u="none" strike="noStrike" cap="none" normalizeH="0" baseline="30000" smtClean="0">
                          <a:ln>
                            <a:noFill/>
                          </a:ln>
                          <a:solidFill>
                            <a:schemeClr val="tx1"/>
                          </a:solidFill>
                          <a:effectLst/>
                          <a:latin typeface="Arial" panose="020B0604020202020204" pitchFamily="34" charset="0"/>
                          <a:cs typeface="Times New Roman" panose="02020603050405020304" pitchFamily="18" charset="0"/>
                        </a:rPr>
                        <a:t>4</a:t>
                      </a:r>
                      <a:endParaRPr kumimoji="0" lang="es-ES"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altLang="es-MX"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n</a:t>
                      </a:r>
                      <a:r>
                        <a:rPr kumimoji="0" lang="es-ES" altLang="es-MX" sz="1200" b="1" i="0" u="none" strike="noStrike" cap="none" normalizeH="0" baseline="30000" smtClean="0">
                          <a:ln>
                            <a:noFill/>
                          </a:ln>
                          <a:solidFill>
                            <a:schemeClr val="tx1"/>
                          </a:solidFill>
                          <a:effectLst/>
                          <a:latin typeface="Arial" panose="020B0604020202020204" pitchFamily="34" charset="0"/>
                          <a:cs typeface="Times New Roman" panose="02020603050405020304" pitchFamily="18" charset="0"/>
                        </a:rPr>
                        <a:t>10</a:t>
                      </a:r>
                      <a:endParaRPr kumimoji="0" lang="es-ES"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altLang="es-MX"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2</a:t>
                      </a:r>
                      <a:r>
                        <a:rPr kumimoji="0" lang="es-ES" altLang="es-MX" sz="1200" b="1" i="0" u="none" strike="noStrike" cap="none" normalizeH="0" baseline="30000" smtClean="0">
                          <a:ln>
                            <a:noFill/>
                          </a:ln>
                          <a:solidFill>
                            <a:schemeClr val="tx1"/>
                          </a:solidFill>
                          <a:effectLst/>
                          <a:latin typeface="Arial" panose="020B0604020202020204" pitchFamily="34" charset="0"/>
                          <a:cs typeface="Times New Roman" panose="02020603050405020304" pitchFamily="18" charset="0"/>
                        </a:rPr>
                        <a:t>n</a:t>
                      </a:r>
                      <a:endParaRPr kumimoji="0" lang="es-ES"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352">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10</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.01</a:t>
                      </a:r>
                      <a:r>
                        <a:rPr kumimoji="0" lang="es-ES"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μ</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dirty="0" smtClean="0">
                          <a:ln>
                            <a:noFill/>
                          </a:ln>
                          <a:solidFill>
                            <a:srgbClr val="800080"/>
                          </a:solidFill>
                          <a:effectLst/>
                          <a:latin typeface="Arial" panose="020B0604020202020204" pitchFamily="34" charset="0"/>
                          <a:cs typeface="Times New Roman" panose="02020603050405020304" pitchFamily="18" charset="0"/>
                        </a:rPr>
                        <a:t>.03 </a:t>
                      </a:r>
                      <a:r>
                        <a:rPr kumimoji="0" lang="es-ES" altLang="es-MX" sz="1000" b="1" i="0" u="none" strike="noStrike" cap="none" normalizeH="0" baseline="0" dirty="0" smtClean="0">
                          <a:ln>
                            <a:noFill/>
                          </a:ln>
                          <a:solidFill>
                            <a:srgbClr val="800080"/>
                          </a:solidFill>
                          <a:effectLst/>
                          <a:latin typeface="Arial" panose="020B0604020202020204" pitchFamily="34" charset="0"/>
                          <a:cs typeface="Times New Roman" panose="02020603050405020304" pitchFamily="18" charset="0"/>
                        </a:rPr>
                        <a:t>μ</a:t>
                      </a:r>
                      <a:r>
                        <a:rPr kumimoji="0" lang="en-GB" altLang="es-MX" sz="1000" b="1" i="0" u="none" strike="noStrike" cap="none" normalizeH="0" baseline="0" dirty="0" smtClean="0">
                          <a:ln>
                            <a:noFill/>
                          </a:ln>
                          <a:solidFill>
                            <a:srgbClr val="800080"/>
                          </a:solidFill>
                          <a:effectLst/>
                          <a:latin typeface="Arial" panose="020B0604020202020204" pitchFamily="34" charset="0"/>
                          <a:cs typeface="Times New Roman" panose="02020603050405020304" pitchFamily="18" charset="0"/>
                        </a:rPr>
                        <a:t>s</a:t>
                      </a:r>
                      <a:endParaRPr kumimoji="0" lang="en-GB" altLang="es-MX"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.1</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 </a:t>
                      </a:r>
                      <a:r>
                        <a:rPr kumimoji="0" lang="es-ES"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μ</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1</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 </a:t>
                      </a:r>
                      <a:r>
                        <a:rPr kumimoji="0" lang="es-ES"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μ</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10</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 </a:t>
                      </a:r>
                      <a:r>
                        <a:rPr kumimoji="0" lang="es-ES"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μ</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FF00FF"/>
                          </a:solidFill>
                          <a:effectLst/>
                          <a:latin typeface="Arial" panose="020B0604020202020204" pitchFamily="34" charset="0"/>
                          <a:cs typeface="Times New Roman" panose="02020603050405020304" pitchFamily="18" charset="0"/>
                        </a:rPr>
                        <a:t>10 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1</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 </a:t>
                      </a:r>
                      <a:r>
                        <a:rPr kumimoji="0" lang="es-ES"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μ</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5388">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20</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.02</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 </a:t>
                      </a:r>
                      <a:r>
                        <a:rPr kumimoji="0" lang="es-ES"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μ</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.09 </a:t>
                      </a:r>
                      <a:r>
                        <a:rPr kumimoji="0" lang="es-ES"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μ</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.4</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 </a:t>
                      </a:r>
                      <a:r>
                        <a:rPr kumimoji="0" lang="es-ES"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μ</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8</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 </a:t>
                      </a:r>
                      <a:r>
                        <a:rPr kumimoji="0" lang="es-ES"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μ</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160 </a:t>
                      </a:r>
                      <a:r>
                        <a:rPr kumimoji="0" lang="es-ES"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μ</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2.84 h</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3366FF"/>
                          </a:solidFill>
                          <a:effectLst/>
                          <a:latin typeface="Arial" panose="020B0604020202020204" pitchFamily="34" charset="0"/>
                          <a:cs typeface="Times New Roman" panose="02020603050405020304" pitchFamily="18" charset="0"/>
                        </a:rPr>
                        <a:t>1 ms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5388">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30</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.03</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 </a:t>
                      </a:r>
                      <a:r>
                        <a:rPr kumimoji="0" lang="es-ES"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μ</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.15</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 </a:t>
                      </a:r>
                      <a:r>
                        <a:rPr kumimoji="0" lang="es-ES"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μ</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.9</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 </a:t>
                      </a:r>
                      <a:r>
                        <a:rPr kumimoji="0" lang="es-ES"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μ</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27</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 </a:t>
                      </a:r>
                      <a:r>
                        <a:rPr kumimoji="0" lang="es-ES"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μ</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810</a:t>
                      </a:r>
                      <a:r>
                        <a:rPr kumimoji="0" lang="es-ES"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 μ</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008000"/>
                          </a:solidFill>
                          <a:effectLst/>
                          <a:latin typeface="Arial" panose="020B0604020202020204" pitchFamily="34" charset="0"/>
                          <a:cs typeface="Times New Roman" panose="02020603050405020304" pitchFamily="18" charset="0"/>
                        </a:rPr>
                        <a:t>6.23 d</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FF00FF"/>
                          </a:solidFill>
                          <a:effectLst/>
                          <a:latin typeface="Arial" panose="020B0604020202020204" pitchFamily="34" charset="0"/>
                          <a:cs typeface="Times New Roman" panose="02020603050405020304" pitchFamily="18" charset="0"/>
                        </a:rPr>
                        <a:t>1 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5388">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40</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.04</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 </a:t>
                      </a:r>
                      <a:r>
                        <a:rPr kumimoji="0" lang="es-ES"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μ</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.21</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 </a:t>
                      </a:r>
                      <a:r>
                        <a:rPr kumimoji="0" lang="es-ES"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μ</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1.6</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 </a:t>
                      </a:r>
                      <a:r>
                        <a:rPr kumimoji="0" lang="es-ES"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μ</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64</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 </a:t>
                      </a:r>
                      <a:r>
                        <a:rPr kumimoji="0" lang="es-ES"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μ</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3366FF"/>
                          </a:solidFill>
                          <a:effectLst/>
                          <a:latin typeface="Arial" panose="020B0604020202020204" pitchFamily="34" charset="0"/>
                          <a:cs typeface="Times New Roman" panose="02020603050405020304" pitchFamily="18" charset="0"/>
                        </a:rPr>
                        <a:t>2.56 ms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008000"/>
                          </a:solidFill>
                          <a:effectLst/>
                          <a:latin typeface="Arial" panose="020B0604020202020204" pitchFamily="34" charset="0"/>
                          <a:cs typeface="Times New Roman" panose="02020603050405020304" pitchFamily="18" charset="0"/>
                        </a:rPr>
                        <a:t>121 d</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FF6600"/>
                          </a:solidFill>
                          <a:effectLst/>
                          <a:latin typeface="Arial" panose="020B0604020202020204" pitchFamily="34" charset="0"/>
                          <a:cs typeface="Times New Roman" panose="02020603050405020304" pitchFamily="18" charset="0"/>
                        </a:rPr>
                        <a:t>18 m</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5388">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50</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.05</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 </a:t>
                      </a:r>
                      <a:r>
                        <a:rPr kumimoji="0" lang="es-ES"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μ</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.28</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 </a:t>
                      </a:r>
                      <a:r>
                        <a:rPr kumimoji="0" lang="es-ES"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μ</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2.5</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 </a:t>
                      </a:r>
                      <a:r>
                        <a:rPr kumimoji="0" lang="es-ES"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μ</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altLang="es-MX" sz="12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125</a:t>
                      </a:r>
                      <a:r>
                        <a:rPr kumimoji="0" lang="es-ES"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 μs</a:t>
                      </a:r>
                      <a:endParaRPr kumimoji="0" lang="es-ES"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altLang="es-MX" sz="1200" b="1" i="0" u="none" strike="noStrike" cap="none" normalizeH="0" baseline="0" smtClean="0">
                          <a:ln>
                            <a:noFill/>
                          </a:ln>
                          <a:solidFill>
                            <a:srgbClr val="3366FF"/>
                          </a:solidFill>
                          <a:effectLst/>
                          <a:latin typeface="Arial" panose="020B0604020202020204" pitchFamily="34" charset="0"/>
                          <a:cs typeface="Times New Roman" panose="02020603050405020304" pitchFamily="18" charset="0"/>
                        </a:rPr>
                        <a:t>6.25</a:t>
                      </a:r>
                      <a:r>
                        <a:rPr kumimoji="0" lang="en-GB" altLang="es-MX" sz="1200" b="1" i="0" u="none" strike="noStrike" cap="none" normalizeH="0" baseline="0" smtClean="0">
                          <a:ln>
                            <a:noFill/>
                          </a:ln>
                          <a:solidFill>
                            <a:srgbClr val="3366FF"/>
                          </a:solidFill>
                          <a:effectLst/>
                          <a:latin typeface="Arial" panose="020B0604020202020204" pitchFamily="34" charset="0"/>
                          <a:cs typeface="Times New Roman" panose="02020603050405020304" pitchFamily="18" charset="0"/>
                        </a:rPr>
                        <a:t> ms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altLang="es-MX" sz="1200" b="1" i="0" u="none" strike="noStrike" cap="none" normalizeH="0" baseline="0" smtClean="0">
                          <a:ln>
                            <a:noFill/>
                          </a:ln>
                          <a:solidFill>
                            <a:srgbClr val="FF0000"/>
                          </a:solidFill>
                          <a:effectLst/>
                          <a:latin typeface="Arial" panose="020B0604020202020204" pitchFamily="34" charset="0"/>
                          <a:cs typeface="Times New Roman" panose="02020603050405020304" pitchFamily="18" charset="0"/>
                        </a:rPr>
                        <a:t>3.1 y</a:t>
                      </a:r>
                      <a:endParaRPr kumimoji="0" lang="es-ES"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altLang="es-MX" sz="1200" b="1" i="0" u="none" strike="noStrike" cap="none" normalizeH="0" baseline="0" smtClean="0">
                          <a:ln>
                            <a:noFill/>
                          </a:ln>
                          <a:solidFill>
                            <a:srgbClr val="008000"/>
                          </a:solidFill>
                          <a:effectLst/>
                          <a:latin typeface="Arial" panose="020B0604020202020204" pitchFamily="34" charset="0"/>
                          <a:cs typeface="Times New Roman" panose="02020603050405020304" pitchFamily="18" charset="0"/>
                        </a:rPr>
                        <a:t>13 d</a:t>
                      </a:r>
                      <a:endParaRPr kumimoji="0" lang="es-ES"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5388">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100</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.10</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 </a:t>
                      </a:r>
                      <a:r>
                        <a:rPr kumimoji="0" lang="es-ES"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μ</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.66</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 </a:t>
                      </a:r>
                      <a:r>
                        <a:rPr kumimoji="0" lang="es-ES"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μ</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10</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 </a:t>
                      </a:r>
                      <a:r>
                        <a:rPr kumimoji="0" lang="es-ES"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μ</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altLang="es-MX" sz="1200" b="1" i="0" u="none" strike="noStrike" cap="none" normalizeH="0" baseline="0" smtClean="0">
                          <a:ln>
                            <a:noFill/>
                          </a:ln>
                          <a:solidFill>
                            <a:srgbClr val="3366FF"/>
                          </a:solidFill>
                          <a:effectLst/>
                          <a:latin typeface="Arial" panose="020B0604020202020204" pitchFamily="34" charset="0"/>
                          <a:cs typeface="Times New Roman" panose="02020603050405020304" pitchFamily="18" charset="0"/>
                        </a:rPr>
                        <a:t>1</a:t>
                      </a:r>
                      <a:r>
                        <a:rPr kumimoji="0" lang="en-GB" altLang="es-MX" sz="1200" b="1" i="0" u="none" strike="noStrike" cap="none" normalizeH="0" baseline="0" smtClean="0">
                          <a:ln>
                            <a:noFill/>
                          </a:ln>
                          <a:solidFill>
                            <a:srgbClr val="3366FF"/>
                          </a:solidFill>
                          <a:effectLst/>
                          <a:latin typeface="Arial" panose="020B0604020202020204" pitchFamily="34" charset="0"/>
                          <a:cs typeface="Times New Roman" panose="02020603050405020304" pitchFamily="18" charset="0"/>
                        </a:rPr>
                        <a:t> ms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altLang="es-MX" sz="1200" b="1" i="0" u="none" strike="noStrike" cap="none" normalizeH="0" baseline="0" smtClean="0">
                          <a:ln>
                            <a:noFill/>
                          </a:ln>
                          <a:solidFill>
                            <a:srgbClr val="3366FF"/>
                          </a:solidFill>
                          <a:effectLst/>
                          <a:latin typeface="Arial" panose="020B0604020202020204" pitchFamily="34" charset="0"/>
                          <a:cs typeface="Times New Roman" panose="02020603050405020304" pitchFamily="18" charset="0"/>
                        </a:rPr>
                        <a:t>100</a:t>
                      </a:r>
                      <a:r>
                        <a:rPr kumimoji="0" lang="en-GB" altLang="es-MX" sz="1200" b="1" i="0" u="none" strike="noStrike" cap="none" normalizeH="0" baseline="0" smtClean="0">
                          <a:ln>
                            <a:noFill/>
                          </a:ln>
                          <a:solidFill>
                            <a:srgbClr val="3366FF"/>
                          </a:solidFill>
                          <a:effectLst/>
                          <a:latin typeface="Arial" panose="020B0604020202020204" pitchFamily="34" charset="0"/>
                          <a:cs typeface="Times New Roman" panose="02020603050405020304" pitchFamily="18" charset="0"/>
                        </a:rPr>
                        <a:t> ms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altLang="es-MX" sz="1200" b="1" i="0" u="none" strike="noStrike" cap="none" normalizeH="0" baseline="0" smtClean="0">
                          <a:ln>
                            <a:noFill/>
                          </a:ln>
                          <a:solidFill>
                            <a:srgbClr val="FF0000"/>
                          </a:solidFill>
                          <a:effectLst/>
                          <a:latin typeface="Arial" panose="020B0604020202020204" pitchFamily="34" charset="0"/>
                          <a:cs typeface="Times New Roman" panose="02020603050405020304" pitchFamily="18" charset="0"/>
                        </a:rPr>
                        <a:t>3171 y</a:t>
                      </a:r>
                      <a:endParaRPr kumimoji="0" lang="es-ES"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altLang="es-MX" sz="1200" b="1" i="0" u="none" strike="noStrike" cap="none" normalizeH="0" baseline="0" smtClean="0">
                          <a:ln>
                            <a:noFill/>
                          </a:ln>
                          <a:solidFill>
                            <a:srgbClr val="FF0000"/>
                          </a:solidFill>
                          <a:effectLst/>
                          <a:latin typeface="Arial" panose="020B0604020202020204" pitchFamily="34" charset="0"/>
                          <a:cs typeface="Times New Roman" panose="02020603050405020304" pitchFamily="18" charset="0"/>
                        </a:rPr>
                        <a:t>4 x </a:t>
                      </a:r>
                      <a:r>
                        <a:rPr kumimoji="0" lang="es-ES" altLang="es-MX" sz="1000" b="1" i="0" u="none" strike="noStrike" cap="none" normalizeH="0" baseline="0" smtClean="0">
                          <a:ln>
                            <a:noFill/>
                          </a:ln>
                          <a:solidFill>
                            <a:srgbClr val="FF0000"/>
                          </a:solidFill>
                          <a:effectLst/>
                          <a:latin typeface="Arial" panose="020B0604020202020204" pitchFamily="34" charset="0"/>
                          <a:cs typeface="Times New Roman" panose="02020603050405020304" pitchFamily="18" charset="0"/>
                        </a:rPr>
                        <a:t>10</a:t>
                      </a:r>
                      <a:r>
                        <a:rPr kumimoji="0" lang="es-ES" altLang="es-MX" sz="1000" b="1" i="0" u="none" strike="noStrike" cap="none" normalizeH="0" baseline="30000" smtClean="0">
                          <a:ln>
                            <a:noFill/>
                          </a:ln>
                          <a:solidFill>
                            <a:srgbClr val="FF0000"/>
                          </a:solidFill>
                          <a:effectLst/>
                          <a:latin typeface="Arial" panose="020B0604020202020204" pitchFamily="34" charset="0"/>
                          <a:cs typeface="Times New Roman" panose="02020603050405020304" pitchFamily="18" charset="0"/>
                        </a:rPr>
                        <a:t>13</a:t>
                      </a:r>
                      <a:r>
                        <a:rPr kumimoji="0" lang="es-ES" altLang="es-MX" sz="1200" b="1" i="0" u="none" strike="noStrike" cap="none" normalizeH="0" baseline="0" smtClean="0">
                          <a:ln>
                            <a:noFill/>
                          </a:ln>
                          <a:solidFill>
                            <a:srgbClr val="FF0000"/>
                          </a:solidFill>
                          <a:effectLst/>
                          <a:latin typeface="Arial" panose="020B0604020202020204" pitchFamily="34" charset="0"/>
                          <a:cs typeface="Times New Roman" panose="02020603050405020304" pitchFamily="18" charset="0"/>
                        </a:rPr>
                        <a:t> y</a:t>
                      </a:r>
                      <a:endParaRPr kumimoji="0" lang="es-ES"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0044">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10</a:t>
                      </a:r>
                      <a:r>
                        <a:rPr kumimoji="0" lang="en-GB" altLang="es-MX" sz="1200" b="1" i="0" u="none" strike="noStrike" cap="none" normalizeH="0" baseline="30000" smtClean="0">
                          <a:ln>
                            <a:noFill/>
                          </a:ln>
                          <a:solidFill>
                            <a:schemeClr val="tx1"/>
                          </a:solidFill>
                          <a:effectLst/>
                          <a:latin typeface="Arial" panose="020B0604020202020204" pitchFamily="34" charset="0"/>
                          <a:cs typeface="Times New Roman" panose="02020603050405020304" pitchFamily="18" charset="0"/>
                        </a:rPr>
                        <a:t>3</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altLang="es-MX" sz="12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1</a:t>
                      </a:r>
                      <a:r>
                        <a:rPr kumimoji="0" lang="es-ES"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 μs</a:t>
                      </a:r>
                      <a:endParaRPr kumimoji="0" lang="es-ES"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altLang="es-MX" sz="12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9.96</a:t>
                      </a:r>
                      <a:r>
                        <a:rPr kumimoji="0" lang="es-ES"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 μs</a:t>
                      </a:r>
                      <a:endParaRPr kumimoji="0" lang="es-ES"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3366FF"/>
                          </a:solidFill>
                          <a:effectLst/>
                          <a:latin typeface="Arial" panose="020B0604020202020204" pitchFamily="34" charset="0"/>
                          <a:cs typeface="Times New Roman" panose="02020603050405020304" pitchFamily="18" charset="0"/>
                        </a:rPr>
                        <a:t>1 ms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FF00FF"/>
                          </a:solidFill>
                          <a:effectLst/>
                          <a:latin typeface="Arial" panose="020B0604020202020204" pitchFamily="34" charset="0"/>
                          <a:cs typeface="Times New Roman" panose="02020603050405020304" pitchFamily="18" charset="0"/>
                        </a:rPr>
                        <a:t>1 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FF6600"/>
                          </a:solidFill>
                          <a:effectLst/>
                          <a:latin typeface="Arial" panose="020B0604020202020204" pitchFamily="34" charset="0"/>
                          <a:cs typeface="Times New Roman" panose="02020603050405020304" pitchFamily="18" charset="0"/>
                        </a:rPr>
                        <a:t>16.67 m</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altLang="es-MX" sz="1200" b="1" i="0" u="none" strike="noStrike" cap="none" normalizeH="0" baseline="0" smtClean="0">
                          <a:ln>
                            <a:noFill/>
                          </a:ln>
                          <a:solidFill>
                            <a:srgbClr val="FF0000"/>
                          </a:solidFill>
                          <a:effectLst/>
                          <a:latin typeface="Arial" panose="020B0604020202020204" pitchFamily="34" charset="0"/>
                          <a:cs typeface="Times New Roman" panose="02020603050405020304" pitchFamily="18" charset="0"/>
                        </a:rPr>
                        <a:t>3.17 x </a:t>
                      </a:r>
                      <a:r>
                        <a:rPr kumimoji="0" lang="es-ES" altLang="es-MX" sz="1000" b="1" i="0" u="none" strike="noStrike" cap="none" normalizeH="0" baseline="0" smtClean="0">
                          <a:ln>
                            <a:noFill/>
                          </a:ln>
                          <a:solidFill>
                            <a:srgbClr val="FF0000"/>
                          </a:solidFill>
                          <a:effectLst/>
                          <a:latin typeface="Arial" panose="020B0604020202020204" pitchFamily="34" charset="0"/>
                          <a:cs typeface="Times New Roman" panose="02020603050405020304" pitchFamily="18" charset="0"/>
                        </a:rPr>
                        <a:t>10</a:t>
                      </a:r>
                      <a:r>
                        <a:rPr kumimoji="0" lang="es-ES" altLang="es-MX" sz="1000" b="1" i="0" u="none" strike="noStrike" cap="none" normalizeH="0" baseline="30000" smtClean="0">
                          <a:ln>
                            <a:noFill/>
                          </a:ln>
                          <a:solidFill>
                            <a:srgbClr val="FF0000"/>
                          </a:solidFill>
                          <a:effectLst/>
                          <a:latin typeface="Arial" panose="020B0604020202020204" pitchFamily="34" charset="0"/>
                          <a:cs typeface="Times New Roman" panose="02020603050405020304" pitchFamily="18" charset="0"/>
                        </a:rPr>
                        <a:t>13</a:t>
                      </a:r>
                      <a:r>
                        <a:rPr kumimoji="0" lang="es-ES" altLang="es-MX" sz="1200" b="1" i="0" u="none" strike="noStrike" cap="none" normalizeH="0" baseline="0" smtClean="0">
                          <a:ln>
                            <a:noFill/>
                          </a:ln>
                          <a:solidFill>
                            <a:srgbClr val="FF0000"/>
                          </a:solidFill>
                          <a:effectLst/>
                          <a:latin typeface="Arial" panose="020B0604020202020204" pitchFamily="34" charset="0"/>
                          <a:cs typeface="Times New Roman" panose="02020603050405020304" pitchFamily="18" charset="0"/>
                        </a:rPr>
                        <a:t> y</a:t>
                      </a:r>
                      <a:endParaRPr kumimoji="0" lang="es-ES"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altLang="es-MX" sz="1200" b="1" i="0" u="none" strike="noStrike" cap="none" normalizeH="0" baseline="0" smtClean="0">
                          <a:ln>
                            <a:noFill/>
                          </a:ln>
                          <a:solidFill>
                            <a:srgbClr val="FF0000"/>
                          </a:solidFill>
                          <a:effectLst/>
                          <a:latin typeface="Arial" panose="020B0604020202020204" pitchFamily="34" charset="0"/>
                          <a:cs typeface="Times New Roman" panose="02020603050405020304" pitchFamily="18" charset="0"/>
                        </a:rPr>
                        <a:t>32  x </a:t>
                      </a:r>
                      <a:r>
                        <a:rPr kumimoji="0" lang="es-ES" altLang="es-MX" sz="1000" b="1" i="0" u="none" strike="noStrike" cap="none" normalizeH="0" baseline="0" smtClean="0">
                          <a:ln>
                            <a:noFill/>
                          </a:ln>
                          <a:solidFill>
                            <a:srgbClr val="FF0000"/>
                          </a:solidFill>
                          <a:effectLst/>
                          <a:latin typeface="Arial" panose="020B0604020202020204" pitchFamily="34" charset="0"/>
                          <a:cs typeface="Times New Roman" panose="02020603050405020304" pitchFamily="18" charset="0"/>
                        </a:rPr>
                        <a:t>10</a:t>
                      </a:r>
                      <a:r>
                        <a:rPr kumimoji="0" lang="es-ES" altLang="es-MX" sz="1000" b="1" i="0" u="none" strike="noStrike" cap="none" normalizeH="0" baseline="30000" smtClean="0">
                          <a:ln>
                            <a:noFill/>
                          </a:ln>
                          <a:solidFill>
                            <a:srgbClr val="FF0000"/>
                          </a:solidFill>
                          <a:effectLst/>
                          <a:latin typeface="Arial" panose="020B0604020202020204" pitchFamily="34" charset="0"/>
                          <a:cs typeface="Times New Roman" panose="02020603050405020304" pitchFamily="18" charset="0"/>
                        </a:rPr>
                        <a:t>283</a:t>
                      </a:r>
                      <a:r>
                        <a:rPr kumimoji="0" lang="en-GB" altLang="es-MX" sz="1200" b="1" i="0" u="none" strike="noStrike" cap="none" normalizeH="0" baseline="0" smtClean="0">
                          <a:ln>
                            <a:noFill/>
                          </a:ln>
                          <a:solidFill>
                            <a:srgbClr val="FF0000"/>
                          </a:solidFill>
                          <a:effectLst/>
                          <a:latin typeface="Arial" panose="020B0604020202020204" pitchFamily="34" charset="0"/>
                          <a:cs typeface="Times New Roman" panose="02020603050405020304" pitchFamily="18" charset="0"/>
                        </a:rPr>
                        <a:t> y</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2715">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10</a:t>
                      </a:r>
                      <a:r>
                        <a:rPr kumimoji="0" lang="en-GB" altLang="es-MX" sz="1200" b="1" i="0" u="none" strike="noStrike" cap="none" normalizeH="0" baseline="30000" smtClean="0">
                          <a:ln>
                            <a:noFill/>
                          </a:ln>
                          <a:solidFill>
                            <a:schemeClr val="tx1"/>
                          </a:solidFill>
                          <a:effectLst/>
                          <a:latin typeface="Arial" panose="020B0604020202020204" pitchFamily="34" charset="0"/>
                          <a:cs typeface="Times New Roman" panose="02020603050405020304" pitchFamily="18" charset="0"/>
                        </a:rPr>
                        <a:t>4</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altLang="es-MX" sz="12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10</a:t>
                      </a:r>
                      <a:r>
                        <a:rPr kumimoji="0" lang="es-ES"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 μs</a:t>
                      </a:r>
                      <a:endParaRPr kumimoji="0" lang="es-ES"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altLang="es-MX" sz="12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130</a:t>
                      </a:r>
                      <a:r>
                        <a:rPr kumimoji="0" lang="es-ES"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 μs</a:t>
                      </a:r>
                      <a:endParaRPr kumimoji="0" lang="es-ES"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3366FF"/>
                          </a:solidFill>
                          <a:effectLst/>
                          <a:latin typeface="Arial" panose="020B0604020202020204" pitchFamily="34" charset="0"/>
                          <a:cs typeface="Times New Roman" panose="02020603050405020304" pitchFamily="18" charset="0"/>
                        </a:rPr>
                        <a:t>100 ms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FF6600"/>
                          </a:solidFill>
                          <a:effectLst/>
                          <a:latin typeface="Arial" panose="020B0604020202020204" pitchFamily="34" charset="0"/>
                          <a:cs typeface="Times New Roman" panose="02020603050405020304" pitchFamily="18" charset="0"/>
                        </a:rPr>
                        <a:t>16.67 m</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008000"/>
                          </a:solidFill>
                          <a:effectLst/>
                          <a:latin typeface="Arial" panose="020B0604020202020204" pitchFamily="34" charset="0"/>
                          <a:cs typeface="Times New Roman" panose="02020603050405020304" pitchFamily="18" charset="0"/>
                        </a:rPr>
                        <a:t>115.7 d</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altLang="es-MX" sz="1200" b="1" i="0" u="none" strike="noStrike" cap="none" normalizeH="0" baseline="0" smtClean="0">
                          <a:ln>
                            <a:noFill/>
                          </a:ln>
                          <a:solidFill>
                            <a:srgbClr val="FF0000"/>
                          </a:solidFill>
                          <a:effectLst/>
                          <a:latin typeface="Arial" panose="020B0604020202020204" pitchFamily="34" charset="0"/>
                          <a:cs typeface="Times New Roman" panose="02020603050405020304" pitchFamily="18" charset="0"/>
                        </a:rPr>
                        <a:t>3.17 x </a:t>
                      </a:r>
                      <a:r>
                        <a:rPr kumimoji="0" lang="es-ES" altLang="es-MX" sz="1000" b="1" i="0" u="none" strike="noStrike" cap="none" normalizeH="0" baseline="0" smtClean="0">
                          <a:ln>
                            <a:noFill/>
                          </a:ln>
                          <a:solidFill>
                            <a:srgbClr val="FF0000"/>
                          </a:solidFill>
                          <a:effectLst/>
                          <a:latin typeface="Arial" panose="020B0604020202020204" pitchFamily="34" charset="0"/>
                          <a:cs typeface="Times New Roman" panose="02020603050405020304" pitchFamily="18" charset="0"/>
                        </a:rPr>
                        <a:t>10</a:t>
                      </a:r>
                      <a:r>
                        <a:rPr kumimoji="0" lang="es-ES" altLang="es-MX" sz="1000" b="1" i="0" u="none" strike="noStrike" cap="none" normalizeH="0" baseline="30000" smtClean="0">
                          <a:ln>
                            <a:noFill/>
                          </a:ln>
                          <a:solidFill>
                            <a:srgbClr val="FF0000"/>
                          </a:solidFill>
                          <a:effectLst/>
                          <a:latin typeface="Arial" panose="020B0604020202020204" pitchFamily="34" charset="0"/>
                          <a:cs typeface="Times New Roman" panose="02020603050405020304" pitchFamily="18" charset="0"/>
                        </a:rPr>
                        <a:t>23</a:t>
                      </a:r>
                      <a:r>
                        <a:rPr kumimoji="0" lang="es-ES" altLang="es-MX" sz="1200" b="1" i="0" u="none" strike="noStrike" cap="none" normalizeH="0" baseline="0" smtClean="0">
                          <a:ln>
                            <a:noFill/>
                          </a:ln>
                          <a:solidFill>
                            <a:srgbClr val="FF0000"/>
                          </a:solidFill>
                          <a:effectLst/>
                          <a:latin typeface="Arial" panose="020B0604020202020204" pitchFamily="34" charset="0"/>
                          <a:cs typeface="Times New Roman" panose="02020603050405020304" pitchFamily="18" charset="0"/>
                        </a:rPr>
                        <a:t> y</a:t>
                      </a:r>
                      <a:endParaRPr kumimoji="0" lang="es-ES"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altLang="es-MX"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5388">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10</a:t>
                      </a:r>
                      <a:r>
                        <a:rPr kumimoji="0" lang="en-GB" altLang="es-MX" sz="1200" b="1" i="0" u="none" strike="noStrike" cap="none" normalizeH="0" baseline="30000" smtClean="0">
                          <a:ln>
                            <a:noFill/>
                          </a:ln>
                          <a:solidFill>
                            <a:schemeClr val="tx1"/>
                          </a:solidFill>
                          <a:effectLst/>
                          <a:latin typeface="Arial" panose="020B0604020202020204" pitchFamily="34" charset="0"/>
                          <a:cs typeface="Times New Roman" panose="02020603050405020304" pitchFamily="18" charset="0"/>
                        </a:rPr>
                        <a:t>5</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100</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 </a:t>
                      </a:r>
                      <a:r>
                        <a:rPr kumimoji="0" lang="es-ES"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μ</a:t>
                      </a:r>
                      <a:r>
                        <a:rPr kumimoji="0" lang="en-GB" altLang="es-MX" sz="1000" b="1" i="0" u="none" strike="noStrike" cap="none" normalizeH="0" baseline="0" smtClean="0">
                          <a:ln>
                            <a:noFill/>
                          </a:ln>
                          <a:solidFill>
                            <a:srgbClr val="800080"/>
                          </a:solidFill>
                          <a:effectLst/>
                          <a:latin typeface="Arial" panose="020B0604020202020204" pitchFamily="34" charset="0"/>
                          <a:cs typeface="Times New Roman" panose="02020603050405020304" pitchFamily="18" charset="0"/>
                        </a:rPr>
                        <a:t>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3366FF"/>
                          </a:solidFill>
                          <a:effectLst/>
                          <a:latin typeface="Arial" panose="020B0604020202020204" pitchFamily="34" charset="0"/>
                          <a:cs typeface="Times New Roman" panose="02020603050405020304" pitchFamily="18" charset="0"/>
                        </a:rPr>
                        <a:t>1.66 ms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FF00FF"/>
                          </a:solidFill>
                          <a:effectLst/>
                          <a:latin typeface="Arial" panose="020B0604020202020204" pitchFamily="34" charset="0"/>
                          <a:cs typeface="Times New Roman" panose="02020603050405020304" pitchFamily="18" charset="0"/>
                        </a:rPr>
                        <a:t>10 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008000"/>
                          </a:solidFill>
                          <a:effectLst/>
                          <a:latin typeface="Arial" panose="020B0604020202020204" pitchFamily="34" charset="0"/>
                          <a:cs typeface="Times New Roman" panose="02020603050405020304" pitchFamily="18" charset="0"/>
                        </a:rPr>
                        <a:t>11.57 d</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altLang="es-MX" sz="1200" b="1" i="0" u="none" strike="noStrike" cap="none" normalizeH="0" baseline="0" smtClean="0">
                          <a:ln>
                            <a:noFill/>
                          </a:ln>
                          <a:solidFill>
                            <a:srgbClr val="FF0000"/>
                          </a:solidFill>
                          <a:effectLst/>
                          <a:latin typeface="Arial" panose="020B0604020202020204" pitchFamily="34" charset="0"/>
                          <a:cs typeface="Times New Roman" panose="02020603050405020304" pitchFamily="18" charset="0"/>
                        </a:rPr>
                        <a:t>3171 y</a:t>
                      </a:r>
                      <a:endParaRPr kumimoji="0" lang="es-ES"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altLang="es-MX" sz="1200" b="1" i="0" u="none" strike="noStrike" cap="none" normalizeH="0" baseline="0" smtClean="0">
                          <a:ln>
                            <a:noFill/>
                          </a:ln>
                          <a:solidFill>
                            <a:srgbClr val="FF0000"/>
                          </a:solidFill>
                          <a:effectLst/>
                          <a:latin typeface="Arial" panose="020B0604020202020204" pitchFamily="34" charset="0"/>
                          <a:cs typeface="Times New Roman" panose="02020603050405020304" pitchFamily="18" charset="0"/>
                        </a:rPr>
                        <a:t>3.17 x </a:t>
                      </a:r>
                      <a:r>
                        <a:rPr kumimoji="0" lang="es-ES" altLang="es-MX" sz="1000" b="1" i="0" u="none" strike="noStrike" cap="none" normalizeH="0" baseline="0" smtClean="0">
                          <a:ln>
                            <a:noFill/>
                          </a:ln>
                          <a:solidFill>
                            <a:srgbClr val="FF0000"/>
                          </a:solidFill>
                          <a:effectLst/>
                          <a:latin typeface="Arial" panose="020B0604020202020204" pitchFamily="34" charset="0"/>
                          <a:cs typeface="Times New Roman" panose="02020603050405020304" pitchFamily="18" charset="0"/>
                        </a:rPr>
                        <a:t>10</a:t>
                      </a:r>
                      <a:r>
                        <a:rPr kumimoji="0" lang="es-ES" altLang="es-MX" sz="1000" b="1" i="0" u="none" strike="noStrike" cap="none" normalizeH="0" baseline="30000" smtClean="0">
                          <a:ln>
                            <a:noFill/>
                          </a:ln>
                          <a:solidFill>
                            <a:srgbClr val="FF0000"/>
                          </a:solidFill>
                          <a:effectLst/>
                          <a:latin typeface="Arial" panose="020B0604020202020204" pitchFamily="34" charset="0"/>
                          <a:cs typeface="Times New Roman" panose="02020603050405020304" pitchFamily="18" charset="0"/>
                        </a:rPr>
                        <a:t>33</a:t>
                      </a:r>
                      <a:r>
                        <a:rPr kumimoji="0" lang="es-ES" altLang="es-MX" sz="1200" b="1" i="0" u="none" strike="noStrike" cap="none" normalizeH="0" baseline="0" smtClean="0">
                          <a:ln>
                            <a:noFill/>
                          </a:ln>
                          <a:solidFill>
                            <a:srgbClr val="FF0000"/>
                          </a:solidFill>
                          <a:effectLst/>
                          <a:latin typeface="Arial" panose="020B0604020202020204" pitchFamily="34" charset="0"/>
                          <a:cs typeface="Times New Roman" panose="02020603050405020304" pitchFamily="18" charset="0"/>
                        </a:rPr>
                        <a:t> y</a:t>
                      </a:r>
                      <a:endParaRPr kumimoji="0" lang="es-ES"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altLang="es-MX"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2715">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10</a:t>
                      </a:r>
                      <a:r>
                        <a:rPr kumimoji="0" lang="en-GB" altLang="es-MX" sz="1200" b="1" i="0" u="none" strike="noStrike" cap="none" normalizeH="0" baseline="30000" smtClean="0">
                          <a:ln>
                            <a:noFill/>
                          </a:ln>
                          <a:solidFill>
                            <a:schemeClr val="tx1"/>
                          </a:solidFill>
                          <a:effectLst/>
                          <a:latin typeface="Arial" panose="020B0604020202020204" pitchFamily="34" charset="0"/>
                          <a:cs typeface="Times New Roman" panose="02020603050405020304" pitchFamily="18" charset="0"/>
                        </a:rPr>
                        <a:t>6</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3366FF"/>
                          </a:solidFill>
                          <a:effectLst/>
                          <a:latin typeface="Arial" panose="020B0604020202020204" pitchFamily="34" charset="0"/>
                          <a:cs typeface="Times New Roman" panose="02020603050405020304" pitchFamily="18" charset="0"/>
                        </a:rPr>
                        <a:t>1ms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3366FF"/>
                          </a:solidFill>
                          <a:effectLst/>
                          <a:latin typeface="Arial" panose="020B0604020202020204" pitchFamily="34" charset="0"/>
                          <a:cs typeface="Times New Roman" panose="02020603050405020304" pitchFamily="18" charset="0"/>
                        </a:rPr>
                        <a:t>19.92 ms</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FF6600"/>
                          </a:solidFill>
                          <a:effectLst/>
                          <a:latin typeface="Arial" panose="020B0604020202020204" pitchFamily="34" charset="0"/>
                          <a:cs typeface="Times New Roman" panose="02020603050405020304" pitchFamily="18" charset="0"/>
                        </a:rPr>
                        <a:t>16.67 m</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altLang="es-MX" sz="1200" b="1" i="0" u="none" strike="noStrike" cap="none" normalizeH="0" baseline="0" smtClean="0">
                          <a:ln>
                            <a:noFill/>
                          </a:ln>
                          <a:solidFill>
                            <a:srgbClr val="FF0000"/>
                          </a:solidFill>
                          <a:effectLst/>
                          <a:latin typeface="Arial" panose="020B0604020202020204" pitchFamily="34" charset="0"/>
                          <a:cs typeface="Times New Roman" panose="02020603050405020304" pitchFamily="18" charset="0"/>
                        </a:rPr>
                        <a:t>31.71 y</a:t>
                      </a:r>
                      <a:endParaRPr kumimoji="0" lang="en-GB"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altLang="es-MX" sz="1200" b="1" i="0" u="none" strike="noStrike" cap="none" normalizeH="0" baseline="0" smtClean="0">
                          <a:ln>
                            <a:noFill/>
                          </a:ln>
                          <a:solidFill>
                            <a:srgbClr val="FF0000"/>
                          </a:solidFill>
                          <a:effectLst/>
                          <a:latin typeface="Arial" panose="020B0604020202020204" pitchFamily="34" charset="0"/>
                          <a:cs typeface="Times New Roman" panose="02020603050405020304" pitchFamily="18" charset="0"/>
                        </a:rPr>
                        <a:t>3.17 x </a:t>
                      </a:r>
                      <a:r>
                        <a:rPr kumimoji="0" lang="es-ES" altLang="es-MX" sz="1000" b="1" i="0" u="none" strike="noStrike" cap="none" normalizeH="0" baseline="0" smtClean="0">
                          <a:ln>
                            <a:noFill/>
                          </a:ln>
                          <a:solidFill>
                            <a:srgbClr val="FF0000"/>
                          </a:solidFill>
                          <a:effectLst/>
                          <a:latin typeface="Arial" panose="020B0604020202020204" pitchFamily="34" charset="0"/>
                          <a:cs typeface="Times New Roman" panose="02020603050405020304" pitchFamily="18" charset="0"/>
                        </a:rPr>
                        <a:t>10</a:t>
                      </a:r>
                      <a:r>
                        <a:rPr kumimoji="0" lang="es-ES" altLang="es-MX" sz="1000" b="1" i="0" u="none" strike="noStrike" cap="none" normalizeH="0" baseline="30000" smtClean="0">
                          <a:ln>
                            <a:noFill/>
                          </a:ln>
                          <a:solidFill>
                            <a:srgbClr val="FF0000"/>
                          </a:solidFill>
                          <a:effectLst/>
                          <a:latin typeface="Arial" panose="020B0604020202020204" pitchFamily="34" charset="0"/>
                          <a:cs typeface="Times New Roman" panose="02020603050405020304" pitchFamily="18" charset="0"/>
                        </a:rPr>
                        <a:t>7</a:t>
                      </a:r>
                      <a:r>
                        <a:rPr kumimoji="0" lang="es-ES" altLang="es-MX" sz="1200" b="1" i="0" u="none" strike="noStrike" cap="none" normalizeH="0" baseline="0" smtClean="0">
                          <a:ln>
                            <a:noFill/>
                          </a:ln>
                          <a:solidFill>
                            <a:srgbClr val="FF0000"/>
                          </a:solidFill>
                          <a:effectLst/>
                          <a:latin typeface="Arial" panose="020B0604020202020204" pitchFamily="34" charset="0"/>
                          <a:cs typeface="Times New Roman" panose="02020603050405020304" pitchFamily="18" charset="0"/>
                        </a:rPr>
                        <a:t> y</a:t>
                      </a:r>
                      <a:endParaRPr kumimoji="0" lang="es-ES"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altLang="es-MX" sz="1200" b="1" i="0" u="none" strike="noStrike" cap="none" normalizeH="0" baseline="0" smtClean="0">
                          <a:ln>
                            <a:noFill/>
                          </a:ln>
                          <a:solidFill>
                            <a:srgbClr val="FF0000"/>
                          </a:solidFill>
                          <a:effectLst/>
                          <a:latin typeface="Arial" panose="020B0604020202020204" pitchFamily="34" charset="0"/>
                          <a:cs typeface="Times New Roman" panose="02020603050405020304" pitchFamily="18" charset="0"/>
                        </a:rPr>
                        <a:t>3.17 x </a:t>
                      </a:r>
                      <a:r>
                        <a:rPr kumimoji="0" lang="es-ES" altLang="es-MX" sz="1000" b="1" i="0" u="none" strike="noStrike" cap="none" normalizeH="0" baseline="0" smtClean="0">
                          <a:ln>
                            <a:noFill/>
                          </a:ln>
                          <a:solidFill>
                            <a:srgbClr val="FF0000"/>
                          </a:solidFill>
                          <a:effectLst/>
                          <a:latin typeface="Arial" panose="020B0604020202020204" pitchFamily="34" charset="0"/>
                          <a:cs typeface="Times New Roman" panose="02020603050405020304" pitchFamily="18" charset="0"/>
                        </a:rPr>
                        <a:t>10</a:t>
                      </a:r>
                      <a:r>
                        <a:rPr kumimoji="0" lang="es-ES" altLang="es-MX" sz="1000" b="1" i="0" u="none" strike="noStrike" cap="none" normalizeH="0" baseline="30000" smtClean="0">
                          <a:ln>
                            <a:noFill/>
                          </a:ln>
                          <a:solidFill>
                            <a:srgbClr val="FF0000"/>
                          </a:solidFill>
                          <a:effectLst/>
                          <a:latin typeface="Arial" panose="020B0604020202020204" pitchFamily="34" charset="0"/>
                          <a:cs typeface="Times New Roman" panose="02020603050405020304" pitchFamily="18" charset="0"/>
                        </a:rPr>
                        <a:t>43</a:t>
                      </a:r>
                      <a:r>
                        <a:rPr kumimoji="0" lang="es-ES" altLang="es-MX" sz="1200" b="1" i="0" u="none" strike="noStrike" cap="none" normalizeH="0" baseline="0" smtClean="0">
                          <a:ln>
                            <a:noFill/>
                          </a:ln>
                          <a:solidFill>
                            <a:srgbClr val="FF0000"/>
                          </a:solidFill>
                          <a:effectLst/>
                          <a:latin typeface="Arial" panose="020B0604020202020204" pitchFamily="34" charset="0"/>
                          <a:cs typeface="Times New Roman" panose="02020603050405020304" pitchFamily="18" charset="0"/>
                        </a:rPr>
                        <a:t> y</a:t>
                      </a:r>
                      <a:endParaRPr kumimoji="0" lang="es-ES" altLang="es-MX"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altLang="es-MX"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marL="91416" marR="91416"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0592" name="Text Box 112"/>
          <p:cNvSpPr txBox="1">
            <a:spLocks noChangeArrowheads="1"/>
          </p:cNvSpPr>
          <p:nvPr/>
        </p:nvSpPr>
        <p:spPr bwMode="auto">
          <a:xfrm>
            <a:off x="8089380" y="2157746"/>
            <a:ext cx="184102" cy="274565"/>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endParaRPr lang="es-MX" altLang="es-MX" sz="1200">
              <a:latin typeface="Times New Roman" panose="02020603050405020304" pitchFamily="18" charset="0"/>
            </a:endParaRPr>
          </a:p>
        </p:txBody>
      </p:sp>
      <p:sp>
        <p:nvSpPr>
          <p:cNvPr id="20593" name="Rectangle 113"/>
          <p:cNvSpPr>
            <a:spLocks noGrp="1" noChangeArrowheads="1"/>
          </p:cNvSpPr>
          <p:nvPr>
            <p:ph type="title"/>
          </p:nvPr>
        </p:nvSpPr>
        <p:spPr>
          <a:xfrm>
            <a:off x="586701" y="2432311"/>
            <a:ext cx="4965994" cy="1060174"/>
          </a:xfrm>
        </p:spPr>
        <p:txBody>
          <a:bodyPr/>
          <a:lstStyle/>
          <a:p>
            <a:r>
              <a:rPr lang="es-ES" altLang="es-MX" sz="1600" dirty="0" err="1"/>
              <a:t>μs</a:t>
            </a:r>
            <a:r>
              <a:rPr lang="es-ES" altLang="es-MX" sz="1600" dirty="0"/>
              <a:t>  microsegundos = 10-6 segundos</a:t>
            </a:r>
            <a:br>
              <a:rPr lang="es-ES" altLang="es-MX" sz="1600" dirty="0"/>
            </a:br>
            <a:r>
              <a:rPr lang="es-ES" altLang="es-MX" sz="1600" dirty="0"/>
              <a:t>ms milisegundos = 10-3 segundos</a:t>
            </a:r>
            <a:br>
              <a:rPr lang="es-ES" altLang="es-MX" sz="1600" dirty="0"/>
            </a:br>
            <a:r>
              <a:rPr lang="es-ES" altLang="es-MX" sz="1600" dirty="0"/>
              <a:t>s –segundos   m –minutos   h –horas  </a:t>
            </a:r>
            <a:br>
              <a:rPr lang="es-ES" altLang="es-MX" sz="1600" dirty="0"/>
            </a:br>
            <a:r>
              <a:rPr lang="es-ES" altLang="es-MX" sz="1600" dirty="0"/>
              <a:t> d –días   y -años</a:t>
            </a:r>
          </a:p>
        </p:txBody>
      </p:sp>
      <p:sp>
        <p:nvSpPr>
          <p:cNvPr id="20594" name="Rectangle 114"/>
          <p:cNvSpPr>
            <a:spLocks noChangeArrowheads="1"/>
          </p:cNvSpPr>
          <p:nvPr/>
        </p:nvSpPr>
        <p:spPr bwMode="auto">
          <a:xfrm>
            <a:off x="3215437" y="477019"/>
            <a:ext cx="4965994" cy="1060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cs typeface="Arial" panose="020B0604020202020204" pitchFamily="34" charset="0"/>
              </a:defRPr>
            </a:lvl1pPr>
            <a:lvl2pPr algn="ctr">
              <a:defRPr sz="4400">
                <a:solidFill>
                  <a:schemeClr val="tx2"/>
                </a:solidFill>
                <a:latin typeface="Arial" panose="020B0604020202020204" pitchFamily="34" charset="0"/>
                <a:cs typeface="Arial" panose="020B0604020202020204" pitchFamily="34" charset="0"/>
              </a:defRPr>
            </a:lvl2pPr>
            <a:lvl3pPr algn="ctr">
              <a:defRPr sz="4400">
                <a:solidFill>
                  <a:schemeClr val="tx2"/>
                </a:solidFill>
                <a:latin typeface="Arial" panose="020B0604020202020204" pitchFamily="34" charset="0"/>
                <a:cs typeface="Arial" panose="020B0604020202020204" pitchFamily="34" charset="0"/>
              </a:defRPr>
            </a:lvl3pPr>
            <a:lvl4pPr algn="ctr">
              <a:defRPr sz="4400">
                <a:solidFill>
                  <a:schemeClr val="tx2"/>
                </a:solidFill>
                <a:latin typeface="Arial" panose="020B0604020202020204" pitchFamily="34" charset="0"/>
                <a:cs typeface="Arial" panose="020B0604020202020204" pitchFamily="34" charset="0"/>
              </a:defRPr>
            </a:lvl4pPr>
            <a:lvl5pPr algn="ctr">
              <a:defRPr sz="4400">
                <a:solidFill>
                  <a:schemeClr val="tx2"/>
                </a:solidFill>
                <a:latin typeface="Arial" panose="020B0604020202020204" pitchFamily="34" charset="0"/>
                <a:cs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endParaRPr lang="es-MX" altLang="es-MX" sz="1600"/>
          </a:p>
        </p:txBody>
      </p:sp>
      <p:sp>
        <p:nvSpPr>
          <p:cNvPr id="20595" name="Rectangle 115"/>
          <p:cNvSpPr>
            <a:spLocks noChangeArrowheads="1"/>
          </p:cNvSpPr>
          <p:nvPr/>
        </p:nvSpPr>
        <p:spPr bwMode="auto">
          <a:xfrm>
            <a:off x="2166704" y="241989"/>
            <a:ext cx="7770376" cy="114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cs typeface="Arial" panose="020B0604020202020204" pitchFamily="34" charset="0"/>
              </a:defRPr>
            </a:lvl1pPr>
            <a:lvl2pPr algn="ctr">
              <a:defRPr sz="4400">
                <a:solidFill>
                  <a:schemeClr val="tx2"/>
                </a:solidFill>
                <a:latin typeface="Arial" panose="020B0604020202020204" pitchFamily="34" charset="0"/>
                <a:cs typeface="Arial" panose="020B0604020202020204" pitchFamily="34" charset="0"/>
              </a:defRPr>
            </a:lvl2pPr>
            <a:lvl3pPr algn="ctr">
              <a:defRPr sz="4400">
                <a:solidFill>
                  <a:schemeClr val="tx2"/>
                </a:solidFill>
                <a:latin typeface="Arial" panose="020B0604020202020204" pitchFamily="34" charset="0"/>
                <a:cs typeface="Arial" panose="020B0604020202020204" pitchFamily="34" charset="0"/>
              </a:defRPr>
            </a:lvl3pPr>
            <a:lvl4pPr algn="ctr">
              <a:defRPr sz="4400">
                <a:solidFill>
                  <a:schemeClr val="tx2"/>
                </a:solidFill>
                <a:latin typeface="Arial" panose="020B0604020202020204" pitchFamily="34" charset="0"/>
                <a:cs typeface="Arial" panose="020B0604020202020204" pitchFamily="34" charset="0"/>
              </a:defRPr>
            </a:lvl4pPr>
            <a:lvl5pPr algn="ctr">
              <a:defRPr sz="4400">
                <a:solidFill>
                  <a:schemeClr val="tx2"/>
                </a:solidFill>
                <a:latin typeface="Arial" panose="020B0604020202020204" pitchFamily="34" charset="0"/>
                <a:cs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r>
              <a:rPr lang="es-MX" altLang="es-MX" sz="2399" dirty="0"/>
              <a:t>Tiempo de ejecución en una computadora que ejecuta 1,000,000,000 instrucciones por segundo</a:t>
            </a:r>
          </a:p>
        </p:txBody>
      </p:sp>
    </p:spTree>
    <p:extLst>
      <p:ext uri="{BB962C8B-B14F-4D97-AF65-F5344CB8AC3E}">
        <p14:creationId xmlns:p14="http://schemas.microsoft.com/office/powerpoint/2010/main" val="12496495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s-MX" altLang="es-MX" dirty="0"/>
              <a:t>Tipos de </a:t>
            </a:r>
            <a:r>
              <a:rPr lang="es-MX" altLang="es-MX" dirty="0" smtClean="0"/>
              <a:t>complejidad</a:t>
            </a:r>
            <a:endParaRPr lang="es-MX" altLang="es-MX" dirty="0"/>
          </a:p>
        </p:txBody>
      </p:sp>
      <p:sp>
        <p:nvSpPr>
          <p:cNvPr id="27651" name="Rectangle 3"/>
          <p:cNvSpPr>
            <a:spLocks noGrp="1" noChangeArrowheads="1"/>
          </p:cNvSpPr>
          <p:nvPr>
            <p:ph type="body" idx="1"/>
          </p:nvPr>
        </p:nvSpPr>
        <p:spPr/>
        <p:txBody>
          <a:bodyPr>
            <a:normAutofit/>
          </a:bodyPr>
          <a:lstStyle/>
          <a:p>
            <a:pPr>
              <a:lnSpc>
                <a:spcPct val="90000"/>
              </a:lnSpc>
            </a:pPr>
            <a:r>
              <a:rPr lang="es-MX" altLang="es-MX" b="1" dirty="0"/>
              <a:t>Complejidad de espacio</a:t>
            </a:r>
            <a:r>
              <a:rPr lang="es-MX" altLang="es-MX" dirty="0"/>
              <a:t> (</a:t>
            </a:r>
            <a:r>
              <a:rPr lang="es-MX" altLang="es-MX" i="1" dirty="0"/>
              <a:t>S(f)</a:t>
            </a:r>
            <a:r>
              <a:rPr lang="es-MX" altLang="es-MX" dirty="0"/>
              <a:t>) de un programa es la cantidad de memoria requerida para completar su ejecución.</a:t>
            </a:r>
          </a:p>
          <a:p>
            <a:pPr>
              <a:lnSpc>
                <a:spcPct val="90000"/>
              </a:lnSpc>
            </a:pPr>
            <a:endParaRPr lang="es-MX" altLang="es-MX" dirty="0"/>
          </a:p>
          <a:p>
            <a:pPr>
              <a:lnSpc>
                <a:spcPct val="90000"/>
              </a:lnSpc>
            </a:pPr>
            <a:r>
              <a:rPr lang="es-MX" altLang="es-MX" b="1" dirty="0"/>
              <a:t>Complejidad de tiempo</a:t>
            </a:r>
            <a:r>
              <a:rPr lang="es-MX" altLang="es-MX" dirty="0"/>
              <a:t> (</a:t>
            </a:r>
            <a:r>
              <a:rPr lang="es-MX" altLang="es-MX" i="1" dirty="0"/>
              <a:t>T(f)</a:t>
            </a:r>
            <a:r>
              <a:rPr lang="es-MX" altLang="es-MX" dirty="0"/>
              <a:t>) de un programa es la cantidad de tiempo de cómputo requerido para completar su ejecución.</a:t>
            </a:r>
          </a:p>
        </p:txBody>
      </p:sp>
      <p:sp>
        <p:nvSpPr>
          <p:cNvPr id="2" name="Rectángulo 1"/>
          <p:cNvSpPr/>
          <p:nvPr/>
        </p:nvSpPr>
        <p:spPr>
          <a:xfrm>
            <a:off x="1053852" y="4215048"/>
            <a:ext cx="8352928" cy="1569660"/>
          </a:xfrm>
          <a:prstGeom prst="rect">
            <a:avLst/>
          </a:prstGeom>
        </p:spPr>
        <p:txBody>
          <a:bodyPr wrap="square">
            <a:spAutoFit/>
          </a:bodyPr>
          <a:lstStyle/>
          <a:p>
            <a:pPr algn="just"/>
            <a:r>
              <a:rPr lang="es-MX" dirty="0"/>
              <a:t>La complejidad (o costo) de un algoritmo es una medida de la cantidad de recursos (tiempo, memoria) que el algoritmo necesita. La complejidad de un algoritmo se expresa en función del tamaño (o talla) del problema. </a:t>
            </a:r>
          </a:p>
        </p:txBody>
      </p:sp>
    </p:spTree>
    <p:extLst>
      <p:ext uri="{BB962C8B-B14F-4D97-AF65-F5344CB8AC3E}">
        <p14:creationId xmlns:p14="http://schemas.microsoft.com/office/powerpoint/2010/main" val="327985341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s-MX" altLang="es-MX" dirty="0"/>
              <a:t>Importancia de la complejidad de espacio</a:t>
            </a:r>
          </a:p>
        </p:txBody>
      </p:sp>
      <p:sp>
        <p:nvSpPr>
          <p:cNvPr id="29699" name="Rectangle 3"/>
          <p:cNvSpPr>
            <a:spLocks noGrp="1" noChangeArrowheads="1"/>
          </p:cNvSpPr>
          <p:nvPr>
            <p:ph type="body" idx="1"/>
          </p:nvPr>
        </p:nvSpPr>
        <p:spPr>
          <a:xfrm>
            <a:off x="844908" y="1845089"/>
            <a:ext cx="9374344" cy="4524784"/>
          </a:xfrm>
        </p:spPr>
        <p:txBody>
          <a:bodyPr>
            <a:normAutofit/>
          </a:bodyPr>
          <a:lstStyle/>
          <a:p>
            <a:r>
              <a:rPr lang="es-MX" altLang="es-MX" dirty="0"/>
              <a:t>Programas ejecutándose en un sistema multiusuario. </a:t>
            </a:r>
          </a:p>
          <a:p>
            <a:r>
              <a:rPr lang="es-MX" altLang="es-MX" dirty="0"/>
              <a:t>Cantidad de memoria limitada en el sistema.</a:t>
            </a:r>
          </a:p>
          <a:p>
            <a:r>
              <a:rPr lang="es-MX" altLang="es-MX" dirty="0"/>
              <a:t>Un problema puede solucionarse de distintas formas las cuales tienen requerimientos diferentes.</a:t>
            </a:r>
          </a:p>
        </p:txBody>
      </p:sp>
    </p:spTree>
    <p:extLst>
      <p:ext uri="{BB962C8B-B14F-4D97-AF65-F5344CB8AC3E}">
        <p14:creationId xmlns:p14="http://schemas.microsoft.com/office/powerpoint/2010/main" val="296719725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s-MX" altLang="es-MX" dirty="0"/>
              <a:t>Importancia de la complejidad de tiempo</a:t>
            </a:r>
          </a:p>
        </p:txBody>
      </p:sp>
      <p:sp>
        <p:nvSpPr>
          <p:cNvPr id="31747" name="Rectangle 3"/>
          <p:cNvSpPr>
            <a:spLocks noGrp="1" noChangeArrowheads="1"/>
          </p:cNvSpPr>
          <p:nvPr>
            <p:ph type="body" idx="1"/>
          </p:nvPr>
        </p:nvSpPr>
        <p:spPr/>
        <p:txBody>
          <a:bodyPr/>
          <a:lstStyle/>
          <a:p>
            <a:r>
              <a:rPr lang="es-MX" altLang="es-MX"/>
              <a:t>Algunas veces se requiere especificar el tiempo máximo que un programa requiere para su ejecución.</a:t>
            </a:r>
          </a:p>
          <a:p>
            <a:r>
              <a:rPr lang="es-MX" altLang="es-MX"/>
              <a:t>Los programas que se ejecutan en tiempo real requieren proveer respuestas en un tiempo limitado.</a:t>
            </a:r>
          </a:p>
          <a:p>
            <a:r>
              <a:rPr lang="es-MX" altLang="es-MX"/>
              <a:t>Cuando existen varias soluciones se debe seleccionar aquella que provea un mejor desempeño.</a:t>
            </a:r>
          </a:p>
        </p:txBody>
      </p:sp>
    </p:spTree>
    <p:extLst>
      <p:ext uri="{BB962C8B-B14F-4D97-AF65-F5344CB8AC3E}">
        <p14:creationId xmlns:p14="http://schemas.microsoft.com/office/powerpoint/2010/main" val="310247143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s-MX" altLang="es-MX" dirty="0" smtClean="0"/>
              <a:t>1.5.2 Complejidad en el espacio</a:t>
            </a:r>
            <a:endParaRPr lang="es-MX" altLang="es-MX" dirty="0"/>
          </a:p>
        </p:txBody>
      </p:sp>
      <p:sp>
        <p:nvSpPr>
          <p:cNvPr id="33795" name="Rectangle 3"/>
          <p:cNvSpPr>
            <a:spLocks noGrp="1" noChangeArrowheads="1"/>
          </p:cNvSpPr>
          <p:nvPr>
            <p:ph type="body" idx="1"/>
          </p:nvPr>
        </p:nvSpPr>
        <p:spPr/>
        <p:txBody>
          <a:bodyPr>
            <a:normAutofit/>
          </a:bodyPr>
          <a:lstStyle/>
          <a:p>
            <a:r>
              <a:rPr lang="es-MX" altLang="es-MX" sz="3199" dirty="0"/>
              <a:t>Componentes de un programa que requieren espacio de memoria:</a:t>
            </a:r>
          </a:p>
          <a:p>
            <a:pPr lvl="1"/>
            <a:r>
              <a:rPr lang="es-MX" altLang="es-MX" sz="2799" b="1" dirty="0"/>
              <a:t>Instrucciones</a:t>
            </a:r>
            <a:r>
              <a:rPr lang="es-MX" altLang="es-MX" sz="2799" dirty="0"/>
              <a:t>- espacio necesario para almacenar un programa compilado.</a:t>
            </a:r>
          </a:p>
          <a:p>
            <a:pPr lvl="1"/>
            <a:r>
              <a:rPr lang="es-MX" altLang="es-MX" sz="2799" b="1" dirty="0"/>
              <a:t>Datos</a:t>
            </a:r>
            <a:r>
              <a:rPr lang="es-MX" altLang="es-MX" sz="2799" dirty="0"/>
              <a:t>- espacio necesario para almacenar constantes, variables, estructuras estáticas y dinámicas.</a:t>
            </a:r>
          </a:p>
          <a:p>
            <a:pPr lvl="1"/>
            <a:r>
              <a:rPr lang="es-MX" altLang="es-MX" sz="2799" b="1" dirty="0"/>
              <a:t>Pila de medio ambiente</a:t>
            </a:r>
            <a:r>
              <a:rPr lang="es-MX" altLang="es-MX" sz="2799" dirty="0"/>
              <a:t>- almacena información necesaria para la correcta ejecución de un programa cuando se requiere ejecutar funciones antes de finalizar otras funciones.</a:t>
            </a:r>
          </a:p>
        </p:txBody>
      </p:sp>
    </p:spTree>
    <p:extLst>
      <p:ext uri="{BB962C8B-B14F-4D97-AF65-F5344CB8AC3E}">
        <p14:creationId xmlns:p14="http://schemas.microsoft.com/office/powerpoint/2010/main" val="248982934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s-MX" altLang="es-MX"/>
              <a:t>Ejemplo</a:t>
            </a:r>
          </a:p>
        </p:txBody>
      </p:sp>
      <p:sp>
        <p:nvSpPr>
          <p:cNvPr id="35843" name="Rectangle 3"/>
          <p:cNvSpPr>
            <a:spLocks noGrp="1" noChangeArrowheads="1"/>
          </p:cNvSpPr>
          <p:nvPr>
            <p:ph type="body" idx="1"/>
          </p:nvPr>
        </p:nvSpPr>
        <p:spPr>
          <a:xfrm>
            <a:off x="2061627" y="2354544"/>
            <a:ext cx="5888091" cy="3602687"/>
          </a:xfrm>
        </p:spPr>
        <p:txBody>
          <a:bodyPr>
            <a:normAutofit lnSpcReduction="10000"/>
          </a:bodyPr>
          <a:lstStyle/>
          <a:p>
            <a:pPr>
              <a:lnSpc>
                <a:spcPct val="90000"/>
              </a:lnSpc>
              <a:buFontTx/>
              <a:buNone/>
            </a:pPr>
            <a:r>
              <a:rPr lang="es-MX" altLang="es-MX" sz="2399"/>
              <a:t>public class Abc{</a:t>
            </a:r>
          </a:p>
          <a:p>
            <a:pPr>
              <a:lnSpc>
                <a:spcPct val="90000"/>
              </a:lnSpc>
              <a:buFontTx/>
              <a:buNone/>
            </a:pPr>
            <a:r>
              <a:rPr lang="es-MX" altLang="es-MX" sz="2399"/>
              <a:t>   public static float abc(int a, int b, int c) {</a:t>
            </a:r>
          </a:p>
          <a:p>
            <a:pPr>
              <a:lnSpc>
                <a:spcPct val="90000"/>
              </a:lnSpc>
              <a:buFontTx/>
              <a:buNone/>
            </a:pPr>
            <a:r>
              <a:rPr lang="es-MX" altLang="es-MX" sz="2399"/>
              <a:t>       return a+b+b*c+(a+b-c)/(a+b)+4;</a:t>
            </a:r>
          </a:p>
          <a:p>
            <a:pPr>
              <a:lnSpc>
                <a:spcPct val="90000"/>
              </a:lnSpc>
              <a:buFontTx/>
              <a:buNone/>
            </a:pPr>
            <a:r>
              <a:rPr lang="es-MX" altLang="es-MX" sz="2399"/>
              <a:t>   }</a:t>
            </a:r>
          </a:p>
          <a:p>
            <a:pPr>
              <a:lnSpc>
                <a:spcPct val="90000"/>
              </a:lnSpc>
              <a:buFontTx/>
              <a:buNone/>
            </a:pPr>
            <a:r>
              <a:rPr lang="es-MX" altLang="es-MX" sz="2399"/>
              <a:t>   public static void main (String[] args){</a:t>
            </a:r>
          </a:p>
          <a:p>
            <a:pPr>
              <a:lnSpc>
                <a:spcPct val="90000"/>
              </a:lnSpc>
              <a:buFontTx/>
              <a:buNone/>
            </a:pPr>
            <a:r>
              <a:rPr lang="es-MX" altLang="es-MX" sz="2399"/>
              <a:t>        System.out.println(abc(1,2,3));</a:t>
            </a:r>
          </a:p>
          <a:p>
            <a:pPr>
              <a:lnSpc>
                <a:spcPct val="90000"/>
              </a:lnSpc>
              <a:buFontTx/>
              <a:buNone/>
            </a:pPr>
            <a:r>
              <a:rPr lang="es-MX" altLang="es-MX" sz="2399"/>
              <a:t>   }</a:t>
            </a:r>
          </a:p>
          <a:p>
            <a:pPr>
              <a:lnSpc>
                <a:spcPct val="90000"/>
              </a:lnSpc>
              <a:buFontTx/>
              <a:buNone/>
            </a:pPr>
            <a:r>
              <a:rPr lang="es-MX" altLang="es-MX" sz="2399"/>
              <a:t>}</a:t>
            </a:r>
          </a:p>
        </p:txBody>
      </p:sp>
      <p:sp>
        <p:nvSpPr>
          <p:cNvPr id="35844" name="Rectangle 4"/>
          <p:cNvSpPr>
            <a:spLocks noChangeArrowheads="1"/>
          </p:cNvSpPr>
          <p:nvPr/>
        </p:nvSpPr>
        <p:spPr bwMode="auto">
          <a:xfrm>
            <a:off x="2155898" y="1540208"/>
            <a:ext cx="7846556" cy="121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0000"/>
              </a:spcBef>
            </a:pPr>
            <a:r>
              <a:rPr lang="es-MX" altLang="es-MX" sz="2399" b="1" dirty="0">
                <a:solidFill>
                  <a:schemeClr val="accent4"/>
                </a:solidFill>
                <a:latin typeface="Times New Roman" panose="02020603050405020304" pitchFamily="18" charset="0"/>
              </a:rPr>
              <a:t>Cuanto espacio se requiere para almacenar los datos de este programa?</a:t>
            </a:r>
          </a:p>
        </p:txBody>
      </p:sp>
      <p:sp>
        <p:nvSpPr>
          <p:cNvPr id="35845" name="Rectangle 5"/>
          <p:cNvSpPr>
            <a:spLocks noChangeArrowheads="1"/>
          </p:cNvSpPr>
          <p:nvPr/>
        </p:nvSpPr>
        <p:spPr bwMode="auto">
          <a:xfrm>
            <a:off x="7160934" y="5104963"/>
            <a:ext cx="2818666" cy="121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0000"/>
              </a:spcBef>
              <a:buFontTx/>
              <a:buChar char="•"/>
            </a:pPr>
            <a:r>
              <a:rPr lang="es-MX" altLang="es-MX" sz="2399" b="1" dirty="0">
                <a:solidFill>
                  <a:schemeClr val="accent4"/>
                </a:solidFill>
                <a:latin typeface="Times New Roman" panose="02020603050405020304" pitchFamily="18" charset="0"/>
              </a:rPr>
              <a:t>Tres parámetros </a:t>
            </a:r>
          </a:p>
          <a:p>
            <a:pPr>
              <a:lnSpc>
                <a:spcPct val="90000"/>
              </a:lnSpc>
              <a:spcBef>
                <a:spcPct val="20000"/>
              </a:spcBef>
              <a:buFontTx/>
              <a:buChar char="•"/>
            </a:pPr>
            <a:r>
              <a:rPr lang="es-MX" altLang="es-MX" sz="2399" b="1" dirty="0">
                <a:solidFill>
                  <a:schemeClr val="accent4"/>
                </a:solidFill>
                <a:latin typeface="Times New Roman" panose="02020603050405020304" pitchFamily="18" charset="0"/>
              </a:rPr>
              <a:t>Tipo </a:t>
            </a:r>
            <a:r>
              <a:rPr lang="es-MX" altLang="es-MX" sz="2399" b="1" dirty="0" err="1">
                <a:solidFill>
                  <a:schemeClr val="accent4"/>
                </a:solidFill>
                <a:latin typeface="Times New Roman" panose="02020603050405020304" pitchFamily="18" charset="0"/>
              </a:rPr>
              <a:t>int</a:t>
            </a:r>
            <a:r>
              <a:rPr lang="es-MX" altLang="es-MX" sz="2399" b="1" dirty="0">
                <a:solidFill>
                  <a:schemeClr val="accent4"/>
                </a:solidFill>
                <a:latin typeface="Times New Roman" panose="02020603050405020304" pitchFamily="18" charset="0"/>
              </a:rPr>
              <a:t> = 16 bits</a:t>
            </a:r>
          </a:p>
          <a:p>
            <a:pPr>
              <a:lnSpc>
                <a:spcPct val="90000"/>
              </a:lnSpc>
              <a:spcBef>
                <a:spcPct val="20000"/>
              </a:spcBef>
              <a:buFontTx/>
              <a:buChar char="•"/>
            </a:pPr>
            <a:r>
              <a:rPr lang="es-MX" altLang="es-MX" sz="2399" b="1" dirty="0">
                <a:solidFill>
                  <a:schemeClr val="accent4"/>
                </a:solidFill>
                <a:latin typeface="Times New Roman" panose="02020603050405020304" pitchFamily="18" charset="0"/>
              </a:rPr>
              <a:t>S(</a:t>
            </a:r>
            <a:r>
              <a:rPr lang="es-MX" altLang="es-MX" sz="2399" b="1" dirty="0" err="1">
                <a:solidFill>
                  <a:schemeClr val="accent4"/>
                </a:solidFill>
                <a:latin typeface="Times New Roman" panose="02020603050405020304" pitchFamily="18" charset="0"/>
              </a:rPr>
              <a:t>Abc</a:t>
            </a:r>
            <a:r>
              <a:rPr lang="es-MX" altLang="es-MX" sz="2399" b="1" dirty="0">
                <a:solidFill>
                  <a:schemeClr val="accent4"/>
                </a:solidFill>
                <a:latin typeface="Times New Roman" panose="02020603050405020304" pitchFamily="18" charset="0"/>
              </a:rPr>
              <a:t>) =</a:t>
            </a:r>
            <a:r>
              <a:rPr lang="es-MX" altLang="es-MX" sz="2799" b="1" dirty="0">
                <a:solidFill>
                  <a:schemeClr val="accent4"/>
                </a:solidFill>
                <a:latin typeface="Times New Roman" panose="02020603050405020304" pitchFamily="18" charset="0"/>
              </a:rPr>
              <a:t> </a:t>
            </a:r>
          </a:p>
        </p:txBody>
      </p:sp>
    </p:spTree>
    <p:extLst>
      <p:ext uri="{BB962C8B-B14F-4D97-AF65-F5344CB8AC3E}">
        <p14:creationId xmlns:p14="http://schemas.microsoft.com/office/powerpoint/2010/main" val="69618041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r>
              <a:rPr lang="es-MX" altLang="es-MX"/>
              <a:t>Almacenamiento de instrucciones </a:t>
            </a:r>
            <a:br>
              <a:rPr lang="es-MX" altLang="es-MX"/>
            </a:br>
            <a:r>
              <a:rPr lang="es-MX" altLang="es-MX"/>
              <a:t>a+b+b*c+(a+b-c)/(a+b)+4</a:t>
            </a:r>
          </a:p>
        </p:txBody>
      </p:sp>
      <p:sp>
        <p:nvSpPr>
          <p:cNvPr id="37891" name="Rectangle 3"/>
          <p:cNvSpPr>
            <a:spLocks noGrp="1" noChangeArrowheads="1"/>
          </p:cNvSpPr>
          <p:nvPr>
            <p:ph type="body" sz="half" idx="1"/>
          </p:nvPr>
        </p:nvSpPr>
        <p:spPr>
          <a:xfrm>
            <a:off x="2300185" y="1917909"/>
            <a:ext cx="1752144" cy="4113728"/>
          </a:xfrm>
        </p:spPr>
        <p:txBody>
          <a:bodyPr>
            <a:noAutofit/>
          </a:bodyPr>
          <a:lstStyle/>
          <a:p>
            <a:pPr>
              <a:spcBef>
                <a:spcPct val="0"/>
              </a:spcBef>
              <a:buFontTx/>
              <a:buNone/>
            </a:pPr>
            <a:r>
              <a:rPr lang="es-MX" altLang="es-MX" sz="1400" dirty="0"/>
              <a:t>LOAD 	a</a:t>
            </a:r>
          </a:p>
          <a:p>
            <a:pPr>
              <a:spcBef>
                <a:spcPct val="0"/>
              </a:spcBef>
              <a:buFontTx/>
              <a:buNone/>
            </a:pPr>
            <a:r>
              <a:rPr lang="es-MX" altLang="es-MX" sz="1400" dirty="0"/>
              <a:t>ADD 	b</a:t>
            </a:r>
          </a:p>
          <a:p>
            <a:pPr>
              <a:spcBef>
                <a:spcPct val="0"/>
              </a:spcBef>
              <a:buFontTx/>
              <a:buNone/>
            </a:pPr>
            <a:r>
              <a:rPr lang="es-MX" altLang="es-MX" sz="1400" dirty="0"/>
              <a:t>STORE	t1</a:t>
            </a:r>
          </a:p>
          <a:p>
            <a:pPr>
              <a:spcBef>
                <a:spcPct val="0"/>
              </a:spcBef>
              <a:buFontTx/>
              <a:buNone/>
            </a:pPr>
            <a:r>
              <a:rPr lang="es-MX" altLang="es-MX" sz="1400" dirty="0"/>
              <a:t>LOAD	b</a:t>
            </a:r>
          </a:p>
          <a:p>
            <a:pPr>
              <a:spcBef>
                <a:spcPct val="0"/>
              </a:spcBef>
              <a:buFontTx/>
              <a:buNone/>
            </a:pPr>
            <a:r>
              <a:rPr lang="es-MX" altLang="es-MX" sz="1400" dirty="0"/>
              <a:t>MULT 	c</a:t>
            </a:r>
          </a:p>
          <a:p>
            <a:pPr>
              <a:spcBef>
                <a:spcPct val="0"/>
              </a:spcBef>
              <a:buFontTx/>
              <a:buNone/>
            </a:pPr>
            <a:r>
              <a:rPr lang="es-MX" altLang="es-MX" sz="1400" dirty="0"/>
              <a:t>STORE	t2</a:t>
            </a:r>
          </a:p>
          <a:p>
            <a:pPr>
              <a:spcBef>
                <a:spcPct val="0"/>
              </a:spcBef>
              <a:buFontTx/>
              <a:buNone/>
            </a:pPr>
            <a:r>
              <a:rPr lang="es-MX" altLang="es-MX" sz="1400" dirty="0"/>
              <a:t>LOAD 	t1</a:t>
            </a:r>
          </a:p>
          <a:p>
            <a:pPr>
              <a:spcBef>
                <a:spcPct val="0"/>
              </a:spcBef>
              <a:buFontTx/>
              <a:buNone/>
            </a:pPr>
            <a:r>
              <a:rPr lang="es-MX" altLang="es-MX" sz="1400" dirty="0"/>
              <a:t>ADD 	t2</a:t>
            </a:r>
          </a:p>
          <a:p>
            <a:pPr>
              <a:spcBef>
                <a:spcPct val="0"/>
              </a:spcBef>
              <a:buFontTx/>
              <a:buNone/>
            </a:pPr>
            <a:r>
              <a:rPr lang="es-MX" altLang="es-MX" sz="1400" dirty="0"/>
              <a:t>STORE	t3</a:t>
            </a:r>
          </a:p>
          <a:p>
            <a:pPr>
              <a:spcBef>
                <a:spcPct val="0"/>
              </a:spcBef>
              <a:buFontTx/>
              <a:buNone/>
            </a:pPr>
            <a:r>
              <a:rPr lang="es-MX" altLang="es-MX" sz="1400" dirty="0"/>
              <a:t>LOAD 	a</a:t>
            </a:r>
          </a:p>
          <a:p>
            <a:pPr>
              <a:spcBef>
                <a:spcPct val="0"/>
              </a:spcBef>
              <a:buFontTx/>
              <a:buNone/>
            </a:pPr>
            <a:r>
              <a:rPr lang="es-MX" altLang="es-MX" sz="1400" dirty="0"/>
              <a:t>ADD 	b</a:t>
            </a:r>
          </a:p>
          <a:p>
            <a:pPr>
              <a:spcBef>
                <a:spcPct val="0"/>
              </a:spcBef>
              <a:buFontTx/>
              <a:buNone/>
            </a:pPr>
            <a:r>
              <a:rPr lang="es-MX" altLang="es-MX" sz="1400" dirty="0"/>
              <a:t>SUB 	c</a:t>
            </a:r>
          </a:p>
          <a:p>
            <a:pPr>
              <a:spcBef>
                <a:spcPct val="0"/>
              </a:spcBef>
              <a:buFontTx/>
              <a:buNone/>
            </a:pPr>
            <a:r>
              <a:rPr lang="es-MX" altLang="es-MX" sz="1400" dirty="0"/>
              <a:t>STORE	t4</a:t>
            </a:r>
          </a:p>
          <a:p>
            <a:pPr>
              <a:spcBef>
                <a:spcPct val="0"/>
              </a:spcBef>
              <a:buFontTx/>
              <a:buNone/>
            </a:pPr>
            <a:r>
              <a:rPr lang="es-MX" altLang="es-MX" sz="1400" dirty="0"/>
              <a:t>LOAD 	a</a:t>
            </a:r>
          </a:p>
          <a:p>
            <a:pPr>
              <a:spcBef>
                <a:spcPct val="0"/>
              </a:spcBef>
              <a:buFontTx/>
              <a:buNone/>
            </a:pPr>
            <a:r>
              <a:rPr lang="es-MX" altLang="es-MX" sz="1400" dirty="0"/>
              <a:t>ADD 	b</a:t>
            </a:r>
          </a:p>
          <a:p>
            <a:pPr>
              <a:spcBef>
                <a:spcPct val="0"/>
              </a:spcBef>
              <a:buFontTx/>
              <a:buNone/>
            </a:pPr>
            <a:r>
              <a:rPr lang="es-MX" altLang="es-MX" sz="1400" dirty="0"/>
              <a:t>STORE	t5</a:t>
            </a:r>
          </a:p>
          <a:p>
            <a:pPr>
              <a:spcBef>
                <a:spcPct val="0"/>
              </a:spcBef>
              <a:buFontTx/>
              <a:buNone/>
            </a:pPr>
            <a:r>
              <a:rPr lang="es-MX" altLang="es-MX" sz="1400" dirty="0"/>
              <a:t>LOAD 	t4</a:t>
            </a:r>
          </a:p>
          <a:p>
            <a:pPr>
              <a:spcBef>
                <a:spcPct val="0"/>
              </a:spcBef>
              <a:buFontTx/>
              <a:buNone/>
            </a:pPr>
            <a:r>
              <a:rPr lang="es-MX" altLang="es-MX" sz="1400" dirty="0"/>
              <a:t>DIV 	t5</a:t>
            </a:r>
          </a:p>
          <a:p>
            <a:pPr>
              <a:spcBef>
                <a:spcPct val="0"/>
              </a:spcBef>
              <a:buFontTx/>
              <a:buNone/>
            </a:pPr>
            <a:r>
              <a:rPr lang="es-MX" altLang="es-MX" sz="1400" dirty="0"/>
              <a:t>STORE	t6</a:t>
            </a:r>
          </a:p>
          <a:p>
            <a:pPr>
              <a:spcBef>
                <a:spcPct val="0"/>
              </a:spcBef>
              <a:buFontTx/>
              <a:buNone/>
            </a:pPr>
            <a:r>
              <a:rPr lang="es-MX" altLang="es-MX" sz="1400" dirty="0"/>
              <a:t>LOAD 	t3</a:t>
            </a:r>
          </a:p>
          <a:p>
            <a:pPr>
              <a:spcBef>
                <a:spcPct val="0"/>
              </a:spcBef>
              <a:buFontTx/>
              <a:buNone/>
            </a:pPr>
            <a:r>
              <a:rPr lang="es-MX" altLang="es-MX" sz="1400" dirty="0"/>
              <a:t>ADD 	6</a:t>
            </a:r>
          </a:p>
          <a:p>
            <a:pPr>
              <a:spcBef>
                <a:spcPct val="0"/>
              </a:spcBef>
              <a:buFontTx/>
              <a:buNone/>
            </a:pPr>
            <a:r>
              <a:rPr lang="es-MX" altLang="es-MX" sz="1400" dirty="0"/>
              <a:t>ADD 	4</a:t>
            </a:r>
          </a:p>
        </p:txBody>
      </p:sp>
      <p:sp>
        <p:nvSpPr>
          <p:cNvPr id="37892" name="Rectangle 4"/>
          <p:cNvSpPr>
            <a:spLocks noChangeArrowheads="1"/>
          </p:cNvSpPr>
          <p:nvPr/>
        </p:nvSpPr>
        <p:spPr bwMode="auto">
          <a:xfrm>
            <a:off x="5104070" y="2286298"/>
            <a:ext cx="1752144" cy="4113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s-MX" altLang="es-MX" sz="1400" dirty="0">
                <a:latin typeface="+mn-lt"/>
              </a:rPr>
              <a:t>LOAD 	a</a:t>
            </a:r>
          </a:p>
          <a:p>
            <a:r>
              <a:rPr lang="es-MX" altLang="es-MX" sz="1400" dirty="0">
                <a:latin typeface="+mn-lt"/>
              </a:rPr>
              <a:t>ADD 	b</a:t>
            </a:r>
          </a:p>
          <a:p>
            <a:r>
              <a:rPr lang="es-MX" altLang="es-MX" sz="1400" dirty="0">
                <a:latin typeface="+mn-lt"/>
              </a:rPr>
              <a:t>STORE	t1</a:t>
            </a:r>
          </a:p>
          <a:p>
            <a:r>
              <a:rPr lang="es-MX" altLang="es-MX" sz="1400" dirty="0">
                <a:latin typeface="+mn-lt"/>
              </a:rPr>
              <a:t>SUB		c</a:t>
            </a:r>
          </a:p>
          <a:p>
            <a:r>
              <a:rPr lang="es-MX" altLang="es-MX" sz="1400" dirty="0">
                <a:latin typeface="+mn-lt"/>
              </a:rPr>
              <a:t>DIV 		t1</a:t>
            </a:r>
          </a:p>
          <a:p>
            <a:r>
              <a:rPr lang="es-MX" altLang="es-MX" sz="1400" dirty="0">
                <a:latin typeface="+mn-lt"/>
              </a:rPr>
              <a:t>STORE	t2 </a:t>
            </a:r>
          </a:p>
          <a:p>
            <a:r>
              <a:rPr lang="es-MX" altLang="es-MX" sz="1400" dirty="0">
                <a:latin typeface="+mn-lt"/>
              </a:rPr>
              <a:t>LOAD   	b</a:t>
            </a:r>
          </a:p>
          <a:p>
            <a:r>
              <a:rPr lang="es-MX" altLang="es-MX" sz="1400" dirty="0">
                <a:latin typeface="+mn-lt"/>
              </a:rPr>
              <a:t>MULT 	c</a:t>
            </a:r>
          </a:p>
          <a:p>
            <a:r>
              <a:rPr lang="es-MX" altLang="es-MX" sz="1400" dirty="0">
                <a:latin typeface="+mn-lt"/>
              </a:rPr>
              <a:t>STORE	t3</a:t>
            </a:r>
          </a:p>
          <a:p>
            <a:r>
              <a:rPr lang="es-MX" altLang="es-MX" sz="1400" dirty="0">
                <a:latin typeface="+mn-lt"/>
              </a:rPr>
              <a:t>LOAD 	t1</a:t>
            </a:r>
          </a:p>
          <a:p>
            <a:r>
              <a:rPr lang="es-MX" altLang="es-MX" sz="1400" dirty="0">
                <a:latin typeface="+mn-lt"/>
              </a:rPr>
              <a:t>ADD 	t3</a:t>
            </a:r>
          </a:p>
          <a:p>
            <a:r>
              <a:rPr lang="es-MX" altLang="es-MX" sz="1400" dirty="0">
                <a:latin typeface="+mn-lt"/>
              </a:rPr>
              <a:t>ADD 	t2</a:t>
            </a:r>
          </a:p>
          <a:p>
            <a:r>
              <a:rPr lang="es-MX" altLang="es-MX" sz="1400" dirty="0">
                <a:latin typeface="+mn-lt"/>
              </a:rPr>
              <a:t>ADD		4</a:t>
            </a:r>
          </a:p>
        </p:txBody>
      </p:sp>
      <p:sp>
        <p:nvSpPr>
          <p:cNvPr id="37893" name="Rectangle 5"/>
          <p:cNvSpPr>
            <a:spLocks noChangeArrowheads="1"/>
          </p:cNvSpPr>
          <p:nvPr/>
        </p:nvSpPr>
        <p:spPr bwMode="auto">
          <a:xfrm>
            <a:off x="7541834" y="2286298"/>
            <a:ext cx="3233098" cy="4113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s-MX" altLang="es-MX" sz="1400" dirty="0">
                <a:latin typeface="+mn-lt"/>
              </a:rPr>
              <a:t>LOAD 	a</a:t>
            </a:r>
          </a:p>
          <a:p>
            <a:r>
              <a:rPr lang="es-MX" altLang="es-MX" sz="1400" dirty="0">
                <a:latin typeface="+mn-lt"/>
              </a:rPr>
              <a:t>ADD 	</a:t>
            </a:r>
            <a:r>
              <a:rPr lang="es-MX" altLang="es-MX" sz="1400" dirty="0" smtClean="0">
                <a:latin typeface="+mn-lt"/>
              </a:rPr>
              <a:t>b</a:t>
            </a:r>
            <a:endParaRPr lang="es-MX" altLang="es-MX" sz="1400" dirty="0">
              <a:latin typeface="+mn-lt"/>
            </a:endParaRPr>
          </a:p>
          <a:p>
            <a:r>
              <a:rPr lang="es-MX" altLang="es-MX" sz="1400" dirty="0">
                <a:latin typeface="+mn-lt"/>
              </a:rPr>
              <a:t>STORE	t1</a:t>
            </a:r>
          </a:p>
          <a:p>
            <a:r>
              <a:rPr lang="es-MX" altLang="es-MX" sz="1400" dirty="0">
                <a:latin typeface="+mn-lt"/>
              </a:rPr>
              <a:t>SUB		</a:t>
            </a:r>
            <a:r>
              <a:rPr lang="es-MX" altLang="es-MX" sz="1400" dirty="0" smtClean="0">
                <a:latin typeface="+mn-lt"/>
              </a:rPr>
              <a:t>c</a:t>
            </a:r>
            <a:endParaRPr lang="es-MX" altLang="es-MX" sz="1400" dirty="0">
              <a:latin typeface="+mn-lt"/>
            </a:endParaRPr>
          </a:p>
          <a:p>
            <a:r>
              <a:rPr lang="es-MX" altLang="es-MX" sz="1400" dirty="0">
                <a:latin typeface="+mn-lt"/>
              </a:rPr>
              <a:t>DIV 	             	t1</a:t>
            </a:r>
          </a:p>
          <a:p>
            <a:r>
              <a:rPr lang="es-MX" altLang="es-MX" sz="1400" dirty="0">
                <a:latin typeface="+mn-lt"/>
              </a:rPr>
              <a:t>STORE	t2 </a:t>
            </a:r>
          </a:p>
          <a:p>
            <a:r>
              <a:rPr lang="es-MX" altLang="es-MX" sz="1400" dirty="0">
                <a:latin typeface="+mn-lt"/>
              </a:rPr>
              <a:t>LOAD	</a:t>
            </a:r>
            <a:r>
              <a:rPr lang="es-MX" altLang="es-MX" sz="1400" dirty="0" smtClean="0">
                <a:latin typeface="+mn-lt"/>
              </a:rPr>
              <a:t>b</a:t>
            </a:r>
            <a:endParaRPr lang="es-MX" altLang="es-MX" sz="1400" dirty="0">
              <a:latin typeface="+mn-lt"/>
            </a:endParaRPr>
          </a:p>
          <a:p>
            <a:r>
              <a:rPr lang="es-MX" altLang="es-MX" sz="1400" dirty="0">
                <a:latin typeface="+mn-lt"/>
              </a:rPr>
              <a:t>MULT 	c</a:t>
            </a:r>
          </a:p>
          <a:p>
            <a:r>
              <a:rPr lang="es-MX" altLang="es-MX" sz="1400" dirty="0">
                <a:latin typeface="+mn-lt"/>
              </a:rPr>
              <a:t>ADD 	</a:t>
            </a:r>
            <a:r>
              <a:rPr lang="es-MX" altLang="es-MX" sz="1400" dirty="0" smtClean="0">
                <a:latin typeface="+mn-lt"/>
              </a:rPr>
              <a:t>t2</a:t>
            </a:r>
            <a:endParaRPr lang="es-MX" altLang="es-MX" sz="1400" dirty="0">
              <a:latin typeface="+mn-lt"/>
            </a:endParaRPr>
          </a:p>
          <a:p>
            <a:r>
              <a:rPr lang="es-MX" altLang="es-MX" sz="1400" dirty="0">
                <a:latin typeface="+mn-lt"/>
              </a:rPr>
              <a:t>ADD     	t1</a:t>
            </a:r>
          </a:p>
          <a:p>
            <a:r>
              <a:rPr lang="es-MX" altLang="es-MX" sz="1400" dirty="0">
                <a:latin typeface="+mn-lt"/>
              </a:rPr>
              <a:t>ADD		4</a:t>
            </a:r>
          </a:p>
        </p:txBody>
      </p:sp>
    </p:spTree>
    <p:extLst>
      <p:ext uri="{BB962C8B-B14F-4D97-AF65-F5344CB8AC3E}">
        <p14:creationId xmlns:p14="http://schemas.microsoft.com/office/powerpoint/2010/main" val="1696516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s-MX" altLang="es-MX"/>
              <a:t>Complejidad de tiempo</a:t>
            </a:r>
          </a:p>
        </p:txBody>
      </p:sp>
      <p:sp>
        <p:nvSpPr>
          <p:cNvPr id="39939" name="Rectangle 3"/>
          <p:cNvSpPr>
            <a:spLocks noGrp="1" noChangeArrowheads="1"/>
          </p:cNvSpPr>
          <p:nvPr>
            <p:ph type="body" idx="1"/>
          </p:nvPr>
        </p:nvSpPr>
        <p:spPr/>
        <p:txBody>
          <a:bodyPr>
            <a:normAutofit/>
          </a:bodyPr>
          <a:lstStyle/>
          <a:p>
            <a:r>
              <a:rPr lang="es-MX" altLang="es-MX" dirty="0"/>
              <a:t>Componentes de la complejidad de tiempo:</a:t>
            </a:r>
          </a:p>
          <a:p>
            <a:pPr lvl="1"/>
            <a:r>
              <a:rPr lang="es-MX" altLang="es-MX" dirty="0"/>
              <a:t>Número de operaciones </a:t>
            </a:r>
          </a:p>
          <a:p>
            <a:pPr lvl="1"/>
            <a:r>
              <a:rPr lang="es-MX" altLang="es-MX" dirty="0"/>
              <a:t>Número de pasos </a:t>
            </a:r>
            <a:r>
              <a:rPr lang="es-MX" altLang="es-MX" sz="2799" dirty="0"/>
              <a:t>(un paso es un segmento del programa)</a:t>
            </a:r>
          </a:p>
          <a:p>
            <a:pPr lvl="1"/>
            <a:endParaRPr lang="es-MX" altLang="es-MX" dirty="0"/>
          </a:p>
          <a:p>
            <a:r>
              <a:rPr lang="es-MX" altLang="es-MX" dirty="0"/>
              <a:t>El análisis puede evaluar a</a:t>
            </a:r>
            <a:r>
              <a:rPr lang="es-MX" altLang="es-MX" sz="3199" dirty="0"/>
              <a:t>:</a:t>
            </a:r>
          </a:p>
          <a:p>
            <a:pPr lvl="1"/>
            <a:r>
              <a:rPr lang="es-MX" altLang="es-MX" dirty="0"/>
              <a:t>El </a:t>
            </a:r>
            <a:r>
              <a:rPr lang="es-MX" altLang="es-MX" b="1" dirty="0"/>
              <a:t>mejor</a:t>
            </a:r>
            <a:r>
              <a:rPr lang="es-MX" altLang="es-MX" dirty="0"/>
              <a:t> caso </a:t>
            </a:r>
            <a:r>
              <a:rPr lang="es-MX" altLang="es-MX" b="1" i="1" dirty="0"/>
              <a:t>Ω</a:t>
            </a:r>
            <a:r>
              <a:rPr lang="es-MX" altLang="es-MX" dirty="0"/>
              <a:t> (omega)</a:t>
            </a:r>
          </a:p>
          <a:p>
            <a:pPr lvl="1"/>
            <a:r>
              <a:rPr lang="es-MX" altLang="es-MX" dirty="0"/>
              <a:t>El </a:t>
            </a:r>
            <a:r>
              <a:rPr lang="es-MX" altLang="es-MX" b="1" dirty="0"/>
              <a:t>peor</a:t>
            </a:r>
            <a:r>
              <a:rPr lang="es-MX" altLang="es-MX" dirty="0"/>
              <a:t> caso </a:t>
            </a:r>
            <a:r>
              <a:rPr lang="es-MX" altLang="es-MX" b="1" i="1" dirty="0">
                <a:cs typeface="Times New Roman" panose="02020603050405020304" pitchFamily="18" charset="0"/>
              </a:rPr>
              <a:t>O </a:t>
            </a:r>
            <a:r>
              <a:rPr lang="es-MX" altLang="es-MX" dirty="0">
                <a:cs typeface="Times New Roman" panose="02020603050405020304" pitchFamily="18" charset="0"/>
              </a:rPr>
              <a:t>(</a:t>
            </a:r>
            <a:r>
              <a:rPr lang="es-MX" altLang="es-MX" dirty="0" err="1">
                <a:cs typeface="Times New Roman" panose="02020603050405020304" pitchFamily="18" charset="0"/>
              </a:rPr>
              <a:t>big</a:t>
            </a:r>
            <a:r>
              <a:rPr lang="es-MX" altLang="es-MX" dirty="0">
                <a:cs typeface="Times New Roman" panose="02020603050405020304" pitchFamily="18" charset="0"/>
              </a:rPr>
              <a:t> Oh)</a:t>
            </a:r>
            <a:endParaRPr lang="es-MX" altLang="es-MX" dirty="0"/>
          </a:p>
          <a:p>
            <a:pPr lvl="1"/>
            <a:r>
              <a:rPr lang="es-MX" altLang="es-MX" dirty="0"/>
              <a:t>El caso </a:t>
            </a:r>
            <a:r>
              <a:rPr lang="es-MX" altLang="es-MX" b="1" dirty="0"/>
              <a:t>promedio</a:t>
            </a:r>
          </a:p>
        </p:txBody>
      </p:sp>
    </p:spTree>
    <p:extLst>
      <p:ext uri="{BB962C8B-B14F-4D97-AF65-F5344CB8AC3E}">
        <p14:creationId xmlns:p14="http://schemas.microsoft.com/office/powerpoint/2010/main" val="1079204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73" y="442952"/>
            <a:ext cx="9872948" cy="1356007"/>
          </a:xfrm>
        </p:spPr>
        <p:txBody>
          <a:bodyPr/>
          <a:lstStyle/>
          <a:p>
            <a:r>
              <a:rPr lang="es-MX" dirty="0" smtClean="0"/>
              <a:t>Abstracción</a:t>
            </a:r>
            <a:endParaRPr lang="es-MX" dirty="0"/>
          </a:p>
        </p:txBody>
      </p:sp>
      <p:pic>
        <p:nvPicPr>
          <p:cNvPr id="4" name="Picture 2" descr="http://www.gayatlacomulco.com/tutorials/fundamentosdeprog/abstraccion.jpg"/>
          <p:cNvPicPr>
            <a:picLocks noGrp="1" noChangeAspect="1" noChangeArrowheads="1"/>
          </p:cNvPicPr>
          <p:nvPr>
            <p:ph idx="1"/>
          </p:nvPr>
        </p:nvPicPr>
        <p:blipFill>
          <a:blip r:embed="rId2" cstate="print"/>
          <a:srcRect/>
          <a:stretch>
            <a:fillRect/>
          </a:stretch>
        </p:blipFill>
        <p:spPr bwMode="auto">
          <a:xfrm>
            <a:off x="3317918" y="442952"/>
            <a:ext cx="8534211" cy="5660937"/>
          </a:xfrm>
          <a:prstGeom prst="rect">
            <a:avLst/>
          </a:prstGeom>
          <a:noFill/>
        </p:spPr>
      </p:pic>
    </p:spTree>
    <p:extLst>
      <p:ext uri="{BB962C8B-B14F-4D97-AF65-F5344CB8AC3E}">
        <p14:creationId xmlns:p14="http://schemas.microsoft.com/office/powerpoint/2010/main" val="407156585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MX" altLang="es-MX"/>
              <a:t>Ejemplo</a:t>
            </a:r>
          </a:p>
        </p:txBody>
      </p:sp>
      <p:sp>
        <p:nvSpPr>
          <p:cNvPr id="41987" name="Rectangle 3"/>
          <p:cNvSpPr>
            <a:spLocks noGrp="1" noChangeArrowheads="1"/>
          </p:cNvSpPr>
          <p:nvPr>
            <p:ph type="body" idx="1"/>
          </p:nvPr>
        </p:nvSpPr>
        <p:spPr>
          <a:xfrm>
            <a:off x="668307" y="2138485"/>
            <a:ext cx="5294212" cy="4206964"/>
          </a:xfrm>
        </p:spPr>
        <p:txBody>
          <a:bodyPr>
            <a:noAutofit/>
          </a:bodyPr>
          <a:lstStyle/>
          <a:p>
            <a:pPr>
              <a:lnSpc>
                <a:spcPct val="90000"/>
              </a:lnSpc>
              <a:buFontTx/>
              <a:buNone/>
            </a:pPr>
            <a:r>
              <a:rPr lang="es-MX" altLang="es-MX" sz="1400" dirty="0" err="1"/>
              <a:t>public</a:t>
            </a:r>
            <a:r>
              <a:rPr lang="es-MX" altLang="es-MX" sz="1400" dirty="0"/>
              <a:t> </a:t>
            </a:r>
            <a:r>
              <a:rPr lang="es-MX" altLang="es-MX" sz="1400" dirty="0" err="1"/>
              <a:t>class</a:t>
            </a:r>
            <a:r>
              <a:rPr lang="es-MX" altLang="es-MX" sz="1400" dirty="0"/>
              <a:t> Suma{</a:t>
            </a:r>
          </a:p>
          <a:p>
            <a:pPr>
              <a:lnSpc>
                <a:spcPct val="90000"/>
              </a:lnSpc>
              <a:buFontTx/>
              <a:buNone/>
            </a:pPr>
            <a:r>
              <a:rPr lang="es-MX" altLang="es-MX" sz="1400" dirty="0"/>
              <a:t>   </a:t>
            </a:r>
            <a:r>
              <a:rPr lang="es-MX" altLang="es-MX" sz="1400" dirty="0" err="1"/>
              <a:t>public</a:t>
            </a:r>
            <a:r>
              <a:rPr lang="es-MX" altLang="es-MX" sz="1400" dirty="0"/>
              <a:t> </a:t>
            </a:r>
            <a:r>
              <a:rPr lang="es-MX" altLang="es-MX" sz="1400" dirty="0" err="1"/>
              <a:t>static</a:t>
            </a:r>
            <a:r>
              <a:rPr lang="es-MX" altLang="es-MX" sz="1400" dirty="0"/>
              <a:t> </a:t>
            </a:r>
            <a:r>
              <a:rPr lang="es-MX" altLang="es-MX" sz="1400" dirty="0" err="1"/>
              <a:t>int</a:t>
            </a:r>
            <a:r>
              <a:rPr lang="es-MX" altLang="es-MX" sz="1400" dirty="0"/>
              <a:t> suma(</a:t>
            </a:r>
            <a:r>
              <a:rPr lang="es-MX" altLang="es-MX" sz="1400" dirty="0" err="1"/>
              <a:t>int</a:t>
            </a:r>
            <a:r>
              <a:rPr lang="es-MX" altLang="es-MX" sz="1400" dirty="0"/>
              <a:t> n) {</a:t>
            </a:r>
          </a:p>
          <a:p>
            <a:pPr>
              <a:lnSpc>
                <a:spcPct val="90000"/>
              </a:lnSpc>
              <a:buFontTx/>
              <a:buNone/>
            </a:pPr>
            <a:r>
              <a:rPr lang="es-MX" altLang="es-MX" sz="1400" dirty="0"/>
              <a:t>       </a:t>
            </a:r>
            <a:r>
              <a:rPr lang="es-MX" altLang="es-MX" sz="1400" dirty="0" err="1"/>
              <a:t>int</a:t>
            </a:r>
            <a:r>
              <a:rPr lang="es-MX" altLang="es-MX" sz="1400" dirty="0"/>
              <a:t> total = 0;</a:t>
            </a:r>
          </a:p>
          <a:p>
            <a:pPr>
              <a:lnSpc>
                <a:spcPct val="90000"/>
              </a:lnSpc>
              <a:buFontTx/>
              <a:buNone/>
            </a:pPr>
            <a:r>
              <a:rPr lang="es-MX" altLang="es-MX" sz="1400" dirty="0"/>
              <a:t>       </a:t>
            </a:r>
            <a:r>
              <a:rPr lang="es-MX" altLang="es-MX" sz="1400" dirty="0" err="1"/>
              <a:t>for</a:t>
            </a:r>
            <a:r>
              <a:rPr lang="es-MX" altLang="es-MX" sz="1400" dirty="0"/>
              <a:t>(</a:t>
            </a:r>
            <a:r>
              <a:rPr lang="es-MX" altLang="es-MX" sz="1400" dirty="0" err="1"/>
              <a:t>int</a:t>
            </a:r>
            <a:r>
              <a:rPr lang="es-MX" altLang="es-MX" sz="1400" dirty="0"/>
              <a:t> i=1; i&lt;=n; i++) </a:t>
            </a:r>
          </a:p>
          <a:p>
            <a:pPr>
              <a:lnSpc>
                <a:spcPct val="90000"/>
              </a:lnSpc>
              <a:buFontTx/>
              <a:buNone/>
            </a:pPr>
            <a:r>
              <a:rPr lang="es-MX" altLang="es-MX" sz="1400" dirty="0"/>
              <a:t>            total = total + i;      </a:t>
            </a:r>
          </a:p>
          <a:p>
            <a:pPr>
              <a:lnSpc>
                <a:spcPct val="90000"/>
              </a:lnSpc>
              <a:buFontTx/>
              <a:buNone/>
            </a:pPr>
            <a:r>
              <a:rPr lang="es-MX" altLang="es-MX" sz="1400" dirty="0"/>
              <a:t>       </a:t>
            </a:r>
            <a:r>
              <a:rPr lang="es-MX" altLang="es-MX" sz="1400" dirty="0" err="1"/>
              <a:t>return</a:t>
            </a:r>
            <a:r>
              <a:rPr lang="es-MX" altLang="es-MX" sz="1400" dirty="0"/>
              <a:t> total;</a:t>
            </a:r>
          </a:p>
          <a:p>
            <a:pPr>
              <a:lnSpc>
                <a:spcPct val="90000"/>
              </a:lnSpc>
              <a:buFontTx/>
              <a:buNone/>
            </a:pPr>
            <a:r>
              <a:rPr lang="es-MX" altLang="es-MX" sz="1400" dirty="0"/>
              <a:t>   }</a:t>
            </a:r>
          </a:p>
          <a:p>
            <a:pPr>
              <a:lnSpc>
                <a:spcPct val="90000"/>
              </a:lnSpc>
              <a:buFontTx/>
              <a:buNone/>
            </a:pPr>
            <a:r>
              <a:rPr lang="es-MX" altLang="es-MX" sz="1400" dirty="0"/>
              <a:t>   </a:t>
            </a:r>
            <a:r>
              <a:rPr lang="es-MX" altLang="es-MX" sz="1400" dirty="0" err="1"/>
              <a:t>public</a:t>
            </a:r>
            <a:r>
              <a:rPr lang="es-MX" altLang="es-MX" sz="1400" dirty="0"/>
              <a:t> </a:t>
            </a:r>
            <a:r>
              <a:rPr lang="es-MX" altLang="es-MX" sz="1400" dirty="0" err="1"/>
              <a:t>static</a:t>
            </a:r>
            <a:r>
              <a:rPr lang="es-MX" altLang="es-MX" sz="1400" dirty="0"/>
              <a:t> </a:t>
            </a:r>
            <a:r>
              <a:rPr lang="es-MX" altLang="es-MX" sz="1400" dirty="0" err="1"/>
              <a:t>void</a:t>
            </a:r>
            <a:r>
              <a:rPr lang="es-MX" altLang="es-MX" sz="1400" dirty="0"/>
              <a:t> </a:t>
            </a:r>
            <a:r>
              <a:rPr lang="es-MX" altLang="es-MX" sz="1400" dirty="0" err="1"/>
              <a:t>main</a:t>
            </a:r>
            <a:r>
              <a:rPr lang="es-MX" altLang="es-MX" sz="1400" dirty="0"/>
              <a:t> (</a:t>
            </a:r>
            <a:r>
              <a:rPr lang="es-MX" altLang="es-MX" sz="1400" dirty="0" err="1"/>
              <a:t>String</a:t>
            </a:r>
            <a:r>
              <a:rPr lang="es-MX" altLang="es-MX" sz="1400" dirty="0"/>
              <a:t>[] </a:t>
            </a:r>
            <a:r>
              <a:rPr lang="es-MX" altLang="es-MX" sz="1400" dirty="0" err="1"/>
              <a:t>args</a:t>
            </a:r>
            <a:r>
              <a:rPr lang="es-MX" altLang="es-MX" sz="1400" dirty="0"/>
              <a:t>){</a:t>
            </a:r>
          </a:p>
          <a:p>
            <a:pPr>
              <a:lnSpc>
                <a:spcPct val="90000"/>
              </a:lnSpc>
              <a:buFontTx/>
              <a:buNone/>
            </a:pPr>
            <a:r>
              <a:rPr lang="es-MX" altLang="es-MX" sz="1400" dirty="0"/>
              <a:t>        </a:t>
            </a:r>
            <a:r>
              <a:rPr lang="es-MX" altLang="es-MX" sz="1400" dirty="0" err="1"/>
              <a:t>System.out.println</a:t>
            </a:r>
            <a:r>
              <a:rPr lang="es-MX" altLang="es-MX" sz="1400" dirty="0"/>
              <a:t>(suma(5));</a:t>
            </a:r>
          </a:p>
          <a:p>
            <a:pPr>
              <a:lnSpc>
                <a:spcPct val="90000"/>
              </a:lnSpc>
              <a:buFontTx/>
              <a:buNone/>
            </a:pPr>
            <a:r>
              <a:rPr lang="es-MX" altLang="es-MX" sz="1400" dirty="0"/>
              <a:t>   }</a:t>
            </a:r>
          </a:p>
          <a:p>
            <a:pPr>
              <a:lnSpc>
                <a:spcPct val="90000"/>
              </a:lnSpc>
              <a:buFontTx/>
              <a:buNone/>
            </a:pPr>
            <a:r>
              <a:rPr lang="es-MX" altLang="es-MX" sz="1400" dirty="0"/>
              <a:t>}</a:t>
            </a:r>
          </a:p>
        </p:txBody>
      </p:sp>
      <p:sp>
        <p:nvSpPr>
          <p:cNvPr id="41988" name="Rectangle 4"/>
          <p:cNvSpPr>
            <a:spLocks noChangeArrowheads="1"/>
          </p:cNvSpPr>
          <p:nvPr/>
        </p:nvSpPr>
        <p:spPr bwMode="auto">
          <a:xfrm>
            <a:off x="2056864" y="1676857"/>
            <a:ext cx="7846556" cy="685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0000"/>
              </a:spcBef>
            </a:pPr>
            <a:r>
              <a:rPr lang="es-MX" altLang="es-MX" sz="2399" b="1" dirty="0">
                <a:solidFill>
                  <a:schemeClr val="accent4"/>
                </a:solidFill>
                <a:latin typeface="Times New Roman" panose="02020603050405020304" pitchFamily="18" charset="0"/>
              </a:rPr>
              <a:t>Cuantos pasos se ejecutan en la función suma?</a:t>
            </a:r>
          </a:p>
        </p:txBody>
      </p:sp>
      <p:sp>
        <p:nvSpPr>
          <p:cNvPr id="41989" name="Rectangle 5"/>
          <p:cNvSpPr>
            <a:spLocks noChangeArrowheads="1"/>
          </p:cNvSpPr>
          <p:nvPr/>
        </p:nvSpPr>
        <p:spPr bwMode="auto">
          <a:xfrm>
            <a:off x="6399133" y="2133937"/>
            <a:ext cx="4037548" cy="25139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0000"/>
              </a:spcBef>
              <a:buFontTx/>
              <a:buChar char="•"/>
            </a:pPr>
            <a:r>
              <a:rPr lang="es-MX" altLang="es-MX" sz="2399" b="1" dirty="0">
                <a:solidFill>
                  <a:schemeClr val="accent4"/>
                </a:solidFill>
                <a:latin typeface="Times New Roman" panose="02020603050405020304" pitchFamily="18" charset="0"/>
              </a:rPr>
              <a:t>T(suma) =</a:t>
            </a:r>
            <a:r>
              <a:rPr lang="es-MX" altLang="es-MX" sz="2799" b="1" dirty="0">
                <a:solidFill>
                  <a:schemeClr val="accent4"/>
                </a:solidFill>
                <a:latin typeface="Times New Roman" panose="02020603050405020304" pitchFamily="18" charset="0"/>
              </a:rPr>
              <a:t> (1+n+1+n+1)= 2n+3</a:t>
            </a:r>
          </a:p>
          <a:p>
            <a:pPr>
              <a:lnSpc>
                <a:spcPct val="90000"/>
              </a:lnSpc>
              <a:spcBef>
                <a:spcPct val="20000"/>
              </a:spcBef>
            </a:pPr>
            <a:r>
              <a:rPr lang="es-MX" altLang="es-MX" sz="2399" b="1" dirty="0">
                <a:solidFill>
                  <a:schemeClr val="accent4"/>
                </a:solidFill>
                <a:latin typeface="Times New Roman" panose="02020603050405020304" pitchFamily="18" charset="0"/>
              </a:rPr>
              <a:t>1</a:t>
            </a:r>
          </a:p>
          <a:p>
            <a:pPr>
              <a:lnSpc>
                <a:spcPct val="90000"/>
              </a:lnSpc>
              <a:spcBef>
                <a:spcPct val="20000"/>
              </a:spcBef>
            </a:pPr>
            <a:r>
              <a:rPr lang="es-MX" altLang="es-MX" sz="2399" b="1" dirty="0">
                <a:solidFill>
                  <a:schemeClr val="accent4"/>
                </a:solidFill>
                <a:latin typeface="Times New Roman" panose="02020603050405020304" pitchFamily="18" charset="0"/>
              </a:rPr>
              <a:t>n+1</a:t>
            </a:r>
          </a:p>
          <a:p>
            <a:pPr>
              <a:lnSpc>
                <a:spcPct val="90000"/>
              </a:lnSpc>
              <a:spcBef>
                <a:spcPct val="20000"/>
              </a:spcBef>
            </a:pPr>
            <a:r>
              <a:rPr lang="es-MX" altLang="es-MX" sz="2399" b="1" dirty="0">
                <a:solidFill>
                  <a:schemeClr val="accent4"/>
                </a:solidFill>
                <a:latin typeface="Times New Roman" panose="02020603050405020304" pitchFamily="18" charset="0"/>
              </a:rPr>
              <a:t>n</a:t>
            </a:r>
          </a:p>
          <a:p>
            <a:pPr>
              <a:lnSpc>
                <a:spcPct val="90000"/>
              </a:lnSpc>
              <a:spcBef>
                <a:spcPct val="20000"/>
              </a:spcBef>
            </a:pPr>
            <a:r>
              <a:rPr lang="es-MX" altLang="es-MX" sz="2399" b="1" dirty="0">
                <a:solidFill>
                  <a:schemeClr val="accent4"/>
                </a:solidFill>
                <a:latin typeface="Times New Roman" panose="02020603050405020304" pitchFamily="18" charset="0"/>
              </a:rPr>
              <a:t>1</a:t>
            </a:r>
          </a:p>
        </p:txBody>
      </p:sp>
    </p:spTree>
    <p:extLst>
      <p:ext uri="{BB962C8B-B14F-4D97-AF65-F5344CB8AC3E}">
        <p14:creationId xmlns:p14="http://schemas.microsoft.com/office/powerpoint/2010/main" val="8986279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s-MX" altLang="es-MX" sz="3999"/>
              <a:t>Ejemplo: Búsqueda secuencial en un arreglo NO ordenado</a:t>
            </a:r>
          </a:p>
        </p:txBody>
      </p:sp>
      <p:sp>
        <p:nvSpPr>
          <p:cNvPr id="44035" name="Rectangle 3"/>
          <p:cNvSpPr>
            <a:spLocks noChangeArrowheads="1"/>
          </p:cNvSpPr>
          <p:nvPr/>
        </p:nvSpPr>
        <p:spPr bwMode="auto">
          <a:xfrm>
            <a:off x="3351926" y="1981577"/>
            <a:ext cx="6322953" cy="3275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0000"/>
              </a:spcBef>
            </a:pPr>
            <a:r>
              <a:rPr lang="es-MX" altLang="es-MX" sz="2399" dirty="0">
                <a:solidFill>
                  <a:schemeClr val="accent4"/>
                </a:solidFill>
                <a:latin typeface="Times New Roman" panose="02020603050405020304" pitchFamily="18" charset="0"/>
              </a:rPr>
              <a:t>// </a:t>
            </a:r>
            <a:r>
              <a:rPr lang="es-MX" altLang="es-MX" sz="2399" b="1" dirty="0">
                <a:solidFill>
                  <a:schemeClr val="accent4"/>
                </a:solidFill>
                <a:latin typeface="Times New Roman" panose="02020603050405020304" pitchFamily="18" charset="0"/>
              </a:rPr>
              <a:t>n</a:t>
            </a:r>
            <a:r>
              <a:rPr lang="es-MX" altLang="es-MX" sz="2399" dirty="0">
                <a:solidFill>
                  <a:schemeClr val="accent4"/>
                </a:solidFill>
                <a:latin typeface="Times New Roman" panose="02020603050405020304" pitchFamily="18" charset="0"/>
              </a:rPr>
              <a:t> es el tamaño del arreglo </a:t>
            </a:r>
            <a:r>
              <a:rPr lang="es-MX" altLang="es-MX" sz="2399" b="1" dirty="0">
                <a:solidFill>
                  <a:schemeClr val="accent4"/>
                </a:solidFill>
                <a:latin typeface="Times New Roman" panose="02020603050405020304" pitchFamily="18" charset="0"/>
              </a:rPr>
              <a:t>a</a:t>
            </a:r>
          </a:p>
          <a:p>
            <a:pPr>
              <a:lnSpc>
                <a:spcPct val="90000"/>
              </a:lnSpc>
              <a:spcBef>
                <a:spcPct val="20000"/>
              </a:spcBef>
            </a:pPr>
            <a:r>
              <a:rPr lang="es-MX" altLang="es-MX" sz="2399" dirty="0">
                <a:solidFill>
                  <a:schemeClr val="accent4"/>
                </a:solidFill>
                <a:latin typeface="Times New Roman" panose="02020603050405020304" pitchFamily="18" charset="0"/>
              </a:rPr>
              <a:t>// </a:t>
            </a:r>
            <a:r>
              <a:rPr lang="es-MX" altLang="es-MX" sz="2399" b="1" dirty="0" err="1">
                <a:solidFill>
                  <a:schemeClr val="accent4"/>
                </a:solidFill>
                <a:latin typeface="Times New Roman" panose="02020603050405020304" pitchFamily="18" charset="0"/>
              </a:rPr>
              <a:t>key</a:t>
            </a:r>
            <a:r>
              <a:rPr lang="es-MX" altLang="es-MX" sz="2399" dirty="0">
                <a:solidFill>
                  <a:schemeClr val="accent4"/>
                </a:solidFill>
                <a:latin typeface="Times New Roman" panose="02020603050405020304" pitchFamily="18" charset="0"/>
              </a:rPr>
              <a:t> es el elemento buscado</a:t>
            </a:r>
          </a:p>
          <a:p>
            <a:pPr>
              <a:lnSpc>
                <a:spcPct val="90000"/>
              </a:lnSpc>
              <a:spcBef>
                <a:spcPct val="20000"/>
              </a:spcBef>
            </a:pPr>
            <a:r>
              <a:rPr lang="es-MX" altLang="es-MX" sz="2399" dirty="0" err="1">
                <a:latin typeface="Times New Roman" panose="02020603050405020304" pitchFamily="18" charset="0"/>
              </a:rPr>
              <a:t>public</a:t>
            </a:r>
            <a:r>
              <a:rPr lang="es-MX" altLang="es-MX" sz="2399" dirty="0">
                <a:latin typeface="Times New Roman" panose="02020603050405020304" pitchFamily="18" charset="0"/>
              </a:rPr>
              <a:t> </a:t>
            </a:r>
            <a:r>
              <a:rPr lang="es-MX" altLang="es-MX" sz="2399" dirty="0" err="1">
                <a:latin typeface="Times New Roman" panose="02020603050405020304" pitchFamily="18" charset="0"/>
              </a:rPr>
              <a:t>static</a:t>
            </a:r>
            <a:r>
              <a:rPr lang="es-MX" altLang="es-MX" sz="2399" dirty="0">
                <a:latin typeface="Times New Roman" panose="02020603050405020304" pitchFamily="18" charset="0"/>
              </a:rPr>
              <a:t> </a:t>
            </a:r>
            <a:r>
              <a:rPr lang="es-MX" altLang="es-MX" sz="2399" dirty="0" err="1">
                <a:latin typeface="Times New Roman" panose="02020603050405020304" pitchFamily="18" charset="0"/>
              </a:rPr>
              <a:t>int</a:t>
            </a:r>
            <a:r>
              <a:rPr lang="es-MX" altLang="es-MX" sz="2399" dirty="0">
                <a:latin typeface="Times New Roman" panose="02020603050405020304" pitchFamily="18" charset="0"/>
              </a:rPr>
              <a:t> </a:t>
            </a:r>
            <a:r>
              <a:rPr lang="es-MX" altLang="es-MX" sz="2399" dirty="0" err="1">
                <a:latin typeface="Times New Roman" panose="02020603050405020304" pitchFamily="18" charset="0"/>
              </a:rPr>
              <a:t>busqueda</a:t>
            </a:r>
            <a:r>
              <a:rPr lang="es-MX" altLang="es-MX" sz="2399" dirty="0">
                <a:latin typeface="Times New Roman" panose="02020603050405020304" pitchFamily="18" charset="0"/>
              </a:rPr>
              <a:t>(</a:t>
            </a:r>
            <a:r>
              <a:rPr lang="es-MX" altLang="es-MX" sz="2399" dirty="0" err="1">
                <a:latin typeface="Times New Roman" panose="02020603050405020304" pitchFamily="18" charset="0"/>
              </a:rPr>
              <a:t>int</a:t>
            </a:r>
            <a:r>
              <a:rPr lang="es-MX" altLang="es-MX" sz="2399" dirty="0">
                <a:latin typeface="Times New Roman" panose="02020603050405020304" pitchFamily="18" charset="0"/>
              </a:rPr>
              <a:t>[] a, </a:t>
            </a:r>
            <a:r>
              <a:rPr lang="es-MX" altLang="es-MX" sz="2399" dirty="0" err="1">
                <a:latin typeface="Times New Roman" panose="02020603050405020304" pitchFamily="18" charset="0"/>
              </a:rPr>
              <a:t>int</a:t>
            </a:r>
            <a:r>
              <a:rPr lang="es-MX" altLang="es-MX" sz="2399" dirty="0">
                <a:latin typeface="Times New Roman" panose="02020603050405020304" pitchFamily="18" charset="0"/>
              </a:rPr>
              <a:t> n, </a:t>
            </a:r>
            <a:r>
              <a:rPr lang="es-MX" altLang="es-MX" sz="2399" dirty="0" err="1">
                <a:latin typeface="Times New Roman" panose="02020603050405020304" pitchFamily="18" charset="0"/>
              </a:rPr>
              <a:t>int</a:t>
            </a:r>
            <a:r>
              <a:rPr lang="es-MX" altLang="es-MX" sz="2399" dirty="0">
                <a:latin typeface="Times New Roman" panose="02020603050405020304" pitchFamily="18" charset="0"/>
              </a:rPr>
              <a:t> </a:t>
            </a:r>
            <a:r>
              <a:rPr lang="es-MX" altLang="es-MX" sz="2399" dirty="0" err="1">
                <a:latin typeface="Times New Roman" panose="02020603050405020304" pitchFamily="18" charset="0"/>
              </a:rPr>
              <a:t>key</a:t>
            </a:r>
            <a:r>
              <a:rPr lang="es-MX" altLang="es-MX" sz="2399" dirty="0">
                <a:latin typeface="Times New Roman" panose="02020603050405020304" pitchFamily="18" charset="0"/>
              </a:rPr>
              <a:t>) {</a:t>
            </a:r>
          </a:p>
          <a:p>
            <a:pPr>
              <a:lnSpc>
                <a:spcPct val="90000"/>
              </a:lnSpc>
              <a:spcBef>
                <a:spcPct val="20000"/>
              </a:spcBef>
            </a:pPr>
            <a:r>
              <a:rPr lang="es-MX" altLang="es-MX" sz="2399" dirty="0">
                <a:latin typeface="Times New Roman" panose="02020603050405020304" pitchFamily="18" charset="0"/>
              </a:rPr>
              <a:t>     </a:t>
            </a:r>
            <a:r>
              <a:rPr lang="es-MX" altLang="es-MX" sz="2399" dirty="0" err="1">
                <a:latin typeface="Times New Roman" panose="02020603050405020304" pitchFamily="18" charset="0"/>
              </a:rPr>
              <a:t>for</a:t>
            </a:r>
            <a:r>
              <a:rPr lang="es-MX" altLang="es-MX" sz="2399" dirty="0">
                <a:latin typeface="Times New Roman" panose="02020603050405020304" pitchFamily="18" charset="0"/>
              </a:rPr>
              <a:t>(</a:t>
            </a:r>
            <a:r>
              <a:rPr lang="es-MX" altLang="es-MX" sz="2399" dirty="0" err="1">
                <a:latin typeface="Times New Roman" panose="02020603050405020304" pitchFamily="18" charset="0"/>
              </a:rPr>
              <a:t>int</a:t>
            </a:r>
            <a:r>
              <a:rPr lang="es-MX" altLang="es-MX" sz="2399" dirty="0">
                <a:latin typeface="Times New Roman" panose="02020603050405020304" pitchFamily="18" charset="0"/>
              </a:rPr>
              <a:t> i=0; i&lt;n; i++) </a:t>
            </a:r>
          </a:p>
          <a:p>
            <a:pPr>
              <a:lnSpc>
                <a:spcPct val="90000"/>
              </a:lnSpc>
              <a:spcBef>
                <a:spcPct val="20000"/>
              </a:spcBef>
            </a:pPr>
            <a:r>
              <a:rPr lang="es-MX" altLang="es-MX" sz="2399" dirty="0">
                <a:latin typeface="Times New Roman" panose="02020603050405020304" pitchFamily="18" charset="0"/>
              </a:rPr>
              <a:t>            </a:t>
            </a:r>
            <a:r>
              <a:rPr lang="es-MX" altLang="es-MX" sz="2399" dirty="0" err="1">
                <a:latin typeface="Times New Roman" panose="02020603050405020304" pitchFamily="18" charset="0"/>
              </a:rPr>
              <a:t>if</a:t>
            </a:r>
            <a:r>
              <a:rPr lang="es-MX" altLang="es-MX" sz="2399" dirty="0">
                <a:latin typeface="Times New Roman" panose="02020603050405020304" pitchFamily="18" charset="0"/>
              </a:rPr>
              <a:t> (a[i] == </a:t>
            </a:r>
            <a:r>
              <a:rPr lang="es-MX" altLang="es-MX" sz="2399" dirty="0" err="1">
                <a:latin typeface="Times New Roman" panose="02020603050405020304" pitchFamily="18" charset="0"/>
              </a:rPr>
              <a:t>key</a:t>
            </a:r>
            <a:r>
              <a:rPr lang="es-MX" altLang="es-MX" sz="2399" dirty="0">
                <a:latin typeface="Times New Roman" panose="02020603050405020304" pitchFamily="18" charset="0"/>
              </a:rPr>
              <a:t>) </a:t>
            </a:r>
          </a:p>
          <a:p>
            <a:pPr>
              <a:lnSpc>
                <a:spcPct val="90000"/>
              </a:lnSpc>
              <a:spcBef>
                <a:spcPct val="20000"/>
              </a:spcBef>
            </a:pPr>
            <a:r>
              <a:rPr lang="es-MX" altLang="es-MX" sz="2399" dirty="0">
                <a:latin typeface="Times New Roman" panose="02020603050405020304" pitchFamily="18" charset="0"/>
              </a:rPr>
              <a:t>                  </a:t>
            </a:r>
            <a:r>
              <a:rPr lang="es-MX" altLang="es-MX" sz="2399" dirty="0" err="1">
                <a:latin typeface="Times New Roman" panose="02020603050405020304" pitchFamily="18" charset="0"/>
              </a:rPr>
              <a:t>return</a:t>
            </a:r>
            <a:r>
              <a:rPr lang="es-MX" altLang="es-MX" sz="2399" dirty="0">
                <a:latin typeface="Times New Roman" panose="02020603050405020304" pitchFamily="18" charset="0"/>
              </a:rPr>
              <a:t> i;    // posición del elemento</a:t>
            </a:r>
          </a:p>
          <a:p>
            <a:pPr>
              <a:lnSpc>
                <a:spcPct val="90000"/>
              </a:lnSpc>
              <a:spcBef>
                <a:spcPct val="20000"/>
              </a:spcBef>
            </a:pPr>
            <a:r>
              <a:rPr lang="es-MX" altLang="es-MX" sz="2399" dirty="0">
                <a:latin typeface="Times New Roman" panose="02020603050405020304" pitchFamily="18" charset="0"/>
              </a:rPr>
              <a:t>     </a:t>
            </a:r>
            <a:r>
              <a:rPr lang="es-MX" altLang="es-MX" sz="2399" dirty="0" err="1">
                <a:latin typeface="Times New Roman" panose="02020603050405020304" pitchFamily="18" charset="0"/>
              </a:rPr>
              <a:t>return</a:t>
            </a:r>
            <a:r>
              <a:rPr lang="es-MX" altLang="es-MX" sz="2399" dirty="0">
                <a:latin typeface="Times New Roman" panose="02020603050405020304" pitchFamily="18" charset="0"/>
              </a:rPr>
              <a:t> -1;              // elemento no encontrado     </a:t>
            </a:r>
          </a:p>
          <a:p>
            <a:pPr>
              <a:lnSpc>
                <a:spcPct val="90000"/>
              </a:lnSpc>
              <a:spcBef>
                <a:spcPct val="20000"/>
              </a:spcBef>
            </a:pPr>
            <a:r>
              <a:rPr lang="es-MX" altLang="es-MX" sz="2399" dirty="0">
                <a:latin typeface="Times New Roman" panose="02020603050405020304" pitchFamily="18" charset="0"/>
              </a:rPr>
              <a:t>}</a:t>
            </a:r>
          </a:p>
        </p:txBody>
      </p:sp>
    </p:spTree>
    <p:extLst>
      <p:ext uri="{BB962C8B-B14F-4D97-AF65-F5344CB8AC3E}">
        <p14:creationId xmlns:p14="http://schemas.microsoft.com/office/powerpoint/2010/main" val="39280214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432402" y="997673"/>
            <a:ext cx="9919515" cy="4113728"/>
          </a:xfrm>
        </p:spPr>
        <p:txBody>
          <a:bodyPr/>
          <a:lstStyle/>
          <a:p>
            <a:pPr>
              <a:lnSpc>
                <a:spcPct val="90000"/>
              </a:lnSpc>
            </a:pPr>
            <a:r>
              <a:rPr lang="es-MX" altLang="es-MX" sz="3199" b="1" dirty="0"/>
              <a:t>El mejor caso.</a:t>
            </a:r>
            <a:r>
              <a:rPr lang="es-MX" altLang="es-MX" sz="3199" dirty="0"/>
              <a:t> </a:t>
            </a:r>
          </a:p>
          <a:p>
            <a:pPr lvl="1">
              <a:lnSpc>
                <a:spcPct val="90000"/>
              </a:lnSpc>
            </a:pPr>
            <a:r>
              <a:rPr lang="es-MX" altLang="es-MX" sz="2799" b="1" dirty="0"/>
              <a:t>Búsqueda sin éxito</a:t>
            </a:r>
            <a:r>
              <a:rPr lang="es-MX" altLang="es-MX" sz="2799" dirty="0"/>
              <a:t>. El elemento </a:t>
            </a:r>
            <a:r>
              <a:rPr lang="es-MX" altLang="es-MX" sz="2799" b="1" dirty="0"/>
              <a:t>no</a:t>
            </a:r>
            <a:r>
              <a:rPr lang="es-MX" altLang="es-MX" sz="2799" dirty="0"/>
              <a:t> se encuentra en el arreglo, el ciclo se ejecuta </a:t>
            </a:r>
            <a:r>
              <a:rPr lang="es-MX" altLang="es-MX" sz="2799" b="1" dirty="0"/>
              <a:t>n+1</a:t>
            </a:r>
            <a:r>
              <a:rPr lang="es-MX" altLang="es-MX" sz="2799" dirty="0"/>
              <a:t> veces.</a:t>
            </a:r>
          </a:p>
          <a:p>
            <a:pPr lvl="1">
              <a:lnSpc>
                <a:spcPct val="90000"/>
              </a:lnSpc>
            </a:pPr>
            <a:r>
              <a:rPr lang="es-MX" altLang="es-MX" sz="2799" b="1" dirty="0"/>
              <a:t>Búsqueda con éxito</a:t>
            </a:r>
            <a:r>
              <a:rPr lang="es-MX" altLang="es-MX" sz="2799" dirty="0"/>
              <a:t>. El elemento buscado se encuentra en la última posición del arreglo. </a:t>
            </a:r>
            <a:r>
              <a:rPr lang="es-MX" altLang="es-MX" sz="2799" b="1" i="1" dirty="0"/>
              <a:t>a[n]=</a:t>
            </a:r>
            <a:r>
              <a:rPr lang="es-MX" altLang="es-MX" sz="2799" b="1" i="1" dirty="0" err="1"/>
              <a:t>key</a:t>
            </a:r>
            <a:r>
              <a:rPr lang="es-MX" altLang="es-MX" sz="2799" b="1" i="1" dirty="0"/>
              <a:t>  </a:t>
            </a:r>
          </a:p>
          <a:p>
            <a:pPr lvl="1">
              <a:lnSpc>
                <a:spcPct val="90000"/>
              </a:lnSpc>
            </a:pPr>
            <a:endParaRPr lang="es-MX" altLang="es-MX" sz="2799" b="1" i="1" dirty="0"/>
          </a:p>
          <a:p>
            <a:pPr>
              <a:lnSpc>
                <a:spcPct val="90000"/>
              </a:lnSpc>
              <a:buFontTx/>
              <a:buNone/>
            </a:pPr>
            <a:r>
              <a:rPr lang="es-MX" altLang="es-MX" sz="3199" b="1" i="1" dirty="0"/>
              <a:t>   T(</a:t>
            </a:r>
            <a:r>
              <a:rPr lang="es-MX" altLang="es-MX" sz="3199" b="1" i="1" dirty="0" err="1"/>
              <a:t>busqueda</a:t>
            </a:r>
            <a:r>
              <a:rPr lang="es-MX" altLang="es-MX" sz="3199" b="1" i="1" dirty="0"/>
              <a:t>) = Ω (n)    </a:t>
            </a:r>
            <a:r>
              <a:rPr lang="es-MX" altLang="es-MX" sz="3199" b="1" i="1" dirty="0">
                <a:solidFill>
                  <a:schemeClr val="accent4"/>
                </a:solidFill>
              </a:rPr>
              <a:t>el ciclo se ejecuta n veces</a:t>
            </a:r>
          </a:p>
          <a:p>
            <a:pPr>
              <a:lnSpc>
                <a:spcPct val="90000"/>
              </a:lnSpc>
              <a:buFontTx/>
              <a:buNone/>
            </a:pPr>
            <a:endParaRPr lang="es-MX" altLang="es-MX" b="1" i="1" dirty="0">
              <a:solidFill>
                <a:schemeClr val="accent2"/>
              </a:solidFill>
            </a:endParaRPr>
          </a:p>
        </p:txBody>
      </p:sp>
    </p:spTree>
    <p:extLst>
      <p:ext uri="{BB962C8B-B14F-4D97-AF65-F5344CB8AC3E}">
        <p14:creationId xmlns:p14="http://schemas.microsoft.com/office/powerpoint/2010/main" val="378198346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1120171" y="1053132"/>
            <a:ext cx="10223161" cy="4524783"/>
          </a:xfrm>
        </p:spPr>
        <p:txBody>
          <a:bodyPr>
            <a:normAutofit/>
          </a:bodyPr>
          <a:lstStyle/>
          <a:p>
            <a:r>
              <a:rPr lang="es-MX" altLang="es-MX" sz="3599" b="1" dirty="0"/>
              <a:t>El peor caso.</a:t>
            </a:r>
            <a:r>
              <a:rPr lang="es-MX" altLang="es-MX" sz="3599" dirty="0"/>
              <a:t> </a:t>
            </a:r>
          </a:p>
          <a:p>
            <a:pPr lvl="1"/>
            <a:r>
              <a:rPr lang="es-MX" altLang="es-MX" sz="2799" b="1" dirty="0"/>
              <a:t>Búsqueda sin éxito</a:t>
            </a:r>
            <a:r>
              <a:rPr lang="es-MX" altLang="es-MX" sz="2799" dirty="0"/>
              <a:t>. El elemento </a:t>
            </a:r>
            <a:r>
              <a:rPr lang="es-MX" altLang="es-MX" sz="2799" b="1" dirty="0"/>
              <a:t>no</a:t>
            </a:r>
            <a:r>
              <a:rPr lang="es-MX" altLang="es-MX" sz="2799" dirty="0"/>
              <a:t> se encuentra en el arreglo, el ciclo se ejecuta </a:t>
            </a:r>
            <a:r>
              <a:rPr lang="es-MX" altLang="es-MX" sz="2799" b="1" dirty="0"/>
              <a:t>n+1</a:t>
            </a:r>
            <a:r>
              <a:rPr lang="es-MX" altLang="es-MX" sz="2799" dirty="0"/>
              <a:t> veces.</a:t>
            </a:r>
          </a:p>
          <a:p>
            <a:pPr lvl="1"/>
            <a:r>
              <a:rPr lang="es-MX" altLang="es-MX" sz="2799" b="1" dirty="0"/>
              <a:t>Búsqueda con éxito</a:t>
            </a:r>
            <a:r>
              <a:rPr lang="es-MX" altLang="es-MX" sz="2799" dirty="0"/>
              <a:t>. El elemento buscado se encuentra en la última posición del arreglo. </a:t>
            </a:r>
            <a:r>
              <a:rPr lang="es-MX" altLang="es-MX" sz="2799" b="1" i="1" dirty="0"/>
              <a:t>a[n]=</a:t>
            </a:r>
            <a:r>
              <a:rPr lang="es-MX" altLang="es-MX" sz="2799" b="1" i="1" dirty="0" err="1"/>
              <a:t>key</a:t>
            </a:r>
            <a:r>
              <a:rPr lang="es-MX" altLang="es-MX" sz="2799" b="1" i="1" dirty="0"/>
              <a:t>  </a:t>
            </a:r>
          </a:p>
          <a:p>
            <a:pPr>
              <a:buFontTx/>
              <a:buNone/>
            </a:pPr>
            <a:r>
              <a:rPr lang="es-MX" altLang="es-MX" sz="3199" b="1" i="1" dirty="0"/>
              <a:t>   T(</a:t>
            </a:r>
            <a:r>
              <a:rPr lang="es-MX" altLang="es-MX" sz="3199" b="1" i="1" dirty="0" err="1"/>
              <a:t>busqueda</a:t>
            </a:r>
            <a:r>
              <a:rPr lang="es-MX" altLang="es-MX" sz="3199" b="1" i="1" dirty="0"/>
              <a:t>) = </a:t>
            </a:r>
            <a:r>
              <a:rPr lang="es-MX" altLang="es-MX" sz="3199" b="1" i="1" dirty="0">
                <a:latin typeface="Century Schoolbook" panose="02040604050505020304" pitchFamily="18" charset="0"/>
              </a:rPr>
              <a:t>O</a:t>
            </a:r>
            <a:r>
              <a:rPr lang="es-MX" altLang="es-MX" sz="3199" b="1" i="1" dirty="0"/>
              <a:t> (n)    </a:t>
            </a:r>
            <a:r>
              <a:rPr lang="es-MX" altLang="es-MX" sz="3199" b="1" i="1" dirty="0">
                <a:solidFill>
                  <a:schemeClr val="accent4"/>
                </a:solidFill>
              </a:rPr>
              <a:t>el ciclo se ejecuta n veces</a:t>
            </a:r>
          </a:p>
          <a:p>
            <a:endParaRPr lang="es-ES" altLang="es-MX" dirty="0">
              <a:solidFill>
                <a:schemeClr val="accent4"/>
              </a:solidFill>
            </a:endParaRPr>
          </a:p>
        </p:txBody>
      </p:sp>
    </p:spTree>
    <p:extLst>
      <p:ext uri="{BB962C8B-B14F-4D97-AF65-F5344CB8AC3E}">
        <p14:creationId xmlns:p14="http://schemas.microsoft.com/office/powerpoint/2010/main" val="168179657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1847368" y="477021"/>
            <a:ext cx="8227457" cy="4524784"/>
          </a:xfrm>
        </p:spPr>
        <p:txBody>
          <a:bodyPr/>
          <a:lstStyle/>
          <a:p>
            <a:pPr>
              <a:buFontTx/>
              <a:buNone/>
            </a:pPr>
            <a:endParaRPr lang="es-MX" altLang="es-MX" b="1" i="1" dirty="0">
              <a:solidFill>
                <a:schemeClr val="accent2"/>
              </a:solidFill>
            </a:endParaRPr>
          </a:p>
          <a:p>
            <a:r>
              <a:rPr lang="es-MX" altLang="es-MX" sz="3199" b="1" dirty="0"/>
              <a:t>El caso promedio.</a:t>
            </a:r>
            <a:r>
              <a:rPr lang="es-MX" altLang="es-MX" sz="3199" dirty="0"/>
              <a:t> El elemento buscado se encuentra en la </a:t>
            </a:r>
            <a:r>
              <a:rPr lang="es-MX" altLang="es-MX" sz="3199" i="1" dirty="0" err="1"/>
              <a:t>i</a:t>
            </a:r>
            <a:r>
              <a:rPr lang="es-MX" altLang="es-MX" sz="3199" dirty="0" err="1"/>
              <a:t>ésima</a:t>
            </a:r>
            <a:r>
              <a:rPr lang="es-MX" altLang="es-MX" sz="3199" dirty="0"/>
              <a:t> posición en el arreglo o no se encuentra.   </a:t>
            </a:r>
          </a:p>
          <a:p>
            <a:pPr>
              <a:buFontTx/>
              <a:buNone/>
            </a:pPr>
            <a:r>
              <a:rPr lang="es-MX" altLang="es-MX" sz="3199" dirty="0"/>
              <a:t>       </a:t>
            </a:r>
            <a:r>
              <a:rPr lang="es-MX" altLang="es-MX" sz="3199" b="1" i="1" dirty="0"/>
              <a:t>   T(</a:t>
            </a:r>
            <a:r>
              <a:rPr lang="es-MX" altLang="es-MX" sz="3199" b="1" i="1" dirty="0" err="1"/>
              <a:t>busqueda</a:t>
            </a:r>
            <a:r>
              <a:rPr lang="es-MX" altLang="es-MX" sz="3199" b="1" i="1" dirty="0"/>
              <a:t>) = n</a:t>
            </a:r>
          </a:p>
          <a:p>
            <a:endParaRPr lang="es-ES" altLang="es-MX" dirty="0"/>
          </a:p>
        </p:txBody>
      </p:sp>
      <p:sp>
        <p:nvSpPr>
          <p:cNvPr id="54276" name="Text Box 4"/>
          <p:cNvSpPr txBox="1">
            <a:spLocks noChangeArrowheads="1"/>
          </p:cNvSpPr>
          <p:nvPr/>
        </p:nvSpPr>
        <p:spPr bwMode="auto">
          <a:xfrm>
            <a:off x="1844194" y="3776572"/>
            <a:ext cx="2666305" cy="945904"/>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s-MX" altLang="es-MX" sz="2799" dirty="0">
                <a:latin typeface="Times New Roman" panose="02020603050405020304" pitchFamily="18" charset="0"/>
              </a:rPr>
              <a:t>(1+2+3+... +n)+n</a:t>
            </a:r>
          </a:p>
          <a:p>
            <a:pPr algn="ctr"/>
            <a:r>
              <a:rPr lang="es-MX" altLang="es-MX" sz="2799" dirty="0">
                <a:latin typeface="Times New Roman" panose="02020603050405020304" pitchFamily="18" charset="0"/>
              </a:rPr>
              <a:t>n+1</a:t>
            </a:r>
          </a:p>
        </p:txBody>
      </p:sp>
      <p:sp>
        <p:nvSpPr>
          <p:cNvPr id="54277" name="Line 5"/>
          <p:cNvSpPr>
            <a:spLocks noChangeShapeType="1"/>
          </p:cNvSpPr>
          <p:nvPr/>
        </p:nvSpPr>
        <p:spPr bwMode="auto">
          <a:xfrm>
            <a:off x="1768014" y="4309834"/>
            <a:ext cx="2666305" cy="0"/>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wrap="none">
            <a:spAutoFit/>
          </a:bodyPr>
          <a:lstStyle/>
          <a:p>
            <a:endParaRPr lang="es-MX" sz="2399"/>
          </a:p>
        </p:txBody>
      </p:sp>
      <p:sp>
        <p:nvSpPr>
          <p:cNvPr id="54278" name="Text Box 6"/>
          <p:cNvSpPr txBox="1">
            <a:spLocks noChangeArrowheads="1"/>
          </p:cNvSpPr>
          <p:nvPr/>
        </p:nvSpPr>
        <p:spPr bwMode="auto">
          <a:xfrm>
            <a:off x="7710066" y="3776572"/>
            <a:ext cx="1155399" cy="945904"/>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s-MX" altLang="es-MX" sz="2799">
                <a:latin typeface="Times New Roman" panose="02020603050405020304" pitchFamily="18" charset="0"/>
              </a:rPr>
              <a:t>n(n+1)</a:t>
            </a:r>
          </a:p>
          <a:p>
            <a:pPr algn="ctr"/>
            <a:r>
              <a:rPr lang="es-MX" altLang="es-MX" sz="2799">
                <a:latin typeface="Times New Roman" panose="02020603050405020304" pitchFamily="18" charset="0"/>
              </a:rPr>
              <a:t>n+1</a:t>
            </a:r>
          </a:p>
        </p:txBody>
      </p:sp>
      <p:sp>
        <p:nvSpPr>
          <p:cNvPr id="54279" name="Text Box 7"/>
          <p:cNvSpPr txBox="1">
            <a:spLocks noChangeArrowheads="1"/>
          </p:cNvSpPr>
          <p:nvPr/>
        </p:nvSpPr>
        <p:spPr bwMode="auto">
          <a:xfrm>
            <a:off x="9614570" y="3928933"/>
            <a:ext cx="361856" cy="518977"/>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s-MX" altLang="es-MX" sz="2799">
                <a:latin typeface="Times New Roman" panose="02020603050405020304" pitchFamily="18" charset="0"/>
              </a:rPr>
              <a:t>n</a:t>
            </a:r>
          </a:p>
        </p:txBody>
      </p:sp>
      <p:sp>
        <p:nvSpPr>
          <p:cNvPr id="54280" name="Text Box 8"/>
          <p:cNvSpPr txBox="1">
            <a:spLocks noChangeArrowheads="1"/>
          </p:cNvSpPr>
          <p:nvPr/>
        </p:nvSpPr>
        <p:spPr bwMode="auto">
          <a:xfrm>
            <a:off x="4510500" y="4005114"/>
            <a:ext cx="647531" cy="579286"/>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s-MX" altLang="es-MX" sz="3199" b="1">
                <a:latin typeface="Times New Roman" panose="02020603050405020304" pitchFamily="18" charset="0"/>
              </a:rPr>
              <a:t>&lt;=</a:t>
            </a:r>
          </a:p>
        </p:txBody>
      </p:sp>
      <p:sp>
        <p:nvSpPr>
          <p:cNvPr id="54281" name="Text Box 9"/>
          <p:cNvSpPr txBox="1">
            <a:spLocks noChangeArrowheads="1"/>
          </p:cNvSpPr>
          <p:nvPr/>
        </p:nvSpPr>
        <p:spPr bwMode="auto">
          <a:xfrm>
            <a:off x="9163839" y="4005114"/>
            <a:ext cx="415817" cy="579286"/>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s-MX" altLang="es-MX" sz="3199" b="1">
                <a:latin typeface="Times New Roman" panose="02020603050405020304" pitchFamily="18" charset="0"/>
              </a:rPr>
              <a:t>=</a:t>
            </a:r>
          </a:p>
        </p:txBody>
      </p:sp>
      <p:sp>
        <p:nvSpPr>
          <p:cNvPr id="54282" name="Line 10"/>
          <p:cNvSpPr>
            <a:spLocks noChangeShapeType="1"/>
          </p:cNvSpPr>
          <p:nvPr/>
        </p:nvSpPr>
        <p:spPr bwMode="auto">
          <a:xfrm>
            <a:off x="7487874" y="4309834"/>
            <a:ext cx="1447423" cy="0"/>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spAutoFit/>
          </a:bodyPr>
          <a:lstStyle/>
          <a:p>
            <a:endParaRPr lang="es-MX" sz="2399"/>
          </a:p>
        </p:txBody>
      </p:sp>
      <p:sp>
        <p:nvSpPr>
          <p:cNvPr id="54283" name="Text Box 11"/>
          <p:cNvSpPr txBox="1">
            <a:spLocks noChangeArrowheads="1"/>
          </p:cNvSpPr>
          <p:nvPr/>
        </p:nvSpPr>
        <p:spPr bwMode="auto">
          <a:xfrm>
            <a:off x="5634158" y="3776572"/>
            <a:ext cx="1037955" cy="945904"/>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s-MX" altLang="es-MX" sz="2799">
                <a:latin typeface="Times New Roman" panose="02020603050405020304" pitchFamily="18" charset="0"/>
              </a:rPr>
              <a:t>n</a:t>
            </a:r>
            <a:r>
              <a:rPr lang="es-MX" altLang="es-MX" sz="2799" baseline="30000">
                <a:latin typeface="Times New Roman" panose="02020603050405020304" pitchFamily="18" charset="0"/>
              </a:rPr>
              <a:t>2</a:t>
            </a:r>
            <a:r>
              <a:rPr lang="es-MX" altLang="es-MX" sz="2799">
                <a:latin typeface="Times New Roman" panose="02020603050405020304" pitchFamily="18" charset="0"/>
              </a:rPr>
              <a:t> + n</a:t>
            </a:r>
          </a:p>
          <a:p>
            <a:pPr algn="ctr"/>
            <a:r>
              <a:rPr lang="es-MX" altLang="es-MX" sz="2799">
                <a:latin typeface="Times New Roman" panose="02020603050405020304" pitchFamily="18" charset="0"/>
              </a:rPr>
              <a:t>n+1</a:t>
            </a:r>
          </a:p>
        </p:txBody>
      </p:sp>
      <p:sp>
        <p:nvSpPr>
          <p:cNvPr id="54284" name="Text Box 12"/>
          <p:cNvSpPr txBox="1">
            <a:spLocks noChangeArrowheads="1"/>
          </p:cNvSpPr>
          <p:nvPr/>
        </p:nvSpPr>
        <p:spPr bwMode="auto">
          <a:xfrm>
            <a:off x="7030794" y="4005114"/>
            <a:ext cx="415817" cy="579286"/>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s-MX" altLang="es-MX" sz="3199" b="1">
                <a:latin typeface="Times New Roman" panose="02020603050405020304" pitchFamily="18" charset="0"/>
              </a:rPr>
              <a:t>=</a:t>
            </a:r>
          </a:p>
        </p:txBody>
      </p:sp>
      <p:sp>
        <p:nvSpPr>
          <p:cNvPr id="54285" name="Line 13"/>
          <p:cNvSpPr>
            <a:spLocks noChangeShapeType="1"/>
          </p:cNvSpPr>
          <p:nvPr/>
        </p:nvSpPr>
        <p:spPr bwMode="auto">
          <a:xfrm>
            <a:off x="5354830" y="4309834"/>
            <a:ext cx="1447423" cy="0"/>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spAutoFit/>
          </a:bodyPr>
          <a:lstStyle/>
          <a:p>
            <a:endParaRPr lang="es-MX" sz="2399"/>
          </a:p>
        </p:txBody>
      </p:sp>
    </p:spTree>
    <p:extLst>
      <p:ext uri="{BB962C8B-B14F-4D97-AF65-F5344CB8AC3E}">
        <p14:creationId xmlns:p14="http://schemas.microsoft.com/office/powerpoint/2010/main" val="76443951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s-MX" altLang="es-MX" sz="3999"/>
              <a:t>Ejemplo: Búsqueda secuencial en un arreglo ordenado</a:t>
            </a:r>
          </a:p>
        </p:txBody>
      </p:sp>
      <p:sp>
        <p:nvSpPr>
          <p:cNvPr id="50179" name="Rectangle 3"/>
          <p:cNvSpPr>
            <a:spLocks noChangeArrowheads="1"/>
          </p:cNvSpPr>
          <p:nvPr/>
        </p:nvSpPr>
        <p:spPr bwMode="auto">
          <a:xfrm>
            <a:off x="3351926" y="1981577"/>
            <a:ext cx="6322953" cy="3275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0000"/>
              </a:spcBef>
            </a:pPr>
            <a:r>
              <a:rPr lang="es-MX" altLang="es-MX" sz="2399" dirty="0">
                <a:solidFill>
                  <a:schemeClr val="accent4"/>
                </a:solidFill>
                <a:latin typeface="Times New Roman" panose="02020603050405020304" pitchFamily="18" charset="0"/>
              </a:rPr>
              <a:t>// </a:t>
            </a:r>
            <a:r>
              <a:rPr lang="es-MX" altLang="es-MX" sz="2399" b="1" dirty="0">
                <a:solidFill>
                  <a:schemeClr val="accent4"/>
                </a:solidFill>
                <a:latin typeface="Times New Roman" panose="02020603050405020304" pitchFamily="18" charset="0"/>
              </a:rPr>
              <a:t>n</a:t>
            </a:r>
            <a:r>
              <a:rPr lang="es-MX" altLang="es-MX" sz="2399" dirty="0">
                <a:solidFill>
                  <a:schemeClr val="accent4"/>
                </a:solidFill>
                <a:latin typeface="Times New Roman" panose="02020603050405020304" pitchFamily="18" charset="0"/>
              </a:rPr>
              <a:t> es el tamaño del arreglo </a:t>
            </a:r>
            <a:r>
              <a:rPr lang="es-MX" altLang="es-MX" sz="2399" b="1" dirty="0">
                <a:solidFill>
                  <a:schemeClr val="accent4"/>
                </a:solidFill>
                <a:latin typeface="Times New Roman" panose="02020603050405020304" pitchFamily="18" charset="0"/>
              </a:rPr>
              <a:t>a</a:t>
            </a:r>
          </a:p>
          <a:p>
            <a:pPr>
              <a:lnSpc>
                <a:spcPct val="90000"/>
              </a:lnSpc>
              <a:spcBef>
                <a:spcPct val="20000"/>
              </a:spcBef>
            </a:pPr>
            <a:r>
              <a:rPr lang="es-MX" altLang="es-MX" sz="2399" dirty="0">
                <a:solidFill>
                  <a:schemeClr val="accent4"/>
                </a:solidFill>
                <a:latin typeface="Times New Roman" panose="02020603050405020304" pitchFamily="18" charset="0"/>
              </a:rPr>
              <a:t>// </a:t>
            </a:r>
            <a:r>
              <a:rPr lang="es-MX" altLang="es-MX" sz="2399" b="1" dirty="0" err="1">
                <a:solidFill>
                  <a:schemeClr val="accent4"/>
                </a:solidFill>
                <a:latin typeface="Times New Roman" panose="02020603050405020304" pitchFamily="18" charset="0"/>
              </a:rPr>
              <a:t>key</a:t>
            </a:r>
            <a:r>
              <a:rPr lang="es-MX" altLang="es-MX" sz="2399" dirty="0">
                <a:solidFill>
                  <a:schemeClr val="accent4"/>
                </a:solidFill>
                <a:latin typeface="Times New Roman" panose="02020603050405020304" pitchFamily="18" charset="0"/>
              </a:rPr>
              <a:t> es el elemento buscado</a:t>
            </a:r>
          </a:p>
          <a:p>
            <a:pPr>
              <a:lnSpc>
                <a:spcPct val="90000"/>
              </a:lnSpc>
              <a:spcBef>
                <a:spcPct val="20000"/>
              </a:spcBef>
            </a:pPr>
            <a:r>
              <a:rPr lang="es-MX" altLang="es-MX" sz="2399" dirty="0" err="1">
                <a:latin typeface="Times New Roman" panose="02020603050405020304" pitchFamily="18" charset="0"/>
              </a:rPr>
              <a:t>public</a:t>
            </a:r>
            <a:r>
              <a:rPr lang="es-MX" altLang="es-MX" sz="2399" dirty="0">
                <a:latin typeface="Times New Roman" panose="02020603050405020304" pitchFamily="18" charset="0"/>
              </a:rPr>
              <a:t> </a:t>
            </a:r>
            <a:r>
              <a:rPr lang="es-MX" altLang="es-MX" sz="2399" dirty="0" err="1">
                <a:latin typeface="Times New Roman" panose="02020603050405020304" pitchFamily="18" charset="0"/>
              </a:rPr>
              <a:t>static</a:t>
            </a:r>
            <a:r>
              <a:rPr lang="es-MX" altLang="es-MX" sz="2399" dirty="0">
                <a:latin typeface="Times New Roman" panose="02020603050405020304" pitchFamily="18" charset="0"/>
              </a:rPr>
              <a:t> </a:t>
            </a:r>
            <a:r>
              <a:rPr lang="es-MX" altLang="es-MX" sz="2399" dirty="0" err="1">
                <a:latin typeface="Times New Roman" panose="02020603050405020304" pitchFamily="18" charset="0"/>
              </a:rPr>
              <a:t>int</a:t>
            </a:r>
            <a:r>
              <a:rPr lang="es-MX" altLang="es-MX" sz="2399" dirty="0">
                <a:latin typeface="Times New Roman" panose="02020603050405020304" pitchFamily="18" charset="0"/>
              </a:rPr>
              <a:t> </a:t>
            </a:r>
            <a:r>
              <a:rPr lang="es-MX" altLang="es-MX" sz="2399" dirty="0" err="1">
                <a:latin typeface="Times New Roman" panose="02020603050405020304" pitchFamily="18" charset="0"/>
              </a:rPr>
              <a:t>busqueda</a:t>
            </a:r>
            <a:r>
              <a:rPr lang="es-MX" altLang="es-MX" sz="2399" dirty="0">
                <a:latin typeface="Times New Roman" panose="02020603050405020304" pitchFamily="18" charset="0"/>
              </a:rPr>
              <a:t>(</a:t>
            </a:r>
            <a:r>
              <a:rPr lang="es-MX" altLang="es-MX" sz="2399" dirty="0" err="1">
                <a:latin typeface="Times New Roman" panose="02020603050405020304" pitchFamily="18" charset="0"/>
              </a:rPr>
              <a:t>int</a:t>
            </a:r>
            <a:r>
              <a:rPr lang="es-MX" altLang="es-MX" sz="2399" dirty="0">
                <a:latin typeface="Times New Roman" panose="02020603050405020304" pitchFamily="18" charset="0"/>
              </a:rPr>
              <a:t>[] a, </a:t>
            </a:r>
            <a:r>
              <a:rPr lang="es-MX" altLang="es-MX" sz="2399" dirty="0" err="1">
                <a:latin typeface="Times New Roman" panose="02020603050405020304" pitchFamily="18" charset="0"/>
              </a:rPr>
              <a:t>int</a:t>
            </a:r>
            <a:r>
              <a:rPr lang="es-MX" altLang="es-MX" sz="2399" dirty="0">
                <a:latin typeface="Times New Roman" panose="02020603050405020304" pitchFamily="18" charset="0"/>
              </a:rPr>
              <a:t> n, </a:t>
            </a:r>
            <a:r>
              <a:rPr lang="es-MX" altLang="es-MX" sz="2399" dirty="0" err="1">
                <a:latin typeface="Times New Roman" panose="02020603050405020304" pitchFamily="18" charset="0"/>
              </a:rPr>
              <a:t>int</a:t>
            </a:r>
            <a:r>
              <a:rPr lang="es-MX" altLang="es-MX" sz="2399" dirty="0">
                <a:latin typeface="Times New Roman" panose="02020603050405020304" pitchFamily="18" charset="0"/>
              </a:rPr>
              <a:t> </a:t>
            </a:r>
            <a:r>
              <a:rPr lang="es-MX" altLang="es-MX" sz="2399" dirty="0" err="1">
                <a:latin typeface="Times New Roman" panose="02020603050405020304" pitchFamily="18" charset="0"/>
              </a:rPr>
              <a:t>key</a:t>
            </a:r>
            <a:r>
              <a:rPr lang="es-MX" altLang="es-MX" sz="2399" dirty="0">
                <a:latin typeface="Times New Roman" panose="02020603050405020304" pitchFamily="18" charset="0"/>
              </a:rPr>
              <a:t>) {</a:t>
            </a:r>
          </a:p>
          <a:p>
            <a:pPr>
              <a:lnSpc>
                <a:spcPct val="90000"/>
              </a:lnSpc>
              <a:spcBef>
                <a:spcPct val="20000"/>
              </a:spcBef>
            </a:pPr>
            <a:r>
              <a:rPr lang="es-MX" altLang="es-MX" sz="2399" dirty="0">
                <a:latin typeface="Times New Roman" panose="02020603050405020304" pitchFamily="18" charset="0"/>
              </a:rPr>
              <a:t>     </a:t>
            </a:r>
            <a:r>
              <a:rPr lang="es-MX" altLang="es-MX" sz="2399" dirty="0" err="1">
                <a:latin typeface="Times New Roman" panose="02020603050405020304" pitchFamily="18" charset="0"/>
              </a:rPr>
              <a:t>for</a:t>
            </a:r>
            <a:r>
              <a:rPr lang="es-MX" altLang="es-MX" sz="2399" dirty="0">
                <a:latin typeface="Times New Roman" panose="02020603050405020304" pitchFamily="18" charset="0"/>
              </a:rPr>
              <a:t>(</a:t>
            </a:r>
            <a:r>
              <a:rPr lang="es-MX" altLang="es-MX" sz="2399" dirty="0" err="1">
                <a:latin typeface="Times New Roman" panose="02020603050405020304" pitchFamily="18" charset="0"/>
              </a:rPr>
              <a:t>int</a:t>
            </a:r>
            <a:r>
              <a:rPr lang="es-MX" altLang="es-MX" sz="2399" dirty="0">
                <a:latin typeface="Times New Roman" panose="02020603050405020304" pitchFamily="18" charset="0"/>
              </a:rPr>
              <a:t> i=0; i&lt;n; i++) </a:t>
            </a:r>
          </a:p>
          <a:p>
            <a:pPr>
              <a:lnSpc>
                <a:spcPct val="90000"/>
              </a:lnSpc>
              <a:spcBef>
                <a:spcPct val="20000"/>
              </a:spcBef>
            </a:pPr>
            <a:r>
              <a:rPr lang="es-MX" altLang="es-MX" sz="2399" dirty="0">
                <a:latin typeface="Times New Roman" panose="02020603050405020304" pitchFamily="18" charset="0"/>
              </a:rPr>
              <a:t>            </a:t>
            </a:r>
            <a:r>
              <a:rPr lang="es-MX" altLang="es-MX" sz="2399" dirty="0" err="1">
                <a:latin typeface="Times New Roman" panose="02020603050405020304" pitchFamily="18" charset="0"/>
              </a:rPr>
              <a:t>if</a:t>
            </a:r>
            <a:r>
              <a:rPr lang="es-MX" altLang="es-MX" sz="2399" dirty="0">
                <a:latin typeface="Times New Roman" panose="02020603050405020304" pitchFamily="18" charset="0"/>
              </a:rPr>
              <a:t> (a[i] == </a:t>
            </a:r>
            <a:r>
              <a:rPr lang="es-MX" altLang="es-MX" sz="2399" dirty="0" err="1">
                <a:latin typeface="Times New Roman" panose="02020603050405020304" pitchFamily="18" charset="0"/>
              </a:rPr>
              <a:t>key</a:t>
            </a:r>
            <a:r>
              <a:rPr lang="es-MX" altLang="es-MX" sz="2399" dirty="0">
                <a:latin typeface="Times New Roman" panose="02020603050405020304" pitchFamily="18" charset="0"/>
              </a:rPr>
              <a:t>) </a:t>
            </a:r>
          </a:p>
          <a:p>
            <a:pPr>
              <a:lnSpc>
                <a:spcPct val="90000"/>
              </a:lnSpc>
              <a:spcBef>
                <a:spcPct val="20000"/>
              </a:spcBef>
            </a:pPr>
            <a:r>
              <a:rPr lang="es-MX" altLang="es-MX" sz="2399" dirty="0">
                <a:latin typeface="Times New Roman" panose="02020603050405020304" pitchFamily="18" charset="0"/>
              </a:rPr>
              <a:t>                  	</a:t>
            </a:r>
            <a:r>
              <a:rPr lang="es-MX" altLang="es-MX" sz="2399" dirty="0" err="1">
                <a:latin typeface="Times New Roman" panose="02020603050405020304" pitchFamily="18" charset="0"/>
              </a:rPr>
              <a:t>return</a:t>
            </a:r>
            <a:r>
              <a:rPr lang="es-MX" altLang="es-MX" sz="2399" dirty="0">
                <a:latin typeface="Times New Roman" panose="02020603050405020304" pitchFamily="18" charset="0"/>
              </a:rPr>
              <a:t> i;    // posición del elemento</a:t>
            </a:r>
          </a:p>
          <a:p>
            <a:pPr>
              <a:lnSpc>
                <a:spcPct val="90000"/>
              </a:lnSpc>
              <a:spcBef>
                <a:spcPct val="20000"/>
              </a:spcBef>
            </a:pPr>
            <a:r>
              <a:rPr lang="es-MX" altLang="es-MX" sz="2399" dirty="0">
                <a:latin typeface="Times New Roman" panose="02020603050405020304" pitchFamily="18" charset="0"/>
              </a:rPr>
              <a:t>            </a:t>
            </a:r>
            <a:r>
              <a:rPr lang="es-MX" altLang="es-MX" sz="2399" dirty="0" err="1">
                <a:latin typeface="Times New Roman" panose="02020603050405020304" pitchFamily="18" charset="0"/>
              </a:rPr>
              <a:t>else</a:t>
            </a:r>
            <a:r>
              <a:rPr lang="es-MX" altLang="es-MX" sz="2399" dirty="0">
                <a:latin typeface="Times New Roman" panose="02020603050405020304" pitchFamily="18" charset="0"/>
              </a:rPr>
              <a:t> </a:t>
            </a:r>
            <a:r>
              <a:rPr lang="es-MX" altLang="es-MX" sz="2399" dirty="0" err="1">
                <a:latin typeface="Times New Roman" panose="02020603050405020304" pitchFamily="18" charset="0"/>
              </a:rPr>
              <a:t>if</a:t>
            </a:r>
            <a:r>
              <a:rPr lang="es-MX" altLang="es-MX" sz="2399" dirty="0">
                <a:latin typeface="Times New Roman" panose="02020603050405020304" pitchFamily="18" charset="0"/>
              </a:rPr>
              <a:t> (a[i] &gt; </a:t>
            </a:r>
            <a:r>
              <a:rPr lang="es-MX" altLang="es-MX" sz="2399" dirty="0" err="1">
                <a:latin typeface="Times New Roman" panose="02020603050405020304" pitchFamily="18" charset="0"/>
              </a:rPr>
              <a:t>key</a:t>
            </a:r>
            <a:r>
              <a:rPr lang="es-MX" altLang="es-MX" sz="2399" dirty="0">
                <a:latin typeface="Times New Roman" panose="02020603050405020304" pitchFamily="18" charset="0"/>
              </a:rPr>
              <a:t>)</a:t>
            </a:r>
          </a:p>
          <a:p>
            <a:pPr>
              <a:lnSpc>
                <a:spcPct val="90000"/>
              </a:lnSpc>
              <a:spcBef>
                <a:spcPct val="20000"/>
              </a:spcBef>
            </a:pPr>
            <a:r>
              <a:rPr lang="es-MX" altLang="es-MX" sz="2399" dirty="0">
                <a:latin typeface="Times New Roman" panose="02020603050405020304" pitchFamily="18" charset="0"/>
              </a:rPr>
              <a:t>			</a:t>
            </a:r>
            <a:r>
              <a:rPr lang="es-MX" altLang="es-MX" sz="2399" dirty="0" err="1">
                <a:latin typeface="Times New Roman" panose="02020603050405020304" pitchFamily="18" charset="0"/>
              </a:rPr>
              <a:t>return</a:t>
            </a:r>
            <a:r>
              <a:rPr lang="es-MX" altLang="es-MX" sz="2399" dirty="0">
                <a:latin typeface="Times New Roman" panose="02020603050405020304" pitchFamily="18" charset="0"/>
              </a:rPr>
              <a:t> -1;</a:t>
            </a:r>
          </a:p>
          <a:p>
            <a:pPr>
              <a:lnSpc>
                <a:spcPct val="90000"/>
              </a:lnSpc>
              <a:spcBef>
                <a:spcPct val="20000"/>
              </a:spcBef>
            </a:pPr>
            <a:r>
              <a:rPr lang="es-MX" altLang="es-MX" sz="2399" dirty="0">
                <a:latin typeface="Times New Roman" panose="02020603050405020304" pitchFamily="18" charset="0"/>
              </a:rPr>
              <a:t>     </a:t>
            </a:r>
            <a:r>
              <a:rPr lang="es-MX" altLang="es-MX" sz="2399" dirty="0" err="1">
                <a:latin typeface="Times New Roman" panose="02020603050405020304" pitchFamily="18" charset="0"/>
              </a:rPr>
              <a:t>return</a:t>
            </a:r>
            <a:r>
              <a:rPr lang="es-MX" altLang="es-MX" sz="2399" dirty="0">
                <a:latin typeface="Times New Roman" panose="02020603050405020304" pitchFamily="18" charset="0"/>
              </a:rPr>
              <a:t> -1;              // elemento no encontrado     </a:t>
            </a:r>
          </a:p>
          <a:p>
            <a:pPr>
              <a:lnSpc>
                <a:spcPct val="90000"/>
              </a:lnSpc>
              <a:spcBef>
                <a:spcPct val="20000"/>
              </a:spcBef>
            </a:pPr>
            <a:r>
              <a:rPr lang="es-MX" altLang="es-MX" sz="2399" dirty="0">
                <a:latin typeface="Times New Roman" panose="02020603050405020304" pitchFamily="18" charset="0"/>
              </a:rPr>
              <a:t>}</a:t>
            </a:r>
          </a:p>
        </p:txBody>
      </p:sp>
    </p:spTree>
    <p:extLst>
      <p:ext uri="{BB962C8B-B14F-4D97-AF65-F5344CB8AC3E}">
        <p14:creationId xmlns:p14="http://schemas.microsoft.com/office/powerpoint/2010/main" val="60228004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s-MX" altLang="es-MX" dirty="0"/>
              <a:t>Selección de un algoritmo</a:t>
            </a:r>
          </a:p>
        </p:txBody>
      </p:sp>
      <p:sp>
        <p:nvSpPr>
          <p:cNvPr id="48131" name="Rectangle 3"/>
          <p:cNvSpPr>
            <a:spLocks noGrp="1" noChangeArrowheads="1"/>
          </p:cNvSpPr>
          <p:nvPr>
            <p:ph type="body" idx="1"/>
          </p:nvPr>
        </p:nvSpPr>
        <p:spPr/>
        <p:txBody>
          <a:bodyPr>
            <a:normAutofit/>
          </a:bodyPr>
          <a:lstStyle/>
          <a:p>
            <a:r>
              <a:rPr lang="es-MX" altLang="es-MX" sz="3199" dirty="0"/>
              <a:t>Cuando existen varios algoritmos disponibles para solucionar un problema debe efectuarse un análisis para seleccionar el mas adecuado.</a:t>
            </a:r>
          </a:p>
          <a:p>
            <a:pPr lvl="1"/>
            <a:r>
              <a:rPr lang="es-MX" altLang="es-MX" sz="2799" dirty="0"/>
              <a:t>Cuantas veces se usara?</a:t>
            </a:r>
          </a:p>
          <a:p>
            <a:pPr lvl="1"/>
            <a:r>
              <a:rPr lang="es-MX" altLang="es-MX" sz="2799" dirty="0"/>
              <a:t>Se debe implementar el mejor o cualquiera?</a:t>
            </a:r>
          </a:p>
          <a:p>
            <a:pPr lvl="1"/>
            <a:r>
              <a:rPr lang="es-MX" altLang="es-MX" sz="2799" dirty="0"/>
              <a:t>Los recursos con que contamos son suficientes?</a:t>
            </a:r>
          </a:p>
          <a:p>
            <a:pPr lvl="1"/>
            <a:r>
              <a:rPr lang="es-MX" altLang="es-MX" sz="2799" dirty="0"/>
              <a:t>El tiempo de ejecución es aceptable?</a:t>
            </a:r>
          </a:p>
        </p:txBody>
      </p:sp>
    </p:spTree>
    <p:extLst>
      <p:ext uri="{BB962C8B-B14F-4D97-AF65-F5344CB8AC3E}">
        <p14:creationId xmlns:p14="http://schemas.microsoft.com/office/powerpoint/2010/main" val="20644663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Factores para seleccionar un algoritmo</a:t>
            </a:r>
            <a:endParaRPr lang="es-MX" dirty="0"/>
          </a:p>
        </p:txBody>
      </p:sp>
      <p:sp>
        <p:nvSpPr>
          <p:cNvPr id="3" name="Content Placeholder 2"/>
          <p:cNvSpPr>
            <a:spLocks noGrp="1"/>
          </p:cNvSpPr>
          <p:nvPr>
            <p:ph idx="1"/>
          </p:nvPr>
        </p:nvSpPr>
        <p:spPr/>
        <p:txBody>
          <a:bodyPr/>
          <a:lstStyle/>
          <a:p>
            <a:r>
              <a:rPr lang="es-MX" altLang="es-MX" b="1" dirty="0">
                <a:latin typeface="Arial" panose="020B0604020202020204" pitchFamily="34" charset="0"/>
              </a:rPr>
              <a:t>La complejidad en tiempo del </a:t>
            </a:r>
            <a:r>
              <a:rPr lang="es-MX" altLang="es-MX" b="1" dirty="0" smtClean="0">
                <a:latin typeface="Arial" panose="020B0604020202020204" pitchFamily="34" charset="0"/>
              </a:rPr>
              <a:t>algoritmo:</a:t>
            </a:r>
          </a:p>
          <a:p>
            <a:pPr lvl="1"/>
            <a:r>
              <a:rPr lang="es-MX" altLang="es-MX" dirty="0">
                <a:latin typeface="Arial" panose="020B0604020202020204" pitchFamily="34" charset="0"/>
              </a:rPr>
              <a:t>Es una primera medida de calidad, y establece su comportamiento cuando el número de datos a procesar es muy grande</a:t>
            </a:r>
            <a:r>
              <a:rPr lang="es-MX" altLang="es-MX" dirty="0" smtClean="0">
                <a:latin typeface="Arial" panose="020B0604020202020204" pitchFamily="34" charset="0"/>
              </a:rPr>
              <a:t>.</a:t>
            </a:r>
          </a:p>
          <a:p>
            <a:r>
              <a:rPr lang="es-MX" altLang="es-MX" b="1" dirty="0">
                <a:latin typeface="Arial" panose="020B0604020202020204" pitchFamily="34" charset="0"/>
              </a:rPr>
              <a:t>La complejidad en espacio del algoritmo</a:t>
            </a:r>
            <a:endParaRPr lang="es-ES" altLang="es-MX" b="1" dirty="0">
              <a:latin typeface="Arial" panose="020B0604020202020204" pitchFamily="34" charset="0"/>
            </a:endParaRPr>
          </a:p>
          <a:p>
            <a:pPr lvl="1"/>
            <a:r>
              <a:rPr lang="es-MX" altLang="es-MX" dirty="0">
                <a:latin typeface="Arial" panose="020B0604020202020204" pitchFamily="34" charset="0"/>
              </a:rPr>
              <a:t>Es una medida de la cantidad de espacio que necesita el algoritmo para representar la información.  Sólo cuando esa complejidad resulta razonable es posible utilizar este algoritmo con seguridad. Si las necesidades de memoria crecen desmesuradamente con respecto al tamaño del problema, el rango de utilidad del algoritmo es bajo y se debe descartar.</a:t>
            </a:r>
            <a:endParaRPr lang="es-ES" altLang="es-MX" dirty="0">
              <a:latin typeface="Arial" panose="020B0604020202020204" pitchFamily="34" charset="0"/>
            </a:endParaRPr>
          </a:p>
          <a:p>
            <a:pPr lvl="1"/>
            <a:endParaRPr lang="es-MX" dirty="0"/>
          </a:p>
        </p:txBody>
      </p:sp>
    </p:spTree>
    <p:extLst>
      <p:ext uri="{BB962C8B-B14F-4D97-AF65-F5344CB8AC3E}">
        <p14:creationId xmlns:p14="http://schemas.microsoft.com/office/powerpoint/2010/main" val="388388408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1.5.3 Eficiencia de los algoritmos</a:t>
            </a:r>
            <a:endParaRPr lang="es-MX" dirty="0"/>
          </a:p>
        </p:txBody>
      </p:sp>
      <p:sp>
        <p:nvSpPr>
          <p:cNvPr id="3" name="Content Placeholder 2"/>
          <p:cNvSpPr>
            <a:spLocks noGrp="1"/>
          </p:cNvSpPr>
          <p:nvPr>
            <p:ph idx="1"/>
          </p:nvPr>
        </p:nvSpPr>
        <p:spPr/>
        <p:txBody>
          <a:bodyPr>
            <a:normAutofit/>
          </a:bodyPr>
          <a:lstStyle/>
          <a:p>
            <a:r>
              <a:rPr lang="es-MX" sz="2399" dirty="0"/>
              <a:t>Algunos elementos básicos a tomar en cuenta en el momento de seleccionar algún algoritmo (obviamente tratando de seleccionar el más eficiente) son:</a:t>
            </a:r>
          </a:p>
          <a:p>
            <a:pPr marL="731301" lvl="1" indent="-457063">
              <a:buFont typeface="+mj-lt"/>
              <a:buAutoNum type="arabicPeriod"/>
            </a:pPr>
            <a:r>
              <a:rPr lang="es-MX" b="1" dirty="0"/>
              <a:t>Sentencias simples: </a:t>
            </a:r>
            <a:r>
              <a:rPr lang="es-MX" dirty="0"/>
              <a:t>Consideraremos que cualquier sentencia simple (lectura, escritura, asignación, etc.) va a consumir un tiempo constante, O(1), salvo que contenga una llamada a una función. </a:t>
            </a:r>
          </a:p>
          <a:p>
            <a:pPr marL="731301" lvl="1" indent="-457063">
              <a:buFont typeface="+mj-lt"/>
              <a:buAutoNum type="arabicPeriod"/>
            </a:pPr>
            <a:r>
              <a:rPr lang="es-MX" b="1" dirty="0"/>
              <a:t>Bloques de Sentencias: </a:t>
            </a:r>
          </a:p>
          <a:p>
            <a:pPr marL="1005538" lvl="2" indent="-457063">
              <a:buFont typeface="+mj-lt"/>
              <a:buAutoNum type="alphaLcParenR"/>
            </a:pPr>
            <a:r>
              <a:rPr lang="es-MX" dirty="0"/>
              <a:t>Tiempo total de ejecución = Suma de los tiempos de ejecución de cada una de las sentencias del bloque.  Orden de eficiencia = Máximo de los órdenes de eficiencia de cada una de las sentencias del bloque. </a:t>
            </a:r>
          </a:p>
          <a:p>
            <a:pPr marL="1005538" lvl="2" indent="-457063">
              <a:buFont typeface="+mj-lt"/>
              <a:buAutoNum type="alphaLcParenR"/>
            </a:pPr>
            <a:r>
              <a:rPr lang="es-MX" dirty="0"/>
              <a:t>Sentencias condicionales </a:t>
            </a:r>
            <a:endParaRPr lang="es-MX" dirty="0" smtClean="0"/>
          </a:p>
          <a:p>
            <a:pPr marL="274238" lvl="1" indent="0">
              <a:buNone/>
            </a:pPr>
            <a:endParaRPr lang="es-MX" dirty="0" smtClean="0"/>
          </a:p>
          <a:p>
            <a:endParaRPr lang="es-MX" dirty="0"/>
          </a:p>
        </p:txBody>
      </p:sp>
    </p:spTree>
    <p:extLst>
      <p:ext uri="{BB962C8B-B14F-4D97-AF65-F5344CB8AC3E}">
        <p14:creationId xmlns:p14="http://schemas.microsoft.com/office/powerpoint/2010/main" val="58756787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1.5.3 </a:t>
            </a:r>
            <a:r>
              <a:rPr lang="es-MX" dirty="0"/>
              <a:t>Eficiencia de los algoritmos</a:t>
            </a:r>
            <a:r>
              <a:rPr lang="es-MX" dirty="0" smtClean="0"/>
              <a:t> </a:t>
            </a:r>
            <a:endParaRPr lang="es-MX" dirty="0"/>
          </a:p>
        </p:txBody>
      </p:sp>
      <p:sp>
        <p:nvSpPr>
          <p:cNvPr id="3" name="Content Placeholder 2"/>
          <p:cNvSpPr>
            <a:spLocks noGrp="1"/>
          </p:cNvSpPr>
          <p:nvPr>
            <p:ph idx="1"/>
          </p:nvPr>
        </p:nvSpPr>
        <p:spPr/>
        <p:txBody>
          <a:bodyPr>
            <a:normAutofit fontScale="92500" lnSpcReduction="10000"/>
          </a:bodyPr>
          <a:lstStyle/>
          <a:p>
            <a:pPr marL="502769" indent="-457063">
              <a:buFont typeface="+mj-lt"/>
              <a:buAutoNum type="arabicPeriod" startAt="3"/>
            </a:pPr>
            <a:r>
              <a:rPr lang="es-MX" sz="2599" b="1" dirty="0"/>
              <a:t>Sentencias condicionales: </a:t>
            </a:r>
            <a:r>
              <a:rPr lang="es-MX" sz="2599" dirty="0"/>
              <a:t>El tiempo de ejecución de una sentencia condicional es el máximo del tiempo del bloque </a:t>
            </a:r>
            <a:r>
              <a:rPr lang="es-MX" sz="2599" dirty="0" err="1"/>
              <a:t>if</a:t>
            </a:r>
            <a:r>
              <a:rPr lang="es-MX" sz="2599" dirty="0"/>
              <a:t> y del tiempo del bloque </a:t>
            </a:r>
            <a:r>
              <a:rPr lang="es-MX" sz="2599" dirty="0" err="1"/>
              <a:t>else</a:t>
            </a:r>
            <a:r>
              <a:rPr lang="es-MX" sz="2599" dirty="0"/>
              <a:t>.  Si el bloque </a:t>
            </a:r>
            <a:r>
              <a:rPr lang="es-MX" sz="2599" dirty="0" err="1"/>
              <a:t>if</a:t>
            </a:r>
            <a:r>
              <a:rPr lang="es-MX" sz="2599" dirty="0"/>
              <a:t> es O(f(n)) y el bloque </a:t>
            </a:r>
            <a:r>
              <a:rPr lang="es-MX" sz="2599" dirty="0" err="1"/>
              <a:t>else</a:t>
            </a:r>
            <a:r>
              <a:rPr lang="es-MX" sz="2599" dirty="0"/>
              <a:t> es O(g(n)), la sentencia condicional será O(</a:t>
            </a:r>
            <a:r>
              <a:rPr lang="es-MX" sz="2599" dirty="0" err="1"/>
              <a:t>max</a:t>
            </a:r>
            <a:r>
              <a:rPr lang="es-MX" sz="2599" dirty="0"/>
              <a:t>{f(n), g(n)}) {f(n), g(n)}). </a:t>
            </a:r>
          </a:p>
          <a:p>
            <a:pPr marL="502769" indent="-457063">
              <a:buFont typeface="+mj-lt"/>
              <a:buAutoNum type="arabicPeriod" startAt="3"/>
            </a:pPr>
            <a:r>
              <a:rPr lang="es-MX" sz="2599" b="1" dirty="0"/>
              <a:t>Ciclos:</a:t>
            </a:r>
          </a:p>
          <a:p>
            <a:pPr marL="731301" lvl="1" indent="-457063">
              <a:buFont typeface="+mj-lt"/>
              <a:buAutoNum type="alphaLcParenR"/>
            </a:pPr>
            <a:r>
              <a:rPr lang="es-MX" sz="2599" dirty="0"/>
              <a:t>Tiempo de ejecución = Suma de los tiempos invertidos en cada iteración . </a:t>
            </a:r>
          </a:p>
          <a:p>
            <a:pPr marL="731301" lvl="1" indent="-457063">
              <a:buFont typeface="+mj-lt"/>
              <a:buAutoNum type="alphaLcParenR"/>
            </a:pPr>
            <a:r>
              <a:rPr lang="es-MX" sz="2599" dirty="0"/>
              <a:t>En el tiempo de cada iteración se ha de incluir el tiempo de ejecución del cuerpo del bucle y también el asociado a la evaluación de la condición (y, en su caso, la actualización del contador).  </a:t>
            </a:r>
          </a:p>
          <a:p>
            <a:pPr marL="731301" lvl="1" indent="-457063">
              <a:buFont typeface="+mj-lt"/>
              <a:buAutoNum type="alphaLcParenR"/>
            </a:pPr>
            <a:r>
              <a:rPr lang="es-MX" sz="2599" dirty="0"/>
              <a:t>Si todas las iteraciones son iguales, el tiempo total de ejecución del bucle será el producto del número de iteraciones por el tiempo empleado en cada iteración. 2</a:t>
            </a:r>
          </a:p>
          <a:p>
            <a:pPr marL="45706" indent="0">
              <a:buNone/>
            </a:pPr>
            <a:endParaRPr lang="es-MX" sz="2399" dirty="0"/>
          </a:p>
          <a:p>
            <a:pPr marL="502769" indent="-457063">
              <a:buFont typeface="+mj-lt"/>
              <a:buAutoNum type="arabicPeriod" startAt="3"/>
            </a:pPr>
            <a:endParaRPr lang="es-MX" dirty="0"/>
          </a:p>
        </p:txBody>
      </p:sp>
    </p:spTree>
    <p:extLst>
      <p:ext uri="{BB962C8B-B14F-4D97-AF65-F5344CB8AC3E}">
        <p14:creationId xmlns:p14="http://schemas.microsoft.com/office/powerpoint/2010/main" val="450575713"/>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ema de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Tema de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2.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01D382-32B0-43EE-932C-28906AF37617}">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4873beb7-5857-4685-be1f-d57550cc96c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TM02900688[[fn=Faceta]]</Template>
  <TotalTime>0</TotalTime>
  <Words>6808</Words>
  <Application>Microsoft Office PowerPoint</Application>
  <PresentationFormat>Personalizado</PresentationFormat>
  <Paragraphs>872</Paragraphs>
  <Slides>100</Slides>
  <Notes>21</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100</vt:i4>
      </vt:variant>
    </vt:vector>
  </HeadingPairs>
  <TitlesOfParts>
    <vt:vector size="112" baseType="lpstr">
      <vt:lpstr>Arial</vt:lpstr>
      <vt:lpstr>Calibri</vt:lpstr>
      <vt:lpstr>Calibri Light</vt:lpstr>
      <vt:lpstr>Century Gothic</vt:lpstr>
      <vt:lpstr>Century Schoolbook</vt:lpstr>
      <vt:lpstr>Corbel</vt:lpstr>
      <vt:lpstr>Courier New</vt:lpstr>
      <vt:lpstr>Times New Roman</vt:lpstr>
      <vt:lpstr>Verdana</vt:lpstr>
      <vt:lpstr>Wingdings</vt:lpstr>
      <vt:lpstr>Wingdings 2</vt:lpstr>
      <vt:lpstr>HDOfficeLightV0</vt:lpstr>
      <vt:lpstr>Unidad I</vt:lpstr>
      <vt:lpstr>Contenido</vt:lpstr>
      <vt:lpstr>¿Qué es una Estructura de Datos?</vt:lpstr>
      <vt:lpstr>¿Qué es una Estructura de datos?</vt:lpstr>
      <vt:lpstr>Estructura de datos</vt:lpstr>
      <vt:lpstr>1.1. Clasificación de las Estructuras de Datos</vt:lpstr>
      <vt:lpstr>Introducción a las estructuras de datos</vt:lpstr>
      <vt:lpstr>1.2. Tipos de Datos Abstractos (TDA)</vt:lpstr>
      <vt:lpstr>Abstracción</vt:lpstr>
      <vt:lpstr>Abstracción</vt:lpstr>
      <vt:lpstr>Elementos de los TDA</vt:lpstr>
      <vt:lpstr>Presentación de PowerPoint</vt:lpstr>
      <vt:lpstr>1.3. Ejemplos de TDA</vt:lpstr>
      <vt:lpstr>Operaciones básicas en TDA</vt:lpstr>
      <vt:lpstr>Ejercicio</vt:lpstr>
      <vt:lpstr>1.4. Manejo de Memoria</vt:lpstr>
      <vt:lpstr>Memoria</vt:lpstr>
      <vt:lpstr>Presentación de PowerPoint</vt:lpstr>
      <vt:lpstr>1.4.1. Memoria Estática</vt:lpstr>
      <vt:lpstr>Memoria Estática</vt:lpstr>
      <vt:lpstr>Memoria Estática</vt:lpstr>
      <vt:lpstr>Uso de Memoria estática: Ejercicios con arreglos</vt:lpstr>
      <vt:lpstr>Arreglos de Objetos</vt:lpstr>
      <vt:lpstr>Ejercicios con Arreglos de Objetos: Control Escolar</vt:lpstr>
      <vt:lpstr>Crear Menú para arreglo de alumnos de primaria:</vt:lpstr>
      <vt:lpstr>1.4.2. Memoria Dinámica</vt:lpstr>
      <vt:lpstr>1.4.2. Memoria Dinámica</vt:lpstr>
      <vt:lpstr>Genéricos</vt:lpstr>
      <vt:lpstr>Memoria dinámica: HashTable</vt:lpstr>
      <vt:lpstr>Hashtable</vt:lpstr>
      <vt:lpstr>Presentación de PowerPoint</vt:lpstr>
      <vt:lpstr>Presentación de PowerPoint</vt:lpstr>
      <vt:lpstr>Presentación de PowerPoint</vt:lpstr>
      <vt:lpstr>Generic Type Parameter &lt;T&gt;</vt:lpstr>
      <vt:lpstr>Los genéricos solo funcionan con objetos</vt:lpstr>
      <vt:lpstr>Ver ejemplo</vt:lpstr>
      <vt:lpstr>Ejercicio TablaH</vt:lpstr>
      <vt:lpstr>Presentación de PowerPoint</vt:lpstr>
      <vt:lpstr>¿Cómo contribuyen los genéricos a la mejora de la Seguridad de Tipo?</vt:lpstr>
      <vt:lpstr>Presentación de PowerPoint</vt:lpstr>
      <vt:lpstr>Presentación de PowerPoint</vt:lpstr>
      <vt:lpstr>Crear clase llamada Empleado</vt:lpstr>
      <vt:lpstr>Presentación de PowerPoint</vt:lpstr>
      <vt:lpstr>Pendientes de revisar:</vt:lpstr>
      <vt:lpstr>Presentación de PowerPoint</vt:lpstr>
      <vt:lpstr>Presentación de PowerPoint</vt:lpstr>
      <vt:lpstr>Crear un pequeño sistema con Hashtable </vt:lpstr>
      <vt:lpstr>Clase vendedor</vt:lpstr>
      <vt:lpstr>Clase Departamento</vt:lpstr>
      <vt:lpstr>Proyecto comisiones de ventas:</vt:lpstr>
      <vt:lpstr>Calcular comisión:</vt:lpstr>
      <vt:lpstr>1.5 Análisis de Algoritmos</vt:lpstr>
      <vt:lpstr>Introducción</vt:lpstr>
      <vt:lpstr>Propiedades de los algoritmos Knuth [1]</vt:lpstr>
      <vt:lpstr>Complejidad</vt:lpstr>
      <vt:lpstr>Medidas de eficiencia</vt:lpstr>
      <vt:lpstr>Recursos</vt:lpstr>
      <vt:lpstr>Análisis A Priori y Prueba A Posteriori </vt:lpstr>
      <vt:lpstr>Prueba A Posteriori (experimental o empírica)</vt:lpstr>
      <vt:lpstr>Presentación de PowerPoint</vt:lpstr>
      <vt:lpstr>Análisis de Algoritmos</vt:lpstr>
      <vt:lpstr>Análisis de Algoritmos</vt:lpstr>
      <vt:lpstr>Análisis de Algoritmos</vt:lpstr>
      <vt:lpstr>Presentación de PowerPoint</vt:lpstr>
      <vt:lpstr>Que incluye el análisis de algoritmos</vt:lpstr>
      <vt:lpstr>Presentación de PowerPoint</vt:lpstr>
      <vt:lpstr>La notación O (big Oh)</vt:lpstr>
      <vt:lpstr>La notación O (big Oh)</vt:lpstr>
      <vt:lpstr>La notación Ω (omega)</vt:lpstr>
      <vt:lpstr>Notación Θ (theta)</vt:lpstr>
      <vt:lpstr>1.5.1 Complejidad en el Tiempo</vt:lpstr>
      <vt:lpstr>Tiempos de ejecución: </vt:lpstr>
      <vt:lpstr>Tiempos de ejecución: </vt:lpstr>
      <vt:lpstr>Tiempos de ejecución (Cont..):</vt:lpstr>
      <vt:lpstr>Operaciones básicas o elementales:</vt:lpstr>
      <vt:lpstr>Presentación de PowerPoint</vt:lpstr>
      <vt:lpstr>Complejidad en el tiempo</vt:lpstr>
      <vt:lpstr>Aritmética en Notación O</vt:lpstr>
      <vt:lpstr>Aritmética en Notación O</vt:lpstr>
      <vt:lpstr>Tasa de crecimiento en funciones</vt:lpstr>
      <vt:lpstr>Ejemplo</vt:lpstr>
      <vt:lpstr>μs  microsegundos = 10-6 segundos ms milisegundos = 10-3 segundos s –segundos   m –minutos   h –horas    d –días   y -años</vt:lpstr>
      <vt:lpstr>Tipos de complejidad</vt:lpstr>
      <vt:lpstr>Importancia de la complejidad de espacio</vt:lpstr>
      <vt:lpstr>Importancia de la complejidad de tiempo</vt:lpstr>
      <vt:lpstr>1.5.2 Complejidad en el espacio</vt:lpstr>
      <vt:lpstr>Ejemplo</vt:lpstr>
      <vt:lpstr>Almacenamiento de instrucciones  a+b+b*c+(a+b-c)/(a+b)+4</vt:lpstr>
      <vt:lpstr>Complejidad de tiempo</vt:lpstr>
      <vt:lpstr>Ejemplo</vt:lpstr>
      <vt:lpstr>Ejemplo: Búsqueda secuencial en un arreglo NO ordenado</vt:lpstr>
      <vt:lpstr>Presentación de PowerPoint</vt:lpstr>
      <vt:lpstr>Presentación de PowerPoint</vt:lpstr>
      <vt:lpstr>Presentación de PowerPoint</vt:lpstr>
      <vt:lpstr>Ejemplo: Búsqueda secuencial en un arreglo ordenado</vt:lpstr>
      <vt:lpstr>Selección de un algoritmo</vt:lpstr>
      <vt:lpstr>Factores para seleccionar un algoritmo</vt:lpstr>
      <vt:lpstr>1.5.3 Eficiencia de los algoritmos</vt:lpstr>
      <vt:lpstr>1.5.3 Eficiencia de los algoritmos </vt:lpstr>
      <vt:lpstr>1.5.3 Eficiencia de los algoritmos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2017-01-29T01:04:52Z</dcterms:created>
  <dcterms:modified xsi:type="dcterms:W3CDTF">2017-09-14T01:12:45Z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