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4"/>
  </p:sldMasterIdLst>
  <p:notesMasterIdLst>
    <p:notesMasterId r:id="rId27"/>
  </p:notesMasterIdLst>
  <p:handoutMasterIdLst>
    <p:handoutMasterId r:id="rId28"/>
  </p:handoutMasterIdLst>
  <p:sldIdLst>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9" r:id="rId20"/>
    <p:sldId id="300" r:id="rId21"/>
    <p:sldId id="301" r:id="rId22"/>
    <p:sldId id="302" r:id="rId23"/>
    <p:sldId id="303" r:id="rId24"/>
    <p:sldId id="304" r:id="rId25"/>
    <p:sldId id="305" r:id="rId26"/>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howGuides="1">
      <p:cViewPr varScale="1">
        <p:scale>
          <a:sx n="74" d="100"/>
          <a:sy n="74" d="100"/>
        </p:scale>
        <p:origin x="582" y="72"/>
      </p:cViewPr>
      <p:guideLst>
        <p:guide pos="3839"/>
        <p:guide orient="horz" pos="2160"/>
      </p:guideLst>
    </p:cSldViewPr>
  </p:slideViewPr>
  <p:notesTextViewPr>
    <p:cViewPr>
      <p:scale>
        <a:sx n="1" d="1"/>
        <a:sy n="1" d="1"/>
      </p:scale>
      <p:origin x="0" y="0"/>
    </p:cViewPr>
  </p:notesTextViewPr>
  <p:notesViewPr>
    <p:cSldViewPr>
      <p:cViewPr>
        <p:scale>
          <a:sx n="75" d="100"/>
          <a:sy n="75" d="100"/>
        </p:scale>
        <p:origin x="3342" y="79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solidFill>
                <a:schemeClr val="tx2"/>
              </a:solidFill>
            </a:endParaRPr>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5DD6FA3E-F0AA-4174-B4A2-E5A74C55C518}" type="datetime1">
              <a:rPr lang="es-ES" smtClean="0">
                <a:solidFill>
                  <a:schemeClr val="tx2"/>
                </a:solidFill>
              </a:rPr>
              <a:pPr algn="r" rtl="0"/>
              <a:t>24/08/2017</a:t>
            </a:fld>
            <a:endParaRPr lang="es-ES" dirty="0">
              <a:solidFill>
                <a:schemeClr val="tx2"/>
              </a:solidFill>
            </a:endParaRPr>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solidFill>
                <a:schemeClr val="tx2"/>
              </a:solidFill>
            </a:endParaRPr>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CFD77566-CD65-4859-9FA1-43956DC85B8C}" type="slidenum">
              <a:rPr lang="es-ES">
                <a:solidFill>
                  <a:schemeClr val="tx2"/>
                </a:solidFill>
              </a:rPr>
              <a:pPr algn="r" rtl="0"/>
              <a:t>‹Nº›</a:t>
            </a:fld>
            <a:endParaRPr lang="es-ES" dirty="0">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solidFill>
                  <a:schemeClr val="tx2"/>
                </a:solidFill>
              </a:defRPr>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solidFill>
                  <a:schemeClr val="tx2"/>
                </a:solidFill>
              </a:defRPr>
            </a:lvl1pPr>
          </a:lstStyle>
          <a:p>
            <a:fld id="{E142CE8E-1509-4367-B318-56C7A1E910B6}" type="datetime1">
              <a:rPr lang="es-ES" smtClean="0"/>
              <a:pPr/>
              <a:t>24/08/2017</a:t>
            </a:fld>
            <a:endParaRPr lang="es-ES"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solidFill>
                  <a:schemeClr val="tx2"/>
                </a:solidFill>
              </a:defRPr>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solidFill>
                  <a:schemeClr val="tx2"/>
                </a:solidFill>
              </a:defRPr>
            </a:lvl1pPr>
          </a:lstStyle>
          <a:p>
            <a:fld id="{B8796F01-7154-41E0-B48B-A6921757531A}" type="slidenum">
              <a:rPr lang="es-ES" smtClean="0"/>
              <a:pPr/>
              <a:t>‹Nº›</a:t>
            </a:fld>
            <a:endParaRPr lang="es-ES"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4530"/>
            <a:ext cx="9141619" cy="2387600"/>
          </a:xfrm>
        </p:spPr>
        <p:txBody>
          <a:bodyPr anchor="b">
            <a:normAutofit/>
          </a:bodyPr>
          <a:lstStyle>
            <a:lvl1pPr algn="ctr">
              <a:defRPr sz="5998"/>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23603" y="3602038"/>
            <a:ext cx="9141619" cy="1655762"/>
          </a:xfrm>
        </p:spPr>
        <p:txBody>
          <a:bodyPr>
            <a:normAutofit/>
          </a:bodyPr>
          <a:lstStyle>
            <a:lvl1pPr marL="0" indent="0" algn="ctr">
              <a:buNone/>
              <a:defRPr sz="2399">
                <a:solidFill>
                  <a:schemeClr val="tx1">
                    <a:lumMod val="75000"/>
                    <a:lumOff val="25000"/>
                  </a:schemeClr>
                </a:solidFill>
              </a:defRPr>
            </a:lvl1pPr>
            <a:lvl2pPr marL="457063" indent="0" algn="ctr">
              <a:buNone/>
              <a:defRPr sz="27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8224893-DBDA-4BFA-9CE1-4BFE7CD0F8CF}" type="datetime1">
              <a:rPr lang="en-US" smtClean="0"/>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169506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DA6EC49-7015-4469-9A74-004F639B3FDA}" type="datetime1">
              <a:rPr lang="es-ES" smtClean="0"/>
              <a:pPr/>
              <a:t>24/08/2017</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591C5AD9-787D-40FA-8A4D-16A055B9AF81}" type="slidenum">
              <a:rPr lang="es-ES" noProof="0" smtClean="0"/>
              <a:t>‹Nº›</a:t>
            </a:fld>
            <a:endParaRPr lang="es-ES" noProof="0" dirty="0"/>
          </a:p>
        </p:txBody>
      </p:sp>
    </p:spTree>
    <p:extLst>
      <p:ext uri="{BB962C8B-B14F-4D97-AF65-F5344CB8AC3E}">
        <p14:creationId xmlns:p14="http://schemas.microsoft.com/office/powerpoint/2010/main" val="710818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0362"/>
            <a:ext cx="2628215" cy="5811838"/>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837982" y="360363"/>
            <a:ext cx="7732286" cy="581183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F778434-5D58-47CE-9224-ED2BB79A18DD}" type="datetime1">
              <a:rPr lang="es-ES" smtClean="0"/>
              <a:pPr/>
              <a:t>24/08/2017</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591C5AD9-787D-40FA-8A4D-16A055B9AF81}" type="slidenum">
              <a:rPr lang="es-ES" noProof="0" smtClean="0"/>
              <a:t>‹Nº›</a:t>
            </a:fld>
            <a:endParaRPr lang="es-ES" noProof="0" dirty="0"/>
          </a:p>
        </p:txBody>
      </p:sp>
    </p:spTree>
    <p:extLst>
      <p:ext uri="{BB962C8B-B14F-4D97-AF65-F5344CB8AC3E}">
        <p14:creationId xmlns:p14="http://schemas.microsoft.com/office/powerpoint/2010/main" val="3068990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8/24/2017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146045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F3C807-97E5-4EB1-B67A-316AEC28F394}" type="datetime1">
              <a:rPr lang="es-ES" smtClean="0"/>
              <a:pPr/>
              <a:t>24/08/2017</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fld id="{EB37DED6-D4C7-42EE-AB49-D2E39E64FDE4}" type="slidenum">
              <a:rPr lang="es-ES" smtClean="0"/>
              <a:pPr/>
              <a:t>‹Nº›</a:t>
            </a:fld>
            <a:endParaRPr lang="es-ES" dirty="0"/>
          </a:p>
        </p:txBody>
      </p:sp>
    </p:spTree>
    <p:extLst>
      <p:ext uri="{BB962C8B-B14F-4D97-AF65-F5344CB8AC3E}">
        <p14:creationId xmlns:p14="http://schemas.microsoft.com/office/powerpoint/2010/main" val="3183513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633" y="1712423"/>
            <a:ext cx="10512862" cy="2851208"/>
          </a:xfrm>
        </p:spPr>
        <p:txBody>
          <a:bodyPr anchor="b">
            <a:normAutofit/>
          </a:bodyPr>
          <a:lstStyle>
            <a:lvl1pPr>
              <a:defRPr sz="5998"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1633" y="4552634"/>
            <a:ext cx="10512862" cy="1500187"/>
          </a:xfrm>
        </p:spPr>
        <p:txBody>
          <a:bodyPr anchor="t">
            <a:normAutofit/>
          </a:bodyPr>
          <a:lstStyle>
            <a:lvl1pPr marL="0" indent="0">
              <a:buNone/>
              <a:defRPr sz="23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50F84E2-2D7A-43CF-AC90-352A289A783A}" type="datetime1">
              <a:rPr lang="en-US" smtClean="0"/>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414930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44907" y="1828801"/>
            <a:ext cx="5180251" cy="435133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0592" y="1828801"/>
            <a:ext cx="5180251" cy="435133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91690F1-80DA-4D8B-B458-8D4BD410131D}" type="datetime1">
              <a:rPr lang="es-ES" smtClean="0"/>
              <a:pPr/>
              <a:t>24/08/2017</a:t>
            </a:fld>
            <a:endParaRPr lang="es-ES"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EB37DED6-D4C7-42EE-AB49-D2E39E64FDE4}" type="slidenum">
              <a:rPr lang="es-ES" noProof="0" smtClean="0"/>
              <a:t>‹Nº›</a:t>
            </a:fld>
            <a:endParaRPr lang="es-ES" noProof="0" dirty="0"/>
          </a:p>
        </p:txBody>
      </p:sp>
    </p:spTree>
    <p:extLst>
      <p:ext uri="{BB962C8B-B14F-4D97-AF65-F5344CB8AC3E}">
        <p14:creationId xmlns:p14="http://schemas.microsoft.com/office/powerpoint/2010/main" val="4040856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4907" y="1681851"/>
            <a:ext cx="5154857" cy="825699"/>
          </a:xfrm>
        </p:spPr>
        <p:txBody>
          <a:bodyPr anchor="b">
            <a:normAutofit/>
          </a:bodyPr>
          <a:lstStyle>
            <a:lvl1pPr marL="0" indent="0">
              <a:spcBef>
                <a:spcPts val="0"/>
              </a:spcBef>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44907" y="2507551"/>
            <a:ext cx="5154857" cy="36805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70593" y="1681851"/>
            <a:ext cx="5180252" cy="825698"/>
          </a:xfrm>
        </p:spPr>
        <p:txBody>
          <a:bodyPr anchor="b"/>
          <a:lstStyle>
            <a:lvl1pPr marL="0" indent="0">
              <a:spcBef>
                <a:spcPts val="0"/>
              </a:spcBef>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0593" y="2507551"/>
            <a:ext cx="5180252" cy="36805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BA778C7E-2806-4739-BD8D-319D61955722}" type="datetime1">
              <a:rPr lang="es-ES" smtClean="0"/>
              <a:pPr/>
              <a:t>24/08/2017</a:t>
            </a:fld>
            <a:endParaRPr lang="es-ES" dirty="0"/>
          </a:p>
        </p:txBody>
      </p:sp>
      <p:sp>
        <p:nvSpPr>
          <p:cNvPr id="8" name="Footer Placeholder 7"/>
          <p:cNvSpPr>
            <a:spLocks noGrp="1"/>
          </p:cNvSpPr>
          <p:nvPr>
            <p:ph type="ftr" sz="quarter" idx="11"/>
          </p:nvPr>
        </p:nvSpPr>
        <p:spPr/>
        <p:txBody>
          <a:bodyPr/>
          <a:lstStyle/>
          <a:p>
            <a:pPr rtl="0"/>
            <a:endParaRPr lang="es-ES" noProof="0" dirty="0"/>
          </a:p>
        </p:txBody>
      </p:sp>
      <p:sp>
        <p:nvSpPr>
          <p:cNvPr id="9" name="Slide Number Placeholder 8"/>
          <p:cNvSpPr>
            <a:spLocks noGrp="1"/>
          </p:cNvSpPr>
          <p:nvPr>
            <p:ph type="sldNum" sz="quarter" idx="12"/>
          </p:nvPr>
        </p:nvSpPr>
        <p:spPr/>
        <p:txBody>
          <a:bodyPr/>
          <a:lstStyle/>
          <a:p>
            <a:pPr rtl="0"/>
            <a:fld id="{EB37DED6-D4C7-42EE-AB49-D2E39E64FDE4}" type="slidenum">
              <a:rPr lang="es-ES" noProof="0" smtClean="0"/>
              <a:t>‹Nº›</a:t>
            </a:fld>
            <a:endParaRPr lang="es-ES" noProof="0" dirty="0"/>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7852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08437A7-884C-4343-A93E-6370C2487814}" type="datetime1">
              <a:rPr lang="es-ES" smtClean="0"/>
              <a:pPr/>
              <a:t>24/08/2017</a:t>
            </a:fld>
            <a:endParaRPr lang="es-ES" dirty="0"/>
          </a:p>
        </p:txBody>
      </p:sp>
      <p:sp>
        <p:nvSpPr>
          <p:cNvPr id="4" name="Footer Placeholder 3"/>
          <p:cNvSpPr>
            <a:spLocks noGrp="1"/>
          </p:cNvSpPr>
          <p:nvPr>
            <p:ph type="ftr" sz="quarter" idx="11"/>
          </p:nvPr>
        </p:nvSpPr>
        <p:spPr/>
        <p:txBody>
          <a:bodyPr/>
          <a:lstStyle/>
          <a:p>
            <a:pPr rtl="0"/>
            <a:endParaRPr lang="es-ES" noProof="0" dirty="0"/>
          </a:p>
        </p:txBody>
      </p:sp>
      <p:sp>
        <p:nvSpPr>
          <p:cNvPr id="5" name="Slide Number Placeholder 4"/>
          <p:cNvSpPr>
            <a:spLocks noGrp="1"/>
          </p:cNvSpPr>
          <p:nvPr>
            <p:ph type="sldNum" sz="quarter" idx="12"/>
          </p:nvPr>
        </p:nvSpPr>
        <p:spPr/>
        <p:txBody>
          <a:bodyPr/>
          <a:lstStyle/>
          <a:p>
            <a:pPr rtl="0"/>
            <a:fld id="{EB37DED6-D4C7-42EE-AB49-D2E39E64FDE4}" type="slidenum">
              <a:rPr lang="es-ES" noProof="0" smtClean="0"/>
              <a:t>‹Nº›</a:t>
            </a:fld>
            <a:endParaRPr lang="es-ES" noProof="0" dirty="0"/>
          </a:p>
        </p:txBody>
      </p:sp>
      <p:sp>
        <p:nvSpPr>
          <p:cNvPr id="6" name="Title 5"/>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3032061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D79CC-2E17-4813-9B77-E03A744EFEA4}" type="datetime1">
              <a:rPr lang="es-ES" smtClean="0"/>
              <a:pPr/>
              <a:t>24/08/2017</a:t>
            </a:fld>
            <a:endParaRPr lang="es-ES" dirty="0"/>
          </a:p>
        </p:txBody>
      </p:sp>
      <p:sp>
        <p:nvSpPr>
          <p:cNvPr id="3" name="Footer Placeholder 2"/>
          <p:cNvSpPr>
            <a:spLocks noGrp="1"/>
          </p:cNvSpPr>
          <p:nvPr>
            <p:ph type="ftr" sz="quarter" idx="11"/>
          </p:nvPr>
        </p:nvSpPr>
        <p:spPr/>
        <p:txBody>
          <a:bodyPr/>
          <a:lstStyle/>
          <a:p>
            <a:pPr rtl="0"/>
            <a:endParaRPr lang="es-ES" noProof="0" dirty="0"/>
          </a:p>
        </p:txBody>
      </p:sp>
      <p:sp>
        <p:nvSpPr>
          <p:cNvPr id="4" name="Slide Number Placeholder 3"/>
          <p:cNvSpPr>
            <a:spLocks noGrp="1"/>
          </p:cNvSpPr>
          <p:nvPr>
            <p:ph type="sldNum" sz="quarter" idx="12"/>
          </p:nvPr>
        </p:nvSpPr>
        <p:spPr/>
        <p:txBody>
          <a:bodyPr/>
          <a:lstStyle/>
          <a:p>
            <a:pPr rtl="0"/>
            <a:fld id="{EB37DED6-D4C7-42EE-AB49-D2E39E64FDE4}" type="slidenum">
              <a:rPr lang="es-ES" noProof="0" smtClean="0"/>
              <a:t>‹Nº›</a:t>
            </a:fld>
            <a:endParaRPr lang="es-ES" noProof="0" dirty="0"/>
          </a:p>
        </p:txBody>
      </p:sp>
    </p:spTree>
    <p:extLst>
      <p:ext uri="{BB962C8B-B14F-4D97-AF65-F5344CB8AC3E}">
        <p14:creationId xmlns:p14="http://schemas.microsoft.com/office/powerpoint/2010/main" val="405716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029" y="457201"/>
            <a:ext cx="3930896" cy="1600197"/>
          </a:xfrm>
        </p:spPr>
        <p:txBody>
          <a:bodyPr anchor="b">
            <a:normAutofit/>
          </a:bodyPr>
          <a:lstStyle>
            <a:lvl1pPr>
              <a:defRPr sz="3199"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0250" y="990600"/>
            <a:ext cx="6170593" cy="4876800"/>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41029" y="2057399"/>
            <a:ext cx="3930896" cy="3810001"/>
          </a:xfrm>
        </p:spPr>
        <p:txBody>
          <a:bodyPr>
            <a:normAutofit/>
          </a:bodyPr>
          <a:lstStyle>
            <a:lvl1pPr marL="0" indent="0">
              <a:lnSpc>
                <a:spcPct val="90000"/>
              </a:lnSpc>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4229622-6F3C-4902-9962-43BF7D6E67A7}" type="datetime1">
              <a:rPr lang="es-ES" smtClean="0"/>
              <a:pPr/>
              <a:t>24/08/2017</a:t>
            </a:fld>
            <a:endParaRPr lang="es-ES"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2DFBB78A-01B4-41F2-96B0-677A4A282832}" type="slidenum">
              <a:rPr lang="es-ES" noProof="0" smtClean="0"/>
              <a:t>‹Nº›</a:t>
            </a:fld>
            <a:endParaRPr lang="es-ES" noProof="0" dirty="0"/>
          </a:p>
        </p:txBody>
      </p:sp>
    </p:spTree>
    <p:extLst>
      <p:ext uri="{BB962C8B-B14F-4D97-AF65-F5344CB8AC3E}">
        <p14:creationId xmlns:p14="http://schemas.microsoft.com/office/powerpoint/2010/main" val="188218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029" y="457200"/>
            <a:ext cx="3930896" cy="1600200"/>
          </a:xfrm>
        </p:spPr>
        <p:txBody>
          <a:bodyPr anchor="b">
            <a:normAutofit/>
          </a:bodyPr>
          <a:lstStyle>
            <a:lvl1pPr>
              <a:defRPr sz="3199"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5180250" y="990600"/>
            <a:ext cx="6170593" cy="4876800"/>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41029" y="2057400"/>
            <a:ext cx="3930896" cy="3810000"/>
          </a:xfrm>
        </p:spPr>
        <p:txBody>
          <a:bodyPr>
            <a:normAutofit/>
          </a:bodyPr>
          <a:lstStyle>
            <a:lvl1pPr marL="0" indent="0">
              <a:lnSpc>
                <a:spcPct val="90000"/>
              </a:lnSpc>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4F52E44-9152-44CF-BA11-17304D98E8E7}" type="datetime1">
              <a:rPr lang="es-ES" smtClean="0"/>
              <a:pPr/>
              <a:t>24/08/2017</a:t>
            </a:fld>
            <a:endParaRPr lang="es-ES"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2DFBB78A-01B4-41F2-96B0-677A4A282832}" type="slidenum">
              <a:rPr lang="es-ES" noProof="0" smtClean="0"/>
              <a:t>‹Nº›</a:t>
            </a:fld>
            <a:endParaRPr lang="es-ES" noProof="0" dirty="0"/>
          </a:p>
        </p:txBody>
      </p:sp>
    </p:spTree>
    <p:extLst>
      <p:ext uri="{BB962C8B-B14F-4D97-AF65-F5344CB8AC3E}">
        <p14:creationId xmlns:p14="http://schemas.microsoft.com/office/powerpoint/2010/main" val="3684921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4907" y="365760"/>
            <a:ext cx="10512862" cy="1325562"/>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44907" y="1828801"/>
            <a:ext cx="10512862" cy="435133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6F3C807-97E5-4EB1-B67A-316AEC28F394}" type="datetime1">
              <a:rPr lang="es-ES" smtClean="0"/>
              <a:pPr/>
              <a:t>24/08/2017</a:t>
            </a:fld>
            <a:endParaRPr lang="es-ES" dirty="0"/>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pPr rtl="0"/>
            <a:endParaRPr lang="es-ES" noProof="0" dirty="0"/>
          </a:p>
        </p:txBody>
      </p:sp>
      <p:sp>
        <p:nvSpPr>
          <p:cNvPr id="6" name="Slide Number Placeholder 5"/>
          <p:cNvSpPr>
            <a:spLocks noGrp="1"/>
          </p:cNvSpPr>
          <p:nvPr>
            <p:ph type="sldNum" sz="quarter" idx="4"/>
          </p:nvPr>
        </p:nvSpPr>
        <p:spPr>
          <a:xfrm>
            <a:off x="8615283" y="6356351"/>
            <a:ext cx="274248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EB37DED6-D4C7-42EE-AB49-D2E39E64FDE4}" type="slidenum">
              <a:rPr lang="es-ES" smtClean="0"/>
              <a:pPr/>
              <a:t>‹Nº›</a:t>
            </a:fld>
            <a:endParaRPr lang="es-ES" dirty="0"/>
          </a:p>
        </p:txBody>
      </p:sp>
    </p:spTree>
    <p:extLst>
      <p:ext uri="{BB962C8B-B14F-4D97-AF65-F5344CB8AC3E}">
        <p14:creationId xmlns:p14="http://schemas.microsoft.com/office/powerpoint/2010/main" val="331109561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Wingdings 2" pitchFamily="18" charset="2"/>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Wingdings 2" pitchFamily="18" charset="2"/>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Wingdings 2" pitchFamily="18" charset="2"/>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Wingdings 2" pitchFamily="18" charset="2"/>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Wingdings 2" pitchFamily="18" charset="2"/>
        <a:buChar char=""/>
        <a:defRPr sz="1799" kern="1200">
          <a:solidFill>
            <a:schemeClr val="tx1"/>
          </a:solidFill>
          <a:latin typeface="+mn-lt"/>
          <a:ea typeface="+mn-ea"/>
          <a:cs typeface="+mn-cs"/>
        </a:defRPr>
      </a:lvl5pPr>
      <a:lvl6pPr marL="2513846" indent="-228531" algn="l" defTabSz="914126" rtl="0" eaLnBrk="1" latinLnBrk="0" hangingPunct="1">
        <a:spcBef>
          <a:spcPct val="20000"/>
        </a:spcBef>
        <a:buFont typeface="Wingdings 2" pitchFamily="18" charset="2"/>
        <a:buChar char=""/>
        <a:defRPr sz="1799" kern="1200">
          <a:solidFill>
            <a:schemeClr val="tx1"/>
          </a:solidFill>
          <a:latin typeface="+mn-lt"/>
          <a:ea typeface="+mn-ea"/>
          <a:cs typeface="+mn-cs"/>
        </a:defRPr>
      </a:lvl6pPr>
      <a:lvl7pPr marL="2970908" indent="-228531" algn="l" defTabSz="914126" rtl="0" eaLnBrk="1" latinLnBrk="0" hangingPunct="1">
        <a:spcBef>
          <a:spcPct val="20000"/>
        </a:spcBef>
        <a:buFont typeface="Wingdings 2" pitchFamily="18" charset="2"/>
        <a:buChar char=""/>
        <a:defRPr sz="1799" kern="1200">
          <a:solidFill>
            <a:schemeClr val="tx1"/>
          </a:solidFill>
          <a:latin typeface="+mn-lt"/>
          <a:ea typeface="+mn-ea"/>
          <a:cs typeface="+mn-cs"/>
        </a:defRPr>
      </a:lvl7pPr>
      <a:lvl8pPr marL="3427971" indent="-228531" algn="l" defTabSz="914126" rtl="0" eaLnBrk="1" latinLnBrk="0" hangingPunct="1">
        <a:spcBef>
          <a:spcPct val="20000"/>
        </a:spcBef>
        <a:buFont typeface="Wingdings 2" pitchFamily="18" charset="2"/>
        <a:buChar char=""/>
        <a:defRPr sz="1799" kern="1200">
          <a:solidFill>
            <a:schemeClr val="tx1"/>
          </a:solidFill>
          <a:latin typeface="+mn-lt"/>
          <a:ea typeface="+mn-ea"/>
          <a:cs typeface="+mn-cs"/>
        </a:defRPr>
      </a:lvl8pPr>
      <a:lvl9pPr marL="3885034" indent="-228531" algn="l" defTabSz="914126" rtl="0" eaLnBrk="1" latinLnBrk="0" hangingPunct="1">
        <a:spcBef>
          <a:spcPct val="20000"/>
        </a:spcBef>
        <a:buFont typeface="Wingdings 2" pitchFamily="18" charset="2"/>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MX" dirty="0" smtClean="0"/>
              <a:t>Unidad I</a:t>
            </a:r>
            <a:endParaRPr lang="es-MX" dirty="0"/>
          </a:p>
        </p:txBody>
      </p:sp>
      <p:sp>
        <p:nvSpPr>
          <p:cNvPr id="3" name="Subtitle 2"/>
          <p:cNvSpPr>
            <a:spLocks noGrp="1"/>
          </p:cNvSpPr>
          <p:nvPr>
            <p:ph type="subTitle" idx="1"/>
          </p:nvPr>
        </p:nvSpPr>
        <p:spPr/>
        <p:txBody>
          <a:bodyPr/>
          <a:lstStyle/>
          <a:p>
            <a:r>
              <a:rPr lang="es-MX" dirty="0" smtClean="0"/>
              <a:t>Introducción a las Estructuras de Datos</a:t>
            </a:r>
            <a:endParaRPr lang="es-MX" dirty="0"/>
          </a:p>
        </p:txBody>
      </p:sp>
    </p:spTree>
    <p:extLst>
      <p:ext uri="{BB962C8B-B14F-4D97-AF65-F5344CB8AC3E}">
        <p14:creationId xmlns:p14="http://schemas.microsoft.com/office/powerpoint/2010/main" val="3197789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Abstracción</a:t>
            </a:r>
            <a:endParaRPr lang="es-MX" dirty="0"/>
          </a:p>
        </p:txBody>
      </p:sp>
      <p:sp>
        <p:nvSpPr>
          <p:cNvPr id="3" name="Content Placeholder 2"/>
          <p:cNvSpPr>
            <a:spLocks noGrp="1"/>
          </p:cNvSpPr>
          <p:nvPr>
            <p:ph idx="1"/>
          </p:nvPr>
        </p:nvSpPr>
        <p:spPr/>
        <p:txBody>
          <a:bodyPr/>
          <a:lstStyle/>
          <a:p>
            <a:r>
              <a:rPr lang="es-MX" sz="2399" dirty="0"/>
              <a:t>Enfocarse en el </a:t>
            </a:r>
            <a:r>
              <a:rPr lang="es-MX" sz="2399" b="1" dirty="0">
                <a:solidFill>
                  <a:schemeClr val="accent1"/>
                </a:solidFill>
              </a:rPr>
              <a:t>"¿qué hace?"</a:t>
            </a:r>
            <a:r>
              <a:rPr lang="es-MX" sz="2399" dirty="0">
                <a:solidFill>
                  <a:schemeClr val="accent1"/>
                </a:solidFill>
              </a:rPr>
              <a:t> </a:t>
            </a:r>
            <a:r>
              <a:rPr lang="es-MX" sz="2399" dirty="0"/>
              <a:t>más que en el </a:t>
            </a:r>
            <a:r>
              <a:rPr lang="es-MX" sz="2399" b="1" dirty="0">
                <a:solidFill>
                  <a:schemeClr val="accent1"/>
                </a:solidFill>
              </a:rPr>
              <a:t>"¿cómo lo hace?" </a:t>
            </a:r>
            <a:r>
              <a:rPr lang="es-MX" sz="2399" dirty="0"/>
              <a:t>(característica de caja negra)</a:t>
            </a:r>
          </a:p>
          <a:p>
            <a:endParaRPr lang="es-MX" sz="2399" dirty="0"/>
          </a:p>
          <a:p>
            <a:r>
              <a:rPr lang="es-MX" sz="2399" dirty="0"/>
              <a:t>Los TDA permiten crear nuevos tipos de abstracciones de datos que están presentes implícitamente o explícitamente en el dominio del problema, y que no son provistos por el lenguaje.</a:t>
            </a:r>
          </a:p>
          <a:p>
            <a:endParaRPr lang="es-MX" dirty="0"/>
          </a:p>
        </p:txBody>
      </p:sp>
    </p:spTree>
    <p:extLst>
      <p:ext uri="{BB962C8B-B14F-4D97-AF65-F5344CB8AC3E}">
        <p14:creationId xmlns:p14="http://schemas.microsoft.com/office/powerpoint/2010/main" val="33559892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Elementos de los TDA</a:t>
            </a:r>
            <a:endParaRPr lang="es-MX" dirty="0"/>
          </a:p>
        </p:txBody>
      </p:sp>
      <p:sp>
        <p:nvSpPr>
          <p:cNvPr id="3" name="Content Placeholder 2"/>
          <p:cNvSpPr>
            <a:spLocks noGrp="1"/>
          </p:cNvSpPr>
          <p:nvPr>
            <p:ph idx="1"/>
          </p:nvPr>
        </p:nvSpPr>
        <p:spPr>
          <a:xfrm>
            <a:off x="1069570" y="2121749"/>
            <a:ext cx="3308107" cy="3930638"/>
          </a:xfrm>
        </p:spPr>
        <p:txBody>
          <a:bodyPr>
            <a:normAutofit fontScale="92500"/>
          </a:bodyPr>
          <a:lstStyle/>
          <a:p>
            <a:r>
              <a:rPr lang="es-MX" sz="2399" dirty="0"/>
              <a:t>En un TDA existen dos elementos diferenciados:</a:t>
            </a:r>
          </a:p>
          <a:p>
            <a:pPr lvl="1"/>
            <a:r>
              <a:rPr lang="es-MX" sz="1999" dirty="0"/>
              <a:t>La Interfaz de utilización</a:t>
            </a:r>
          </a:p>
          <a:p>
            <a:pPr lvl="1"/>
            <a:r>
              <a:rPr lang="es-MX" sz="1999" dirty="0"/>
              <a:t>La representación</a:t>
            </a:r>
          </a:p>
          <a:p>
            <a:r>
              <a:rPr lang="es-MX" sz="2399" dirty="0"/>
              <a:t>A la hora de utilizar el TDA, la representación debe permanecer oculta. </a:t>
            </a:r>
          </a:p>
          <a:p>
            <a:r>
              <a:rPr lang="es-MX" sz="2399" dirty="0"/>
              <a:t>Solo podremos utilizar las operaciones del tipo para trabajar con sus elementos.</a:t>
            </a:r>
            <a:endParaRPr lang="es-MX" sz="2199" dirty="0"/>
          </a:p>
        </p:txBody>
      </p:sp>
      <p:pic>
        <p:nvPicPr>
          <p:cNvPr id="4" name="Picture 3"/>
          <p:cNvPicPr>
            <a:picLocks noChangeAspect="1"/>
          </p:cNvPicPr>
          <p:nvPr/>
        </p:nvPicPr>
        <p:blipFill>
          <a:blip r:embed="rId2"/>
          <a:stretch>
            <a:fillRect/>
          </a:stretch>
        </p:blipFill>
        <p:spPr>
          <a:xfrm>
            <a:off x="5342468" y="2434367"/>
            <a:ext cx="6066772" cy="3259585"/>
          </a:xfrm>
          <a:prstGeom prst="rect">
            <a:avLst/>
          </a:prstGeom>
        </p:spPr>
      </p:pic>
    </p:spTree>
    <p:extLst>
      <p:ext uri="{BB962C8B-B14F-4D97-AF65-F5344CB8AC3E}">
        <p14:creationId xmlns:p14="http://schemas.microsoft.com/office/powerpoint/2010/main" val="2824782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cstate="print"/>
          <a:srcRect/>
          <a:stretch>
            <a:fillRect/>
          </a:stretch>
        </p:blipFill>
        <p:spPr bwMode="auto">
          <a:xfrm>
            <a:off x="1223175" y="472920"/>
            <a:ext cx="9721016" cy="6112327"/>
          </a:xfrm>
          <a:prstGeom prst="rect">
            <a:avLst/>
          </a:prstGeom>
          <a:noFill/>
          <a:ln w="9525">
            <a:noFill/>
            <a:miter lim="800000"/>
            <a:headEnd/>
            <a:tailEnd/>
          </a:ln>
        </p:spPr>
      </p:pic>
    </p:spTree>
    <p:extLst>
      <p:ext uri="{BB962C8B-B14F-4D97-AF65-F5344CB8AC3E}">
        <p14:creationId xmlns:p14="http://schemas.microsoft.com/office/powerpoint/2010/main" val="39493333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1.3. Ejemplos de TDA</a:t>
            </a:r>
            <a:endParaRPr lang="es-MX" dirty="0"/>
          </a:p>
        </p:txBody>
      </p:sp>
      <p:sp>
        <p:nvSpPr>
          <p:cNvPr id="3" name="Content Placeholder 2"/>
          <p:cNvSpPr>
            <a:spLocks noGrp="1"/>
          </p:cNvSpPr>
          <p:nvPr>
            <p:ph idx="1"/>
          </p:nvPr>
        </p:nvSpPr>
        <p:spPr>
          <a:xfrm>
            <a:off x="1069569" y="2121748"/>
            <a:ext cx="10055781" cy="3364116"/>
          </a:xfrm>
        </p:spPr>
        <p:txBody>
          <a:bodyPr>
            <a:noAutofit/>
          </a:bodyPr>
          <a:lstStyle/>
          <a:p>
            <a:r>
              <a:rPr lang="es-MX" dirty="0"/>
              <a:t>Para construir un tipo abstracto debemos:</a:t>
            </a:r>
          </a:p>
          <a:p>
            <a:pPr lvl="1"/>
            <a:r>
              <a:rPr lang="es-MX" dirty="0"/>
              <a:t>1. Exponer una definición del tipo.</a:t>
            </a:r>
          </a:p>
          <a:p>
            <a:pPr lvl="1"/>
            <a:r>
              <a:rPr lang="es-MX" dirty="0"/>
              <a:t>2. Definir las operaciones (funciones y procedimientos) que permitan operar con instancias de ese tipo.</a:t>
            </a:r>
          </a:p>
          <a:p>
            <a:pPr lvl="1"/>
            <a:r>
              <a:rPr lang="es-MX" dirty="0"/>
              <a:t>3. Ocultar la representación de los elementos del tipo de modo que </a:t>
            </a:r>
            <a:r>
              <a:rPr lang="es-MX" i="1" dirty="0"/>
              <a:t>sólo </a:t>
            </a:r>
            <a:r>
              <a:rPr lang="es-MX" dirty="0"/>
              <a:t>se pueda actuar sobre ellos con las operaciones proporcionadas.</a:t>
            </a:r>
          </a:p>
          <a:p>
            <a:pPr lvl="1"/>
            <a:r>
              <a:rPr lang="es-MX" dirty="0"/>
              <a:t>4. Poder hacer instancias múltiples del tipo.</a:t>
            </a:r>
          </a:p>
        </p:txBody>
      </p:sp>
    </p:spTree>
    <p:extLst>
      <p:ext uri="{BB962C8B-B14F-4D97-AF65-F5344CB8AC3E}">
        <p14:creationId xmlns:p14="http://schemas.microsoft.com/office/powerpoint/2010/main" val="15418703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Operaciones básicas en TDA</a:t>
            </a:r>
            <a:endParaRPr lang="es-MX" dirty="0"/>
          </a:p>
        </p:txBody>
      </p:sp>
      <p:sp>
        <p:nvSpPr>
          <p:cNvPr id="3" name="Content Placeholder 2"/>
          <p:cNvSpPr>
            <a:spLocks noGrp="1"/>
          </p:cNvSpPr>
          <p:nvPr>
            <p:ph idx="1"/>
          </p:nvPr>
        </p:nvSpPr>
        <p:spPr/>
        <p:txBody>
          <a:bodyPr>
            <a:normAutofit/>
          </a:bodyPr>
          <a:lstStyle/>
          <a:p>
            <a:r>
              <a:rPr lang="es-MX" sz="2399" b="1" dirty="0"/>
              <a:t>Constructores</a:t>
            </a:r>
            <a:r>
              <a:rPr lang="es-MX" sz="2399" dirty="0"/>
              <a:t>: Crean una nueva instancia del tipo.</a:t>
            </a:r>
          </a:p>
          <a:p>
            <a:r>
              <a:rPr lang="es-MX" sz="2399" b="1" dirty="0"/>
              <a:t>Transformación</a:t>
            </a:r>
            <a:r>
              <a:rPr lang="es-MX" sz="2399" dirty="0"/>
              <a:t>: Cambian el valor de uno o más elementos de una instancia del tipo.</a:t>
            </a:r>
          </a:p>
          <a:p>
            <a:r>
              <a:rPr lang="es-MX" sz="2399" b="1" dirty="0"/>
              <a:t>Observación (Consulta)</a:t>
            </a:r>
            <a:r>
              <a:rPr lang="es-MX" sz="2399" dirty="0"/>
              <a:t>: Nos permiten observar el valor de uno o varios elementos de una instancia sin modificarlos.</a:t>
            </a:r>
          </a:p>
          <a:p>
            <a:r>
              <a:rPr lang="es-MX" sz="2399" b="1" dirty="0" err="1"/>
              <a:t>Iteradores</a:t>
            </a:r>
            <a:r>
              <a:rPr lang="es-MX" sz="2399" b="1" dirty="0"/>
              <a:t> (Recorridos)</a:t>
            </a:r>
            <a:r>
              <a:rPr lang="es-MX" sz="2399" dirty="0"/>
              <a:t>: Nos permiten procesar todos los componentes en un TDA de forma secuencial.</a:t>
            </a:r>
          </a:p>
        </p:txBody>
      </p:sp>
    </p:spTree>
    <p:extLst>
      <p:ext uri="{BB962C8B-B14F-4D97-AF65-F5344CB8AC3E}">
        <p14:creationId xmlns:p14="http://schemas.microsoft.com/office/powerpoint/2010/main" val="24676896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Ejercicio</a:t>
            </a:r>
            <a:endParaRPr lang="es-MX" dirty="0"/>
          </a:p>
        </p:txBody>
      </p:sp>
      <p:sp>
        <p:nvSpPr>
          <p:cNvPr id="3" name="2 Marcador de contenido"/>
          <p:cNvSpPr>
            <a:spLocks noGrp="1"/>
          </p:cNvSpPr>
          <p:nvPr>
            <p:ph sz="quarter" idx="1"/>
          </p:nvPr>
        </p:nvSpPr>
        <p:spPr/>
        <p:txBody>
          <a:bodyPr>
            <a:normAutofit/>
          </a:bodyPr>
          <a:lstStyle/>
          <a:p>
            <a:r>
              <a:rPr lang="es-MX" dirty="0" smtClean="0"/>
              <a:t>Crear un TDA en  Java.</a:t>
            </a:r>
          </a:p>
          <a:p>
            <a:r>
              <a:rPr lang="es-MX" dirty="0" smtClean="0"/>
              <a:t>En un sistema de Control Escolar se necesita una clase llamada </a:t>
            </a:r>
            <a:r>
              <a:rPr lang="es-MX" dirty="0" smtClean="0">
                <a:effectLst>
                  <a:outerShdw blurRad="38100" dist="38100" dir="2700000" algn="tl">
                    <a:srgbClr val="000000">
                      <a:alpha val="43137"/>
                    </a:srgbClr>
                  </a:outerShdw>
                </a:effectLst>
              </a:rPr>
              <a:t>Alumno</a:t>
            </a:r>
          </a:p>
          <a:p>
            <a:r>
              <a:rPr lang="es-MX" dirty="0" smtClean="0"/>
              <a:t>Crea la clase Alumno con 5 atributos que consideres.</a:t>
            </a:r>
            <a:endParaRPr lang="es-MX" b="1" dirty="0" smtClean="0"/>
          </a:p>
          <a:p>
            <a:pPr lvl="1"/>
            <a:r>
              <a:rPr lang="es-MX" b="1" dirty="0" err="1" smtClean="0"/>
              <a:t>Sobreescribir</a:t>
            </a:r>
            <a:r>
              <a:rPr lang="es-MX" b="1" dirty="0" smtClean="0"/>
              <a:t> el método </a:t>
            </a:r>
            <a:r>
              <a:rPr lang="es-MX" b="1" dirty="0" err="1" smtClean="0"/>
              <a:t>toString</a:t>
            </a:r>
            <a:r>
              <a:rPr lang="es-MX" b="1" dirty="0" smtClean="0"/>
              <a:t> para que retorne:</a:t>
            </a:r>
          </a:p>
          <a:p>
            <a:pPr lvl="2"/>
            <a:r>
              <a:rPr lang="es-MX" b="1" dirty="0" smtClean="0"/>
              <a:t>Los atributos de la clase</a:t>
            </a:r>
          </a:p>
          <a:p>
            <a:pPr marL="457063" lvl="1" indent="0">
              <a:buNone/>
            </a:pPr>
            <a:endParaRPr lang="es-MX" b="1" dirty="0"/>
          </a:p>
          <a:p>
            <a:pPr lvl="1"/>
            <a:endParaRPr lang="es-MX" b="1" dirty="0" smtClean="0"/>
          </a:p>
          <a:p>
            <a:endParaRPr lang="es-MX" dirty="0"/>
          </a:p>
          <a:p>
            <a:endParaRPr lang="es-MX" dirty="0" smtClean="0"/>
          </a:p>
          <a:p>
            <a:endParaRPr lang="es-MX" dirty="0" smtClean="0"/>
          </a:p>
        </p:txBody>
      </p:sp>
      <p:sp>
        <p:nvSpPr>
          <p:cNvPr id="4" name="Rectángulo redondeado 3"/>
          <p:cNvSpPr/>
          <p:nvPr/>
        </p:nvSpPr>
        <p:spPr>
          <a:xfrm>
            <a:off x="5158308" y="545808"/>
            <a:ext cx="3816424" cy="1512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r>
              <a:rPr lang="es-MX" dirty="0" smtClean="0"/>
              <a:t>Qué TDA se les ocurren?</a:t>
            </a:r>
            <a:endParaRPr lang="es-MX" dirty="0"/>
          </a:p>
        </p:txBody>
      </p:sp>
      <p:sp>
        <p:nvSpPr>
          <p:cNvPr id="5" name="Rectángulo 4"/>
          <p:cNvSpPr/>
          <p:nvPr/>
        </p:nvSpPr>
        <p:spPr>
          <a:xfrm>
            <a:off x="1341884" y="4797152"/>
            <a:ext cx="4032448"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1.-Constructor (para inicializar atributos)</a:t>
            </a:r>
          </a:p>
          <a:p>
            <a:pPr algn="ctr"/>
            <a:r>
              <a:rPr lang="es-MX" dirty="0" smtClean="0"/>
              <a:t>2.- Métodos acceder a los atributos</a:t>
            </a:r>
            <a:endParaRPr lang="es-MX" dirty="0"/>
          </a:p>
        </p:txBody>
      </p:sp>
      <p:sp>
        <p:nvSpPr>
          <p:cNvPr id="6" name="Rectángulo 5"/>
          <p:cNvSpPr/>
          <p:nvPr/>
        </p:nvSpPr>
        <p:spPr>
          <a:xfrm>
            <a:off x="8193246" y="3645024"/>
            <a:ext cx="3960440" cy="3029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Reglas para crear TDA:</a:t>
            </a:r>
          </a:p>
          <a:p>
            <a:pPr algn="ctr"/>
            <a:r>
              <a:rPr lang="es-MX" dirty="0" smtClean="0"/>
              <a:t>1.- El constructor por default esta prohibido</a:t>
            </a:r>
          </a:p>
          <a:p>
            <a:pPr algn="ctr"/>
            <a:r>
              <a:rPr lang="es-MX" dirty="0" smtClean="0"/>
              <a:t>2.- Los atributos deben siempre ser privados</a:t>
            </a:r>
          </a:p>
          <a:p>
            <a:pPr algn="ctr"/>
            <a:r>
              <a:rPr lang="es-MX" dirty="0" smtClean="0"/>
              <a:t>3.- Deben de crearse métodos públicos </a:t>
            </a:r>
            <a:endParaRPr lang="es-MX" dirty="0"/>
          </a:p>
        </p:txBody>
      </p:sp>
    </p:spTree>
    <p:extLst>
      <p:ext uri="{BB962C8B-B14F-4D97-AF65-F5344CB8AC3E}">
        <p14:creationId xmlns:p14="http://schemas.microsoft.com/office/powerpoint/2010/main" val="5970201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smtClean="0"/>
              <a:t>1.4. Manejo de Memoria</a:t>
            </a:r>
            <a:endParaRPr lang="es-MX" dirty="0"/>
          </a:p>
        </p:txBody>
      </p:sp>
      <p:sp>
        <p:nvSpPr>
          <p:cNvPr id="3" name="Content Placeholder 2"/>
          <p:cNvSpPr>
            <a:spLocks noGrp="1"/>
          </p:cNvSpPr>
          <p:nvPr>
            <p:ph idx="1"/>
          </p:nvPr>
        </p:nvSpPr>
        <p:spPr/>
        <p:txBody>
          <a:bodyPr>
            <a:normAutofit/>
          </a:bodyPr>
          <a:lstStyle/>
          <a:p>
            <a:r>
              <a:rPr lang="es-ES_tradnl" altLang="es-MX" dirty="0"/>
              <a:t>La memoria o memoria central se utiliza para almacenar información. La información almacenada puede ser de dos tipos: las instrucciones de un programa y los datos que requiere.</a:t>
            </a:r>
            <a:endParaRPr lang="es-ES" altLang="es-MX" dirty="0"/>
          </a:p>
          <a:p>
            <a:r>
              <a:rPr lang="es-419" sz="2399" dirty="0"/>
              <a:t>¿Cuál es la capacidad de memoria que tiene una computadora en la actualidad?</a:t>
            </a:r>
            <a:endParaRPr lang="es-MX" sz="2399" dirty="0"/>
          </a:p>
        </p:txBody>
      </p:sp>
    </p:spTree>
    <p:extLst>
      <p:ext uri="{BB962C8B-B14F-4D97-AF65-F5344CB8AC3E}">
        <p14:creationId xmlns:p14="http://schemas.microsoft.com/office/powerpoint/2010/main" val="41888682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31"/>
          <p:cNvGraphicFramePr>
            <a:graphicFrameLocks noGrp="1"/>
          </p:cNvGraphicFramePr>
          <p:nvPr>
            <p:extLst/>
          </p:nvPr>
        </p:nvGraphicFramePr>
        <p:xfrm>
          <a:off x="3279523" y="2321954"/>
          <a:ext cx="3910580" cy="2133360"/>
        </p:xfrm>
        <a:graphic>
          <a:graphicData uri="http://schemas.openxmlformats.org/drawingml/2006/table">
            <a:tbl>
              <a:tblPr/>
              <a:tblGrid>
                <a:gridCol w="390423"/>
                <a:gridCol w="392010"/>
                <a:gridCol w="390423"/>
                <a:gridCol w="392011"/>
                <a:gridCol w="390423"/>
                <a:gridCol w="390423"/>
                <a:gridCol w="392010"/>
                <a:gridCol w="390423"/>
                <a:gridCol w="392011"/>
                <a:gridCol w="390423"/>
              </a:tblGrid>
              <a:tr h="21330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rgbClr val="FF0000"/>
                        </a:solidFill>
                        <a:effectLst/>
                        <a:latin typeface="Arial" charset="0"/>
                      </a:endParaRP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rgbClr val="FF0000"/>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rgbClr val="FF0000"/>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1330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rgbClr val="FF0000"/>
                        </a:solidFill>
                        <a:effectLst/>
                        <a:latin typeface="Arial" charset="0"/>
                      </a:endParaRP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rgbClr val="FF0000"/>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1330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rgbClr val="FF0000"/>
                        </a:solidFill>
                        <a:effectLst/>
                        <a:latin typeface="Arial" charset="0"/>
                      </a:endParaRP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rgbClr val="FF0000"/>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rgbClr val="FF0000"/>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1330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rgbClr val="FF0000"/>
                        </a:solidFill>
                        <a:effectLst/>
                        <a:latin typeface="Arial" charset="0"/>
                      </a:endParaRP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rgbClr val="FF0000"/>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rgbClr val="FF0000"/>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1330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1330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0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0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0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0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AutoShape 132"/>
          <p:cNvSpPr>
            <a:spLocks noChangeArrowheads="1"/>
          </p:cNvSpPr>
          <p:nvPr/>
        </p:nvSpPr>
        <p:spPr bwMode="auto">
          <a:xfrm>
            <a:off x="2055879" y="2321954"/>
            <a:ext cx="1295063" cy="504694"/>
          </a:xfrm>
          <a:prstGeom prst="cloudCallout">
            <a:avLst>
              <a:gd name="adj1" fmla="val 60171"/>
              <a:gd name="adj2" fmla="val 57546"/>
            </a:avLst>
          </a:prstGeom>
          <a:solidFill>
            <a:schemeClr val="bg1"/>
          </a:solidFill>
          <a:ln w="9525">
            <a:solidFill>
              <a:schemeClr val="tx1"/>
            </a:solidFill>
            <a:round/>
            <a:headEnd/>
            <a:tailEnd/>
          </a:ln>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Arial" panose="020B0604020202020204" pitchFamily="34" charset="0"/>
              </a:rPr>
              <a:t>Datos</a:t>
            </a:r>
            <a:endParaRPr lang="es-ES" altLang="es-MX" sz="1400">
              <a:latin typeface="Arial" panose="020B0604020202020204" pitchFamily="34" charset="0"/>
            </a:endParaRPr>
          </a:p>
        </p:txBody>
      </p:sp>
      <p:sp>
        <p:nvSpPr>
          <p:cNvPr id="6" name="AutoShape 133"/>
          <p:cNvSpPr>
            <a:spLocks noChangeArrowheads="1"/>
          </p:cNvSpPr>
          <p:nvPr/>
        </p:nvSpPr>
        <p:spPr bwMode="auto">
          <a:xfrm>
            <a:off x="4287323" y="1818847"/>
            <a:ext cx="1655332" cy="647531"/>
          </a:xfrm>
          <a:prstGeom prst="cloudCallout">
            <a:avLst>
              <a:gd name="adj1" fmla="val 1102"/>
              <a:gd name="adj2" fmla="val 70097"/>
            </a:avLst>
          </a:prstGeom>
          <a:solidFill>
            <a:schemeClr val="bg1"/>
          </a:solidFill>
          <a:ln w="9525">
            <a:solidFill>
              <a:schemeClr val="tx1"/>
            </a:solidFill>
            <a:round/>
            <a:headEnd/>
            <a:tailEnd/>
          </a:ln>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Arial" panose="020B0604020202020204" pitchFamily="34" charset="0"/>
              </a:rPr>
              <a:t>Programas</a:t>
            </a:r>
            <a:endParaRPr lang="es-ES" altLang="es-MX" sz="1400">
              <a:latin typeface="Arial" panose="020B0604020202020204" pitchFamily="34" charset="0"/>
            </a:endParaRPr>
          </a:p>
        </p:txBody>
      </p:sp>
      <p:sp>
        <p:nvSpPr>
          <p:cNvPr id="7" name="AutoShape 134"/>
          <p:cNvSpPr>
            <a:spLocks noChangeArrowheads="1"/>
          </p:cNvSpPr>
          <p:nvPr/>
        </p:nvSpPr>
        <p:spPr bwMode="auto">
          <a:xfrm rot="259074">
            <a:off x="6020930" y="1463252"/>
            <a:ext cx="1146644" cy="641740"/>
          </a:xfrm>
          <a:prstGeom prst="cloudCallout">
            <a:avLst>
              <a:gd name="adj1" fmla="val -6593"/>
              <a:gd name="adj2" fmla="val 139255"/>
            </a:avLst>
          </a:prstGeom>
          <a:solidFill>
            <a:schemeClr val="bg1"/>
          </a:solidFill>
          <a:ln w="9525">
            <a:solidFill>
              <a:schemeClr val="tx1"/>
            </a:solidFill>
            <a:round/>
            <a:headEnd/>
            <a:tailEnd/>
          </a:ln>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Arial" panose="020B0604020202020204" pitchFamily="34" charset="0"/>
              </a:rPr>
              <a:t>Stack (Pila)</a:t>
            </a:r>
            <a:endParaRPr lang="es-ES" altLang="es-MX" sz="1400">
              <a:latin typeface="Arial" panose="020B0604020202020204" pitchFamily="34" charset="0"/>
            </a:endParaRPr>
          </a:p>
        </p:txBody>
      </p:sp>
      <p:sp>
        <p:nvSpPr>
          <p:cNvPr id="8" name="AutoShape 136"/>
          <p:cNvSpPr>
            <a:spLocks noChangeArrowheads="1"/>
          </p:cNvSpPr>
          <p:nvPr/>
        </p:nvSpPr>
        <p:spPr bwMode="auto">
          <a:xfrm rot="10800000">
            <a:off x="1911455" y="3977284"/>
            <a:ext cx="1366481" cy="718951"/>
          </a:xfrm>
          <a:prstGeom prst="cloudCallout">
            <a:avLst>
              <a:gd name="adj1" fmla="val -61963"/>
              <a:gd name="adj2" fmla="val 89731"/>
            </a:avLst>
          </a:prstGeom>
          <a:solidFill>
            <a:schemeClr val="bg1"/>
          </a:solidFill>
          <a:ln w="9525">
            <a:solidFill>
              <a:schemeClr val="tx1"/>
            </a:solidFill>
            <a:round/>
            <a:headEnd/>
            <a:tailEnd/>
          </a:ln>
        </p:spPr>
        <p:txBody>
          <a:bodyPr rot="10800000"/>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Arial" panose="020B0604020202020204" pitchFamily="34" charset="0"/>
              </a:rPr>
              <a:t>Heap (montón)</a:t>
            </a:r>
            <a:endParaRPr lang="es-ES" altLang="es-MX" sz="1400">
              <a:latin typeface="Arial" panose="020B0604020202020204" pitchFamily="34" charset="0"/>
            </a:endParaRPr>
          </a:p>
        </p:txBody>
      </p:sp>
      <p:sp>
        <p:nvSpPr>
          <p:cNvPr id="9" name="AutoShape 137"/>
          <p:cNvSpPr>
            <a:spLocks noChangeArrowheads="1"/>
          </p:cNvSpPr>
          <p:nvPr/>
        </p:nvSpPr>
        <p:spPr bwMode="auto">
          <a:xfrm rot="10800000">
            <a:off x="4287323" y="4194715"/>
            <a:ext cx="1871176" cy="791956"/>
          </a:xfrm>
          <a:prstGeom prst="cloudCallout">
            <a:avLst>
              <a:gd name="adj1" fmla="val -4116"/>
              <a:gd name="adj2" fmla="val 77250"/>
            </a:avLst>
          </a:prstGeom>
          <a:solidFill>
            <a:schemeClr val="bg1"/>
          </a:solidFill>
          <a:ln w="9525">
            <a:solidFill>
              <a:schemeClr val="tx1"/>
            </a:solidFill>
            <a:round/>
            <a:headEnd/>
            <a:tailEnd/>
          </a:ln>
        </p:spPr>
        <p:txBody>
          <a:bodyPr rot="10800000"/>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Arial" panose="020B0604020202020204" pitchFamily="34" charset="0"/>
              </a:rPr>
              <a:t>Buffer</a:t>
            </a:r>
            <a:endParaRPr lang="es-ES" altLang="es-MX" sz="1400">
              <a:latin typeface="Arial" panose="020B0604020202020204" pitchFamily="34" charset="0"/>
            </a:endParaRPr>
          </a:p>
        </p:txBody>
      </p:sp>
      <p:sp>
        <p:nvSpPr>
          <p:cNvPr id="10" name="AutoShape 138"/>
          <p:cNvSpPr>
            <a:spLocks noChangeArrowheads="1"/>
          </p:cNvSpPr>
          <p:nvPr/>
        </p:nvSpPr>
        <p:spPr bwMode="auto">
          <a:xfrm>
            <a:off x="7455148" y="3402759"/>
            <a:ext cx="1726750" cy="360269"/>
          </a:xfrm>
          <a:prstGeom prst="cloudCallout">
            <a:avLst>
              <a:gd name="adj1" fmla="val -79046"/>
              <a:gd name="adj2" fmla="val 132380"/>
            </a:avLst>
          </a:prstGeom>
          <a:solidFill>
            <a:schemeClr val="bg1"/>
          </a:solidFill>
          <a:ln w="9525">
            <a:solidFill>
              <a:schemeClr val="tx1"/>
            </a:solidFill>
            <a:round/>
            <a:headEnd/>
            <a:tailEnd/>
          </a:ln>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Arial" panose="020B0604020202020204" pitchFamily="34" charset="0"/>
              </a:rPr>
              <a:t>Video</a:t>
            </a:r>
            <a:endParaRPr lang="es-ES" altLang="es-MX" sz="1400">
              <a:latin typeface="Arial" panose="020B0604020202020204" pitchFamily="34" charset="0"/>
            </a:endParaRPr>
          </a:p>
        </p:txBody>
      </p:sp>
      <p:sp>
        <p:nvSpPr>
          <p:cNvPr id="11" name="Text Box 139"/>
          <p:cNvSpPr txBox="1">
            <a:spLocks noChangeArrowheads="1"/>
          </p:cNvSpPr>
          <p:nvPr/>
        </p:nvSpPr>
        <p:spPr bwMode="auto">
          <a:xfrm>
            <a:off x="2343143" y="5058091"/>
            <a:ext cx="2015600" cy="33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Arial" panose="020B0604020202020204" pitchFamily="34" charset="0"/>
              </a:rPr>
              <a:t>Int [] v=new int[20]; </a:t>
            </a:r>
            <a:endParaRPr lang="es-ES" altLang="es-MX" sz="1600">
              <a:latin typeface="Arial" panose="020B0604020202020204" pitchFamily="34" charset="0"/>
            </a:endParaRPr>
          </a:p>
        </p:txBody>
      </p:sp>
      <p:sp>
        <p:nvSpPr>
          <p:cNvPr id="12" name="Text Box 140"/>
          <p:cNvSpPr txBox="1">
            <a:spLocks noChangeArrowheads="1"/>
          </p:cNvSpPr>
          <p:nvPr/>
        </p:nvSpPr>
        <p:spPr bwMode="auto">
          <a:xfrm>
            <a:off x="4287323" y="4986671"/>
            <a:ext cx="4607313" cy="33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Arial" panose="020B0604020202020204" pitchFamily="34" charset="0"/>
              </a:rPr>
              <a:t>¿En que parte de la memoria se define?</a:t>
            </a:r>
            <a:endParaRPr lang="es-ES" altLang="es-MX" sz="1600">
              <a:latin typeface="Arial" panose="020B0604020202020204" pitchFamily="34" charset="0"/>
            </a:endParaRPr>
          </a:p>
        </p:txBody>
      </p:sp>
      <p:sp>
        <p:nvSpPr>
          <p:cNvPr id="13" name="Text Box 141"/>
          <p:cNvSpPr txBox="1">
            <a:spLocks noChangeArrowheads="1"/>
          </p:cNvSpPr>
          <p:nvPr/>
        </p:nvSpPr>
        <p:spPr bwMode="auto">
          <a:xfrm>
            <a:off x="4360329" y="5273935"/>
            <a:ext cx="4607313" cy="33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Arial" panose="020B0604020202020204" pitchFamily="34" charset="0"/>
              </a:rPr>
              <a:t>¿Cuántos bytes requiere para su definición?</a:t>
            </a:r>
            <a:endParaRPr lang="es-ES" altLang="es-MX" sz="1600">
              <a:latin typeface="Arial" panose="020B0604020202020204" pitchFamily="34" charset="0"/>
            </a:endParaRPr>
          </a:p>
        </p:txBody>
      </p:sp>
      <p:sp>
        <p:nvSpPr>
          <p:cNvPr id="14" name="Title 13"/>
          <p:cNvSpPr>
            <a:spLocks noGrp="1"/>
          </p:cNvSpPr>
          <p:nvPr>
            <p:ph type="title"/>
          </p:nvPr>
        </p:nvSpPr>
        <p:spPr/>
        <p:txBody>
          <a:bodyPr/>
          <a:lstStyle/>
          <a:p>
            <a:r>
              <a:rPr lang="es-419" dirty="0" smtClean="0"/>
              <a:t>Memoria</a:t>
            </a:r>
            <a:endParaRPr lang="es-MX" dirty="0"/>
          </a:p>
        </p:txBody>
      </p:sp>
    </p:spTree>
    <p:extLst>
      <p:ext uri="{BB962C8B-B14F-4D97-AF65-F5344CB8AC3E}">
        <p14:creationId xmlns:p14="http://schemas.microsoft.com/office/powerpoint/2010/main" val="411923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4"/>
          <p:cNvSpPr txBox="1">
            <a:spLocks noChangeArrowheads="1"/>
          </p:cNvSpPr>
          <p:nvPr/>
        </p:nvSpPr>
        <p:spPr bwMode="auto">
          <a:xfrm>
            <a:off x="2818665" y="534154"/>
            <a:ext cx="5004085" cy="57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50000"/>
              </a:spcBef>
              <a:buClrTx/>
              <a:buFontTx/>
              <a:buNone/>
            </a:pPr>
            <a:r>
              <a:rPr lang="es-MX" altLang="es-MX" sz="3199">
                <a:latin typeface="Times New Roman" panose="02020603050405020304" pitchFamily="18" charset="0"/>
              </a:rPr>
              <a:t>Memoria</a:t>
            </a:r>
            <a:endParaRPr lang="es-ES" altLang="es-MX" sz="3199">
              <a:latin typeface="Times New Roman" panose="02020603050405020304" pitchFamily="18" charset="0"/>
            </a:endParaRPr>
          </a:p>
        </p:txBody>
      </p:sp>
      <p:sp>
        <p:nvSpPr>
          <p:cNvPr id="40964" name="Text Box 5"/>
          <p:cNvSpPr txBox="1">
            <a:spLocks noChangeArrowheads="1"/>
          </p:cNvSpPr>
          <p:nvPr/>
        </p:nvSpPr>
        <p:spPr bwMode="auto">
          <a:xfrm>
            <a:off x="2134631" y="1989514"/>
            <a:ext cx="2304450" cy="143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Arial" panose="020B0604020202020204" pitchFamily="34" charset="0"/>
              </a:rPr>
              <a:t>Int N=20;</a:t>
            </a:r>
          </a:p>
          <a:p>
            <a:pPr eaLnBrk="1" hangingPunct="1">
              <a:spcBef>
                <a:spcPct val="50000"/>
              </a:spcBef>
              <a:buClrTx/>
              <a:buFontTx/>
              <a:buNone/>
            </a:pPr>
            <a:r>
              <a:rPr lang="es-MX" altLang="es-MX" sz="1600">
                <a:latin typeface="Arial" panose="020B0604020202020204" pitchFamily="34" charset="0"/>
              </a:rPr>
              <a:t>char [] c=new char[N];    </a:t>
            </a:r>
          </a:p>
          <a:p>
            <a:pPr eaLnBrk="1" hangingPunct="1">
              <a:spcBef>
                <a:spcPct val="50000"/>
              </a:spcBef>
              <a:buClrTx/>
              <a:buFontTx/>
              <a:buNone/>
            </a:pPr>
            <a:endParaRPr lang="es-MX" altLang="es-MX" sz="1600">
              <a:latin typeface="Arial" panose="020B0604020202020204" pitchFamily="34" charset="0"/>
            </a:endParaRPr>
          </a:p>
          <a:p>
            <a:pPr eaLnBrk="1" hangingPunct="1">
              <a:spcBef>
                <a:spcPct val="50000"/>
              </a:spcBef>
              <a:buClrTx/>
              <a:buFontTx/>
              <a:buNone/>
            </a:pPr>
            <a:r>
              <a:rPr lang="es-MX" altLang="es-MX" sz="1600">
                <a:latin typeface="Arial" panose="020B0604020202020204" pitchFamily="34" charset="0"/>
              </a:rPr>
              <a:t>C[3]=‘A’; C[0]=‘8’;</a:t>
            </a:r>
            <a:endParaRPr lang="es-ES" altLang="es-MX" sz="1600">
              <a:latin typeface="Arial" panose="020B0604020202020204" pitchFamily="34" charset="0"/>
            </a:endParaRPr>
          </a:p>
        </p:txBody>
      </p:sp>
      <p:sp>
        <p:nvSpPr>
          <p:cNvPr id="40965" name="Text Box 6"/>
          <p:cNvSpPr txBox="1">
            <a:spLocks noChangeArrowheads="1"/>
          </p:cNvSpPr>
          <p:nvPr/>
        </p:nvSpPr>
        <p:spPr bwMode="auto">
          <a:xfrm>
            <a:off x="4581920" y="1789676"/>
            <a:ext cx="4823157" cy="580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b="1" dirty="0">
                <a:latin typeface="Arial" panose="020B0604020202020204" pitchFamily="34" charset="0"/>
              </a:rPr>
              <a:t>¿Java que conjunto de caracteres utiliza para la representación interna de caracteres y </a:t>
            </a:r>
            <a:r>
              <a:rPr lang="es-MX" altLang="es-MX" sz="1600" b="1" dirty="0" err="1">
                <a:latin typeface="Arial" panose="020B0604020202020204" pitchFamily="34" charset="0"/>
              </a:rPr>
              <a:t>string</a:t>
            </a:r>
            <a:r>
              <a:rPr lang="es-MX" altLang="es-MX" sz="1600" b="1" dirty="0">
                <a:latin typeface="Arial" panose="020B0604020202020204" pitchFamily="34" charset="0"/>
              </a:rPr>
              <a:t>?</a:t>
            </a:r>
            <a:endParaRPr lang="es-ES" altLang="es-MX" sz="1600" b="1" dirty="0">
              <a:latin typeface="Arial" panose="020B0604020202020204" pitchFamily="34" charset="0"/>
            </a:endParaRPr>
          </a:p>
        </p:txBody>
      </p:sp>
      <p:sp>
        <p:nvSpPr>
          <p:cNvPr id="334855" name="Text Box 7"/>
          <p:cNvSpPr txBox="1">
            <a:spLocks noChangeArrowheads="1"/>
          </p:cNvSpPr>
          <p:nvPr/>
        </p:nvSpPr>
        <p:spPr bwMode="auto">
          <a:xfrm>
            <a:off x="4581921" y="2389526"/>
            <a:ext cx="4464474" cy="366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ES" altLang="es-MX" sz="1600" dirty="0">
                <a:latin typeface="Arial" panose="020B0604020202020204" pitchFamily="34" charset="0"/>
              </a:rPr>
              <a:t>Java utiliza el conjunto de caracteres Unicode</a:t>
            </a:r>
            <a:r>
              <a:rPr lang="es-ES" altLang="es-MX" sz="1799" dirty="0"/>
              <a:t> </a:t>
            </a:r>
          </a:p>
        </p:txBody>
      </p:sp>
      <p:sp>
        <p:nvSpPr>
          <p:cNvPr id="334856" name="Text Box 8"/>
          <p:cNvSpPr txBox="1">
            <a:spLocks noChangeArrowheads="1"/>
          </p:cNvSpPr>
          <p:nvPr/>
        </p:nvSpPr>
        <p:spPr bwMode="auto">
          <a:xfrm>
            <a:off x="4510501" y="3141738"/>
            <a:ext cx="4823157" cy="1314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 altLang="es-MX" sz="1600" i="1" dirty="0">
                <a:latin typeface="Arial" panose="020B0604020202020204" pitchFamily="34" charset="0"/>
              </a:rPr>
              <a:t>Unicode </a:t>
            </a:r>
            <a:r>
              <a:rPr lang="es-ES" altLang="es-MX" sz="1600" dirty="0">
                <a:latin typeface="Arial" panose="020B0604020202020204" pitchFamily="34" charset="0"/>
              </a:rPr>
              <a:t>utiliza 16 bits para representar cada </a:t>
            </a:r>
            <a:r>
              <a:rPr lang="es-ES" altLang="es-MX" sz="1600" dirty="0" err="1">
                <a:latin typeface="Arial" panose="020B0604020202020204" pitchFamily="34" charset="0"/>
              </a:rPr>
              <a:t>caracter</a:t>
            </a:r>
            <a:r>
              <a:rPr lang="es-ES" altLang="es-MX" sz="1600" dirty="0">
                <a:latin typeface="Arial" panose="020B0604020202020204" pitchFamily="34" charset="0"/>
              </a:rPr>
              <a:t>. Si los 9 bits más significativos son todos ceros, entonces la codificación es simplemente ASCII estándar, con el byte menos significativo conteniendo la representación del carácter. </a:t>
            </a:r>
          </a:p>
        </p:txBody>
      </p:sp>
    </p:spTree>
    <p:extLst>
      <p:ext uri="{BB962C8B-B14F-4D97-AF65-F5344CB8AC3E}">
        <p14:creationId xmlns:p14="http://schemas.microsoft.com/office/powerpoint/2010/main" val="1306166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48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48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5" grpId="0"/>
      <p:bldP spid="33485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1.4.1. Memoria Estática</a:t>
            </a:r>
            <a:endParaRPr lang="es-MX" dirty="0"/>
          </a:p>
        </p:txBody>
      </p:sp>
      <p:sp>
        <p:nvSpPr>
          <p:cNvPr id="3" name="Content Placeholder 2"/>
          <p:cNvSpPr>
            <a:spLocks noGrp="1"/>
          </p:cNvSpPr>
          <p:nvPr>
            <p:ph idx="1"/>
          </p:nvPr>
        </p:nvSpPr>
        <p:spPr/>
        <p:txBody>
          <a:bodyPr>
            <a:normAutofit lnSpcReduction="10000"/>
          </a:bodyPr>
          <a:lstStyle/>
          <a:p>
            <a:r>
              <a:rPr lang="es-ES" altLang="es-MX" dirty="0">
                <a:latin typeface="Arial" panose="020B0604020202020204" pitchFamily="34" charset="0"/>
              </a:rPr>
              <a:t>Para que un objeto pueda ser almacenado en memoria estática su tamaño (número de bytes necesarios para su almacenamiento) ha de ser conocido en tiempo de compilación. </a:t>
            </a:r>
          </a:p>
          <a:p>
            <a:r>
              <a:rPr lang="es-MX" altLang="es-MX" dirty="0">
                <a:latin typeface="Arial" panose="020B0604020202020204" pitchFamily="34" charset="0"/>
              </a:rPr>
              <a:t>La técnica de asignación de memoria estática es sencilla:</a:t>
            </a:r>
            <a:endParaRPr lang="es-ES" altLang="es-MX" dirty="0">
              <a:latin typeface="Arial" panose="020B0604020202020204" pitchFamily="34" charset="0"/>
            </a:endParaRPr>
          </a:p>
          <a:p>
            <a:pPr lvl="1"/>
            <a:r>
              <a:rPr lang="es-MX" altLang="es-MX" dirty="0">
                <a:latin typeface="Arial" panose="020B0604020202020204" pitchFamily="34" charset="0"/>
              </a:rPr>
              <a:t> A partir de una posición asignada, se aloja el objeto X.</a:t>
            </a:r>
            <a:endParaRPr lang="es-ES" altLang="es-MX" dirty="0">
              <a:latin typeface="Arial" panose="020B0604020202020204" pitchFamily="34" charset="0"/>
            </a:endParaRPr>
          </a:p>
          <a:p>
            <a:pPr lvl="1"/>
            <a:r>
              <a:rPr lang="es-MX" altLang="es-MX" dirty="0">
                <a:latin typeface="Arial" panose="020B0604020202020204" pitchFamily="34" charset="0"/>
              </a:rPr>
              <a:t> La asignación de memoria se realiza en tiempo de compilación y debe ser contigua.</a:t>
            </a:r>
            <a:endParaRPr lang="es-ES" altLang="es-MX" dirty="0">
              <a:latin typeface="Arial" panose="020B0604020202020204" pitchFamily="34" charset="0"/>
            </a:endParaRPr>
          </a:p>
          <a:p>
            <a:pPr lvl="1"/>
            <a:r>
              <a:rPr lang="es-MX" altLang="es-MX" dirty="0" smtClean="0">
                <a:latin typeface="Arial" panose="020B0604020202020204" pitchFamily="34" charset="0"/>
              </a:rPr>
              <a:t>En el lenguaje pascal una definición </a:t>
            </a:r>
            <a:r>
              <a:rPr lang="es-MX" altLang="es-MX" dirty="0">
                <a:latin typeface="Arial" panose="020B0604020202020204" pitchFamily="34" charset="0"/>
              </a:rPr>
              <a:t>sería:  v: </a:t>
            </a:r>
            <a:r>
              <a:rPr lang="es-MX" altLang="es-MX" dirty="0" err="1">
                <a:latin typeface="Arial" panose="020B0604020202020204" pitchFamily="34" charset="0"/>
              </a:rPr>
              <a:t>array</a:t>
            </a:r>
            <a:r>
              <a:rPr lang="es-MX" altLang="es-MX" dirty="0">
                <a:latin typeface="Arial" panose="020B0604020202020204" pitchFamily="34" charset="0"/>
              </a:rPr>
              <a:t> [0..4] of </a:t>
            </a:r>
            <a:r>
              <a:rPr lang="es-MX" altLang="es-MX" dirty="0" err="1">
                <a:latin typeface="Arial" panose="020B0604020202020204" pitchFamily="34" charset="0"/>
              </a:rPr>
              <a:t>integer</a:t>
            </a:r>
            <a:r>
              <a:rPr lang="es-MX" altLang="es-MX" dirty="0">
                <a:latin typeface="Arial" panose="020B0604020202020204" pitchFamily="34" charset="0"/>
              </a:rPr>
              <a:t>;</a:t>
            </a:r>
            <a:endParaRPr lang="es-ES" altLang="es-MX" dirty="0">
              <a:latin typeface="Arial" panose="020B0604020202020204" pitchFamily="34" charset="0"/>
            </a:endParaRPr>
          </a:p>
          <a:p>
            <a:pPr lvl="1"/>
            <a:r>
              <a:rPr lang="es-MX" altLang="es-MX" dirty="0">
                <a:latin typeface="Arial" panose="020B0604020202020204" pitchFamily="34" charset="0"/>
              </a:rPr>
              <a:t>¿Cuántos bytes contiguos requiere para representar el arreglo?</a:t>
            </a:r>
            <a:endParaRPr lang="es-ES" altLang="es-MX" dirty="0">
              <a:latin typeface="Arial" panose="020B0604020202020204" pitchFamily="34" charset="0"/>
            </a:endParaRPr>
          </a:p>
          <a:p>
            <a:pPr lvl="1"/>
            <a:r>
              <a:rPr lang="es-MX" altLang="es-MX" dirty="0">
                <a:latin typeface="Arial" panose="020B0604020202020204" pitchFamily="34" charset="0"/>
              </a:rPr>
              <a:t>10 bytes contiguos. Esto es debido a que cada entero se representa en 2 bytes.</a:t>
            </a:r>
            <a:endParaRPr lang="es-ES" altLang="es-MX" dirty="0">
              <a:latin typeface="Arial" panose="020B0604020202020204" pitchFamily="34" charset="0"/>
            </a:endParaRPr>
          </a:p>
          <a:p>
            <a:pPr lvl="1"/>
            <a:endParaRPr lang="es-MX" dirty="0"/>
          </a:p>
        </p:txBody>
      </p:sp>
    </p:spTree>
    <p:extLst>
      <p:ext uri="{BB962C8B-B14F-4D97-AF65-F5344CB8AC3E}">
        <p14:creationId xmlns:p14="http://schemas.microsoft.com/office/powerpoint/2010/main" val="641409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Contenido</a:t>
            </a:r>
            <a:endParaRPr lang="es-MX" dirty="0"/>
          </a:p>
        </p:txBody>
      </p:sp>
      <p:sp>
        <p:nvSpPr>
          <p:cNvPr id="3" name="Content Placeholder 2"/>
          <p:cNvSpPr>
            <a:spLocks noGrp="1"/>
          </p:cNvSpPr>
          <p:nvPr>
            <p:ph idx="1"/>
          </p:nvPr>
        </p:nvSpPr>
        <p:spPr/>
        <p:txBody>
          <a:bodyPr>
            <a:normAutofit/>
          </a:bodyPr>
          <a:lstStyle/>
          <a:p>
            <a:r>
              <a:rPr lang="es-MX" sz="2399" dirty="0"/>
              <a:t>1.1 Clasificación de las estructuras de datos </a:t>
            </a:r>
          </a:p>
          <a:p>
            <a:r>
              <a:rPr lang="es-MX" sz="2399" dirty="0"/>
              <a:t>1.2 Tipos de datos abstractos (TDA) </a:t>
            </a:r>
          </a:p>
          <a:p>
            <a:r>
              <a:rPr lang="es-MX" sz="2399" dirty="0"/>
              <a:t>1.3 Ejemplos de </a:t>
            </a:r>
            <a:r>
              <a:rPr lang="es-MX" sz="2399" dirty="0" err="1"/>
              <a:t>TDA’s</a:t>
            </a:r>
            <a:r>
              <a:rPr lang="es-MX" sz="2399" dirty="0"/>
              <a:t> </a:t>
            </a:r>
          </a:p>
          <a:p>
            <a:r>
              <a:rPr lang="es-MX" sz="2399" dirty="0"/>
              <a:t>1.4 Manejo de memoria </a:t>
            </a:r>
          </a:p>
          <a:p>
            <a:pPr lvl="1"/>
            <a:r>
              <a:rPr lang="es-MX" dirty="0"/>
              <a:t>1.4.1 Memoria estática </a:t>
            </a:r>
          </a:p>
          <a:p>
            <a:pPr lvl="1"/>
            <a:r>
              <a:rPr lang="es-MX" dirty="0"/>
              <a:t>1.4.2 Memoria dinámica</a:t>
            </a:r>
          </a:p>
          <a:p>
            <a:r>
              <a:rPr lang="es-MX" sz="2399" dirty="0"/>
              <a:t> 1.5 Análisis de algoritmos </a:t>
            </a:r>
          </a:p>
          <a:p>
            <a:pPr lvl="1"/>
            <a:r>
              <a:rPr lang="es-MX" dirty="0"/>
              <a:t>1.5.1 Complejidad en el tiempo </a:t>
            </a:r>
          </a:p>
          <a:p>
            <a:pPr lvl="1"/>
            <a:r>
              <a:rPr lang="es-MX" dirty="0"/>
              <a:t>1.5.2 Complejidad en el espacio </a:t>
            </a:r>
          </a:p>
          <a:p>
            <a:pPr lvl="1"/>
            <a:r>
              <a:rPr lang="es-MX" dirty="0"/>
              <a:t>1.5.3 Eficiencia de los algoritmos</a:t>
            </a:r>
            <a:endParaRPr lang="es-MX" sz="2799" dirty="0"/>
          </a:p>
        </p:txBody>
      </p:sp>
    </p:spTree>
    <p:extLst>
      <p:ext uri="{BB962C8B-B14F-4D97-AF65-F5344CB8AC3E}">
        <p14:creationId xmlns:p14="http://schemas.microsoft.com/office/powerpoint/2010/main" val="8293054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72" y="13271"/>
            <a:ext cx="10512862" cy="1325562"/>
          </a:xfrm>
        </p:spPr>
        <p:txBody>
          <a:bodyPr/>
          <a:lstStyle/>
          <a:p>
            <a:r>
              <a:rPr lang="es-419" dirty="0" smtClean="0"/>
              <a:t>Memoria Estática</a:t>
            </a:r>
            <a:endParaRPr lang="es-MX" dirty="0"/>
          </a:p>
        </p:txBody>
      </p:sp>
      <p:graphicFrame>
        <p:nvGraphicFramePr>
          <p:cNvPr id="4" name="Group 19"/>
          <p:cNvGraphicFramePr>
            <a:graphicFrameLocks noGrp="1"/>
          </p:cNvGraphicFramePr>
          <p:nvPr>
            <p:extLst>
              <p:ext uri="{D42A27DB-BD31-4B8C-83A1-F6EECF244321}">
                <p14:modId xmlns:p14="http://schemas.microsoft.com/office/powerpoint/2010/main" val="3468913184"/>
              </p:ext>
            </p:extLst>
          </p:nvPr>
        </p:nvGraphicFramePr>
        <p:xfrm>
          <a:off x="3427951" y="1369048"/>
          <a:ext cx="3096406" cy="303133"/>
        </p:xfrm>
        <a:graphic>
          <a:graphicData uri="http://schemas.openxmlformats.org/drawingml/2006/table">
            <a:tbl>
              <a:tblPr/>
              <a:tblGrid>
                <a:gridCol w="618964"/>
                <a:gridCol w="618964"/>
                <a:gridCol w="620550"/>
                <a:gridCol w="618964"/>
                <a:gridCol w="618964"/>
              </a:tblGrid>
              <a:tr h="30313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1000" b="0" i="0" u="none" strike="noStrike" cap="none" normalizeH="0" baseline="0" smtClean="0">
                        <a:ln>
                          <a:noFill/>
                        </a:ln>
                        <a:solidFill>
                          <a:schemeClr val="tx1"/>
                        </a:solidFill>
                        <a:effectLst/>
                        <a:latin typeface="Verdana" pitchFamily="34" charset="0"/>
                      </a:endParaRP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1000" b="0" i="0" u="none" strike="noStrike" cap="none" normalizeH="0" baseline="0" smtClean="0">
                        <a:ln>
                          <a:noFill/>
                        </a:ln>
                        <a:solidFill>
                          <a:schemeClr val="tx1"/>
                        </a:solidFill>
                        <a:effectLst/>
                        <a:latin typeface="Verdana" pitchFamily="34"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1000" b="0" i="0" u="none" strike="noStrike" cap="none" normalizeH="0" baseline="0" smtClean="0">
                        <a:ln>
                          <a:noFill/>
                        </a:ln>
                        <a:solidFill>
                          <a:schemeClr val="tx1"/>
                        </a:solidFill>
                        <a:effectLst/>
                        <a:latin typeface="Verdana" pitchFamily="34"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1000" b="0" i="0" u="none" strike="noStrike" cap="none" normalizeH="0" baseline="0" smtClean="0">
                        <a:ln>
                          <a:noFill/>
                        </a:ln>
                        <a:solidFill>
                          <a:schemeClr val="tx1"/>
                        </a:solidFill>
                        <a:effectLst/>
                        <a:latin typeface="Verdana" pitchFamily="34"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1000" b="0" i="0" u="none" strike="noStrike" cap="none" normalizeH="0" baseline="0" smtClean="0">
                        <a:ln>
                          <a:noFill/>
                        </a:ln>
                        <a:solidFill>
                          <a:schemeClr val="tx1"/>
                        </a:solidFill>
                        <a:effectLst/>
                        <a:latin typeface="Verdana" pitchFamily="34" charset="0"/>
                      </a:endParaRP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 Box 20"/>
          <p:cNvSpPr txBox="1">
            <a:spLocks noChangeArrowheads="1"/>
          </p:cNvSpPr>
          <p:nvPr/>
        </p:nvSpPr>
        <p:spPr bwMode="auto">
          <a:xfrm>
            <a:off x="3067681" y="1369049"/>
            <a:ext cx="433275" cy="244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1000" b="1">
                <a:latin typeface="Arial" panose="020B0604020202020204" pitchFamily="34" charset="0"/>
              </a:rPr>
              <a:t>V</a:t>
            </a:r>
            <a:endParaRPr lang="es-ES" altLang="es-MX" sz="1000" b="1">
              <a:latin typeface="Arial" panose="020B0604020202020204" pitchFamily="34" charset="0"/>
            </a:endParaRPr>
          </a:p>
        </p:txBody>
      </p:sp>
      <p:graphicFrame>
        <p:nvGraphicFramePr>
          <p:cNvPr id="6" name="Group 47"/>
          <p:cNvGraphicFramePr>
            <a:graphicFrameLocks noGrp="1"/>
          </p:cNvGraphicFramePr>
          <p:nvPr>
            <p:extLst>
              <p:ext uri="{D42A27DB-BD31-4B8C-83A1-F6EECF244321}">
                <p14:modId xmlns:p14="http://schemas.microsoft.com/office/powerpoint/2010/main" val="63226448"/>
              </p:ext>
            </p:extLst>
          </p:nvPr>
        </p:nvGraphicFramePr>
        <p:xfrm>
          <a:off x="3356531" y="1081785"/>
          <a:ext cx="3239243" cy="259294"/>
        </p:xfrm>
        <a:graphic>
          <a:graphicData uri="http://schemas.openxmlformats.org/drawingml/2006/table">
            <a:tbl>
              <a:tblPr/>
              <a:tblGrid>
                <a:gridCol w="647531"/>
                <a:gridCol w="647531"/>
                <a:gridCol w="649119"/>
                <a:gridCol w="647531"/>
                <a:gridCol w="647531"/>
              </a:tblGrid>
              <a:tr h="2592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100" b="1" i="0" u="none" strike="noStrike" cap="none" normalizeH="0" baseline="0" dirty="0" smtClean="0">
                          <a:ln>
                            <a:noFill/>
                          </a:ln>
                          <a:solidFill>
                            <a:schemeClr val="tx1"/>
                          </a:solidFill>
                          <a:effectLst/>
                          <a:latin typeface="Arial" charset="0"/>
                        </a:rPr>
                        <a:t>0</a:t>
                      </a:r>
                      <a:endParaRPr kumimoji="0" lang="es-ES" sz="1100" b="1" i="0" u="none" strike="noStrike" cap="none" normalizeH="0" baseline="0" dirty="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100" b="1" i="0" u="none" strike="noStrike" cap="none" normalizeH="0" baseline="0" dirty="0" smtClean="0">
                          <a:ln>
                            <a:noFill/>
                          </a:ln>
                          <a:solidFill>
                            <a:schemeClr val="tx1"/>
                          </a:solidFill>
                          <a:effectLst/>
                          <a:latin typeface="Arial" charset="0"/>
                        </a:rPr>
                        <a:t>1</a:t>
                      </a:r>
                      <a:endParaRPr kumimoji="0" lang="es-ES" sz="1100" b="1" i="0" u="none" strike="noStrike" cap="none" normalizeH="0" baseline="0" dirty="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100" b="1" i="0" u="none" strike="noStrike" cap="none" normalizeH="0" baseline="0" dirty="0" smtClean="0">
                          <a:ln>
                            <a:noFill/>
                          </a:ln>
                          <a:solidFill>
                            <a:schemeClr val="tx1"/>
                          </a:solidFill>
                          <a:effectLst/>
                          <a:latin typeface="Arial" charset="0"/>
                        </a:rPr>
                        <a:t>2</a:t>
                      </a:r>
                      <a:endParaRPr kumimoji="0" lang="es-ES" sz="1100" b="1" i="0" u="none" strike="noStrike" cap="none" normalizeH="0" baseline="0" dirty="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100" b="1" i="0" u="none" strike="noStrike" cap="none" normalizeH="0" baseline="0" dirty="0" smtClean="0">
                          <a:ln>
                            <a:noFill/>
                          </a:ln>
                          <a:solidFill>
                            <a:schemeClr val="tx1"/>
                          </a:solidFill>
                          <a:effectLst/>
                          <a:latin typeface="Arial" charset="0"/>
                        </a:rPr>
                        <a:t>3</a:t>
                      </a:r>
                      <a:endParaRPr kumimoji="0" lang="es-ES" sz="1100" b="1" i="0" u="none" strike="noStrike" cap="none" normalizeH="0" baseline="0" dirty="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100" b="1" i="0" u="none" strike="noStrike" cap="none" normalizeH="0" baseline="0" dirty="0" smtClean="0">
                          <a:ln>
                            <a:noFill/>
                          </a:ln>
                          <a:solidFill>
                            <a:schemeClr val="tx1"/>
                          </a:solidFill>
                          <a:effectLst/>
                          <a:latin typeface="Arial" charset="0"/>
                        </a:rPr>
                        <a:t>4</a:t>
                      </a:r>
                      <a:endParaRPr kumimoji="0" lang="es-ES" sz="1100" b="1" i="0" u="none" strike="noStrike" cap="none" normalizeH="0" baseline="0" dirty="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graphicFrame>
        <p:nvGraphicFramePr>
          <p:cNvPr id="7" name="Group 48"/>
          <p:cNvGraphicFramePr>
            <a:graphicFrameLocks noGrp="1"/>
          </p:cNvGraphicFramePr>
          <p:nvPr>
            <p:extLst>
              <p:ext uri="{D42A27DB-BD31-4B8C-83A1-F6EECF244321}">
                <p14:modId xmlns:p14="http://schemas.microsoft.com/office/powerpoint/2010/main" val="546649529"/>
              </p:ext>
            </p:extLst>
          </p:nvPr>
        </p:nvGraphicFramePr>
        <p:xfrm>
          <a:off x="3427951" y="1656311"/>
          <a:ext cx="3239242" cy="244411"/>
        </p:xfrm>
        <a:graphic>
          <a:graphicData uri="http://schemas.openxmlformats.org/drawingml/2006/table">
            <a:tbl>
              <a:tblPr/>
              <a:tblGrid>
                <a:gridCol w="647531"/>
                <a:gridCol w="647531"/>
                <a:gridCol w="649118"/>
                <a:gridCol w="647531"/>
                <a:gridCol w="647531"/>
              </a:tblGrid>
              <a:tr h="24441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0" i="0" u="none" strike="noStrike" cap="none" normalizeH="0" baseline="0" smtClean="0">
                          <a:ln>
                            <a:noFill/>
                          </a:ln>
                          <a:solidFill>
                            <a:schemeClr val="tx1"/>
                          </a:solidFill>
                          <a:effectLst/>
                          <a:latin typeface="Arial" charset="0"/>
                        </a:rPr>
                        <a:t>2</a:t>
                      </a:r>
                      <a:endParaRPr kumimoji="0" lang="es-ES" sz="1000" b="0"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0" i="0" u="none" strike="noStrike" cap="none" normalizeH="0" baseline="0" smtClean="0">
                          <a:ln>
                            <a:noFill/>
                          </a:ln>
                          <a:solidFill>
                            <a:schemeClr val="tx1"/>
                          </a:solidFill>
                          <a:effectLst/>
                          <a:latin typeface="Arial" charset="0"/>
                        </a:rPr>
                        <a:t>2</a:t>
                      </a:r>
                      <a:endParaRPr kumimoji="0" lang="es-ES" sz="1000" b="0"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0" i="0" u="none" strike="noStrike" cap="none" normalizeH="0" baseline="0" smtClean="0">
                          <a:ln>
                            <a:noFill/>
                          </a:ln>
                          <a:solidFill>
                            <a:schemeClr val="tx1"/>
                          </a:solidFill>
                          <a:effectLst/>
                          <a:latin typeface="Arial" charset="0"/>
                        </a:rPr>
                        <a:t>2</a:t>
                      </a:r>
                      <a:endParaRPr kumimoji="0" lang="es-ES" sz="1000" b="0"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0" i="0" u="none" strike="noStrike" cap="none" normalizeH="0" baseline="0" smtClean="0">
                          <a:ln>
                            <a:noFill/>
                          </a:ln>
                          <a:solidFill>
                            <a:schemeClr val="tx1"/>
                          </a:solidFill>
                          <a:effectLst/>
                          <a:latin typeface="Arial" charset="0"/>
                        </a:rPr>
                        <a:t>2</a:t>
                      </a:r>
                      <a:endParaRPr kumimoji="0" lang="es-ES" sz="1000" b="0"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0" i="0" u="none" strike="noStrike" cap="none" normalizeH="0" baseline="0" smtClean="0">
                          <a:ln>
                            <a:noFill/>
                          </a:ln>
                          <a:solidFill>
                            <a:schemeClr val="tx1"/>
                          </a:solidFill>
                          <a:effectLst/>
                          <a:latin typeface="Arial" charset="0"/>
                        </a:rPr>
                        <a:t>2</a:t>
                      </a:r>
                      <a:endParaRPr kumimoji="0" lang="es-ES" sz="1000" b="0"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graphicFrame>
        <p:nvGraphicFramePr>
          <p:cNvPr id="8" name="Group 62"/>
          <p:cNvGraphicFramePr>
            <a:graphicFrameLocks noGrp="1"/>
          </p:cNvGraphicFramePr>
          <p:nvPr>
            <p:extLst>
              <p:ext uri="{D42A27DB-BD31-4B8C-83A1-F6EECF244321}">
                <p14:modId xmlns:p14="http://schemas.microsoft.com/office/powerpoint/2010/main" val="806236617"/>
              </p:ext>
            </p:extLst>
          </p:nvPr>
        </p:nvGraphicFramePr>
        <p:xfrm>
          <a:off x="3427951" y="1872155"/>
          <a:ext cx="3239242" cy="244411"/>
        </p:xfrm>
        <a:graphic>
          <a:graphicData uri="http://schemas.openxmlformats.org/drawingml/2006/table">
            <a:tbl>
              <a:tblPr/>
              <a:tblGrid>
                <a:gridCol w="647531"/>
                <a:gridCol w="647531"/>
                <a:gridCol w="649118"/>
                <a:gridCol w="647531"/>
                <a:gridCol w="647531"/>
              </a:tblGrid>
              <a:tr h="24441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1" i="0" u="none" strike="noStrike" cap="none" normalizeH="0" baseline="0" dirty="0" smtClean="0">
                          <a:ln>
                            <a:noFill/>
                          </a:ln>
                          <a:solidFill>
                            <a:schemeClr val="tx1"/>
                          </a:solidFill>
                          <a:effectLst/>
                          <a:latin typeface="Arial" charset="0"/>
                        </a:rPr>
                        <a:t>D1 d2</a:t>
                      </a:r>
                      <a:endParaRPr kumimoji="0" lang="es-ES" sz="1000" b="1" i="0" u="none" strike="noStrike" cap="none" normalizeH="0" baseline="0" dirty="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1" i="0" u="none" strike="noStrike" cap="none" normalizeH="0" baseline="0" smtClean="0">
                          <a:ln>
                            <a:noFill/>
                          </a:ln>
                          <a:solidFill>
                            <a:schemeClr val="tx1"/>
                          </a:solidFill>
                          <a:effectLst/>
                          <a:latin typeface="Arial" charset="0"/>
                        </a:rPr>
                        <a:t>D3 d4</a:t>
                      </a:r>
                      <a:endParaRPr kumimoji="0" lang="es-ES" sz="1000" b="1"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1" i="0" u="none" strike="noStrike" cap="none" normalizeH="0" baseline="0" smtClean="0">
                          <a:ln>
                            <a:noFill/>
                          </a:ln>
                          <a:solidFill>
                            <a:schemeClr val="tx1"/>
                          </a:solidFill>
                          <a:effectLst/>
                          <a:latin typeface="Arial" charset="0"/>
                        </a:rPr>
                        <a:t>D5 d6</a:t>
                      </a:r>
                      <a:endParaRPr kumimoji="0" lang="es-ES" sz="1000" b="1"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1" i="0" u="none" strike="noStrike" cap="none" normalizeH="0" baseline="0" smtClean="0">
                          <a:ln>
                            <a:noFill/>
                          </a:ln>
                          <a:solidFill>
                            <a:schemeClr val="tx1"/>
                          </a:solidFill>
                          <a:effectLst/>
                          <a:latin typeface="Arial" charset="0"/>
                        </a:rPr>
                        <a:t>D7 d8</a:t>
                      </a:r>
                      <a:endParaRPr kumimoji="0" lang="es-ES" sz="1000" b="1"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1" i="0" u="none" strike="noStrike" cap="none" normalizeH="0" baseline="0" dirty="0" smtClean="0">
                          <a:ln>
                            <a:noFill/>
                          </a:ln>
                          <a:solidFill>
                            <a:schemeClr val="tx1"/>
                          </a:solidFill>
                          <a:effectLst/>
                          <a:latin typeface="Arial" charset="0"/>
                        </a:rPr>
                        <a:t>D9 d10</a:t>
                      </a:r>
                      <a:endParaRPr kumimoji="0" lang="es-ES" sz="1000" b="1" i="0" u="none" strike="noStrike" cap="none" normalizeH="0" baseline="0" dirty="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graphicFrame>
        <p:nvGraphicFramePr>
          <p:cNvPr id="9" name="Group 98"/>
          <p:cNvGraphicFramePr>
            <a:graphicFrameLocks noGrp="1"/>
          </p:cNvGraphicFramePr>
          <p:nvPr>
            <p:extLst>
              <p:ext uri="{D42A27DB-BD31-4B8C-83A1-F6EECF244321}">
                <p14:modId xmlns:p14="http://schemas.microsoft.com/office/powerpoint/2010/main" val="2254423724"/>
              </p:ext>
            </p:extLst>
          </p:nvPr>
        </p:nvGraphicFramePr>
        <p:xfrm>
          <a:off x="6667194" y="1656311"/>
          <a:ext cx="2937943" cy="670392"/>
        </p:xfrm>
        <a:graphic>
          <a:graphicData uri="http://schemas.openxmlformats.org/drawingml/2006/table">
            <a:tbl>
              <a:tblPr/>
              <a:tblGrid>
                <a:gridCol w="2937943"/>
              </a:tblGrid>
              <a:tr h="33513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0" i="0" u="none" strike="noStrike" cap="none" normalizeH="0" baseline="0" dirty="0" smtClean="0">
                          <a:ln>
                            <a:noFill/>
                          </a:ln>
                          <a:solidFill>
                            <a:schemeClr val="tx1"/>
                          </a:solidFill>
                          <a:effectLst/>
                          <a:latin typeface="Arial" charset="0"/>
                        </a:rPr>
                        <a:t>Bytes por elemento</a:t>
                      </a:r>
                      <a:endParaRPr kumimoji="0" lang="es-ES" sz="1600" b="0" i="0" u="none" strike="noStrike" cap="none" normalizeH="0" baseline="0" dirty="0" smtClean="0">
                        <a:ln>
                          <a:noFill/>
                        </a:ln>
                        <a:solidFill>
                          <a:schemeClr val="tx1"/>
                        </a:solidFill>
                        <a:effectLst/>
                        <a:latin typeface="Arial" charset="0"/>
                      </a:endParaRPr>
                    </a:p>
                  </a:txBody>
                  <a:tcPr marL="91416" marR="91416" marT="45678" marB="4567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3513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0" i="0" u="none" strike="noStrike" cap="none" normalizeH="0" baseline="0" dirty="0" smtClean="0">
                          <a:ln>
                            <a:noFill/>
                          </a:ln>
                          <a:solidFill>
                            <a:schemeClr val="tx1"/>
                          </a:solidFill>
                          <a:effectLst/>
                          <a:latin typeface="Arial" charset="0"/>
                        </a:rPr>
                        <a:t>Dirección de memoria</a:t>
                      </a:r>
                      <a:endParaRPr kumimoji="0" lang="es-ES" sz="1600" b="0" i="0" u="none" strike="noStrike" cap="none" normalizeH="0" baseline="0" dirty="0" smtClean="0">
                        <a:ln>
                          <a:noFill/>
                        </a:ln>
                        <a:solidFill>
                          <a:schemeClr val="tx1"/>
                        </a:solidFill>
                        <a:effectLst/>
                        <a:latin typeface="Arial" charset="0"/>
                      </a:endParaRPr>
                    </a:p>
                  </a:txBody>
                  <a:tcPr marL="91416" marR="91416" marT="45678" marB="4567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graphicFrame>
        <p:nvGraphicFramePr>
          <p:cNvPr id="10" name="Group 104"/>
          <p:cNvGraphicFramePr>
            <a:graphicFrameLocks noGrp="1"/>
          </p:cNvGraphicFramePr>
          <p:nvPr>
            <p:extLst>
              <p:ext uri="{D42A27DB-BD31-4B8C-83A1-F6EECF244321}">
                <p14:modId xmlns:p14="http://schemas.microsoft.com/office/powerpoint/2010/main" val="2720546180"/>
              </p:ext>
            </p:extLst>
          </p:nvPr>
        </p:nvGraphicFramePr>
        <p:xfrm>
          <a:off x="3427951" y="2089586"/>
          <a:ext cx="3239242" cy="259294"/>
        </p:xfrm>
        <a:graphic>
          <a:graphicData uri="http://schemas.openxmlformats.org/drawingml/2006/table">
            <a:tbl>
              <a:tblPr/>
              <a:tblGrid>
                <a:gridCol w="647531"/>
                <a:gridCol w="647531"/>
                <a:gridCol w="649118"/>
                <a:gridCol w="647531"/>
                <a:gridCol w="647531"/>
              </a:tblGrid>
              <a:tr h="2592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100" b="0" i="0" u="none" strike="noStrike" cap="none" normalizeH="0" baseline="0" dirty="0" smtClean="0">
                          <a:ln>
                            <a:noFill/>
                          </a:ln>
                          <a:solidFill>
                            <a:schemeClr val="tx1"/>
                          </a:solidFill>
                          <a:effectLst/>
                          <a:latin typeface="Arial" charset="0"/>
                        </a:rPr>
                        <a:t>1  2</a:t>
                      </a:r>
                      <a:endParaRPr kumimoji="0" lang="es-ES" sz="1100" b="0" i="0" u="none" strike="noStrike" cap="none" normalizeH="0" baseline="0" dirty="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100" b="0" i="0" u="none" strike="noStrike" cap="none" normalizeH="0" baseline="0" smtClean="0">
                          <a:ln>
                            <a:noFill/>
                          </a:ln>
                          <a:solidFill>
                            <a:schemeClr val="tx1"/>
                          </a:solidFill>
                          <a:effectLst/>
                          <a:latin typeface="Arial" charset="0"/>
                        </a:rPr>
                        <a:t>3  4</a:t>
                      </a:r>
                      <a:endParaRPr kumimoji="0" lang="es-ES" sz="1100" b="0"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100" b="0" i="0" u="none" strike="noStrike" cap="none" normalizeH="0" baseline="0" smtClean="0">
                          <a:ln>
                            <a:noFill/>
                          </a:ln>
                          <a:solidFill>
                            <a:schemeClr val="tx1"/>
                          </a:solidFill>
                          <a:effectLst/>
                          <a:latin typeface="Arial" charset="0"/>
                        </a:rPr>
                        <a:t>5  6</a:t>
                      </a:r>
                      <a:endParaRPr kumimoji="0" lang="es-ES" sz="1100" b="0"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100" b="0" i="0" u="none" strike="noStrike" cap="none" normalizeH="0" baseline="0" dirty="0" smtClean="0">
                          <a:ln>
                            <a:noFill/>
                          </a:ln>
                          <a:solidFill>
                            <a:schemeClr val="tx1"/>
                          </a:solidFill>
                          <a:effectLst/>
                          <a:latin typeface="Arial" charset="0"/>
                        </a:rPr>
                        <a:t>7   8</a:t>
                      </a:r>
                      <a:endParaRPr kumimoji="0" lang="es-ES" sz="1100" b="0" i="0" u="none" strike="noStrike" cap="none" normalizeH="0" baseline="0" dirty="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100" b="0" i="0" u="none" strike="noStrike" cap="none" normalizeH="0" baseline="0" dirty="0" smtClean="0">
                          <a:ln>
                            <a:noFill/>
                          </a:ln>
                          <a:solidFill>
                            <a:schemeClr val="tx1"/>
                          </a:solidFill>
                          <a:effectLst/>
                          <a:latin typeface="Arial" charset="0"/>
                        </a:rPr>
                        <a:t>9   10</a:t>
                      </a:r>
                      <a:endParaRPr kumimoji="0" lang="es-ES" sz="1100" b="0" i="0" u="none" strike="noStrike" cap="none" normalizeH="0" baseline="0" dirty="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11" name="Text Box 100"/>
          <p:cNvSpPr txBox="1">
            <a:spLocks noChangeArrowheads="1"/>
          </p:cNvSpPr>
          <p:nvPr/>
        </p:nvSpPr>
        <p:spPr bwMode="auto">
          <a:xfrm>
            <a:off x="909836" y="2524472"/>
            <a:ext cx="6910175" cy="830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latin typeface="Arial" panose="020B0604020202020204" pitchFamily="34" charset="0"/>
              </a:rPr>
              <a:t>V[3]=900; en el cuarto elemento del arreglo se asigna el 900.</a:t>
            </a:r>
            <a:endParaRPr lang="es-ES" altLang="es-MX" sz="2399" dirty="0">
              <a:latin typeface="Arial" panose="020B0604020202020204" pitchFamily="34" charset="0"/>
            </a:endParaRPr>
          </a:p>
        </p:txBody>
      </p:sp>
      <p:sp>
        <p:nvSpPr>
          <p:cNvPr id="12" name="Text Box 101"/>
          <p:cNvSpPr txBox="1">
            <a:spLocks noChangeArrowheads="1"/>
          </p:cNvSpPr>
          <p:nvPr/>
        </p:nvSpPr>
        <p:spPr bwMode="auto">
          <a:xfrm>
            <a:off x="909835" y="3475067"/>
            <a:ext cx="6910175" cy="830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latin typeface="Arial" panose="020B0604020202020204" pitchFamily="34" charset="0"/>
              </a:rPr>
              <a:t>¿Cómo realiza la asignación en la localidad de memoria correcta?</a:t>
            </a:r>
            <a:endParaRPr lang="es-ES" altLang="es-MX" sz="2399" dirty="0">
              <a:latin typeface="Arial" panose="020B0604020202020204" pitchFamily="34" charset="0"/>
            </a:endParaRPr>
          </a:p>
        </p:txBody>
      </p:sp>
      <p:sp>
        <p:nvSpPr>
          <p:cNvPr id="13" name="Text Box 102"/>
          <p:cNvSpPr txBox="1">
            <a:spLocks noChangeArrowheads="1"/>
          </p:cNvSpPr>
          <p:nvPr/>
        </p:nvSpPr>
        <p:spPr bwMode="auto">
          <a:xfrm>
            <a:off x="909834" y="4305167"/>
            <a:ext cx="8064897"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latin typeface="Arial" panose="020B0604020202020204" pitchFamily="34" charset="0"/>
              </a:rPr>
              <a:t>Dirección inicio del arreglo + Sub*Byte del tipo de dato</a:t>
            </a:r>
            <a:endParaRPr lang="es-ES" altLang="es-MX" sz="2399" dirty="0">
              <a:latin typeface="Arial" panose="020B0604020202020204" pitchFamily="34" charset="0"/>
            </a:endParaRPr>
          </a:p>
        </p:txBody>
      </p:sp>
      <p:sp>
        <p:nvSpPr>
          <p:cNvPr id="14" name="Text Box 103"/>
          <p:cNvSpPr txBox="1">
            <a:spLocks noChangeArrowheads="1"/>
          </p:cNvSpPr>
          <p:nvPr/>
        </p:nvSpPr>
        <p:spPr bwMode="auto">
          <a:xfrm>
            <a:off x="621804" y="5145425"/>
            <a:ext cx="2077830"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latin typeface="Arial" panose="020B0604020202020204" pitchFamily="34" charset="0"/>
              </a:rPr>
              <a:t>Para sub=3,</a:t>
            </a:r>
            <a:r>
              <a:rPr lang="es-MX" altLang="es-MX" sz="2399" dirty="0"/>
              <a:t> </a:t>
            </a:r>
            <a:endParaRPr lang="es-ES" altLang="es-MX" sz="2399" dirty="0"/>
          </a:p>
        </p:txBody>
      </p:sp>
      <p:sp>
        <p:nvSpPr>
          <p:cNvPr id="15" name="Text Box 118"/>
          <p:cNvSpPr txBox="1">
            <a:spLocks noChangeArrowheads="1"/>
          </p:cNvSpPr>
          <p:nvPr/>
        </p:nvSpPr>
        <p:spPr bwMode="auto">
          <a:xfrm>
            <a:off x="2626628" y="5145425"/>
            <a:ext cx="1740355"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latin typeface="Arial" panose="020B0604020202020204" pitchFamily="34" charset="0"/>
              </a:rPr>
              <a:t>DI + 3 * 2 =</a:t>
            </a:r>
            <a:endParaRPr lang="es-ES" altLang="es-MX" sz="2399" dirty="0"/>
          </a:p>
        </p:txBody>
      </p:sp>
      <p:sp>
        <p:nvSpPr>
          <p:cNvPr id="16" name="Text Box 120"/>
          <p:cNvSpPr txBox="1">
            <a:spLocks noChangeArrowheads="1"/>
          </p:cNvSpPr>
          <p:nvPr/>
        </p:nvSpPr>
        <p:spPr bwMode="auto">
          <a:xfrm>
            <a:off x="4366984" y="5127703"/>
            <a:ext cx="1632122"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latin typeface="Arial" panose="020B0604020202020204" pitchFamily="34" charset="0"/>
              </a:rPr>
              <a:t>1 + 3 * 2 =</a:t>
            </a:r>
            <a:endParaRPr lang="es-ES" altLang="es-MX" sz="2399" dirty="0"/>
          </a:p>
        </p:txBody>
      </p:sp>
      <p:sp>
        <p:nvSpPr>
          <p:cNvPr id="17" name="Text Box 121"/>
          <p:cNvSpPr txBox="1">
            <a:spLocks noChangeArrowheads="1"/>
          </p:cNvSpPr>
          <p:nvPr/>
        </p:nvSpPr>
        <p:spPr bwMode="auto">
          <a:xfrm>
            <a:off x="6041857" y="5127703"/>
            <a:ext cx="1381404"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latin typeface="Arial" panose="020B0604020202020204" pitchFamily="34" charset="0"/>
              </a:rPr>
              <a:t>1 + 6 =</a:t>
            </a:r>
            <a:endParaRPr lang="es-ES" altLang="es-MX" sz="2399" dirty="0"/>
          </a:p>
        </p:txBody>
      </p:sp>
      <p:sp>
        <p:nvSpPr>
          <p:cNvPr id="18" name="Text Box 122"/>
          <p:cNvSpPr txBox="1">
            <a:spLocks noChangeArrowheads="1"/>
          </p:cNvSpPr>
          <p:nvPr/>
        </p:nvSpPr>
        <p:spPr bwMode="auto">
          <a:xfrm>
            <a:off x="7388322" y="5085184"/>
            <a:ext cx="431688" cy="461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latin typeface="Arial" panose="020B0604020202020204" pitchFamily="34" charset="0"/>
              </a:rPr>
              <a:t>7</a:t>
            </a:r>
            <a:endParaRPr lang="es-ES" altLang="es-MX" sz="2399" dirty="0"/>
          </a:p>
        </p:txBody>
      </p:sp>
      <p:sp>
        <p:nvSpPr>
          <p:cNvPr id="19" name="Text Box 123"/>
          <p:cNvSpPr txBox="1">
            <a:spLocks noChangeArrowheads="1"/>
          </p:cNvSpPr>
          <p:nvPr/>
        </p:nvSpPr>
        <p:spPr bwMode="auto">
          <a:xfrm>
            <a:off x="2735343" y="5995417"/>
            <a:ext cx="7270444" cy="830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latin typeface="Arial" panose="020B0604020202020204" pitchFamily="34" charset="0"/>
              </a:rPr>
              <a:t>Observe que el tercer elemento del arreglo inicia en la dirección 7.</a:t>
            </a:r>
            <a:endParaRPr lang="es-ES" altLang="es-MX" sz="2399" dirty="0">
              <a:latin typeface="Arial" panose="020B0604020202020204" pitchFamily="34" charset="0"/>
            </a:endParaRPr>
          </a:p>
        </p:txBody>
      </p:sp>
    </p:spTree>
    <p:extLst>
      <p:ext uri="{BB962C8B-B14F-4D97-AF65-F5344CB8AC3E}">
        <p14:creationId xmlns:p14="http://schemas.microsoft.com/office/powerpoint/2010/main" val="1748008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smtClean="0"/>
              <a:t>Memoria Estática</a:t>
            </a:r>
            <a:endParaRPr lang="es-MX" dirty="0"/>
          </a:p>
        </p:txBody>
      </p:sp>
      <p:sp>
        <p:nvSpPr>
          <p:cNvPr id="3" name="Content Placeholder 2"/>
          <p:cNvSpPr>
            <a:spLocks noGrp="1"/>
          </p:cNvSpPr>
          <p:nvPr>
            <p:ph idx="1"/>
          </p:nvPr>
        </p:nvSpPr>
        <p:spPr/>
        <p:txBody>
          <a:bodyPr>
            <a:normAutofit/>
          </a:bodyPr>
          <a:lstStyle/>
          <a:p>
            <a:r>
              <a:rPr lang="es-419" dirty="0"/>
              <a:t>Solo aquellos datos de los cuales se conoce el tamaño exacto que ocupan para guardarse pueden almacenarse en la memoria estática. </a:t>
            </a:r>
            <a:endParaRPr lang="es-MX" dirty="0"/>
          </a:p>
          <a:p>
            <a:r>
              <a:rPr lang="es-MX" dirty="0"/>
              <a:t>Como consecuencia de esta condición no podrán almacenarse en memoria estática: </a:t>
            </a:r>
          </a:p>
          <a:p>
            <a:pPr lvl="1"/>
            <a:r>
              <a:rPr lang="es-MX" sz="2799" dirty="0"/>
              <a:t>Los objetos correspondientes a procedimientos o funciones recursivas, ya que en tiempo de compilación no se sabe el número de variables que serán necesarias.</a:t>
            </a:r>
          </a:p>
          <a:p>
            <a:pPr lvl="1"/>
            <a:r>
              <a:rPr lang="es-MX" sz="2799" dirty="0"/>
              <a:t>Las estructuras dinámicas de datos tales como listas, árboles, etc. ya que el número de elementos que las forman no es conocido hasta que el programa se ejecuta.</a:t>
            </a:r>
          </a:p>
          <a:p>
            <a:endParaRPr lang="es-MX" dirty="0"/>
          </a:p>
        </p:txBody>
      </p:sp>
    </p:spTree>
    <p:extLst>
      <p:ext uri="{BB962C8B-B14F-4D97-AF65-F5344CB8AC3E}">
        <p14:creationId xmlns:p14="http://schemas.microsoft.com/office/powerpoint/2010/main" val="40283985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smtClean="0"/>
              <a:t>Uso de Memoria estática: Ejercicios con arreglos</a:t>
            </a:r>
            <a:endParaRPr lang="es-MX" dirty="0"/>
          </a:p>
        </p:txBody>
      </p:sp>
      <p:sp>
        <p:nvSpPr>
          <p:cNvPr id="3" name="Content Placeholder 2"/>
          <p:cNvSpPr>
            <a:spLocks noGrp="1"/>
          </p:cNvSpPr>
          <p:nvPr>
            <p:ph idx="1"/>
          </p:nvPr>
        </p:nvSpPr>
        <p:spPr/>
        <p:txBody>
          <a:bodyPr>
            <a:normAutofit fontScale="92500" lnSpcReduction="20000"/>
          </a:bodyPr>
          <a:lstStyle/>
          <a:p>
            <a:pPr marL="45706" indent="0">
              <a:buNone/>
            </a:pPr>
            <a:r>
              <a:rPr lang="es-MX" dirty="0"/>
              <a:t>Realizar en </a:t>
            </a:r>
            <a:r>
              <a:rPr lang="es-MX" dirty="0" smtClean="0"/>
              <a:t>clase:</a:t>
            </a:r>
          </a:p>
          <a:p>
            <a:pPr marL="502906" indent="-457200"/>
            <a:r>
              <a:rPr lang="es-MX" dirty="0" smtClean="0"/>
              <a:t>Escribir </a:t>
            </a:r>
            <a:r>
              <a:rPr lang="es-MX" dirty="0"/>
              <a:t>un programa que permite el llenado de un </a:t>
            </a:r>
            <a:r>
              <a:rPr lang="es-MX" dirty="0" smtClean="0"/>
              <a:t>arreglo de </a:t>
            </a:r>
            <a:r>
              <a:rPr lang="es-MX" dirty="0"/>
              <a:t>10 </a:t>
            </a:r>
            <a:r>
              <a:rPr lang="es-MX" dirty="0" smtClean="0"/>
              <a:t>posiciones, posteriormente </a:t>
            </a:r>
            <a:r>
              <a:rPr lang="es-MX" dirty="0"/>
              <a:t>debe permitir el ingreso de 1 dato y verificar e informar si este se encuentra en el </a:t>
            </a:r>
            <a:r>
              <a:rPr lang="es-MX" dirty="0" smtClean="0"/>
              <a:t>arreglo y </a:t>
            </a:r>
            <a:r>
              <a:rPr lang="es-MX" dirty="0"/>
              <a:t>cuantas veces se </a:t>
            </a:r>
            <a:r>
              <a:rPr lang="es-MX" dirty="0" smtClean="0"/>
              <a:t>encuentra. Hacer un menú para: 1.- Llenar arreglo, 2.- Pedir y verificar que se encuentra un número.</a:t>
            </a:r>
          </a:p>
          <a:p>
            <a:pPr marL="45706" indent="0">
              <a:buNone/>
            </a:pPr>
            <a:r>
              <a:rPr lang="es-MX" dirty="0"/>
              <a:t>Deberán de subir </a:t>
            </a:r>
            <a:r>
              <a:rPr lang="es-MX" dirty="0" smtClean="0"/>
              <a:t>la siguiente tarea </a:t>
            </a:r>
            <a:r>
              <a:rPr lang="es-MX" dirty="0"/>
              <a:t>en la </a:t>
            </a:r>
            <a:r>
              <a:rPr lang="es-MX" dirty="0" smtClean="0"/>
              <a:t>plataforma</a:t>
            </a:r>
            <a:r>
              <a:rPr lang="es-MX" dirty="0"/>
              <a:t>:</a:t>
            </a:r>
          </a:p>
          <a:p>
            <a:pPr marL="502906" indent="-457200"/>
            <a:r>
              <a:rPr lang="es-MX" dirty="0" smtClean="0"/>
              <a:t>Se </a:t>
            </a:r>
            <a:r>
              <a:rPr lang="es-MX" dirty="0"/>
              <a:t>pide la implementación de un programa </a:t>
            </a:r>
            <a:r>
              <a:rPr lang="es-MX" dirty="0" smtClean="0"/>
              <a:t>para </a:t>
            </a:r>
            <a:r>
              <a:rPr lang="es-MX" dirty="0"/>
              <a:t>rellenar un </a:t>
            </a:r>
            <a:r>
              <a:rPr lang="es-MX" dirty="0" smtClean="0"/>
              <a:t>arreglo de </a:t>
            </a:r>
            <a:r>
              <a:rPr lang="es-MX" dirty="0"/>
              <a:t>10 números enteros sin que se repita ningún valor. El programa deberá controlar que cuando el usuario introduzca un nuevo valor éste no haya sido introducido previamente; si dicho valor ya existe en el </a:t>
            </a:r>
            <a:r>
              <a:rPr lang="es-MX" dirty="0" smtClean="0"/>
              <a:t>arreglo el </a:t>
            </a:r>
            <a:r>
              <a:rPr lang="es-MX" dirty="0"/>
              <a:t>programa deberá volver a pedir otro hasta que el que se introduzca no exista</a:t>
            </a:r>
            <a:r>
              <a:rPr lang="es-MX" dirty="0" smtClean="0"/>
              <a:t>. Al final presentar el arreglo por pantalla.</a:t>
            </a:r>
            <a:endParaRPr lang="es-MX" dirty="0"/>
          </a:p>
          <a:p>
            <a:pPr marL="45706" indent="0">
              <a:buNone/>
            </a:pPr>
            <a:endParaRPr lang="es-MX" dirty="0"/>
          </a:p>
        </p:txBody>
      </p:sp>
    </p:spTree>
    <p:extLst>
      <p:ext uri="{BB962C8B-B14F-4D97-AF65-F5344CB8AC3E}">
        <p14:creationId xmlns:p14="http://schemas.microsoft.com/office/powerpoint/2010/main" val="1421896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¿Qué es una Estructura de Datos?</a:t>
            </a:r>
            <a:endParaRPr lang="es-MX" dirty="0"/>
          </a:p>
        </p:txBody>
      </p:sp>
      <p:sp>
        <p:nvSpPr>
          <p:cNvPr id="3" name="Content Placeholder 2"/>
          <p:cNvSpPr>
            <a:spLocks noGrp="1"/>
          </p:cNvSpPr>
          <p:nvPr>
            <p:ph idx="1"/>
          </p:nvPr>
        </p:nvSpPr>
        <p:spPr/>
        <p:txBody>
          <a:bodyPr/>
          <a:lstStyle/>
          <a:p>
            <a:r>
              <a:rPr lang="es-MX" dirty="0"/>
              <a:t>En la programación existen problemas en los cuales se requiere operar con una colección de datos. Por ejemplo, si requerimos almacenar información de los empleados de una empresa para luego manipular esta información, si requerimos simular los clientes que son atendidos en un supermercado, etc.  </a:t>
            </a:r>
          </a:p>
          <a:p>
            <a:endParaRPr lang="es-MX" dirty="0"/>
          </a:p>
        </p:txBody>
      </p:sp>
    </p:spTree>
    <p:extLst>
      <p:ext uri="{BB962C8B-B14F-4D97-AF65-F5344CB8AC3E}">
        <p14:creationId xmlns:p14="http://schemas.microsoft.com/office/powerpoint/2010/main" val="129572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¿Qué es una Estructura de datos?</a:t>
            </a:r>
            <a:endParaRPr lang="es-MX" dirty="0"/>
          </a:p>
        </p:txBody>
      </p:sp>
      <p:sp>
        <p:nvSpPr>
          <p:cNvPr id="3" name="Content Placeholder 2"/>
          <p:cNvSpPr>
            <a:spLocks noGrp="1"/>
          </p:cNvSpPr>
          <p:nvPr>
            <p:ph idx="1"/>
          </p:nvPr>
        </p:nvSpPr>
        <p:spPr/>
        <p:txBody>
          <a:bodyPr>
            <a:normAutofit/>
          </a:bodyPr>
          <a:lstStyle/>
          <a:p>
            <a:pPr algn="just"/>
            <a:r>
              <a:rPr lang="es-MX" dirty="0"/>
              <a:t>En estos casos necesitamos agrupar estos objetos para luego trabajar con ellos, en conclusión, una estructura de datos es una manera de disponer de una colección de datos, así como, de la forma en cómo van a ser manipulados,  esto es, saber como se agregarán nuevos datos, cómo se accederán a estos datos, cómo se eliminan datos, etc.</a:t>
            </a:r>
          </a:p>
          <a:p>
            <a:endParaRPr lang="es-MX" dirty="0"/>
          </a:p>
          <a:p>
            <a:endParaRPr lang="es-MX" dirty="0"/>
          </a:p>
        </p:txBody>
      </p:sp>
    </p:spTree>
    <p:extLst>
      <p:ext uri="{BB962C8B-B14F-4D97-AF65-F5344CB8AC3E}">
        <p14:creationId xmlns:p14="http://schemas.microsoft.com/office/powerpoint/2010/main" val="1552878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Estructura de datos</a:t>
            </a:r>
            <a:endParaRPr lang="es-MX" dirty="0"/>
          </a:p>
        </p:txBody>
      </p:sp>
      <p:sp>
        <p:nvSpPr>
          <p:cNvPr id="3" name="Content Placeholder 2"/>
          <p:cNvSpPr>
            <a:spLocks noGrp="1"/>
          </p:cNvSpPr>
          <p:nvPr>
            <p:ph idx="1"/>
          </p:nvPr>
        </p:nvSpPr>
        <p:spPr/>
        <p:txBody>
          <a:bodyPr/>
          <a:lstStyle/>
          <a:p>
            <a:r>
              <a:rPr lang="es-MX" dirty="0"/>
              <a:t>Una estructura de datos es una forma de organizar datos para facilitar su manipulación.</a:t>
            </a:r>
          </a:p>
          <a:p>
            <a:endParaRPr lang="es-MX" dirty="0"/>
          </a:p>
        </p:txBody>
      </p:sp>
    </p:spTree>
    <p:extLst>
      <p:ext uri="{BB962C8B-B14F-4D97-AF65-F5344CB8AC3E}">
        <p14:creationId xmlns:p14="http://schemas.microsoft.com/office/powerpoint/2010/main" val="744109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42702" y="365699"/>
            <a:ext cx="9872948" cy="1356007"/>
          </a:xfrm>
        </p:spPr>
        <p:txBody>
          <a:bodyPr/>
          <a:lstStyle/>
          <a:p>
            <a:r>
              <a:rPr lang="es-MX" dirty="0" smtClean="0"/>
              <a:t>1.1. Clasificación de las Estructuras de Datos</a:t>
            </a:r>
            <a:endParaRPr lang="es-MX" dirty="0"/>
          </a:p>
        </p:txBody>
      </p:sp>
      <p:pic>
        <p:nvPicPr>
          <p:cNvPr id="24578" name="Picture 2" descr="http://img177.imageshack.us/img177/9365/clasificacionestdatos2.png"/>
          <p:cNvPicPr>
            <a:picLocks noChangeAspect="1" noChangeArrowheads="1"/>
          </p:cNvPicPr>
          <p:nvPr/>
        </p:nvPicPr>
        <p:blipFill>
          <a:blip r:embed="rId2" cstate="print"/>
          <a:srcRect/>
          <a:stretch>
            <a:fillRect/>
          </a:stretch>
        </p:blipFill>
        <p:spPr bwMode="auto">
          <a:xfrm>
            <a:off x="1142702" y="1615796"/>
            <a:ext cx="8436684" cy="4975577"/>
          </a:xfrm>
          <a:prstGeom prst="rect">
            <a:avLst/>
          </a:prstGeom>
          <a:noFill/>
        </p:spPr>
      </p:pic>
    </p:spTree>
    <p:extLst>
      <p:ext uri="{BB962C8B-B14F-4D97-AF65-F5344CB8AC3E}">
        <p14:creationId xmlns:p14="http://schemas.microsoft.com/office/powerpoint/2010/main" val="24181346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MX" dirty="0" smtClean="0"/>
              <a:t>Introducción a las estructuras de datos</a:t>
            </a:r>
            <a:endParaRPr lang="es-MX" dirty="0"/>
          </a:p>
        </p:txBody>
      </p:sp>
      <p:sp>
        <p:nvSpPr>
          <p:cNvPr id="5" name="Text Placeholder 4"/>
          <p:cNvSpPr>
            <a:spLocks noGrp="1"/>
          </p:cNvSpPr>
          <p:nvPr>
            <p:ph type="body" idx="1"/>
          </p:nvPr>
        </p:nvSpPr>
        <p:spPr/>
        <p:txBody>
          <a:bodyPr/>
          <a:lstStyle/>
          <a:p>
            <a:r>
              <a:rPr lang="es-MX" dirty="0" smtClean="0"/>
              <a:t>1.2. Tipos de Datos Abstractos</a:t>
            </a:r>
          </a:p>
          <a:p>
            <a:r>
              <a:rPr lang="es-MX" dirty="0" smtClean="0"/>
              <a:t>1.3. Ejemplos de Tipos de Datos Abstractos</a:t>
            </a:r>
          </a:p>
          <a:p>
            <a:endParaRPr lang="es-MX" dirty="0"/>
          </a:p>
        </p:txBody>
      </p:sp>
    </p:spTree>
    <p:extLst>
      <p:ext uri="{BB962C8B-B14F-4D97-AF65-F5344CB8AC3E}">
        <p14:creationId xmlns:p14="http://schemas.microsoft.com/office/powerpoint/2010/main" val="219938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1.2. Tipos de Datos </a:t>
            </a:r>
            <a:r>
              <a:rPr lang="es-MX" dirty="0"/>
              <a:t>A</a:t>
            </a:r>
            <a:r>
              <a:rPr lang="es-MX" dirty="0" smtClean="0"/>
              <a:t>bstractos (TDA)</a:t>
            </a:r>
            <a:endParaRPr lang="es-MX" dirty="0"/>
          </a:p>
        </p:txBody>
      </p:sp>
      <p:sp>
        <p:nvSpPr>
          <p:cNvPr id="3" name="Content Placeholder 2"/>
          <p:cNvSpPr>
            <a:spLocks noGrp="1"/>
          </p:cNvSpPr>
          <p:nvPr>
            <p:ph idx="1"/>
          </p:nvPr>
        </p:nvSpPr>
        <p:spPr/>
        <p:txBody>
          <a:bodyPr>
            <a:normAutofit/>
          </a:bodyPr>
          <a:lstStyle/>
          <a:p>
            <a:r>
              <a:rPr lang="es-MX" sz="2399" dirty="0"/>
              <a:t>Un TDA es un tipo de dato definido por el programador que se puede manipular de un modo similar a los tipos de datos definidos por el sistema.</a:t>
            </a:r>
          </a:p>
          <a:p>
            <a:r>
              <a:rPr lang="es-MX" sz="2399" dirty="0"/>
              <a:t>Está formado por un conjunto válido de elementos y un número de operaciones primitivas que se pueden realizar sobre ellos.</a:t>
            </a:r>
          </a:p>
          <a:p>
            <a:r>
              <a:rPr lang="es-MX" sz="2399" dirty="0"/>
              <a:t>Un TDA es el elemento básico de la abstracción de datos. Su desarrollo es </a:t>
            </a:r>
            <a:r>
              <a:rPr lang="es-MX" sz="2399" dirty="0">
                <a:effectLst>
                  <a:outerShdw blurRad="38100" dist="38100" dir="2700000" algn="tl">
                    <a:srgbClr val="000000">
                      <a:alpha val="43137"/>
                    </a:srgbClr>
                  </a:outerShdw>
                </a:effectLst>
              </a:rPr>
              <a:t>independiente</a:t>
            </a:r>
            <a:r>
              <a:rPr lang="es-MX" sz="2399" dirty="0"/>
              <a:t> del lenguaje de programación utilizado, aunque este puede aportar mecanismos que faciliten su realización. </a:t>
            </a:r>
          </a:p>
          <a:p>
            <a:r>
              <a:rPr lang="es-MX" sz="2399" dirty="0"/>
              <a:t>Debe verse como una caja negra.</a:t>
            </a:r>
          </a:p>
        </p:txBody>
      </p:sp>
    </p:spTree>
    <p:extLst>
      <p:ext uri="{BB962C8B-B14F-4D97-AF65-F5344CB8AC3E}">
        <p14:creationId xmlns:p14="http://schemas.microsoft.com/office/powerpoint/2010/main" val="929506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73" y="442952"/>
            <a:ext cx="9872948" cy="1356007"/>
          </a:xfrm>
        </p:spPr>
        <p:txBody>
          <a:bodyPr/>
          <a:lstStyle/>
          <a:p>
            <a:r>
              <a:rPr lang="es-MX" dirty="0" smtClean="0"/>
              <a:t>Abstracción</a:t>
            </a:r>
            <a:endParaRPr lang="es-MX" dirty="0"/>
          </a:p>
        </p:txBody>
      </p:sp>
      <p:pic>
        <p:nvPicPr>
          <p:cNvPr id="4" name="Picture 2" descr="http://www.gayatlacomulco.com/tutorials/fundamentosdeprog/abstraccion.jpg"/>
          <p:cNvPicPr>
            <a:picLocks noGrp="1" noChangeAspect="1" noChangeArrowheads="1"/>
          </p:cNvPicPr>
          <p:nvPr>
            <p:ph idx="1"/>
          </p:nvPr>
        </p:nvPicPr>
        <p:blipFill>
          <a:blip r:embed="rId2" cstate="print"/>
          <a:srcRect/>
          <a:stretch>
            <a:fillRect/>
          </a:stretch>
        </p:blipFill>
        <p:spPr bwMode="auto">
          <a:xfrm>
            <a:off x="3317918" y="442952"/>
            <a:ext cx="8534211" cy="5660937"/>
          </a:xfrm>
          <a:prstGeom prst="rect">
            <a:avLst/>
          </a:prstGeom>
          <a:noFill/>
        </p:spPr>
      </p:pic>
    </p:spTree>
    <p:extLst>
      <p:ext uri="{BB962C8B-B14F-4D97-AF65-F5344CB8AC3E}">
        <p14:creationId xmlns:p14="http://schemas.microsoft.com/office/powerpoint/2010/main" val="4071565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Tema de Offic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Tema de Offic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2.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01D382-32B0-43EE-932C-28906AF37617}">
  <ds:schemaRefs>
    <ds:schemaRef ds:uri="http://purl.org/dc/elements/1.1/"/>
    <ds:schemaRef ds:uri="http://schemas.microsoft.com/office/2006/metadata/properties"/>
    <ds:schemaRef ds:uri="http://schemas.microsoft.com/office/2006/documentManagement/types"/>
    <ds:schemaRef ds:uri="http://purl.org/dc/terms/"/>
    <ds:schemaRef ds:uri="http://purl.org/dc/dcmitype/"/>
    <ds:schemaRef ds:uri="http://schemas.microsoft.com/office/infopath/2007/PartnerControls"/>
    <ds:schemaRef ds:uri="http://schemas.openxmlformats.org/package/2006/metadata/core-properties"/>
    <ds:schemaRef ds:uri="4873beb7-5857-4685-be1f-d57550cc96c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TM02900688[[fn=Faceta]]</Template>
  <TotalTime>0</TotalTime>
  <Words>1309</Words>
  <Application>Microsoft Office PowerPoint</Application>
  <PresentationFormat>Personalizado</PresentationFormat>
  <Paragraphs>138</Paragraphs>
  <Slides>22</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22</vt:i4>
      </vt:variant>
    </vt:vector>
  </HeadingPairs>
  <TitlesOfParts>
    <vt:vector size="31" baseType="lpstr">
      <vt:lpstr>Arial</vt:lpstr>
      <vt:lpstr>Calibri</vt:lpstr>
      <vt:lpstr>Calibri Light</vt:lpstr>
      <vt:lpstr>Century Gothic</vt:lpstr>
      <vt:lpstr>Times New Roman</vt:lpstr>
      <vt:lpstr>Verdana</vt:lpstr>
      <vt:lpstr>Wingdings</vt:lpstr>
      <vt:lpstr>Wingdings 2</vt:lpstr>
      <vt:lpstr>HDOfficeLightV0</vt:lpstr>
      <vt:lpstr>Unidad I</vt:lpstr>
      <vt:lpstr>Contenido</vt:lpstr>
      <vt:lpstr>¿Qué es una Estructura de Datos?</vt:lpstr>
      <vt:lpstr>¿Qué es una Estructura de datos?</vt:lpstr>
      <vt:lpstr>Estructura de datos</vt:lpstr>
      <vt:lpstr>1.1. Clasificación de las Estructuras de Datos</vt:lpstr>
      <vt:lpstr>Introducción a las estructuras de datos</vt:lpstr>
      <vt:lpstr>1.2. Tipos de Datos Abstractos (TDA)</vt:lpstr>
      <vt:lpstr>Abstracción</vt:lpstr>
      <vt:lpstr>Abstracción</vt:lpstr>
      <vt:lpstr>Elementos de los TDA</vt:lpstr>
      <vt:lpstr>Presentación de PowerPoint</vt:lpstr>
      <vt:lpstr>1.3. Ejemplos de TDA</vt:lpstr>
      <vt:lpstr>Operaciones básicas en TDA</vt:lpstr>
      <vt:lpstr>Ejercicio</vt:lpstr>
      <vt:lpstr>1.4. Manejo de Memoria</vt:lpstr>
      <vt:lpstr>Memoria</vt:lpstr>
      <vt:lpstr>Presentación de PowerPoint</vt:lpstr>
      <vt:lpstr>1.4.1. Memoria Estática</vt:lpstr>
      <vt:lpstr>Memoria Estática</vt:lpstr>
      <vt:lpstr>Memoria Estática</vt:lpstr>
      <vt:lpstr>Uso de Memoria estática: Ejercicios con arreglos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2017-01-29T01:04:52Z</dcterms:created>
  <dcterms:modified xsi:type="dcterms:W3CDTF">2017-08-24T18:47:05Z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