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4"/>
  </p:sldMasterIdLst>
  <p:notesMasterIdLst>
    <p:notesMasterId r:id="rId56"/>
  </p:notesMasterIdLst>
  <p:handoutMasterIdLst>
    <p:handoutMasterId r:id="rId57"/>
  </p:handoutMasterIdLst>
  <p:sldIdLst>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44" r:id="rId31"/>
    <p:sldId id="345" r:id="rId32"/>
    <p:sldId id="346" r:id="rId33"/>
    <p:sldId id="347" r:id="rId34"/>
    <p:sldId id="323" r:id="rId35"/>
    <p:sldId id="348" r:id="rId36"/>
    <p:sldId id="349" r:id="rId37"/>
    <p:sldId id="350" r:id="rId38"/>
    <p:sldId id="351" r:id="rId39"/>
    <p:sldId id="352" r:id="rId40"/>
    <p:sldId id="353" r:id="rId41"/>
    <p:sldId id="354" r:id="rId42"/>
    <p:sldId id="355" r:id="rId43"/>
    <p:sldId id="356" r:id="rId44"/>
    <p:sldId id="357" r:id="rId45"/>
    <p:sldId id="358" r:id="rId46"/>
    <p:sldId id="359" r:id="rId47"/>
    <p:sldId id="360" r:id="rId48"/>
    <p:sldId id="361" r:id="rId49"/>
    <p:sldId id="362" r:id="rId50"/>
    <p:sldId id="363" r:id="rId51"/>
    <p:sldId id="364" r:id="rId52"/>
    <p:sldId id="365" r:id="rId53"/>
    <p:sldId id="366" r:id="rId54"/>
    <p:sldId id="367" r:id="rId55"/>
  </p:sldIdLst>
  <p:sldSz cx="12188825" cy="6858000"/>
  <p:notesSz cx="7010400" cy="9236075"/>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howGuides="1">
      <p:cViewPr varScale="1">
        <p:scale>
          <a:sx n="74" d="100"/>
          <a:sy n="74" d="100"/>
        </p:scale>
        <p:origin x="582" y="72"/>
      </p:cViewPr>
      <p:guideLst>
        <p:guide pos="3839"/>
        <p:guide orient="horz" pos="2160"/>
      </p:guideLst>
    </p:cSldViewPr>
  </p:slideViewPr>
  <p:notesTextViewPr>
    <p:cViewPr>
      <p:scale>
        <a:sx n="1" d="1"/>
        <a:sy n="1" d="1"/>
      </p:scale>
      <p:origin x="0" y="0"/>
    </p:cViewPr>
  </p:notesTextViewPr>
  <p:notesViewPr>
    <p:cSldViewPr>
      <p:cViewPr>
        <p:scale>
          <a:sx n="75" d="100"/>
          <a:sy n="75" d="100"/>
        </p:scale>
        <p:origin x="3342" y="798"/>
      </p:cViewPr>
      <p:guideLst>
        <p:guide orient="horz" pos="2909"/>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3037840" cy="461804"/>
          </a:xfrm>
          <a:prstGeom prst="rect">
            <a:avLst/>
          </a:prstGeom>
        </p:spPr>
        <p:txBody>
          <a:bodyPr vert="horz" lIns="91440" tIns="45720" rIns="91440" bIns="45720" rtlCol="0"/>
          <a:lstStyle>
            <a:lvl1pPr algn="l" rtl="0">
              <a:defRPr sz="1200"/>
            </a:lvl1pPr>
          </a:lstStyle>
          <a:p>
            <a:pPr rtl="0"/>
            <a:endParaRPr lang="es-ES" dirty="0">
              <a:solidFill>
                <a:schemeClr val="tx2"/>
              </a:solidFill>
            </a:endParaRPr>
          </a:p>
        </p:txBody>
      </p:sp>
      <p:sp>
        <p:nvSpPr>
          <p:cNvPr id="3" name="Marcador de posición de fecha 2"/>
          <p:cNvSpPr>
            <a:spLocks noGrp="1"/>
          </p:cNvSpPr>
          <p:nvPr>
            <p:ph type="dt" sz="quarter" idx="1"/>
          </p:nvPr>
        </p:nvSpPr>
        <p:spPr>
          <a:xfrm>
            <a:off x="3970938" y="0"/>
            <a:ext cx="3037840" cy="461804"/>
          </a:xfrm>
          <a:prstGeom prst="rect">
            <a:avLst/>
          </a:prstGeom>
        </p:spPr>
        <p:txBody>
          <a:bodyPr vert="horz" lIns="91440" tIns="45720" rIns="91440" bIns="45720" rtlCol="0"/>
          <a:lstStyle>
            <a:lvl1pPr algn="l" rtl="0">
              <a:defRPr sz="1200"/>
            </a:lvl1pPr>
          </a:lstStyle>
          <a:p>
            <a:pPr algn="r" rtl="0"/>
            <a:fld id="{5DD6FA3E-F0AA-4174-B4A2-E5A74C55C518}" type="datetime1">
              <a:rPr lang="es-ES" smtClean="0">
                <a:solidFill>
                  <a:schemeClr val="tx2"/>
                </a:solidFill>
              </a:rPr>
              <a:pPr algn="r" rtl="0"/>
              <a:t>30/11/2017</a:t>
            </a:fld>
            <a:endParaRPr lang="es-ES" dirty="0">
              <a:solidFill>
                <a:schemeClr val="tx2"/>
              </a:solidFill>
            </a:endParaRPr>
          </a:p>
        </p:txBody>
      </p:sp>
      <p:sp>
        <p:nvSpPr>
          <p:cNvPr id="4" name="Marcador de posición de pie de página 3"/>
          <p:cNvSpPr>
            <a:spLocks noGrp="1"/>
          </p:cNvSpPr>
          <p:nvPr>
            <p:ph type="ftr" sz="quarter" idx="2"/>
          </p:nvPr>
        </p:nvSpPr>
        <p:spPr>
          <a:xfrm>
            <a:off x="0" y="8772669"/>
            <a:ext cx="3037840" cy="461804"/>
          </a:xfrm>
          <a:prstGeom prst="rect">
            <a:avLst/>
          </a:prstGeom>
        </p:spPr>
        <p:txBody>
          <a:bodyPr vert="horz" lIns="91440" tIns="45720" rIns="91440" bIns="45720" rtlCol="0" anchor="b"/>
          <a:lstStyle>
            <a:lvl1pPr algn="l" rtl="0">
              <a:defRPr sz="1200"/>
            </a:lvl1pPr>
          </a:lstStyle>
          <a:p>
            <a:pPr rtl="0"/>
            <a:endParaRPr lang="es-ES" dirty="0">
              <a:solidFill>
                <a:schemeClr val="tx2"/>
              </a:solidFill>
            </a:endParaRPr>
          </a:p>
        </p:txBody>
      </p:sp>
      <p:sp>
        <p:nvSpPr>
          <p:cNvPr id="5" name="Marcador de posición de número de diapositiva 4"/>
          <p:cNvSpPr>
            <a:spLocks noGrp="1"/>
          </p:cNvSpPr>
          <p:nvPr>
            <p:ph type="sldNum" sz="quarter" idx="3"/>
          </p:nvPr>
        </p:nvSpPr>
        <p:spPr>
          <a:xfrm>
            <a:off x="3970938" y="8772669"/>
            <a:ext cx="3037840" cy="461804"/>
          </a:xfrm>
          <a:prstGeom prst="rect">
            <a:avLst/>
          </a:prstGeom>
        </p:spPr>
        <p:txBody>
          <a:bodyPr vert="horz" lIns="91440" tIns="45720" rIns="91440" bIns="45720" rtlCol="0" anchor="b"/>
          <a:lstStyle>
            <a:lvl1pPr algn="l" rtl="0">
              <a:defRPr sz="1200"/>
            </a:lvl1pPr>
          </a:lstStyle>
          <a:p>
            <a:pPr algn="r" rtl="0"/>
            <a:fld id="{CFD77566-CD65-4859-9FA1-43956DC85B8C}" type="slidenum">
              <a:rPr lang="es-ES">
                <a:solidFill>
                  <a:schemeClr val="tx2"/>
                </a:solidFill>
              </a:rPr>
              <a:pPr algn="r" rtl="0"/>
              <a:t>‹Nº›</a:t>
            </a:fld>
            <a:endParaRPr lang="es-ES" dirty="0">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3037840" cy="461804"/>
          </a:xfrm>
          <a:prstGeom prst="rect">
            <a:avLst/>
          </a:prstGeom>
        </p:spPr>
        <p:txBody>
          <a:bodyPr vert="horz" lIns="91440" tIns="45720" rIns="91440" bIns="45720" rtlCol="0"/>
          <a:lstStyle>
            <a:lvl1pPr algn="l" rtl="0">
              <a:defRPr sz="1200">
                <a:solidFill>
                  <a:schemeClr val="tx2"/>
                </a:solidFill>
              </a:defRPr>
            </a:lvl1pPr>
          </a:lstStyle>
          <a:p>
            <a:pPr rtl="0"/>
            <a:endParaRPr lang="es-ES" noProof="0" dirty="0"/>
          </a:p>
        </p:txBody>
      </p:sp>
      <p:sp>
        <p:nvSpPr>
          <p:cNvPr id="3" name="Marcador de posición de fecha 2"/>
          <p:cNvSpPr>
            <a:spLocks noGrp="1"/>
          </p:cNvSpPr>
          <p:nvPr>
            <p:ph type="dt" idx="1"/>
          </p:nvPr>
        </p:nvSpPr>
        <p:spPr>
          <a:xfrm>
            <a:off x="3970938" y="0"/>
            <a:ext cx="3037840" cy="461804"/>
          </a:xfrm>
          <a:prstGeom prst="rect">
            <a:avLst/>
          </a:prstGeom>
        </p:spPr>
        <p:txBody>
          <a:bodyPr vert="horz" lIns="91440" tIns="45720" rIns="91440" bIns="45720" rtlCol="0"/>
          <a:lstStyle>
            <a:lvl1pPr algn="r" rtl="0">
              <a:defRPr sz="1200">
                <a:solidFill>
                  <a:schemeClr val="tx2"/>
                </a:solidFill>
              </a:defRPr>
            </a:lvl1pPr>
          </a:lstStyle>
          <a:p>
            <a:fld id="{E142CE8E-1509-4367-B318-56C7A1E910B6}" type="datetime1">
              <a:rPr lang="es-ES" smtClean="0"/>
              <a:pPr/>
              <a:t>30/11/2017</a:t>
            </a:fld>
            <a:endParaRPr lang="es-ES" dirty="0"/>
          </a:p>
        </p:txBody>
      </p:sp>
      <p:sp>
        <p:nvSpPr>
          <p:cNvPr id="4" name="Marcador de posición de imagen de diapositiva 3"/>
          <p:cNvSpPr>
            <a:spLocks noGrp="1" noRot="1" noChangeAspect="1"/>
          </p:cNvSpPr>
          <p:nvPr>
            <p:ph type="sldImg" idx="2"/>
          </p:nvPr>
        </p:nvSpPr>
        <p:spPr>
          <a:xfrm>
            <a:off x="427038" y="692150"/>
            <a:ext cx="6156325" cy="3463925"/>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701040" y="4387136"/>
            <a:ext cx="5608320" cy="4156234"/>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772669"/>
            <a:ext cx="3037840" cy="461804"/>
          </a:xfrm>
          <a:prstGeom prst="rect">
            <a:avLst/>
          </a:prstGeom>
        </p:spPr>
        <p:txBody>
          <a:bodyPr vert="horz" lIns="91440" tIns="45720" rIns="91440" bIns="45720" rtlCol="0" anchor="b"/>
          <a:lstStyle>
            <a:lvl1pPr algn="l" rtl="0">
              <a:defRPr sz="1200">
                <a:solidFill>
                  <a:schemeClr val="tx2"/>
                </a:solidFill>
              </a:defRPr>
            </a:lvl1pPr>
          </a:lstStyle>
          <a:p>
            <a:pPr rtl="0"/>
            <a:endParaRPr lang="es-ES" noProof="0" dirty="0"/>
          </a:p>
        </p:txBody>
      </p:sp>
      <p:sp>
        <p:nvSpPr>
          <p:cNvPr id="7" name="Marcador de posición de número de diapositiva 6"/>
          <p:cNvSpPr>
            <a:spLocks noGrp="1"/>
          </p:cNvSpPr>
          <p:nvPr>
            <p:ph type="sldNum" sz="quarter" idx="5"/>
          </p:nvPr>
        </p:nvSpPr>
        <p:spPr>
          <a:xfrm>
            <a:off x="3970938" y="8772669"/>
            <a:ext cx="3037840" cy="461804"/>
          </a:xfrm>
          <a:prstGeom prst="rect">
            <a:avLst/>
          </a:prstGeom>
        </p:spPr>
        <p:txBody>
          <a:bodyPr vert="horz" lIns="91440" tIns="45720" rIns="91440" bIns="45720" rtlCol="0" anchor="b"/>
          <a:lstStyle>
            <a:lvl1pPr algn="r" rtl="0">
              <a:defRPr sz="1200">
                <a:solidFill>
                  <a:schemeClr val="tx2"/>
                </a:solidFill>
              </a:defRPr>
            </a:lvl1pPr>
          </a:lstStyle>
          <a:p>
            <a:fld id="{B8796F01-7154-41E0-B48B-A6921757531A}" type="slidenum">
              <a:rPr lang="es-ES" smtClean="0"/>
              <a:pPr/>
              <a:t>‹Nº›</a:t>
            </a:fld>
            <a:endParaRPr lang="es-ES"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78BFC87-0100-421F-8048-623624FAA571}" type="slidenum">
              <a:rPr lang="es-MX" altLang="es-MX" smtClean="0"/>
              <a:pPr/>
              <a:t>41</a:t>
            </a:fld>
            <a:endParaRPr lang="es-MX" altLang="es-MX"/>
          </a:p>
        </p:txBody>
      </p:sp>
    </p:spTree>
    <p:extLst>
      <p:ext uri="{BB962C8B-B14F-4D97-AF65-F5344CB8AC3E}">
        <p14:creationId xmlns:p14="http://schemas.microsoft.com/office/powerpoint/2010/main" val="1108212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4530"/>
            <a:ext cx="9141619" cy="2387600"/>
          </a:xfrm>
        </p:spPr>
        <p:txBody>
          <a:bodyPr anchor="b">
            <a:normAutofit/>
          </a:bodyPr>
          <a:lstStyle>
            <a:lvl1pPr algn="ctr">
              <a:defRPr sz="5998"/>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3603" y="3602038"/>
            <a:ext cx="9141619" cy="1655762"/>
          </a:xfrm>
        </p:spPr>
        <p:txBody>
          <a:bodyPr>
            <a:normAutofit/>
          </a:bodyPr>
          <a:lstStyle>
            <a:lvl1pPr marL="0" indent="0" algn="ctr">
              <a:buNone/>
              <a:defRPr sz="2399">
                <a:solidFill>
                  <a:schemeClr val="tx1">
                    <a:lumMod val="75000"/>
                    <a:lumOff val="25000"/>
                  </a:schemeClr>
                </a:solidFill>
              </a:defRPr>
            </a:lvl1pPr>
            <a:lvl2pPr marL="457063" indent="0" algn="ctr">
              <a:buNone/>
              <a:defRPr sz="27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8224893-DBDA-4BFA-9CE1-4BFE7CD0F8CF}" type="datetime1">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169506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DA6EC49-7015-4469-9A74-004F639B3FDA}" type="datetime1">
              <a:rPr lang="es-ES" smtClean="0"/>
              <a:pPr/>
              <a:t>30/11/2017</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591C5AD9-787D-40FA-8A4D-16A055B9AF81}" type="slidenum">
              <a:rPr lang="es-ES" noProof="0" smtClean="0"/>
              <a:t>‹Nº›</a:t>
            </a:fld>
            <a:endParaRPr lang="es-ES" noProof="0" dirty="0"/>
          </a:p>
        </p:txBody>
      </p:sp>
    </p:spTree>
    <p:extLst>
      <p:ext uri="{BB962C8B-B14F-4D97-AF65-F5344CB8AC3E}">
        <p14:creationId xmlns:p14="http://schemas.microsoft.com/office/powerpoint/2010/main" val="71081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0362"/>
            <a:ext cx="2628215" cy="5811838"/>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837982" y="360363"/>
            <a:ext cx="7732286" cy="581183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F778434-5D58-47CE-9224-ED2BB79A18DD}" type="datetime1">
              <a:rPr lang="es-ES" smtClean="0"/>
              <a:pPr/>
              <a:t>30/11/2017</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591C5AD9-787D-40FA-8A4D-16A055B9AF81}" type="slidenum">
              <a:rPr lang="es-ES" noProof="0" smtClean="0"/>
              <a:t>‹Nº›</a:t>
            </a:fld>
            <a:endParaRPr lang="es-ES" noProof="0" dirty="0"/>
          </a:p>
        </p:txBody>
      </p:sp>
    </p:spTree>
    <p:extLst>
      <p:ext uri="{BB962C8B-B14F-4D97-AF65-F5344CB8AC3E}">
        <p14:creationId xmlns:p14="http://schemas.microsoft.com/office/powerpoint/2010/main" val="306899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11/30/2017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909242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F3C807-97E5-4EB1-B67A-316AEC28F394}" type="datetime1">
              <a:rPr lang="es-ES" smtClean="0"/>
              <a:pPr/>
              <a:t>30/11/2017</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fld id="{EB37DED6-D4C7-42EE-AB49-D2E39E64FDE4}" type="slidenum">
              <a:rPr lang="es-ES" smtClean="0"/>
              <a:pPr/>
              <a:t>‹Nº›</a:t>
            </a:fld>
            <a:endParaRPr lang="es-ES" dirty="0"/>
          </a:p>
        </p:txBody>
      </p:sp>
    </p:spTree>
    <p:extLst>
      <p:ext uri="{BB962C8B-B14F-4D97-AF65-F5344CB8AC3E}">
        <p14:creationId xmlns:p14="http://schemas.microsoft.com/office/powerpoint/2010/main" val="3183513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633" y="1712423"/>
            <a:ext cx="10512862" cy="2851208"/>
          </a:xfrm>
        </p:spPr>
        <p:txBody>
          <a:bodyPr anchor="b">
            <a:normAutofit/>
          </a:bodyPr>
          <a:lstStyle>
            <a:lvl1pPr>
              <a:defRPr sz="5998"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1633" y="4552634"/>
            <a:ext cx="10512862" cy="1500187"/>
          </a:xfrm>
        </p:spPr>
        <p:txBody>
          <a:bodyPr anchor="t">
            <a:normAutofit/>
          </a:bodyPr>
          <a:lstStyle>
            <a:lvl1pPr marL="0" indent="0">
              <a:buNone/>
              <a:defRPr sz="23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50F84E2-2D7A-43CF-AC90-352A289A783A}" type="datetime1">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414930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44907" y="1828801"/>
            <a:ext cx="5180251" cy="435133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0592" y="1828801"/>
            <a:ext cx="5180251" cy="435133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91690F1-80DA-4D8B-B458-8D4BD410131D}" type="datetime1">
              <a:rPr lang="es-ES" smtClean="0"/>
              <a:pPr/>
              <a:t>30/11/2017</a:t>
            </a:fld>
            <a:endParaRPr lang="es-ES"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EB37DED6-D4C7-42EE-AB49-D2E39E64FDE4}" type="slidenum">
              <a:rPr lang="es-ES" noProof="0" smtClean="0"/>
              <a:t>‹Nº›</a:t>
            </a:fld>
            <a:endParaRPr lang="es-ES" noProof="0" dirty="0"/>
          </a:p>
        </p:txBody>
      </p:sp>
    </p:spTree>
    <p:extLst>
      <p:ext uri="{BB962C8B-B14F-4D97-AF65-F5344CB8AC3E}">
        <p14:creationId xmlns:p14="http://schemas.microsoft.com/office/powerpoint/2010/main" val="404085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4907" y="1681851"/>
            <a:ext cx="5154857" cy="825699"/>
          </a:xfrm>
        </p:spPr>
        <p:txBody>
          <a:bodyPr anchor="b">
            <a:normAutofit/>
          </a:bodyPr>
          <a:lstStyle>
            <a:lvl1pPr marL="0" indent="0">
              <a:spcBef>
                <a:spcPts val="0"/>
              </a:spcBef>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44907" y="2507551"/>
            <a:ext cx="5154857" cy="36805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0593" y="1681851"/>
            <a:ext cx="5180252" cy="825698"/>
          </a:xfrm>
        </p:spPr>
        <p:txBody>
          <a:bodyPr anchor="b"/>
          <a:lstStyle>
            <a:lvl1pPr marL="0" indent="0">
              <a:spcBef>
                <a:spcPts val="0"/>
              </a:spcBef>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0593" y="2507551"/>
            <a:ext cx="5180252" cy="36805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BA778C7E-2806-4739-BD8D-319D61955722}" type="datetime1">
              <a:rPr lang="es-ES" smtClean="0"/>
              <a:pPr/>
              <a:t>30/11/2017</a:t>
            </a:fld>
            <a:endParaRPr lang="es-ES" dirty="0"/>
          </a:p>
        </p:txBody>
      </p:sp>
      <p:sp>
        <p:nvSpPr>
          <p:cNvPr id="8" name="Footer Placeholder 7"/>
          <p:cNvSpPr>
            <a:spLocks noGrp="1"/>
          </p:cNvSpPr>
          <p:nvPr>
            <p:ph type="ftr" sz="quarter" idx="11"/>
          </p:nvPr>
        </p:nvSpPr>
        <p:spPr/>
        <p:txBody>
          <a:bodyPr/>
          <a:lstStyle/>
          <a:p>
            <a:pPr rtl="0"/>
            <a:endParaRPr lang="es-ES" noProof="0" dirty="0"/>
          </a:p>
        </p:txBody>
      </p:sp>
      <p:sp>
        <p:nvSpPr>
          <p:cNvPr id="9" name="Slide Number Placeholder 8"/>
          <p:cNvSpPr>
            <a:spLocks noGrp="1"/>
          </p:cNvSpPr>
          <p:nvPr>
            <p:ph type="sldNum" sz="quarter" idx="12"/>
          </p:nvPr>
        </p:nvSpPr>
        <p:spPr/>
        <p:txBody>
          <a:bodyPr/>
          <a:lstStyle/>
          <a:p>
            <a:pPr rtl="0"/>
            <a:fld id="{EB37DED6-D4C7-42EE-AB49-D2E39E64FDE4}" type="slidenum">
              <a:rPr lang="es-ES" noProof="0" smtClean="0"/>
              <a:t>‹Nº›</a:t>
            </a:fld>
            <a:endParaRPr lang="es-ES" noProof="0" dirty="0"/>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7852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08437A7-884C-4343-A93E-6370C2487814}" type="datetime1">
              <a:rPr lang="es-ES" smtClean="0"/>
              <a:pPr/>
              <a:t>30/11/2017</a:t>
            </a:fld>
            <a:endParaRPr lang="es-ES" dirty="0"/>
          </a:p>
        </p:txBody>
      </p:sp>
      <p:sp>
        <p:nvSpPr>
          <p:cNvPr id="4" name="Footer Placeholder 3"/>
          <p:cNvSpPr>
            <a:spLocks noGrp="1"/>
          </p:cNvSpPr>
          <p:nvPr>
            <p:ph type="ftr" sz="quarter" idx="11"/>
          </p:nvPr>
        </p:nvSpPr>
        <p:spPr/>
        <p:txBody>
          <a:bodyPr/>
          <a:lstStyle/>
          <a:p>
            <a:pPr rtl="0"/>
            <a:endParaRPr lang="es-ES" noProof="0" dirty="0"/>
          </a:p>
        </p:txBody>
      </p:sp>
      <p:sp>
        <p:nvSpPr>
          <p:cNvPr id="5" name="Slide Number Placeholder 4"/>
          <p:cNvSpPr>
            <a:spLocks noGrp="1"/>
          </p:cNvSpPr>
          <p:nvPr>
            <p:ph type="sldNum" sz="quarter" idx="12"/>
          </p:nvPr>
        </p:nvSpPr>
        <p:spPr/>
        <p:txBody>
          <a:bodyPr/>
          <a:lstStyle/>
          <a:p>
            <a:pPr rtl="0"/>
            <a:fld id="{EB37DED6-D4C7-42EE-AB49-D2E39E64FDE4}" type="slidenum">
              <a:rPr lang="es-ES" noProof="0" smtClean="0"/>
              <a:t>‹Nº›</a:t>
            </a:fld>
            <a:endParaRPr lang="es-ES" noProof="0" dirty="0"/>
          </a:p>
        </p:txBody>
      </p:sp>
      <p:sp>
        <p:nvSpPr>
          <p:cNvPr id="6" name="Title 5"/>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3032061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D79CC-2E17-4813-9B77-E03A744EFEA4}" type="datetime1">
              <a:rPr lang="es-ES" smtClean="0"/>
              <a:pPr/>
              <a:t>30/11/2017</a:t>
            </a:fld>
            <a:endParaRPr lang="es-ES" dirty="0"/>
          </a:p>
        </p:txBody>
      </p:sp>
      <p:sp>
        <p:nvSpPr>
          <p:cNvPr id="3" name="Footer Placeholder 2"/>
          <p:cNvSpPr>
            <a:spLocks noGrp="1"/>
          </p:cNvSpPr>
          <p:nvPr>
            <p:ph type="ftr" sz="quarter" idx="11"/>
          </p:nvPr>
        </p:nvSpPr>
        <p:spPr/>
        <p:txBody>
          <a:bodyPr/>
          <a:lstStyle/>
          <a:p>
            <a:pPr rtl="0"/>
            <a:endParaRPr lang="es-ES" noProof="0" dirty="0"/>
          </a:p>
        </p:txBody>
      </p:sp>
      <p:sp>
        <p:nvSpPr>
          <p:cNvPr id="4" name="Slide Number Placeholder 3"/>
          <p:cNvSpPr>
            <a:spLocks noGrp="1"/>
          </p:cNvSpPr>
          <p:nvPr>
            <p:ph type="sldNum" sz="quarter" idx="12"/>
          </p:nvPr>
        </p:nvSpPr>
        <p:spPr/>
        <p:txBody>
          <a:bodyPr/>
          <a:lstStyle/>
          <a:p>
            <a:pPr rtl="0"/>
            <a:fld id="{EB37DED6-D4C7-42EE-AB49-D2E39E64FDE4}" type="slidenum">
              <a:rPr lang="es-ES" noProof="0" smtClean="0"/>
              <a:t>‹Nº›</a:t>
            </a:fld>
            <a:endParaRPr lang="es-ES" noProof="0" dirty="0"/>
          </a:p>
        </p:txBody>
      </p:sp>
    </p:spTree>
    <p:extLst>
      <p:ext uri="{BB962C8B-B14F-4D97-AF65-F5344CB8AC3E}">
        <p14:creationId xmlns:p14="http://schemas.microsoft.com/office/powerpoint/2010/main" val="405716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029" y="457201"/>
            <a:ext cx="3930896" cy="1600197"/>
          </a:xfrm>
        </p:spPr>
        <p:txBody>
          <a:bodyPr anchor="b">
            <a:normAutofit/>
          </a:bodyPr>
          <a:lstStyle>
            <a:lvl1pPr>
              <a:defRPr sz="3199"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0250" y="990600"/>
            <a:ext cx="6170593" cy="4876800"/>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41029" y="2057399"/>
            <a:ext cx="3930896" cy="3810001"/>
          </a:xfrm>
        </p:spPr>
        <p:txBody>
          <a:bodyPr>
            <a:normAutofit/>
          </a:bodyPr>
          <a:lstStyle>
            <a:lvl1pPr marL="0" indent="0">
              <a:lnSpc>
                <a:spcPct val="90000"/>
              </a:lnSpc>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4229622-6F3C-4902-9962-43BF7D6E67A7}" type="datetime1">
              <a:rPr lang="es-ES" smtClean="0"/>
              <a:pPr/>
              <a:t>30/11/2017</a:t>
            </a:fld>
            <a:endParaRPr lang="es-ES"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2DFBB78A-01B4-41F2-96B0-677A4A282832}" type="slidenum">
              <a:rPr lang="es-ES" noProof="0" smtClean="0"/>
              <a:t>‹Nº›</a:t>
            </a:fld>
            <a:endParaRPr lang="es-ES" noProof="0" dirty="0"/>
          </a:p>
        </p:txBody>
      </p:sp>
    </p:spTree>
    <p:extLst>
      <p:ext uri="{BB962C8B-B14F-4D97-AF65-F5344CB8AC3E}">
        <p14:creationId xmlns:p14="http://schemas.microsoft.com/office/powerpoint/2010/main" val="188218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029" y="457200"/>
            <a:ext cx="3930896" cy="1600200"/>
          </a:xfrm>
        </p:spPr>
        <p:txBody>
          <a:bodyPr anchor="b">
            <a:normAutofit/>
          </a:bodyPr>
          <a:lstStyle>
            <a:lvl1pPr>
              <a:defRPr sz="3199"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5180250" y="990600"/>
            <a:ext cx="6170593" cy="4876800"/>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41029" y="2057400"/>
            <a:ext cx="3930896" cy="3810000"/>
          </a:xfrm>
        </p:spPr>
        <p:txBody>
          <a:bodyPr>
            <a:normAutofit/>
          </a:bodyPr>
          <a:lstStyle>
            <a:lvl1pPr marL="0" indent="0">
              <a:lnSpc>
                <a:spcPct val="90000"/>
              </a:lnSpc>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4F52E44-9152-44CF-BA11-17304D98E8E7}" type="datetime1">
              <a:rPr lang="es-ES" smtClean="0"/>
              <a:pPr/>
              <a:t>30/11/2017</a:t>
            </a:fld>
            <a:endParaRPr lang="es-ES"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2DFBB78A-01B4-41F2-96B0-677A4A282832}" type="slidenum">
              <a:rPr lang="es-ES" noProof="0" smtClean="0"/>
              <a:t>‹Nº›</a:t>
            </a:fld>
            <a:endParaRPr lang="es-ES" noProof="0" dirty="0"/>
          </a:p>
        </p:txBody>
      </p:sp>
    </p:spTree>
    <p:extLst>
      <p:ext uri="{BB962C8B-B14F-4D97-AF65-F5344CB8AC3E}">
        <p14:creationId xmlns:p14="http://schemas.microsoft.com/office/powerpoint/2010/main" val="3684921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4907" y="365760"/>
            <a:ext cx="10512862" cy="1325562"/>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44907" y="1828801"/>
            <a:ext cx="10512862" cy="435133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6F3C807-97E5-4EB1-B67A-316AEC28F394}" type="datetime1">
              <a:rPr lang="es-ES" smtClean="0"/>
              <a:pPr/>
              <a:t>30/11/2017</a:t>
            </a:fld>
            <a:endParaRPr lang="es-ES" dirty="0"/>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pPr rtl="0"/>
            <a:endParaRPr lang="es-ES" noProof="0" dirty="0"/>
          </a:p>
        </p:txBody>
      </p:sp>
      <p:sp>
        <p:nvSpPr>
          <p:cNvPr id="6" name="Slide Number Placeholder 5"/>
          <p:cNvSpPr>
            <a:spLocks noGrp="1"/>
          </p:cNvSpPr>
          <p:nvPr>
            <p:ph type="sldNum" sz="quarter" idx="4"/>
          </p:nvPr>
        </p:nvSpPr>
        <p:spPr>
          <a:xfrm>
            <a:off x="8615283" y="6356351"/>
            <a:ext cx="274248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B37DED6-D4C7-42EE-AB49-D2E39E64FDE4}" type="slidenum">
              <a:rPr lang="es-ES" smtClean="0"/>
              <a:pPr/>
              <a:t>‹Nº›</a:t>
            </a:fld>
            <a:endParaRPr lang="es-ES" dirty="0"/>
          </a:p>
        </p:txBody>
      </p:sp>
    </p:spTree>
    <p:extLst>
      <p:ext uri="{BB962C8B-B14F-4D97-AF65-F5344CB8AC3E}">
        <p14:creationId xmlns:p14="http://schemas.microsoft.com/office/powerpoint/2010/main" val="331109561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Wingdings 2" pitchFamily="18" charset="2"/>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Wingdings 2" pitchFamily="18" charset="2"/>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Wingdings 2" pitchFamily="18" charset="2"/>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Wingdings 2" pitchFamily="18" charset="2"/>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Wingdings 2" pitchFamily="18" charset="2"/>
        <a:buChar char=""/>
        <a:defRPr sz="1799" kern="1200">
          <a:solidFill>
            <a:schemeClr val="tx1"/>
          </a:solidFill>
          <a:latin typeface="+mn-lt"/>
          <a:ea typeface="+mn-ea"/>
          <a:cs typeface="+mn-cs"/>
        </a:defRPr>
      </a:lvl5pPr>
      <a:lvl6pPr marL="2513846" indent="-228531" algn="l" defTabSz="914126" rtl="0" eaLnBrk="1" latinLnBrk="0" hangingPunct="1">
        <a:spcBef>
          <a:spcPct val="20000"/>
        </a:spcBef>
        <a:buFont typeface="Wingdings 2" pitchFamily="18" charset="2"/>
        <a:buChar char=""/>
        <a:defRPr sz="1799" kern="1200">
          <a:solidFill>
            <a:schemeClr val="tx1"/>
          </a:solidFill>
          <a:latin typeface="+mn-lt"/>
          <a:ea typeface="+mn-ea"/>
          <a:cs typeface="+mn-cs"/>
        </a:defRPr>
      </a:lvl6pPr>
      <a:lvl7pPr marL="2970908" indent="-228531" algn="l" defTabSz="914126" rtl="0" eaLnBrk="1" latinLnBrk="0" hangingPunct="1">
        <a:spcBef>
          <a:spcPct val="20000"/>
        </a:spcBef>
        <a:buFont typeface="Wingdings 2" pitchFamily="18" charset="2"/>
        <a:buChar char=""/>
        <a:defRPr sz="1799" kern="1200">
          <a:solidFill>
            <a:schemeClr val="tx1"/>
          </a:solidFill>
          <a:latin typeface="+mn-lt"/>
          <a:ea typeface="+mn-ea"/>
          <a:cs typeface="+mn-cs"/>
        </a:defRPr>
      </a:lvl7pPr>
      <a:lvl8pPr marL="3427971" indent="-228531" algn="l" defTabSz="914126" rtl="0" eaLnBrk="1" latinLnBrk="0" hangingPunct="1">
        <a:spcBef>
          <a:spcPct val="20000"/>
        </a:spcBef>
        <a:buFont typeface="Wingdings 2" pitchFamily="18" charset="2"/>
        <a:buChar char=""/>
        <a:defRPr sz="1799" kern="1200">
          <a:solidFill>
            <a:schemeClr val="tx1"/>
          </a:solidFill>
          <a:latin typeface="+mn-lt"/>
          <a:ea typeface="+mn-ea"/>
          <a:cs typeface="+mn-cs"/>
        </a:defRPr>
      </a:lvl8pPr>
      <a:lvl9pPr marL="3885034" indent="-228531" algn="l" defTabSz="914126" rtl="0" eaLnBrk="1" latinLnBrk="0" hangingPunct="1">
        <a:spcBef>
          <a:spcPct val="20000"/>
        </a:spcBef>
        <a:buFont typeface="Wingdings 2" pitchFamily="18" charset="2"/>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dirty="0" smtClean="0"/>
              <a:t>Unidad IV</a:t>
            </a:r>
            <a:endParaRPr lang="es-MX" dirty="0"/>
          </a:p>
        </p:txBody>
      </p:sp>
      <p:sp>
        <p:nvSpPr>
          <p:cNvPr id="3" name="Subtitle 2"/>
          <p:cNvSpPr>
            <a:spLocks noGrp="1"/>
          </p:cNvSpPr>
          <p:nvPr>
            <p:ph type="subTitle" idx="1"/>
          </p:nvPr>
        </p:nvSpPr>
        <p:spPr/>
        <p:txBody>
          <a:bodyPr/>
          <a:lstStyle/>
          <a:p>
            <a:r>
              <a:rPr lang="es-MX" dirty="0"/>
              <a:t>ESTRUCTURAS NO </a:t>
            </a:r>
            <a:r>
              <a:rPr lang="es-MX" dirty="0" smtClean="0"/>
              <a:t>LINEALES</a:t>
            </a:r>
            <a:endParaRPr lang="es-MX" dirty="0"/>
          </a:p>
        </p:txBody>
      </p:sp>
    </p:spTree>
    <p:extLst>
      <p:ext uri="{BB962C8B-B14F-4D97-AF65-F5344CB8AC3E}">
        <p14:creationId xmlns:p14="http://schemas.microsoft.com/office/powerpoint/2010/main" val="2814067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1"/>
          </p:nvPr>
        </p:nvSpPr>
        <p:spPr>
          <a:xfrm>
            <a:off x="1980684" y="610334"/>
            <a:ext cx="7770376" cy="2437765"/>
          </a:xfrm>
        </p:spPr>
        <p:txBody>
          <a:bodyPr/>
          <a:lstStyle/>
          <a:p>
            <a:r>
              <a:rPr lang="es-MX" altLang="es-MX" b="1"/>
              <a:t>Árboles Similares: </a:t>
            </a:r>
            <a:r>
              <a:rPr lang="es-MX" altLang="es-MX"/>
              <a:t>Son aquellos que tienen la misma estructura.</a:t>
            </a:r>
          </a:p>
          <a:p>
            <a:r>
              <a:rPr lang="es-MX" altLang="es-MX" b="1"/>
              <a:t>Árboles Copia:</a:t>
            </a:r>
            <a:r>
              <a:rPr lang="es-MX" altLang="es-MX"/>
              <a:t> Aquellos que son similares y tienen el mismo contenido en sus correspondientes nodos.</a:t>
            </a:r>
            <a:endParaRPr lang="es-MX" altLang="es-MX" b="1"/>
          </a:p>
          <a:p>
            <a:endParaRPr lang="es-MX" altLang="es-MX"/>
          </a:p>
        </p:txBody>
      </p:sp>
      <p:grpSp>
        <p:nvGrpSpPr>
          <p:cNvPr id="65570" name="Group 34"/>
          <p:cNvGrpSpPr>
            <a:grpSpLocks/>
          </p:cNvGrpSpPr>
          <p:nvPr/>
        </p:nvGrpSpPr>
        <p:grpSpPr bwMode="auto">
          <a:xfrm>
            <a:off x="2056864" y="2971920"/>
            <a:ext cx="7313295" cy="3474133"/>
            <a:chOff x="336" y="1872"/>
            <a:chExt cx="4608" cy="2189"/>
          </a:xfrm>
        </p:grpSpPr>
        <p:sp>
          <p:nvSpPr>
            <p:cNvPr id="65540" name="Oval 4"/>
            <p:cNvSpPr>
              <a:spLocks noChangeArrowheads="1"/>
            </p:cNvSpPr>
            <p:nvPr/>
          </p:nvSpPr>
          <p:spPr bwMode="auto">
            <a:xfrm>
              <a:off x="912" y="2256"/>
              <a:ext cx="384" cy="3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a:solidFill>
                    <a:schemeClr val="bg1"/>
                  </a:solidFill>
                </a:rPr>
                <a:t>A</a:t>
              </a:r>
              <a:endParaRPr lang="es-MX" altLang="es-MX" sz="2399">
                <a:solidFill>
                  <a:schemeClr val="bg1"/>
                </a:solidFill>
              </a:endParaRPr>
            </a:p>
          </p:txBody>
        </p:sp>
        <p:sp>
          <p:nvSpPr>
            <p:cNvPr id="65541" name="Oval 5"/>
            <p:cNvSpPr>
              <a:spLocks noChangeArrowheads="1"/>
            </p:cNvSpPr>
            <p:nvPr/>
          </p:nvSpPr>
          <p:spPr bwMode="auto">
            <a:xfrm>
              <a:off x="624" y="2736"/>
              <a:ext cx="384" cy="3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a:solidFill>
                    <a:schemeClr val="bg1"/>
                  </a:solidFill>
                </a:rPr>
                <a:t>B</a:t>
              </a:r>
              <a:endParaRPr lang="es-MX" altLang="es-MX" sz="2399">
                <a:solidFill>
                  <a:schemeClr val="bg1"/>
                </a:solidFill>
              </a:endParaRPr>
            </a:p>
          </p:txBody>
        </p:sp>
        <p:sp>
          <p:nvSpPr>
            <p:cNvPr id="65542" name="Oval 6"/>
            <p:cNvSpPr>
              <a:spLocks noChangeArrowheads="1"/>
            </p:cNvSpPr>
            <p:nvPr/>
          </p:nvSpPr>
          <p:spPr bwMode="auto">
            <a:xfrm>
              <a:off x="1200" y="2736"/>
              <a:ext cx="384" cy="3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dirty="0">
                  <a:solidFill>
                    <a:schemeClr val="bg1"/>
                  </a:solidFill>
                </a:rPr>
                <a:t>C</a:t>
              </a:r>
              <a:endParaRPr lang="es-MX" altLang="es-MX" sz="2399" dirty="0">
                <a:solidFill>
                  <a:schemeClr val="bg1"/>
                </a:solidFill>
              </a:endParaRPr>
            </a:p>
          </p:txBody>
        </p:sp>
        <p:sp>
          <p:nvSpPr>
            <p:cNvPr id="65543" name="Oval 7"/>
            <p:cNvSpPr>
              <a:spLocks noChangeArrowheads="1"/>
            </p:cNvSpPr>
            <p:nvPr/>
          </p:nvSpPr>
          <p:spPr bwMode="auto">
            <a:xfrm>
              <a:off x="336" y="3216"/>
              <a:ext cx="384" cy="3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a:solidFill>
                    <a:schemeClr val="bg1"/>
                  </a:solidFill>
                </a:rPr>
                <a:t>D</a:t>
              </a:r>
              <a:endParaRPr lang="es-MX" altLang="es-MX" sz="2399">
                <a:solidFill>
                  <a:schemeClr val="bg1"/>
                </a:solidFill>
              </a:endParaRPr>
            </a:p>
          </p:txBody>
        </p:sp>
        <p:sp>
          <p:nvSpPr>
            <p:cNvPr id="65544" name="Oval 8"/>
            <p:cNvSpPr>
              <a:spLocks noChangeArrowheads="1"/>
            </p:cNvSpPr>
            <p:nvPr/>
          </p:nvSpPr>
          <p:spPr bwMode="auto">
            <a:xfrm>
              <a:off x="912" y="3216"/>
              <a:ext cx="384" cy="3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a:solidFill>
                    <a:schemeClr val="bg1"/>
                  </a:solidFill>
                </a:rPr>
                <a:t>G</a:t>
              </a:r>
              <a:endParaRPr lang="es-MX" altLang="es-MX" sz="2399">
                <a:solidFill>
                  <a:schemeClr val="bg1"/>
                </a:solidFill>
              </a:endParaRPr>
            </a:p>
          </p:txBody>
        </p:sp>
        <p:sp>
          <p:nvSpPr>
            <p:cNvPr id="65545" name="Line 9"/>
            <p:cNvSpPr>
              <a:spLocks noChangeShapeType="1"/>
            </p:cNvSpPr>
            <p:nvPr/>
          </p:nvSpPr>
          <p:spPr bwMode="auto">
            <a:xfrm flipH="1">
              <a:off x="864" y="2640"/>
              <a:ext cx="24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5546" name="Line 10"/>
            <p:cNvSpPr>
              <a:spLocks noChangeShapeType="1"/>
            </p:cNvSpPr>
            <p:nvPr/>
          </p:nvSpPr>
          <p:spPr bwMode="auto">
            <a:xfrm>
              <a:off x="1104" y="2640"/>
              <a:ext cx="24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5547" name="Line 11"/>
            <p:cNvSpPr>
              <a:spLocks noChangeShapeType="1"/>
            </p:cNvSpPr>
            <p:nvPr/>
          </p:nvSpPr>
          <p:spPr bwMode="auto">
            <a:xfrm flipH="1">
              <a:off x="576" y="3120"/>
              <a:ext cx="24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5548" name="Line 12"/>
            <p:cNvSpPr>
              <a:spLocks noChangeShapeType="1"/>
            </p:cNvSpPr>
            <p:nvPr/>
          </p:nvSpPr>
          <p:spPr bwMode="auto">
            <a:xfrm>
              <a:off x="816" y="3120"/>
              <a:ext cx="24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5549" name="Oval 13"/>
            <p:cNvSpPr>
              <a:spLocks noChangeArrowheads="1"/>
            </p:cNvSpPr>
            <p:nvPr/>
          </p:nvSpPr>
          <p:spPr bwMode="auto">
            <a:xfrm>
              <a:off x="2640" y="2208"/>
              <a:ext cx="384" cy="3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a:solidFill>
                    <a:schemeClr val="bg1"/>
                  </a:solidFill>
                </a:rPr>
                <a:t>*</a:t>
              </a:r>
              <a:endParaRPr lang="es-MX" altLang="es-MX" sz="2399">
                <a:solidFill>
                  <a:schemeClr val="bg1"/>
                </a:solidFill>
              </a:endParaRPr>
            </a:p>
          </p:txBody>
        </p:sp>
        <p:sp>
          <p:nvSpPr>
            <p:cNvPr id="65550" name="Oval 14"/>
            <p:cNvSpPr>
              <a:spLocks noChangeArrowheads="1"/>
            </p:cNvSpPr>
            <p:nvPr/>
          </p:nvSpPr>
          <p:spPr bwMode="auto">
            <a:xfrm>
              <a:off x="2352" y="2688"/>
              <a:ext cx="384" cy="3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a:solidFill>
                    <a:schemeClr val="bg1"/>
                  </a:solidFill>
                </a:rPr>
                <a:t>*</a:t>
              </a:r>
              <a:endParaRPr lang="es-MX" altLang="es-MX" sz="2399">
                <a:solidFill>
                  <a:schemeClr val="bg1"/>
                </a:solidFill>
              </a:endParaRPr>
            </a:p>
          </p:txBody>
        </p:sp>
        <p:sp>
          <p:nvSpPr>
            <p:cNvPr id="65551" name="Oval 15"/>
            <p:cNvSpPr>
              <a:spLocks noChangeArrowheads="1"/>
            </p:cNvSpPr>
            <p:nvPr/>
          </p:nvSpPr>
          <p:spPr bwMode="auto">
            <a:xfrm>
              <a:off x="2928" y="2688"/>
              <a:ext cx="384" cy="3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a:solidFill>
                    <a:schemeClr val="bg1"/>
                  </a:solidFill>
                </a:rPr>
                <a:t>5</a:t>
              </a:r>
              <a:endParaRPr lang="es-MX" altLang="es-MX" sz="2399">
                <a:solidFill>
                  <a:schemeClr val="bg1"/>
                </a:solidFill>
              </a:endParaRPr>
            </a:p>
          </p:txBody>
        </p:sp>
        <p:sp>
          <p:nvSpPr>
            <p:cNvPr id="65552" name="Oval 16"/>
            <p:cNvSpPr>
              <a:spLocks noChangeArrowheads="1"/>
            </p:cNvSpPr>
            <p:nvPr/>
          </p:nvSpPr>
          <p:spPr bwMode="auto">
            <a:xfrm>
              <a:off x="2064" y="3168"/>
              <a:ext cx="384" cy="3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a:solidFill>
                    <a:schemeClr val="bg1"/>
                  </a:solidFill>
                </a:rPr>
                <a:t>4</a:t>
              </a:r>
              <a:endParaRPr lang="es-MX" altLang="es-MX" sz="2399">
                <a:solidFill>
                  <a:schemeClr val="bg1"/>
                </a:solidFill>
              </a:endParaRPr>
            </a:p>
          </p:txBody>
        </p:sp>
        <p:sp>
          <p:nvSpPr>
            <p:cNvPr id="65553" name="Oval 17"/>
            <p:cNvSpPr>
              <a:spLocks noChangeArrowheads="1"/>
            </p:cNvSpPr>
            <p:nvPr/>
          </p:nvSpPr>
          <p:spPr bwMode="auto">
            <a:xfrm>
              <a:off x="2640" y="3168"/>
              <a:ext cx="384" cy="3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a:solidFill>
                    <a:schemeClr val="bg1"/>
                  </a:solidFill>
                </a:rPr>
                <a:t>3</a:t>
              </a:r>
              <a:endParaRPr lang="es-MX" altLang="es-MX" sz="2399">
                <a:solidFill>
                  <a:schemeClr val="bg1"/>
                </a:solidFill>
              </a:endParaRPr>
            </a:p>
          </p:txBody>
        </p:sp>
        <p:sp>
          <p:nvSpPr>
            <p:cNvPr id="65554" name="Line 18"/>
            <p:cNvSpPr>
              <a:spLocks noChangeShapeType="1"/>
            </p:cNvSpPr>
            <p:nvPr/>
          </p:nvSpPr>
          <p:spPr bwMode="auto">
            <a:xfrm flipH="1">
              <a:off x="2592" y="2592"/>
              <a:ext cx="24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5555" name="Line 19"/>
            <p:cNvSpPr>
              <a:spLocks noChangeShapeType="1"/>
            </p:cNvSpPr>
            <p:nvPr/>
          </p:nvSpPr>
          <p:spPr bwMode="auto">
            <a:xfrm>
              <a:off x="2832" y="2592"/>
              <a:ext cx="24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5556" name="Line 20"/>
            <p:cNvSpPr>
              <a:spLocks noChangeShapeType="1"/>
            </p:cNvSpPr>
            <p:nvPr/>
          </p:nvSpPr>
          <p:spPr bwMode="auto">
            <a:xfrm flipH="1">
              <a:off x="2304" y="3072"/>
              <a:ext cx="24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5557" name="Line 21"/>
            <p:cNvSpPr>
              <a:spLocks noChangeShapeType="1"/>
            </p:cNvSpPr>
            <p:nvPr/>
          </p:nvSpPr>
          <p:spPr bwMode="auto">
            <a:xfrm>
              <a:off x="2544" y="3072"/>
              <a:ext cx="24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5558" name="Oval 22"/>
            <p:cNvSpPr>
              <a:spLocks noChangeArrowheads="1"/>
            </p:cNvSpPr>
            <p:nvPr/>
          </p:nvSpPr>
          <p:spPr bwMode="auto">
            <a:xfrm>
              <a:off x="4272" y="2208"/>
              <a:ext cx="384" cy="3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a:solidFill>
                    <a:schemeClr val="bg1"/>
                  </a:solidFill>
                </a:rPr>
                <a:t>A</a:t>
              </a:r>
              <a:endParaRPr lang="es-MX" altLang="es-MX" sz="2399">
                <a:solidFill>
                  <a:schemeClr val="bg1"/>
                </a:solidFill>
              </a:endParaRPr>
            </a:p>
          </p:txBody>
        </p:sp>
        <p:sp>
          <p:nvSpPr>
            <p:cNvPr id="65559" name="Oval 23"/>
            <p:cNvSpPr>
              <a:spLocks noChangeArrowheads="1"/>
            </p:cNvSpPr>
            <p:nvPr/>
          </p:nvSpPr>
          <p:spPr bwMode="auto">
            <a:xfrm>
              <a:off x="3984" y="2688"/>
              <a:ext cx="384" cy="3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a:solidFill>
                    <a:schemeClr val="bg1"/>
                  </a:solidFill>
                </a:rPr>
                <a:t>B</a:t>
              </a:r>
              <a:endParaRPr lang="es-MX" altLang="es-MX" sz="2399">
                <a:solidFill>
                  <a:schemeClr val="bg1"/>
                </a:solidFill>
              </a:endParaRPr>
            </a:p>
          </p:txBody>
        </p:sp>
        <p:sp>
          <p:nvSpPr>
            <p:cNvPr id="65560" name="Oval 24"/>
            <p:cNvSpPr>
              <a:spLocks noChangeArrowheads="1"/>
            </p:cNvSpPr>
            <p:nvPr/>
          </p:nvSpPr>
          <p:spPr bwMode="auto">
            <a:xfrm>
              <a:off x="4560" y="2688"/>
              <a:ext cx="384" cy="3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a:solidFill>
                    <a:schemeClr val="bg1"/>
                  </a:solidFill>
                </a:rPr>
                <a:t>C</a:t>
              </a:r>
              <a:endParaRPr lang="es-MX" altLang="es-MX" sz="2399">
                <a:solidFill>
                  <a:schemeClr val="bg1"/>
                </a:solidFill>
              </a:endParaRPr>
            </a:p>
          </p:txBody>
        </p:sp>
        <p:sp>
          <p:nvSpPr>
            <p:cNvPr id="65561" name="Oval 25"/>
            <p:cNvSpPr>
              <a:spLocks noChangeArrowheads="1"/>
            </p:cNvSpPr>
            <p:nvPr/>
          </p:nvSpPr>
          <p:spPr bwMode="auto">
            <a:xfrm>
              <a:off x="3696" y="3168"/>
              <a:ext cx="384" cy="3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a:solidFill>
                    <a:schemeClr val="bg1"/>
                  </a:solidFill>
                </a:rPr>
                <a:t>D</a:t>
              </a:r>
              <a:endParaRPr lang="es-MX" altLang="es-MX" sz="2399">
                <a:solidFill>
                  <a:schemeClr val="bg1"/>
                </a:solidFill>
              </a:endParaRPr>
            </a:p>
          </p:txBody>
        </p:sp>
        <p:sp>
          <p:nvSpPr>
            <p:cNvPr id="65562" name="Oval 26"/>
            <p:cNvSpPr>
              <a:spLocks noChangeArrowheads="1"/>
            </p:cNvSpPr>
            <p:nvPr/>
          </p:nvSpPr>
          <p:spPr bwMode="auto">
            <a:xfrm>
              <a:off x="4272" y="3168"/>
              <a:ext cx="384" cy="3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a:solidFill>
                    <a:schemeClr val="bg1"/>
                  </a:solidFill>
                </a:rPr>
                <a:t>G</a:t>
              </a:r>
              <a:endParaRPr lang="es-MX" altLang="es-MX" sz="2399">
                <a:solidFill>
                  <a:schemeClr val="bg1"/>
                </a:solidFill>
              </a:endParaRPr>
            </a:p>
          </p:txBody>
        </p:sp>
        <p:sp>
          <p:nvSpPr>
            <p:cNvPr id="65563" name="Line 27"/>
            <p:cNvSpPr>
              <a:spLocks noChangeShapeType="1"/>
            </p:cNvSpPr>
            <p:nvPr/>
          </p:nvSpPr>
          <p:spPr bwMode="auto">
            <a:xfrm flipH="1">
              <a:off x="4224" y="2592"/>
              <a:ext cx="24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5564" name="Line 28"/>
            <p:cNvSpPr>
              <a:spLocks noChangeShapeType="1"/>
            </p:cNvSpPr>
            <p:nvPr/>
          </p:nvSpPr>
          <p:spPr bwMode="auto">
            <a:xfrm>
              <a:off x="4464" y="2592"/>
              <a:ext cx="24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5565" name="Line 29"/>
            <p:cNvSpPr>
              <a:spLocks noChangeShapeType="1"/>
            </p:cNvSpPr>
            <p:nvPr/>
          </p:nvSpPr>
          <p:spPr bwMode="auto">
            <a:xfrm flipH="1">
              <a:off x="3936" y="3072"/>
              <a:ext cx="24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5566" name="Line 30"/>
            <p:cNvSpPr>
              <a:spLocks noChangeShapeType="1"/>
            </p:cNvSpPr>
            <p:nvPr/>
          </p:nvSpPr>
          <p:spPr bwMode="auto">
            <a:xfrm>
              <a:off x="4176" y="3072"/>
              <a:ext cx="24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5567" name="Text Box 31"/>
            <p:cNvSpPr txBox="1">
              <a:spLocks noChangeArrowheads="1"/>
            </p:cNvSpPr>
            <p:nvPr/>
          </p:nvSpPr>
          <p:spPr bwMode="auto">
            <a:xfrm>
              <a:off x="720" y="1872"/>
              <a:ext cx="398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MX" sz="2399"/>
                <a:t>Árbol A1                      Árbol A2                    Árbol A3</a:t>
              </a:r>
              <a:endParaRPr lang="es-MX" altLang="es-MX" sz="2399"/>
            </a:p>
          </p:txBody>
        </p:sp>
        <p:sp>
          <p:nvSpPr>
            <p:cNvPr id="65568" name="Text Box 32"/>
            <p:cNvSpPr txBox="1">
              <a:spLocks noChangeArrowheads="1"/>
            </p:cNvSpPr>
            <p:nvPr/>
          </p:nvSpPr>
          <p:spPr bwMode="auto">
            <a:xfrm>
              <a:off x="710" y="3770"/>
              <a:ext cx="37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MX" sz="2399"/>
                <a:t>A1 similar a A2                            A3 copia de A1 </a:t>
              </a:r>
              <a:endParaRPr lang="es-MX" altLang="es-MX" sz="2399"/>
            </a:p>
          </p:txBody>
        </p:sp>
      </p:grpSp>
    </p:spTree>
    <p:extLst>
      <p:ext uri="{BB962C8B-B14F-4D97-AF65-F5344CB8AC3E}">
        <p14:creationId xmlns:p14="http://schemas.microsoft.com/office/powerpoint/2010/main" val="42769694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4.1.1. Clasificación de árboles  </a:t>
            </a:r>
            <a:endParaRPr lang="es-MX" dirty="0"/>
          </a:p>
        </p:txBody>
      </p:sp>
      <p:sp>
        <p:nvSpPr>
          <p:cNvPr id="3" name="Content Placeholder 2"/>
          <p:cNvSpPr>
            <a:spLocks noGrp="1"/>
          </p:cNvSpPr>
          <p:nvPr>
            <p:ph idx="1"/>
          </p:nvPr>
        </p:nvSpPr>
        <p:spPr/>
        <p:txBody>
          <a:bodyPr/>
          <a:lstStyle/>
          <a:p>
            <a:pPr marL="914126" lvl="1" indent="-457063"/>
            <a:r>
              <a:rPr lang="es-ES" altLang="es-MX" dirty="0"/>
              <a:t>Generales </a:t>
            </a:r>
          </a:p>
          <a:p>
            <a:pPr marL="914126" lvl="1" indent="-457063"/>
            <a:r>
              <a:rPr lang="es-ES" altLang="es-MX" dirty="0"/>
              <a:t>Binarios</a:t>
            </a:r>
          </a:p>
          <a:p>
            <a:pPr marL="914126" lvl="1" indent="-457063"/>
            <a:r>
              <a:rPr lang="es-ES" altLang="es-MX" dirty="0"/>
              <a:t>Binarios de búsqueda</a:t>
            </a:r>
          </a:p>
          <a:p>
            <a:pPr marL="914126" lvl="1" indent="-457063"/>
            <a:r>
              <a:rPr lang="es-ES" altLang="es-MX" dirty="0"/>
              <a:t>AVL</a:t>
            </a:r>
          </a:p>
          <a:p>
            <a:pPr marL="914126" lvl="1" indent="-457063"/>
            <a:r>
              <a:rPr lang="es-ES" altLang="es-MX" dirty="0"/>
              <a:t>B+</a:t>
            </a:r>
          </a:p>
          <a:p>
            <a:endParaRPr lang="es-MX" dirty="0"/>
          </a:p>
        </p:txBody>
      </p:sp>
    </p:spTree>
    <p:extLst>
      <p:ext uri="{BB962C8B-B14F-4D97-AF65-F5344CB8AC3E}">
        <p14:creationId xmlns:p14="http://schemas.microsoft.com/office/powerpoint/2010/main" val="24846362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p:cNvGrpSpPr/>
          <p:nvPr/>
        </p:nvGrpSpPr>
        <p:grpSpPr>
          <a:xfrm>
            <a:off x="252346" y="2194157"/>
            <a:ext cx="6133417" cy="3638896"/>
            <a:chOff x="252413" y="2219593"/>
            <a:chExt cx="5472112" cy="2259517"/>
          </a:xfrm>
        </p:grpSpPr>
        <p:sp>
          <p:nvSpPr>
            <p:cNvPr id="42" name="Text Box 11"/>
            <p:cNvSpPr txBox="1">
              <a:spLocks noChangeArrowheads="1"/>
            </p:cNvSpPr>
            <p:nvPr/>
          </p:nvSpPr>
          <p:spPr bwMode="auto">
            <a:xfrm>
              <a:off x="2844800" y="2219593"/>
              <a:ext cx="576263" cy="171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50000"/>
                </a:spcBef>
                <a:buClrTx/>
                <a:buFontTx/>
                <a:buNone/>
              </a:pPr>
              <a:r>
                <a:rPr lang="es-MX" altLang="es-MX" sz="1200">
                  <a:latin typeface="Courier New" panose="02070309020205020404" pitchFamily="49" charset="0"/>
                </a:rPr>
                <a:t>A</a:t>
              </a:r>
              <a:endParaRPr lang="es-ES" altLang="es-MX" sz="1200">
                <a:latin typeface="Courier New" panose="02070309020205020404" pitchFamily="49" charset="0"/>
              </a:endParaRPr>
            </a:p>
          </p:txBody>
        </p:sp>
        <p:sp>
          <p:nvSpPr>
            <p:cNvPr id="43" name="Text Box 12"/>
            <p:cNvSpPr txBox="1">
              <a:spLocks noChangeArrowheads="1"/>
            </p:cNvSpPr>
            <p:nvPr/>
          </p:nvSpPr>
          <p:spPr bwMode="auto">
            <a:xfrm>
              <a:off x="900113" y="2864118"/>
              <a:ext cx="576262" cy="171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50000"/>
                </a:spcBef>
                <a:buClrTx/>
                <a:buFontTx/>
                <a:buNone/>
              </a:pPr>
              <a:r>
                <a:rPr lang="es-MX" altLang="es-MX" sz="1200">
                  <a:latin typeface="Courier New" panose="02070309020205020404" pitchFamily="49" charset="0"/>
                </a:rPr>
                <a:t>B</a:t>
              </a:r>
              <a:endParaRPr lang="es-ES" altLang="es-MX" sz="1200">
                <a:latin typeface="Courier New" panose="02070309020205020404" pitchFamily="49" charset="0"/>
              </a:endParaRPr>
            </a:p>
          </p:txBody>
        </p:sp>
        <p:sp>
          <p:nvSpPr>
            <p:cNvPr id="44" name="Text Box 13"/>
            <p:cNvSpPr txBox="1">
              <a:spLocks noChangeArrowheads="1"/>
            </p:cNvSpPr>
            <p:nvPr/>
          </p:nvSpPr>
          <p:spPr bwMode="auto">
            <a:xfrm>
              <a:off x="3995738" y="2867293"/>
              <a:ext cx="576262" cy="171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50000"/>
                </a:spcBef>
                <a:buClrTx/>
                <a:buFontTx/>
                <a:buNone/>
              </a:pPr>
              <a:r>
                <a:rPr lang="es-MX" altLang="es-MX" sz="1200">
                  <a:latin typeface="Courier New" panose="02070309020205020404" pitchFamily="49" charset="0"/>
                </a:rPr>
                <a:t>C</a:t>
              </a:r>
              <a:endParaRPr lang="es-ES" altLang="es-MX" sz="1200">
                <a:latin typeface="Courier New" panose="02070309020205020404" pitchFamily="49" charset="0"/>
              </a:endParaRPr>
            </a:p>
          </p:txBody>
        </p:sp>
        <p:sp>
          <p:nvSpPr>
            <p:cNvPr id="45" name="Text Box 14"/>
            <p:cNvSpPr txBox="1">
              <a:spLocks noChangeArrowheads="1"/>
            </p:cNvSpPr>
            <p:nvPr/>
          </p:nvSpPr>
          <p:spPr bwMode="auto">
            <a:xfrm>
              <a:off x="1403350" y="3730893"/>
              <a:ext cx="576263" cy="171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50000"/>
                </a:spcBef>
                <a:buClrTx/>
                <a:buFontTx/>
                <a:buNone/>
              </a:pPr>
              <a:r>
                <a:rPr lang="es-MX" altLang="es-MX" sz="1200">
                  <a:latin typeface="Courier New" panose="02070309020205020404" pitchFamily="49" charset="0"/>
                </a:rPr>
                <a:t>E</a:t>
              </a:r>
              <a:endParaRPr lang="es-ES" altLang="es-MX" sz="1200">
                <a:latin typeface="Courier New" panose="02070309020205020404" pitchFamily="49" charset="0"/>
              </a:endParaRPr>
            </a:p>
          </p:txBody>
        </p:sp>
        <p:sp>
          <p:nvSpPr>
            <p:cNvPr id="46" name="Text Box 15"/>
            <p:cNvSpPr txBox="1">
              <a:spLocks noChangeArrowheads="1"/>
            </p:cNvSpPr>
            <p:nvPr/>
          </p:nvSpPr>
          <p:spPr bwMode="auto">
            <a:xfrm>
              <a:off x="323850" y="3730893"/>
              <a:ext cx="576263" cy="171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50000"/>
                </a:spcBef>
                <a:buClrTx/>
                <a:buFontTx/>
                <a:buNone/>
              </a:pPr>
              <a:r>
                <a:rPr lang="es-MX" altLang="es-MX" sz="1200">
                  <a:latin typeface="Courier New" panose="02070309020205020404" pitchFamily="49" charset="0"/>
                </a:rPr>
                <a:t>D</a:t>
              </a:r>
              <a:endParaRPr lang="es-ES" altLang="es-MX" sz="1200">
                <a:latin typeface="Courier New" panose="02070309020205020404" pitchFamily="49" charset="0"/>
              </a:endParaRPr>
            </a:p>
          </p:txBody>
        </p:sp>
        <p:sp>
          <p:nvSpPr>
            <p:cNvPr id="47" name="Text Box 16"/>
            <p:cNvSpPr txBox="1">
              <a:spLocks noChangeArrowheads="1"/>
            </p:cNvSpPr>
            <p:nvPr/>
          </p:nvSpPr>
          <p:spPr bwMode="auto">
            <a:xfrm>
              <a:off x="2844800" y="3732481"/>
              <a:ext cx="576263" cy="171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50000"/>
                </a:spcBef>
                <a:buClrTx/>
                <a:buFontTx/>
                <a:buNone/>
              </a:pPr>
              <a:r>
                <a:rPr lang="es-MX" altLang="es-MX" sz="1200">
                  <a:latin typeface="Courier New" panose="02070309020205020404" pitchFamily="49" charset="0"/>
                </a:rPr>
                <a:t>F</a:t>
              </a:r>
              <a:endParaRPr lang="es-ES" altLang="es-MX" sz="1200">
                <a:latin typeface="Courier New" panose="02070309020205020404" pitchFamily="49" charset="0"/>
              </a:endParaRPr>
            </a:p>
          </p:txBody>
        </p:sp>
        <p:sp>
          <p:nvSpPr>
            <p:cNvPr id="48" name="Text Box 17"/>
            <p:cNvSpPr txBox="1">
              <a:spLocks noChangeArrowheads="1"/>
            </p:cNvSpPr>
            <p:nvPr/>
          </p:nvSpPr>
          <p:spPr bwMode="auto">
            <a:xfrm>
              <a:off x="3924300" y="3730893"/>
              <a:ext cx="576263" cy="171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50000"/>
                </a:spcBef>
                <a:buClrTx/>
                <a:buFontTx/>
                <a:buNone/>
              </a:pPr>
              <a:r>
                <a:rPr lang="es-MX" altLang="es-MX" sz="1200">
                  <a:latin typeface="Courier New" panose="02070309020205020404" pitchFamily="49" charset="0"/>
                </a:rPr>
                <a:t>G</a:t>
              </a:r>
              <a:endParaRPr lang="es-ES" altLang="es-MX" sz="1200">
                <a:latin typeface="Courier New" panose="02070309020205020404" pitchFamily="49" charset="0"/>
              </a:endParaRPr>
            </a:p>
          </p:txBody>
        </p:sp>
        <p:sp>
          <p:nvSpPr>
            <p:cNvPr id="49" name="Text Box 18"/>
            <p:cNvSpPr txBox="1">
              <a:spLocks noChangeArrowheads="1"/>
            </p:cNvSpPr>
            <p:nvPr/>
          </p:nvSpPr>
          <p:spPr bwMode="auto">
            <a:xfrm>
              <a:off x="5076825" y="3730893"/>
              <a:ext cx="576263" cy="171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50000"/>
                </a:spcBef>
                <a:buClrTx/>
                <a:buFontTx/>
                <a:buNone/>
              </a:pPr>
              <a:r>
                <a:rPr lang="es-MX" altLang="es-MX" sz="1200">
                  <a:latin typeface="Courier New" panose="02070309020205020404" pitchFamily="49" charset="0"/>
                </a:rPr>
                <a:t>H</a:t>
              </a:r>
              <a:endParaRPr lang="es-ES" altLang="es-MX" sz="1200">
                <a:latin typeface="Courier New" panose="02070309020205020404" pitchFamily="49" charset="0"/>
              </a:endParaRPr>
            </a:p>
          </p:txBody>
        </p:sp>
        <p:sp>
          <p:nvSpPr>
            <p:cNvPr id="50" name="Text Box 19"/>
            <p:cNvSpPr txBox="1">
              <a:spLocks noChangeArrowheads="1"/>
            </p:cNvSpPr>
            <p:nvPr/>
          </p:nvSpPr>
          <p:spPr bwMode="auto">
            <a:xfrm>
              <a:off x="2844800" y="4307156"/>
              <a:ext cx="576263" cy="171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50000"/>
                </a:spcBef>
                <a:buClrTx/>
                <a:buFontTx/>
                <a:buNone/>
              </a:pPr>
              <a:r>
                <a:rPr lang="es-MX" altLang="es-MX" sz="1200">
                  <a:latin typeface="Courier New" panose="02070309020205020404" pitchFamily="49" charset="0"/>
                </a:rPr>
                <a:t>O</a:t>
              </a:r>
              <a:endParaRPr lang="es-ES" altLang="es-MX" sz="1200">
                <a:latin typeface="Courier New" panose="02070309020205020404" pitchFamily="49" charset="0"/>
              </a:endParaRPr>
            </a:p>
          </p:txBody>
        </p:sp>
        <p:sp>
          <p:nvSpPr>
            <p:cNvPr id="51" name="Text Box 20"/>
            <p:cNvSpPr txBox="1">
              <a:spLocks noChangeArrowheads="1"/>
            </p:cNvSpPr>
            <p:nvPr/>
          </p:nvSpPr>
          <p:spPr bwMode="auto">
            <a:xfrm>
              <a:off x="3708400" y="4307156"/>
              <a:ext cx="576263" cy="171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50000"/>
                </a:spcBef>
                <a:buClrTx/>
                <a:buFontTx/>
                <a:buNone/>
              </a:pPr>
              <a:r>
                <a:rPr lang="es-MX" altLang="es-MX" sz="1200">
                  <a:latin typeface="Courier New" panose="02070309020205020404" pitchFamily="49" charset="0"/>
                </a:rPr>
                <a:t>M</a:t>
              </a:r>
              <a:endParaRPr lang="es-ES" altLang="es-MX" sz="1200">
                <a:latin typeface="Courier New" panose="02070309020205020404" pitchFamily="49" charset="0"/>
              </a:endParaRPr>
            </a:p>
          </p:txBody>
        </p:sp>
        <p:sp>
          <p:nvSpPr>
            <p:cNvPr id="52" name="Text Box 21"/>
            <p:cNvSpPr txBox="1">
              <a:spLocks noChangeArrowheads="1"/>
            </p:cNvSpPr>
            <p:nvPr/>
          </p:nvSpPr>
          <p:spPr bwMode="auto">
            <a:xfrm>
              <a:off x="4427538" y="4307156"/>
              <a:ext cx="576262" cy="171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50000"/>
                </a:spcBef>
                <a:buClrTx/>
                <a:buFontTx/>
                <a:buNone/>
              </a:pPr>
              <a:r>
                <a:rPr lang="es-MX" altLang="es-MX" sz="1200">
                  <a:latin typeface="Courier New" panose="02070309020205020404" pitchFamily="49" charset="0"/>
                </a:rPr>
                <a:t>N</a:t>
              </a:r>
              <a:endParaRPr lang="es-ES" altLang="es-MX" sz="1200">
                <a:latin typeface="Courier New" panose="02070309020205020404" pitchFamily="49" charset="0"/>
              </a:endParaRPr>
            </a:p>
          </p:txBody>
        </p:sp>
        <p:sp>
          <p:nvSpPr>
            <p:cNvPr id="53" name="Line 22"/>
            <p:cNvSpPr>
              <a:spLocks noChangeShapeType="1"/>
            </p:cNvSpPr>
            <p:nvPr/>
          </p:nvSpPr>
          <p:spPr bwMode="auto">
            <a:xfrm flipH="1">
              <a:off x="1116013" y="2506931"/>
              <a:ext cx="1800225"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54" name="Line 23"/>
            <p:cNvSpPr>
              <a:spLocks noChangeShapeType="1"/>
            </p:cNvSpPr>
            <p:nvPr/>
          </p:nvSpPr>
          <p:spPr bwMode="auto">
            <a:xfrm>
              <a:off x="3348038" y="2506931"/>
              <a:ext cx="863600"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55" name="Line 24"/>
            <p:cNvSpPr>
              <a:spLocks noChangeShapeType="1"/>
            </p:cNvSpPr>
            <p:nvPr/>
          </p:nvSpPr>
          <p:spPr bwMode="auto">
            <a:xfrm flipH="1">
              <a:off x="539750" y="3154631"/>
              <a:ext cx="503238" cy="574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56" name="Line 25"/>
            <p:cNvSpPr>
              <a:spLocks noChangeShapeType="1"/>
            </p:cNvSpPr>
            <p:nvPr/>
          </p:nvSpPr>
          <p:spPr bwMode="auto">
            <a:xfrm>
              <a:off x="1258888" y="3154631"/>
              <a:ext cx="433387" cy="574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57" name="Line 26"/>
            <p:cNvSpPr>
              <a:spLocks noChangeShapeType="1"/>
            </p:cNvSpPr>
            <p:nvPr/>
          </p:nvSpPr>
          <p:spPr bwMode="auto">
            <a:xfrm flipH="1">
              <a:off x="3060700" y="3156218"/>
              <a:ext cx="1008063" cy="574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58" name="Line 27"/>
            <p:cNvSpPr>
              <a:spLocks noChangeShapeType="1"/>
            </p:cNvSpPr>
            <p:nvPr/>
          </p:nvSpPr>
          <p:spPr bwMode="auto">
            <a:xfrm>
              <a:off x="4284663" y="3156218"/>
              <a:ext cx="0" cy="574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59" name="Line 28"/>
            <p:cNvSpPr>
              <a:spLocks noChangeShapeType="1"/>
            </p:cNvSpPr>
            <p:nvPr/>
          </p:nvSpPr>
          <p:spPr bwMode="auto">
            <a:xfrm>
              <a:off x="4500563" y="3156218"/>
              <a:ext cx="863600" cy="574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60" name="Line 29"/>
            <p:cNvSpPr>
              <a:spLocks noChangeShapeType="1"/>
            </p:cNvSpPr>
            <p:nvPr/>
          </p:nvSpPr>
          <p:spPr bwMode="auto">
            <a:xfrm>
              <a:off x="3132138" y="4019818"/>
              <a:ext cx="0"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61" name="Line 30"/>
            <p:cNvSpPr>
              <a:spLocks noChangeShapeType="1"/>
            </p:cNvSpPr>
            <p:nvPr/>
          </p:nvSpPr>
          <p:spPr bwMode="auto">
            <a:xfrm flipH="1">
              <a:off x="3924300" y="4019818"/>
              <a:ext cx="144463"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62" name="Line 31"/>
            <p:cNvSpPr>
              <a:spLocks noChangeShapeType="1"/>
            </p:cNvSpPr>
            <p:nvPr/>
          </p:nvSpPr>
          <p:spPr bwMode="auto">
            <a:xfrm>
              <a:off x="4284663" y="4019818"/>
              <a:ext cx="287337"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63" name="Text Box 32"/>
            <p:cNvSpPr txBox="1">
              <a:spLocks noChangeArrowheads="1"/>
            </p:cNvSpPr>
            <p:nvPr/>
          </p:nvSpPr>
          <p:spPr bwMode="auto">
            <a:xfrm>
              <a:off x="5148263" y="4307156"/>
              <a:ext cx="576262" cy="171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50000"/>
                </a:spcBef>
                <a:buClrTx/>
                <a:buFontTx/>
                <a:buNone/>
              </a:pPr>
              <a:r>
                <a:rPr lang="es-MX" altLang="es-MX" sz="1200">
                  <a:latin typeface="Courier New" panose="02070309020205020404" pitchFamily="49" charset="0"/>
                </a:rPr>
                <a:t>P</a:t>
              </a:r>
              <a:endParaRPr lang="es-ES" altLang="es-MX" sz="1200">
                <a:latin typeface="Courier New" panose="02070309020205020404" pitchFamily="49" charset="0"/>
              </a:endParaRPr>
            </a:p>
          </p:txBody>
        </p:sp>
        <p:sp>
          <p:nvSpPr>
            <p:cNvPr id="64" name="Line 33"/>
            <p:cNvSpPr>
              <a:spLocks noChangeShapeType="1"/>
            </p:cNvSpPr>
            <p:nvPr/>
          </p:nvSpPr>
          <p:spPr bwMode="auto">
            <a:xfrm>
              <a:off x="5364163" y="4019818"/>
              <a:ext cx="0"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65" name="Text Box 34"/>
            <p:cNvSpPr txBox="1">
              <a:spLocks noChangeArrowheads="1"/>
            </p:cNvSpPr>
            <p:nvPr/>
          </p:nvSpPr>
          <p:spPr bwMode="auto">
            <a:xfrm>
              <a:off x="900113" y="4307156"/>
              <a:ext cx="576262" cy="171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50000"/>
                </a:spcBef>
                <a:buClrTx/>
                <a:buFontTx/>
                <a:buNone/>
              </a:pPr>
              <a:r>
                <a:rPr lang="es-MX" altLang="es-MX" sz="1200">
                  <a:latin typeface="Courier New" panose="02070309020205020404" pitchFamily="49" charset="0"/>
                </a:rPr>
                <a:t>J</a:t>
              </a:r>
              <a:endParaRPr lang="es-ES" altLang="es-MX" sz="1200">
                <a:latin typeface="Courier New" panose="02070309020205020404" pitchFamily="49" charset="0"/>
              </a:endParaRPr>
            </a:p>
          </p:txBody>
        </p:sp>
        <p:sp>
          <p:nvSpPr>
            <p:cNvPr id="66" name="Text Box 35"/>
            <p:cNvSpPr txBox="1">
              <a:spLocks noChangeArrowheads="1"/>
            </p:cNvSpPr>
            <p:nvPr/>
          </p:nvSpPr>
          <p:spPr bwMode="auto">
            <a:xfrm>
              <a:off x="1547813" y="4307156"/>
              <a:ext cx="576262" cy="171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50000"/>
                </a:spcBef>
                <a:buClrTx/>
                <a:buFontTx/>
                <a:buNone/>
              </a:pPr>
              <a:r>
                <a:rPr lang="es-MX" altLang="es-MX" sz="1200">
                  <a:latin typeface="Courier New" panose="02070309020205020404" pitchFamily="49" charset="0"/>
                </a:rPr>
                <a:t>K</a:t>
              </a:r>
              <a:endParaRPr lang="es-ES" altLang="es-MX" sz="1200">
                <a:latin typeface="Courier New" panose="02070309020205020404" pitchFamily="49" charset="0"/>
              </a:endParaRPr>
            </a:p>
          </p:txBody>
        </p:sp>
        <p:sp>
          <p:nvSpPr>
            <p:cNvPr id="67" name="Text Box 36"/>
            <p:cNvSpPr txBox="1">
              <a:spLocks noChangeArrowheads="1"/>
            </p:cNvSpPr>
            <p:nvPr/>
          </p:nvSpPr>
          <p:spPr bwMode="auto">
            <a:xfrm>
              <a:off x="2197100" y="4307156"/>
              <a:ext cx="576263" cy="171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50000"/>
                </a:spcBef>
                <a:buClrTx/>
                <a:buFontTx/>
                <a:buNone/>
              </a:pPr>
              <a:r>
                <a:rPr lang="es-MX" altLang="es-MX" sz="1200">
                  <a:latin typeface="Courier New" panose="02070309020205020404" pitchFamily="49" charset="0"/>
                </a:rPr>
                <a:t>L</a:t>
              </a:r>
              <a:endParaRPr lang="es-ES" altLang="es-MX" sz="1200">
                <a:latin typeface="Courier New" panose="02070309020205020404" pitchFamily="49" charset="0"/>
              </a:endParaRPr>
            </a:p>
          </p:txBody>
        </p:sp>
        <p:sp>
          <p:nvSpPr>
            <p:cNvPr id="68" name="Line 37"/>
            <p:cNvSpPr>
              <a:spLocks noChangeShapeType="1"/>
            </p:cNvSpPr>
            <p:nvPr/>
          </p:nvSpPr>
          <p:spPr bwMode="auto">
            <a:xfrm flipH="1">
              <a:off x="1187450" y="4019818"/>
              <a:ext cx="360363"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69" name="Line 38"/>
            <p:cNvSpPr>
              <a:spLocks noChangeShapeType="1"/>
            </p:cNvSpPr>
            <p:nvPr/>
          </p:nvSpPr>
          <p:spPr bwMode="auto">
            <a:xfrm>
              <a:off x="1692275" y="4019818"/>
              <a:ext cx="0"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70" name="Line 39"/>
            <p:cNvSpPr>
              <a:spLocks noChangeShapeType="1"/>
            </p:cNvSpPr>
            <p:nvPr/>
          </p:nvSpPr>
          <p:spPr bwMode="auto">
            <a:xfrm>
              <a:off x="1835150" y="4019818"/>
              <a:ext cx="504825"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71" name="Text Box 40"/>
            <p:cNvSpPr txBox="1">
              <a:spLocks noChangeArrowheads="1"/>
            </p:cNvSpPr>
            <p:nvPr/>
          </p:nvSpPr>
          <p:spPr bwMode="auto">
            <a:xfrm>
              <a:off x="252413" y="4307156"/>
              <a:ext cx="576262" cy="171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50000"/>
                </a:spcBef>
                <a:buClrTx/>
                <a:buFontTx/>
                <a:buNone/>
              </a:pPr>
              <a:r>
                <a:rPr lang="es-MX" altLang="es-MX" sz="1200">
                  <a:latin typeface="Courier New" panose="02070309020205020404" pitchFamily="49" charset="0"/>
                </a:rPr>
                <a:t>I</a:t>
              </a:r>
              <a:endParaRPr lang="es-ES" altLang="es-MX" sz="1200">
                <a:latin typeface="Courier New" panose="02070309020205020404" pitchFamily="49" charset="0"/>
              </a:endParaRPr>
            </a:p>
          </p:txBody>
        </p:sp>
        <p:sp>
          <p:nvSpPr>
            <p:cNvPr id="72" name="Line 41"/>
            <p:cNvSpPr>
              <a:spLocks noChangeShapeType="1"/>
            </p:cNvSpPr>
            <p:nvPr/>
          </p:nvSpPr>
          <p:spPr bwMode="auto">
            <a:xfrm>
              <a:off x="539750" y="4019818"/>
              <a:ext cx="0"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grpSp>
      <p:sp>
        <p:nvSpPr>
          <p:cNvPr id="73" name="Text Box 42"/>
          <p:cNvSpPr txBox="1">
            <a:spLocks noChangeArrowheads="1"/>
          </p:cNvSpPr>
          <p:nvPr/>
        </p:nvSpPr>
        <p:spPr bwMode="auto">
          <a:xfrm>
            <a:off x="6385765" y="1691408"/>
            <a:ext cx="5408210" cy="400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999" dirty="0">
                <a:latin typeface="Times New Roman" panose="02020603050405020304" pitchFamily="18" charset="0"/>
              </a:rPr>
              <a:t>El árbol  muestra:</a:t>
            </a:r>
            <a:endParaRPr lang="es-ES" altLang="es-MX" sz="1999" dirty="0">
              <a:latin typeface="Times New Roman" panose="02020603050405020304" pitchFamily="18" charset="0"/>
            </a:endParaRPr>
          </a:p>
        </p:txBody>
      </p:sp>
      <p:sp>
        <p:nvSpPr>
          <p:cNvPr id="74" name="Text Box 43"/>
          <p:cNvSpPr txBox="1">
            <a:spLocks noChangeArrowheads="1"/>
          </p:cNvSpPr>
          <p:nvPr/>
        </p:nvSpPr>
        <p:spPr bwMode="auto">
          <a:xfrm>
            <a:off x="5555497" y="2131715"/>
            <a:ext cx="5408210" cy="70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999" dirty="0">
                <a:latin typeface="Times New Roman" panose="02020603050405020304" pitchFamily="18" charset="0"/>
              </a:rPr>
              <a:t>1 nodo de nivel 1, 2 nodos de nivel 2, 5 nodos de nivel 3 y 8 nodos de nivel 4. </a:t>
            </a:r>
            <a:endParaRPr lang="es-ES" altLang="es-MX" sz="1999" dirty="0">
              <a:latin typeface="Times New Roman" panose="02020603050405020304" pitchFamily="18" charset="0"/>
            </a:endParaRPr>
          </a:p>
        </p:txBody>
      </p:sp>
      <p:sp>
        <p:nvSpPr>
          <p:cNvPr id="75" name="Text Box 44"/>
          <p:cNvSpPr txBox="1">
            <a:spLocks noChangeArrowheads="1"/>
          </p:cNvSpPr>
          <p:nvPr/>
        </p:nvSpPr>
        <p:spPr bwMode="auto">
          <a:xfrm>
            <a:off x="6238838" y="2833405"/>
            <a:ext cx="5408210" cy="1015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999" dirty="0">
                <a:latin typeface="Times New Roman" panose="02020603050405020304" pitchFamily="18" charset="0"/>
              </a:rPr>
              <a:t>7 nodos interior, el nodo raíz tiene grado 2 y los nodos E y C tienen grado 3. El grado del árbol es 3.</a:t>
            </a:r>
            <a:endParaRPr lang="es-ES" altLang="es-MX" sz="1999" dirty="0">
              <a:latin typeface="Times New Roman" panose="02020603050405020304" pitchFamily="18" charset="0"/>
            </a:endParaRPr>
          </a:p>
        </p:txBody>
      </p:sp>
      <p:sp>
        <p:nvSpPr>
          <p:cNvPr id="76" name="Text Box 45"/>
          <p:cNvSpPr txBox="1">
            <a:spLocks noChangeArrowheads="1"/>
          </p:cNvSpPr>
          <p:nvPr/>
        </p:nvSpPr>
        <p:spPr bwMode="auto">
          <a:xfrm>
            <a:off x="6169273" y="4022115"/>
            <a:ext cx="5408210" cy="70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999" dirty="0">
                <a:latin typeface="Times New Roman" panose="02020603050405020304" pitchFamily="18" charset="0"/>
              </a:rPr>
              <a:t>Para llegar del nodo A al G se requiere de un recorrido de nivel 3 y del A al K de un nivel 4.</a:t>
            </a:r>
            <a:endParaRPr lang="es-ES" altLang="es-MX" sz="1999" dirty="0">
              <a:latin typeface="Times New Roman" panose="02020603050405020304" pitchFamily="18" charset="0"/>
            </a:endParaRPr>
          </a:p>
        </p:txBody>
      </p:sp>
      <p:sp>
        <p:nvSpPr>
          <p:cNvPr id="77" name="Text Box 46"/>
          <p:cNvSpPr txBox="1">
            <a:spLocks noChangeArrowheads="1"/>
          </p:cNvSpPr>
          <p:nvPr/>
        </p:nvSpPr>
        <p:spPr bwMode="auto">
          <a:xfrm>
            <a:off x="6015825" y="3688240"/>
            <a:ext cx="4976604" cy="400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999" dirty="0">
                <a:latin typeface="Times New Roman" panose="02020603050405020304" pitchFamily="18" charset="0"/>
              </a:rPr>
              <a:t>La altura del árbol es 4.</a:t>
            </a:r>
            <a:endParaRPr lang="es-ES" altLang="es-MX" sz="1999" dirty="0">
              <a:latin typeface="Times New Roman" panose="02020603050405020304" pitchFamily="18" charset="0"/>
            </a:endParaRPr>
          </a:p>
        </p:txBody>
      </p:sp>
    </p:spTree>
    <p:extLst>
      <p:ext uri="{BB962C8B-B14F-4D97-AF65-F5344CB8AC3E}">
        <p14:creationId xmlns:p14="http://schemas.microsoft.com/office/powerpoint/2010/main" val="42187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P spid="75" grpId="0"/>
      <p:bldP spid="76" grpId="0"/>
      <p:bldP spid="7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MX" dirty="0" smtClean="0"/>
              <a:t>Arboles Binarios</a:t>
            </a:r>
            <a:endParaRPr lang="es-MX" dirty="0"/>
          </a:p>
        </p:txBody>
      </p:sp>
      <p:grpSp>
        <p:nvGrpSpPr>
          <p:cNvPr id="2" name="Group 39"/>
          <p:cNvGrpSpPr>
            <a:grpSpLocks/>
          </p:cNvGrpSpPr>
          <p:nvPr/>
        </p:nvGrpSpPr>
        <p:grpSpPr bwMode="auto">
          <a:xfrm>
            <a:off x="1774362" y="3716265"/>
            <a:ext cx="3815356" cy="2231444"/>
            <a:chOff x="612" y="2296"/>
            <a:chExt cx="2404" cy="1406"/>
          </a:xfrm>
        </p:grpSpPr>
        <p:sp>
          <p:nvSpPr>
            <p:cNvPr id="115754" name="Oval 7"/>
            <p:cNvSpPr>
              <a:spLocks noChangeArrowheads="1"/>
            </p:cNvSpPr>
            <p:nvPr/>
          </p:nvSpPr>
          <p:spPr bwMode="auto">
            <a:xfrm>
              <a:off x="1428" y="2296"/>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10</a:t>
              </a:r>
              <a:endParaRPr lang="es-ES" altLang="es-MX" sz="1799">
                <a:latin typeface="Times New Roman" panose="02020603050405020304" pitchFamily="18" charset="0"/>
              </a:endParaRPr>
            </a:p>
          </p:txBody>
        </p:sp>
        <p:sp>
          <p:nvSpPr>
            <p:cNvPr id="115755" name="Oval 8"/>
            <p:cNvSpPr>
              <a:spLocks noChangeArrowheads="1"/>
            </p:cNvSpPr>
            <p:nvPr/>
          </p:nvSpPr>
          <p:spPr bwMode="auto">
            <a:xfrm>
              <a:off x="884" y="2614"/>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5</a:t>
              </a:r>
              <a:endParaRPr lang="es-ES" altLang="es-MX" sz="1799">
                <a:latin typeface="Times New Roman" panose="02020603050405020304" pitchFamily="18" charset="0"/>
              </a:endParaRPr>
            </a:p>
          </p:txBody>
        </p:sp>
        <p:sp>
          <p:nvSpPr>
            <p:cNvPr id="115756" name="Oval 9"/>
            <p:cNvSpPr>
              <a:spLocks noChangeArrowheads="1"/>
            </p:cNvSpPr>
            <p:nvPr/>
          </p:nvSpPr>
          <p:spPr bwMode="auto">
            <a:xfrm>
              <a:off x="1927" y="2658"/>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2</a:t>
              </a:r>
              <a:endParaRPr lang="es-ES" altLang="es-MX" sz="1799">
                <a:latin typeface="Times New Roman" panose="02020603050405020304" pitchFamily="18" charset="0"/>
              </a:endParaRPr>
            </a:p>
          </p:txBody>
        </p:sp>
        <p:sp>
          <p:nvSpPr>
            <p:cNvPr id="115757" name="Oval 10"/>
            <p:cNvSpPr>
              <a:spLocks noChangeArrowheads="1"/>
            </p:cNvSpPr>
            <p:nvPr/>
          </p:nvSpPr>
          <p:spPr bwMode="auto">
            <a:xfrm>
              <a:off x="2653" y="3430"/>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7</a:t>
              </a:r>
              <a:endParaRPr lang="es-ES" altLang="es-MX" sz="1799">
                <a:latin typeface="Times New Roman" panose="02020603050405020304" pitchFamily="18" charset="0"/>
              </a:endParaRPr>
            </a:p>
          </p:txBody>
        </p:sp>
        <p:sp>
          <p:nvSpPr>
            <p:cNvPr id="115758" name="Oval 11"/>
            <p:cNvSpPr>
              <a:spLocks noChangeArrowheads="1"/>
            </p:cNvSpPr>
            <p:nvPr/>
          </p:nvSpPr>
          <p:spPr bwMode="auto">
            <a:xfrm>
              <a:off x="2154" y="3475"/>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40</a:t>
              </a:r>
              <a:endParaRPr lang="es-ES" altLang="es-MX" sz="1799">
                <a:latin typeface="Times New Roman" panose="02020603050405020304" pitchFamily="18" charset="0"/>
              </a:endParaRPr>
            </a:p>
          </p:txBody>
        </p:sp>
        <p:sp>
          <p:nvSpPr>
            <p:cNvPr id="115759" name="Oval 12"/>
            <p:cNvSpPr>
              <a:spLocks noChangeArrowheads="1"/>
            </p:cNvSpPr>
            <p:nvPr/>
          </p:nvSpPr>
          <p:spPr bwMode="auto">
            <a:xfrm>
              <a:off x="1609" y="3021"/>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50</a:t>
              </a:r>
              <a:endParaRPr lang="es-ES" altLang="es-MX" sz="1799">
                <a:latin typeface="Times New Roman" panose="02020603050405020304" pitchFamily="18" charset="0"/>
              </a:endParaRPr>
            </a:p>
          </p:txBody>
        </p:sp>
        <p:sp>
          <p:nvSpPr>
            <p:cNvPr id="115760" name="Oval 13"/>
            <p:cNvSpPr>
              <a:spLocks noChangeArrowheads="1"/>
            </p:cNvSpPr>
            <p:nvPr/>
          </p:nvSpPr>
          <p:spPr bwMode="auto">
            <a:xfrm>
              <a:off x="2335" y="3021"/>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60</a:t>
              </a:r>
              <a:endParaRPr lang="es-ES" altLang="es-MX" sz="1799">
                <a:latin typeface="Times New Roman" panose="02020603050405020304" pitchFamily="18" charset="0"/>
              </a:endParaRPr>
            </a:p>
          </p:txBody>
        </p:sp>
        <p:sp>
          <p:nvSpPr>
            <p:cNvPr id="115761" name="Oval 14"/>
            <p:cNvSpPr>
              <a:spLocks noChangeArrowheads="1"/>
            </p:cNvSpPr>
            <p:nvPr/>
          </p:nvSpPr>
          <p:spPr bwMode="auto">
            <a:xfrm>
              <a:off x="1110" y="3022"/>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20</a:t>
              </a:r>
              <a:endParaRPr lang="es-ES" altLang="es-MX" sz="1799">
                <a:latin typeface="Times New Roman" panose="02020603050405020304" pitchFamily="18" charset="0"/>
              </a:endParaRPr>
            </a:p>
          </p:txBody>
        </p:sp>
        <p:sp>
          <p:nvSpPr>
            <p:cNvPr id="115762" name="Oval 15"/>
            <p:cNvSpPr>
              <a:spLocks noChangeArrowheads="1"/>
            </p:cNvSpPr>
            <p:nvPr/>
          </p:nvSpPr>
          <p:spPr bwMode="auto">
            <a:xfrm>
              <a:off x="612" y="3022"/>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8</a:t>
              </a:r>
              <a:endParaRPr lang="es-ES" altLang="es-MX" sz="1799">
                <a:latin typeface="Times New Roman" panose="02020603050405020304" pitchFamily="18" charset="0"/>
              </a:endParaRPr>
            </a:p>
          </p:txBody>
        </p:sp>
        <p:sp>
          <p:nvSpPr>
            <p:cNvPr id="115763" name="Oval 16"/>
            <p:cNvSpPr>
              <a:spLocks noChangeArrowheads="1"/>
            </p:cNvSpPr>
            <p:nvPr/>
          </p:nvSpPr>
          <p:spPr bwMode="auto">
            <a:xfrm>
              <a:off x="748" y="3430"/>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30</a:t>
              </a:r>
              <a:endParaRPr lang="es-ES" altLang="es-MX" sz="1799">
                <a:latin typeface="Times New Roman" panose="02020603050405020304" pitchFamily="18" charset="0"/>
              </a:endParaRPr>
            </a:p>
          </p:txBody>
        </p:sp>
        <p:sp>
          <p:nvSpPr>
            <p:cNvPr id="115764" name="Oval 17"/>
            <p:cNvSpPr>
              <a:spLocks noChangeArrowheads="1"/>
            </p:cNvSpPr>
            <p:nvPr/>
          </p:nvSpPr>
          <p:spPr bwMode="auto">
            <a:xfrm>
              <a:off x="1473" y="3475"/>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9</a:t>
              </a:r>
              <a:endParaRPr lang="es-ES" altLang="es-MX" sz="1799">
                <a:latin typeface="Times New Roman" panose="02020603050405020304" pitchFamily="18" charset="0"/>
              </a:endParaRPr>
            </a:p>
          </p:txBody>
        </p:sp>
        <p:sp>
          <p:nvSpPr>
            <p:cNvPr id="115765" name="Line 25"/>
            <p:cNvSpPr>
              <a:spLocks noChangeShapeType="1"/>
            </p:cNvSpPr>
            <p:nvPr/>
          </p:nvSpPr>
          <p:spPr bwMode="auto">
            <a:xfrm>
              <a:off x="2244" y="2840"/>
              <a:ext cx="273"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66" name="Line 26"/>
            <p:cNvSpPr>
              <a:spLocks noChangeShapeType="1"/>
            </p:cNvSpPr>
            <p:nvPr/>
          </p:nvSpPr>
          <p:spPr bwMode="auto">
            <a:xfrm flipH="1">
              <a:off x="1791" y="2840"/>
              <a:ext cx="181"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67" name="Line 27"/>
            <p:cNvSpPr>
              <a:spLocks noChangeShapeType="1"/>
            </p:cNvSpPr>
            <p:nvPr/>
          </p:nvSpPr>
          <p:spPr bwMode="auto">
            <a:xfrm flipH="1">
              <a:off x="1609" y="3203"/>
              <a:ext cx="91"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68" name="Line 28"/>
            <p:cNvSpPr>
              <a:spLocks noChangeShapeType="1"/>
            </p:cNvSpPr>
            <p:nvPr/>
          </p:nvSpPr>
          <p:spPr bwMode="auto">
            <a:xfrm flipH="1">
              <a:off x="2290" y="3248"/>
              <a:ext cx="136"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69" name="Line 31"/>
            <p:cNvSpPr>
              <a:spLocks noChangeShapeType="1"/>
            </p:cNvSpPr>
            <p:nvPr/>
          </p:nvSpPr>
          <p:spPr bwMode="auto">
            <a:xfrm>
              <a:off x="2607" y="3248"/>
              <a:ext cx="227"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70" name="Line 33"/>
            <p:cNvSpPr>
              <a:spLocks noChangeShapeType="1"/>
            </p:cNvSpPr>
            <p:nvPr/>
          </p:nvSpPr>
          <p:spPr bwMode="auto">
            <a:xfrm>
              <a:off x="1746" y="2478"/>
              <a:ext cx="318"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71" name="Line 35"/>
            <p:cNvSpPr>
              <a:spLocks noChangeShapeType="1"/>
            </p:cNvSpPr>
            <p:nvPr/>
          </p:nvSpPr>
          <p:spPr bwMode="auto">
            <a:xfrm>
              <a:off x="839" y="3249"/>
              <a:ext cx="91"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72" name="Line 36"/>
            <p:cNvSpPr>
              <a:spLocks noChangeShapeType="1"/>
            </p:cNvSpPr>
            <p:nvPr/>
          </p:nvSpPr>
          <p:spPr bwMode="auto">
            <a:xfrm flipH="1">
              <a:off x="1111" y="2478"/>
              <a:ext cx="318"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73" name="Line 37"/>
            <p:cNvSpPr>
              <a:spLocks noChangeShapeType="1"/>
            </p:cNvSpPr>
            <p:nvPr/>
          </p:nvSpPr>
          <p:spPr bwMode="auto">
            <a:xfrm>
              <a:off x="1111" y="2840"/>
              <a:ext cx="136"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74" name="Line 38"/>
            <p:cNvSpPr>
              <a:spLocks noChangeShapeType="1"/>
            </p:cNvSpPr>
            <p:nvPr/>
          </p:nvSpPr>
          <p:spPr bwMode="auto">
            <a:xfrm flipH="1">
              <a:off x="793" y="2795"/>
              <a:ext cx="137"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grpSp>
      <p:grpSp>
        <p:nvGrpSpPr>
          <p:cNvPr id="3" name="Group 41"/>
          <p:cNvGrpSpPr>
            <a:grpSpLocks/>
          </p:cNvGrpSpPr>
          <p:nvPr/>
        </p:nvGrpSpPr>
        <p:grpSpPr bwMode="auto">
          <a:xfrm>
            <a:off x="6381675" y="3789271"/>
            <a:ext cx="3815356" cy="2231444"/>
            <a:chOff x="612" y="2296"/>
            <a:chExt cx="2404" cy="1406"/>
          </a:xfrm>
        </p:grpSpPr>
        <p:sp>
          <p:nvSpPr>
            <p:cNvPr id="115733" name="Oval 42"/>
            <p:cNvSpPr>
              <a:spLocks noChangeArrowheads="1"/>
            </p:cNvSpPr>
            <p:nvPr/>
          </p:nvSpPr>
          <p:spPr bwMode="auto">
            <a:xfrm>
              <a:off x="1428" y="2296"/>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50</a:t>
              </a:r>
              <a:endParaRPr lang="es-ES" altLang="es-MX" sz="1799">
                <a:latin typeface="Times New Roman" panose="02020603050405020304" pitchFamily="18" charset="0"/>
              </a:endParaRPr>
            </a:p>
          </p:txBody>
        </p:sp>
        <p:sp>
          <p:nvSpPr>
            <p:cNvPr id="115734" name="Oval 43"/>
            <p:cNvSpPr>
              <a:spLocks noChangeArrowheads="1"/>
            </p:cNvSpPr>
            <p:nvPr/>
          </p:nvSpPr>
          <p:spPr bwMode="auto">
            <a:xfrm>
              <a:off x="884" y="2614"/>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20</a:t>
              </a:r>
              <a:endParaRPr lang="es-ES" altLang="es-MX" sz="1799">
                <a:latin typeface="Times New Roman" panose="02020603050405020304" pitchFamily="18" charset="0"/>
              </a:endParaRPr>
            </a:p>
          </p:txBody>
        </p:sp>
        <p:sp>
          <p:nvSpPr>
            <p:cNvPr id="115735" name="Oval 44"/>
            <p:cNvSpPr>
              <a:spLocks noChangeArrowheads="1"/>
            </p:cNvSpPr>
            <p:nvPr/>
          </p:nvSpPr>
          <p:spPr bwMode="auto">
            <a:xfrm>
              <a:off x="1927" y="2658"/>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90</a:t>
              </a:r>
              <a:endParaRPr lang="es-ES" altLang="es-MX" sz="1799">
                <a:latin typeface="Times New Roman" panose="02020603050405020304" pitchFamily="18" charset="0"/>
              </a:endParaRPr>
            </a:p>
          </p:txBody>
        </p:sp>
        <p:sp>
          <p:nvSpPr>
            <p:cNvPr id="115736" name="Oval 45"/>
            <p:cNvSpPr>
              <a:spLocks noChangeArrowheads="1"/>
            </p:cNvSpPr>
            <p:nvPr/>
          </p:nvSpPr>
          <p:spPr bwMode="auto">
            <a:xfrm>
              <a:off x="2653" y="3430"/>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110</a:t>
              </a:r>
              <a:endParaRPr lang="es-ES" altLang="es-MX" sz="1799">
                <a:latin typeface="Times New Roman" panose="02020603050405020304" pitchFamily="18" charset="0"/>
              </a:endParaRPr>
            </a:p>
          </p:txBody>
        </p:sp>
        <p:sp>
          <p:nvSpPr>
            <p:cNvPr id="115737" name="Oval 46"/>
            <p:cNvSpPr>
              <a:spLocks noChangeArrowheads="1"/>
            </p:cNvSpPr>
            <p:nvPr/>
          </p:nvSpPr>
          <p:spPr bwMode="auto">
            <a:xfrm>
              <a:off x="2154" y="3475"/>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95</a:t>
              </a:r>
              <a:endParaRPr lang="es-ES" altLang="es-MX" sz="1799">
                <a:latin typeface="Times New Roman" panose="02020603050405020304" pitchFamily="18" charset="0"/>
              </a:endParaRPr>
            </a:p>
          </p:txBody>
        </p:sp>
        <p:sp>
          <p:nvSpPr>
            <p:cNvPr id="115738" name="Oval 47"/>
            <p:cNvSpPr>
              <a:spLocks noChangeArrowheads="1"/>
            </p:cNvSpPr>
            <p:nvPr/>
          </p:nvSpPr>
          <p:spPr bwMode="auto">
            <a:xfrm>
              <a:off x="1609" y="3021"/>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60</a:t>
              </a:r>
              <a:endParaRPr lang="es-ES" altLang="es-MX" sz="1799">
                <a:latin typeface="Times New Roman" panose="02020603050405020304" pitchFamily="18" charset="0"/>
              </a:endParaRPr>
            </a:p>
          </p:txBody>
        </p:sp>
        <p:sp>
          <p:nvSpPr>
            <p:cNvPr id="115739" name="Oval 48"/>
            <p:cNvSpPr>
              <a:spLocks noChangeArrowheads="1"/>
            </p:cNvSpPr>
            <p:nvPr/>
          </p:nvSpPr>
          <p:spPr bwMode="auto">
            <a:xfrm>
              <a:off x="2335" y="3021"/>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100</a:t>
              </a:r>
              <a:endParaRPr lang="es-ES" altLang="es-MX" sz="1799">
                <a:latin typeface="Times New Roman" panose="02020603050405020304" pitchFamily="18" charset="0"/>
              </a:endParaRPr>
            </a:p>
          </p:txBody>
        </p:sp>
        <p:sp>
          <p:nvSpPr>
            <p:cNvPr id="115740" name="Oval 49"/>
            <p:cNvSpPr>
              <a:spLocks noChangeArrowheads="1"/>
            </p:cNvSpPr>
            <p:nvPr/>
          </p:nvSpPr>
          <p:spPr bwMode="auto">
            <a:xfrm>
              <a:off x="1110" y="3022"/>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30</a:t>
              </a:r>
              <a:endParaRPr lang="es-ES" altLang="es-MX" sz="1799">
                <a:latin typeface="Times New Roman" panose="02020603050405020304" pitchFamily="18" charset="0"/>
              </a:endParaRPr>
            </a:p>
          </p:txBody>
        </p:sp>
        <p:sp>
          <p:nvSpPr>
            <p:cNvPr id="115741" name="Oval 50"/>
            <p:cNvSpPr>
              <a:spLocks noChangeArrowheads="1"/>
            </p:cNvSpPr>
            <p:nvPr/>
          </p:nvSpPr>
          <p:spPr bwMode="auto">
            <a:xfrm>
              <a:off x="612" y="3022"/>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8</a:t>
              </a:r>
              <a:endParaRPr lang="es-ES" altLang="es-MX" sz="1799">
                <a:latin typeface="Times New Roman" panose="02020603050405020304" pitchFamily="18" charset="0"/>
              </a:endParaRPr>
            </a:p>
          </p:txBody>
        </p:sp>
        <p:sp>
          <p:nvSpPr>
            <p:cNvPr id="115742" name="Oval 51"/>
            <p:cNvSpPr>
              <a:spLocks noChangeArrowheads="1"/>
            </p:cNvSpPr>
            <p:nvPr/>
          </p:nvSpPr>
          <p:spPr bwMode="auto">
            <a:xfrm>
              <a:off x="748" y="3430"/>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15</a:t>
              </a:r>
              <a:endParaRPr lang="es-ES" altLang="es-MX" sz="1799">
                <a:latin typeface="Times New Roman" panose="02020603050405020304" pitchFamily="18" charset="0"/>
              </a:endParaRPr>
            </a:p>
          </p:txBody>
        </p:sp>
        <p:sp>
          <p:nvSpPr>
            <p:cNvPr id="115743" name="Oval 52"/>
            <p:cNvSpPr>
              <a:spLocks noChangeArrowheads="1"/>
            </p:cNvSpPr>
            <p:nvPr/>
          </p:nvSpPr>
          <p:spPr bwMode="auto">
            <a:xfrm>
              <a:off x="1473" y="3475"/>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55</a:t>
              </a:r>
              <a:endParaRPr lang="es-ES" altLang="es-MX" sz="1799">
                <a:latin typeface="Times New Roman" panose="02020603050405020304" pitchFamily="18" charset="0"/>
              </a:endParaRPr>
            </a:p>
          </p:txBody>
        </p:sp>
        <p:sp>
          <p:nvSpPr>
            <p:cNvPr id="115744" name="Line 53"/>
            <p:cNvSpPr>
              <a:spLocks noChangeShapeType="1"/>
            </p:cNvSpPr>
            <p:nvPr/>
          </p:nvSpPr>
          <p:spPr bwMode="auto">
            <a:xfrm>
              <a:off x="2244" y="2840"/>
              <a:ext cx="273"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45" name="Line 54"/>
            <p:cNvSpPr>
              <a:spLocks noChangeShapeType="1"/>
            </p:cNvSpPr>
            <p:nvPr/>
          </p:nvSpPr>
          <p:spPr bwMode="auto">
            <a:xfrm flipH="1">
              <a:off x="1791" y="2840"/>
              <a:ext cx="181"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46" name="Line 55"/>
            <p:cNvSpPr>
              <a:spLocks noChangeShapeType="1"/>
            </p:cNvSpPr>
            <p:nvPr/>
          </p:nvSpPr>
          <p:spPr bwMode="auto">
            <a:xfrm flipH="1">
              <a:off x="1609" y="3203"/>
              <a:ext cx="91"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47" name="Line 56"/>
            <p:cNvSpPr>
              <a:spLocks noChangeShapeType="1"/>
            </p:cNvSpPr>
            <p:nvPr/>
          </p:nvSpPr>
          <p:spPr bwMode="auto">
            <a:xfrm flipH="1">
              <a:off x="2290" y="3248"/>
              <a:ext cx="136"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48" name="Line 57"/>
            <p:cNvSpPr>
              <a:spLocks noChangeShapeType="1"/>
            </p:cNvSpPr>
            <p:nvPr/>
          </p:nvSpPr>
          <p:spPr bwMode="auto">
            <a:xfrm>
              <a:off x="2607" y="3248"/>
              <a:ext cx="227"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49" name="Line 58"/>
            <p:cNvSpPr>
              <a:spLocks noChangeShapeType="1"/>
            </p:cNvSpPr>
            <p:nvPr/>
          </p:nvSpPr>
          <p:spPr bwMode="auto">
            <a:xfrm>
              <a:off x="1746" y="2478"/>
              <a:ext cx="318"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50" name="Line 59"/>
            <p:cNvSpPr>
              <a:spLocks noChangeShapeType="1"/>
            </p:cNvSpPr>
            <p:nvPr/>
          </p:nvSpPr>
          <p:spPr bwMode="auto">
            <a:xfrm>
              <a:off x="839" y="3249"/>
              <a:ext cx="91"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51" name="Line 60"/>
            <p:cNvSpPr>
              <a:spLocks noChangeShapeType="1"/>
            </p:cNvSpPr>
            <p:nvPr/>
          </p:nvSpPr>
          <p:spPr bwMode="auto">
            <a:xfrm flipH="1">
              <a:off x="1111" y="2478"/>
              <a:ext cx="318"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52" name="Line 61"/>
            <p:cNvSpPr>
              <a:spLocks noChangeShapeType="1"/>
            </p:cNvSpPr>
            <p:nvPr/>
          </p:nvSpPr>
          <p:spPr bwMode="auto">
            <a:xfrm>
              <a:off x="1111" y="2840"/>
              <a:ext cx="136"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53" name="Line 62"/>
            <p:cNvSpPr>
              <a:spLocks noChangeShapeType="1"/>
            </p:cNvSpPr>
            <p:nvPr/>
          </p:nvSpPr>
          <p:spPr bwMode="auto">
            <a:xfrm flipH="1">
              <a:off x="793" y="2795"/>
              <a:ext cx="137"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grpSp>
      <p:sp>
        <p:nvSpPr>
          <p:cNvPr id="380991" name="Oval 63"/>
          <p:cNvSpPr>
            <a:spLocks noChangeArrowheads="1"/>
          </p:cNvSpPr>
          <p:nvPr/>
        </p:nvSpPr>
        <p:spPr bwMode="auto">
          <a:xfrm>
            <a:off x="1523604" y="4076532"/>
            <a:ext cx="1691834" cy="2160025"/>
          </a:xfrm>
          <a:prstGeom prst="ellipse">
            <a:avLst/>
          </a:prstGeom>
          <a:solidFill>
            <a:srgbClr val="FFFF00">
              <a:alpha val="14117"/>
            </a:srgbClr>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80992" name="Oval 64"/>
          <p:cNvSpPr>
            <a:spLocks noChangeArrowheads="1"/>
          </p:cNvSpPr>
          <p:nvPr/>
        </p:nvSpPr>
        <p:spPr bwMode="auto">
          <a:xfrm>
            <a:off x="3215438" y="4005113"/>
            <a:ext cx="2518707" cy="2518706"/>
          </a:xfrm>
          <a:prstGeom prst="ellipse">
            <a:avLst/>
          </a:prstGeom>
          <a:solidFill>
            <a:srgbClr val="FFFF00">
              <a:alpha val="14902"/>
            </a:srgbClr>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80993" name="Oval 65"/>
          <p:cNvSpPr>
            <a:spLocks noChangeArrowheads="1"/>
          </p:cNvSpPr>
          <p:nvPr/>
        </p:nvSpPr>
        <p:spPr bwMode="auto">
          <a:xfrm>
            <a:off x="1702944" y="4797068"/>
            <a:ext cx="791956" cy="1295063"/>
          </a:xfrm>
          <a:prstGeom prst="ellipse">
            <a:avLst/>
          </a:prstGeom>
          <a:solidFill>
            <a:srgbClr val="FF0000">
              <a:alpha val="65097"/>
            </a:srgbClr>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80994" name="Oval 66"/>
          <p:cNvSpPr>
            <a:spLocks noChangeArrowheads="1"/>
          </p:cNvSpPr>
          <p:nvPr/>
        </p:nvSpPr>
        <p:spPr bwMode="auto">
          <a:xfrm>
            <a:off x="2494900" y="4724064"/>
            <a:ext cx="647531" cy="720537"/>
          </a:xfrm>
          <a:prstGeom prst="ellipse">
            <a:avLst/>
          </a:prstGeom>
          <a:solidFill>
            <a:srgbClr val="FF0000">
              <a:alpha val="63136"/>
            </a:srgbClr>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80995" name="Oval 67"/>
          <p:cNvSpPr>
            <a:spLocks noChangeArrowheads="1"/>
          </p:cNvSpPr>
          <p:nvPr/>
        </p:nvSpPr>
        <p:spPr bwMode="auto">
          <a:xfrm>
            <a:off x="3286858" y="4724064"/>
            <a:ext cx="720537" cy="1368069"/>
          </a:xfrm>
          <a:prstGeom prst="ellipse">
            <a:avLst/>
          </a:prstGeom>
          <a:solidFill>
            <a:srgbClr val="FF0000">
              <a:alpha val="63136"/>
            </a:srgbClr>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80996" name="Oval 68"/>
          <p:cNvSpPr>
            <a:spLocks noChangeArrowheads="1"/>
          </p:cNvSpPr>
          <p:nvPr/>
        </p:nvSpPr>
        <p:spPr bwMode="auto">
          <a:xfrm>
            <a:off x="4078814" y="4797070"/>
            <a:ext cx="1583912" cy="1368069"/>
          </a:xfrm>
          <a:prstGeom prst="ellipse">
            <a:avLst/>
          </a:prstGeom>
          <a:solidFill>
            <a:srgbClr val="FF0000">
              <a:alpha val="63136"/>
            </a:srgbClr>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80997" name="Oval 69"/>
          <p:cNvSpPr>
            <a:spLocks noChangeArrowheads="1"/>
          </p:cNvSpPr>
          <p:nvPr/>
        </p:nvSpPr>
        <p:spPr bwMode="auto">
          <a:xfrm>
            <a:off x="1918789" y="5516021"/>
            <a:ext cx="720537" cy="433274"/>
          </a:xfrm>
          <a:prstGeom prst="ellipse">
            <a:avLst/>
          </a:prstGeom>
          <a:solidFill>
            <a:srgbClr val="009900">
              <a:alpha val="65097"/>
            </a:srgbClr>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80998" name="Oval 70"/>
          <p:cNvSpPr>
            <a:spLocks noChangeArrowheads="1"/>
          </p:cNvSpPr>
          <p:nvPr/>
        </p:nvSpPr>
        <p:spPr bwMode="auto">
          <a:xfrm>
            <a:off x="3142431" y="5516021"/>
            <a:ext cx="649119" cy="504694"/>
          </a:xfrm>
          <a:prstGeom prst="ellipse">
            <a:avLst/>
          </a:prstGeom>
          <a:solidFill>
            <a:srgbClr val="009900">
              <a:alpha val="65097"/>
            </a:srgbClr>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80999" name="Oval 71"/>
          <p:cNvSpPr>
            <a:spLocks noChangeArrowheads="1"/>
          </p:cNvSpPr>
          <p:nvPr/>
        </p:nvSpPr>
        <p:spPr bwMode="auto">
          <a:xfrm>
            <a:off x="4223237" y="5516021"/>
            <a:ext cx="576112" cy="504694"/>
          </a:xfrm>
          <a:prstGeom prst="ellipse">
            <a:avLst/>
          </a:prstGeom>
          <a:solidFill>
            <a:srgbClr val="009900">
              <a:alpha val="65097"/>
            </a:srgbClr>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81000" name="Oval 72"/>
          <p:cNvSpPr>
            <a:spLocks noChangeArrowheads="1"/>
          </p:cNvSpPr>
          <p:nvPr/>
        </p:nvSpPr>
        <p:spPr bwMode="auto">
          <a:xfrm>
            <a:off x="4942189" y="5516019"/>
            <a:ext cx="720537" cy="360268"/>
          </a:xfrm>
          <a:prstGeom prst="ellipse">
            <a:avLst/>
          </a:prstGeom>
          <a:solidFill>
            <a:srgbClr val="009900">
              <a:alpha val="65097"/>
            </a:srgbClr>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81001" name="Text Box 73"/>
          <p:cNvSpPr txBox="1">
            <a:spLocks noChangeArrowheads="1"/>
          </p:cNvSpPr>
          <p:nvPr/>
        </p:nvSpPr>
        <p:spPr bwMode="auto">
          <a:xfrm>
            <a:off x="2350475" y="3213157"/>
            <a:ext cx="2951981" cy="366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799">
                <a:latin typeface="Times New Roman" panose="02020603050405020304" pitchFamily="18" charset="0"/>
              </a:rPr>
              <a:t>Gráfica de un árbol binario</a:t>
            </a:r>
            <a:endParaRPr lang="es-ES" altLang="es-MX" sz="1799">
              <a:latin typeface="Times New Roman" panose="02020603050405020304" pitchFamily="18" charset="0"/>
            </a:endParaRPr>
          </a:p>
        </p:txBody>
      </p:sp>
      <p:sp>
        <p:nvSpPr>
          <p:cNvPr id="381002" name="Text Box 74"/>
          <p:cNvSpPr txBox="1">
            <a:spLocks noChangeArrowheads="1"/>
          </p:cNvSpPr>
          <p:nvPr/>
        </p:nvSpPr>
        <p:spPr bwMode="auto">
          <a:xfrm>
            <a:off x="6238839" y="3284575"/>
            <a:ext cx="3958194" cy="366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799">
                <a:latin typeface="Times New Roman" panose="02020603050405020304" pitchFamily="18" charset="0"/>
              </a:rPr>
              <a:t>Gráfica de un árbol de </a:t>
            </a:r>
            <a:r>
              <a:rPr lang="es-MX" altLang="es-MX" sz="1799">
                <a:solidFill>
                  <a:srgbClr val="FF0000"/>
                </a:solidFill>
                <a:latin typeface="Times New Roman" panose="02020603050405020304" pitchFamily="18" charset="0"/>
              </a:rPr>
              <a:t>búsqueda</a:t>
            </a:r>
            <a:r>
              <a:rPr lang="es-MX" altLang="es-MX" sz="1799">
                <a:latin typeface="Times New Roman" panose="02020603050405020304" pitchFamily="18" charset="0"/>
              </a:rPr>
              <a:t> binario</a:t>
            </a:r>
            <a:endParaRPr lang="es-ES" altLang="es-MX" sz="1799">
              <a:latin typeface="Times New Roman" panose="02020603050405020304" pitchFamily="18" charset="0"/>
            </a:endParaRPr>
          </a:p>
        </p:txBody>
      </p:sp>
      <p:sp>
        <p:nvSpPr>
          <p:cNvPr id="381003" name="Text Box 75"/>
          <p:cNvSpPr txBox="1">
            <a:spLocks noChangeArrowheads="1"/>
          </p:cNvSpPr>
          <p:nvPr/>
        </p:nvSpPr>
        <p:spPr bwMode="auto">
          <a:xfrm>
            <a:off x="5878570" y="6165137"/>
            <a:ext cx="3958194" cy="641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799">
                <a:latin typeface="Times New Roman" panose="02020603050405020304" pitchFamily="18" charset="0"/>
              </a:rPr>
              <a:t>Árbol de </a:t>
            </a:r>
            <a:r>
              <a:rPr lang="es-MX" altLang="es-MX" sz="1799">
                <a:solidFill>
                  <a:srgbClr val="FF0000"/>
                </a:solidFill>
                <a:latin typeface="Times New Roman" panose="02020603050405020304" pitchFamily="18" charset="0"/>
              </a:rPr>
              <a:t>búsqueda</a:t>
            </a:r>
            <a:r>
              <a:rPr lang="es-MX" altLang="es-MX" sz="1799">
                <a:latin typeface="Times New Roman" panose="02020603050405020304" pitchFamily="18" charset="0"/>
              </a:rPr>
              <a:t> binario: es un árbol ordenado de grado dos.</a:t>
            </a:r>
            <a:endParaRPr lang="es-ES" altLang="es-MX" sz="1799">
              <a:latin typeface="Times New Roman" panose="02020603050405020304" pitchFamily="18" charset="0"/>
            </a:endParaRPr>
          </a:p>
        </p:txBody>
      </p:sp>
    </p:spTree>
    <p:extLst>
      <p:ext uri="{BB962C8B-B14F-4D97-AF65-F5344CB8AC3E}">
        <p14:creationId xmlns:p14="http://schemas.microsoft.com/office/powerpoint/2010/main" val="1411271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10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80991"/>
                                        </p:tgtEl>
                                        <p:attrNameLst>
                                          <p:attrName>style.visibility</p:attrName>
                                        </p:attrNameLst>
                                      </p:cBhvr>
                                      <p:to>
                                        <p:strVal val="visible"/>
                                      </p:to>
                                    </p:set>
                                    <p:animEffect transition="in" filter="wipe(down)">
                                      <p:cBhvr>
                                        <p:cTn id="16" dur="500"/>
                                        <p:tgtEl>
                                          <p:spTgt spid="38099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80992"/>
                                        </p:tgtEl>
                                        <p:attrNameLst>
                                          <p:attrName>style.visibility</p:attrName>
                                        </p:attrNameLst>
                                      </p:cBhvr>
                                      <p:to>
                                        <p:strVal val="visible"/>
                                      </p:to>
                                    </p:set>
                                    <p:animEffect transition="in" filter="wipe(down)">
                                      <p:cBhvr>
                                        <p:cTn id="21" dur="500"/>
                                        <p:tgtEl>
                                          <p:spTgt spid="38099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8099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80994"/>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80995"/>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80996"/>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80997"/>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80998"/>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80999"/>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81000"/>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81002"/>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blinds(horizontal)">
                                      <p:cBhvr>
                                        <p:cTn id="62" dur="500"/>
                                        <p:tgtEl>
                                          <p:spTgt spid="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810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91" grpId="0" animBg="1"/>
      <p:bldP spid="380992" grpId="0" animBg="1"/>
      <p:bldP spid="380993" grpId="0" animBg="1"/>
      <p:bldP spid="380994" grpId="0" animBg="1"/>
      <p:bldP spid="380995" grpId="0" animBg="1"/>
      <p:bldP spid="380996" grpId="0" animBg="1"/>
      <p:bldP spid="380997" grpId="0" animBg="1"/>
      <p:bldP spid="380998" grpId="0" animBg="1"/>
      <p:bldP spid="380999" grpId="0" animBg="1"/>
      <p:bldP spid="381000" grpId="0" animBg="1"/>
      <p:bldP spid="381001" grpId="0"/>
      <p:bldP spid="381002" grpId="0"/>
      <p:bldP spid="38100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5"/>
          <p:cNvSpPr>
            <a:spLocks noChangeArrowheads="1"/>
          </p:cNvSpPr>
          <p:nvPr/>
        </p:nvSpPr>
        <p:spPr bwMode="auto">
          <a:xfrm>
            <a:off x="1991794" y="621444"/>
            <a:ext cx="7998916" cy="75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3799" dirty="0">
                <a:solidFill>
                  <a:schemeClr val="tx2"/>
                </a:solidFill>
                <a:latin typeface="Times New Roman" panose="02020603050405020304" pitchFamily="18" charset="0"/>
              </a:rPr>
              <a:t/>
            </a:r>
            <a:br>
              <a:rPr lang="es-MX" altLang="es-MX" sz="3799" dirty="0">
                <a:solidFill>
                  <a:schemeClr val="tx2"/>
                </a:solidFill>
                <a:latin typeface="Times New Roman" panose="02020603050405020304" pitchFamily="18" charset="0"/>
              </a:rPr>
            </a:br>
            <a:r>
              <a:rPr lang="es-MX" altLang="es-MX" sz="3799" b="1" dirty="0">
                <a:latin typeface="Times New Roman" panose="02020603050405020304" pitchFamily="18" charset="0"/>
              </a:rPr>
              <a:t>Árboles de Búsqueda Binarios</a:t>
            </a:r>
          </a:p>
        </p:txBody>
      </p:sp>
      <p:sp>
        <p:nvSpPr>
          <p:cNvPr id="116740" name="Text Box 6"/>
          <p:cNvSpPr txBox="1">
            <a:spLocks noChangeArrowheads="1"/>
          </p:cNvSpPr>
          <p:nvPr/>
        </p:nvSpPr>
        <p:spPr bwMode="auto">
          <a:xfrm>
            <a:off x="2135426" y="1593743"/>
            <a:ext cx="7917974" cy="70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999" dirty="0">
                <a:latin typeface="Times New Roman" panose="02020603050405020304" pitchFamily="18" charset="0"/>
              </a:rPr>
              <a:t>En base a la lista de números (50,60,40,55,45.43,70,75,65,42,44) cree la gráfica del respectivo árbol de búsqueda binario:</a:t>
            </a:r>
            <a:endParaRPr lang="es-ES" altLang="es-MX" sz="1999" dirty="0">
              <a:latin typeface="Times New Roman" panose="02020603050405020304" pitchFamily="18" charset="0"/>
            </a:endParaRPr>
          </a:p>
        </p:txBody>
      </p:sp>
      <p:sp>
        <p:nvSpPr>
          <p:cNvPr id="381960" name="Text Box 8"/>
          <p:cNvSpPr txBox="1">
            <a:spLocks noChangeArrowheads="1"/>
          </p:cNvSpPr>
          <p:nvPr/>
        </p:nvSpPr>
        <p:spPr bwMode="auto">
          <a:xfrm>
            <a:off x="2423481" y="2852888"/>
            <a:ext cx="576112"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Raiz</a:t>
            </a:r>
            <a:endParaRPr lang="es-ES" altLang="es-MX" sz="1600">
              <a:latin typeface="Times New Roman" panose="02020603050405020304" pitchFamily="18" charset="0"/>
            </a:endParaRPr>
          </a:p>
        </p:txBody>
      </p:sp>
      <p:sp>
        <p:nvSpPr>
          <p:cNvPr id="381961" name="Line 9"/>
          <p:cNvSpPr>
            <a:spLocks noChangeShapeType="1"/>
          </p:cNvSpPr>
          <p:nvPr/>
        </p:nvSpPr>
        <p:spPr bwMode="auto">
          <a:xfrm>
            <a:off x="2639325" y="3141739"/>
            <a:ext cx="0" cy="142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1962" name="Line 10"/>
          <p:cNvSpPr>
            <a:spLocks noChangeShapeType="1"/>
          </p:cNvSpPr>
          <p:nvPr/>
        </p:nvSpPr>
        <p:spPr bwMode="auto">
          <a:xfrm>
            <a:off x="2494901" y="3284576"/>
            <a:ext cx="3602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1963" name="Line 11"/>
          <p:cNvSpPr>
            <a:spLocks noChangeShapeType="1"/>
          </p:cNvSpPr>
          <p:nvPr/>
        </p:nvSpPr>
        <p:spPr bwMode="auto">
          <a:xfrm>
            <a:off x="2567905" y="3357582"/>
            <a:ext cx="2158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1964" name="Line 12"/>
          <p:cNvSpPr>
            <a:spLocks noChangeShapeType="1"/>
          </p:cNvSpPr>
          <p:nvPr/>
        </p:nvSpPr>
        <p:spPr bwMode="auto">
          <a:xfrm>
            <a:off x="2639327" y="3429000"/>
            <a:ext cx="7141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1965" name="Text Box 13"/>
          <p:cNvSpPr txBox="1">
            <a:spLocks noChangeArrowheads="1"/>
          </p:cNvSpPr>
          <p:nvPr/>
        </p:nvSpPr>
        <p:spPr bwMode="auto">
          <a:xfrm>
            <a:off x="1702944" y="3068732"/>
            <a:ext cx="360268"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a)</a:t>
            </a:r>
            <a:endParaRPr lang="es-ES" altLang="es-MX" sz="1600">
              <a:latin typeface="Times New Roman" panose="02020603050405020304" pitchFamily="18" charset="0"/>
            </a:endParaRPr>
          </a:p>
        </p:txBody>
      </p:sp>
      <p:sp>
        <p:nvSpPr>
          <p:cNvPr id="381966" name="Text Box 14"/>
          <p:cNvSpPr txBox="1">
            <a:spLocks noChangeArrowheads="1"/>
          </p:cNvSpPr>
          <p:nvPr/>
        </p:nvSpPr>
        <p:spPr bwMode="auto">
          <a:xfrm>
            <a:off x="1702946" y="3573425"/>
            <a:ext cx="1583912"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b) Insertamos 50</a:t>
            </a:r>
            <a:endParaRPr lang="es-ES" altLang="es-MX" sz="1600">
              <a:latin typeface="Times New Roman" panose="02020603050405020304" pitchFamily="18" charset="0"/>
            </a:endParaRPr>
          </a:p>
        </p:txBody>
      </p:sp>
      <p:sp>
        <p:nvSpPr>
          <p:cNvPr id="381967" name="Text Box 15"/>
          <p:cNvSpPr txBox="1">
            <a:spLocks noChangeArrowheads="1"/>
          </p:cNvSpPr>
          <p:nvPr/>
        </p:nvSpPr>
        <p:spPr bwMode="auto">
          <a:xfrm>
            <a:off x="1847370" y="3860687"/>
            <a:ext cx="576113"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Raiz</a:t>
            </a:r>
            <a:endParaRPr lang="es-ES" altLang="es-MX" sz="1600">
              <a:latin typeface="Times New Roman" panose="02020603050405020304" pitchFamily="18" charset="0"/>
            </a:endParaRPr>
          </a:p>
        </p:txBody>
      </p:sp>
      <p:sp>
        <p:nvSpPr>
          <p:cNvPr id="381968" name="Oval 16"/>
          <p:cNvSpPr>
            <a:spLocks noChangeArrowheads="1"/>
          </p:cNvSpPr>
          <p:nvPr/>
        </p:nvSpPr>
        <p:spPr bwMode="auto">
          <a:xfrm>
            <a:off x="2566320" y="3933693"/>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50</a:t>
            </a:r>
            <a:endParaRPr lang="es-ES" altLang="es-MX" sz="1600">
              <a:latin typeface="Times New Roman" panose="02020603050405020304" pitchFamily="18" charset="0"/>
            </a:endParaRPr>
          </a:p>
        </p:txBody>
      </p:sp>
      <p:sp>
        <p:nvSpPr>
          <p:cNvPr id="381969" name="Line 17"/>
          <p:cNvSpPr>
            <a:spLocks noChangeShapeType="1"/>
          </p:cNvSpPr>
          <p:nvPr/>
        </p:nvSpPr>
        <p:spPr bwMode="auto">
          <a:xfrm>
            <a:off x="2279056" y="4005115"/>
            <a:ext cx="287263" cy="714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1971" name="Text Box 19"/>
          <p:cNvSpPr txBox="1">
            <a:spLocks noChangeArrowheads="1"/>
          </p:cNvSpPr>
          <p:nvPr/>
        </p:nvSpPr>
        <p:spPr bwMode="auto">
          <a:xfrm>
            <a:off x="1702946" y="4508219"/>
            <a:ext cx="1583912"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c) Insertamos 60</a:t>
            </a:r>
            <a:endParaRPr lang="es-ES" altLang="es-MX" sz="1600">
              <a:latin typeface="Times New Roman" panose="02020603050405020304" pitchFamily="18" charset="0"/>
            </a:endParaRPr>
          </a:p>
        </p:txBody>
      </p:sp>
      <p:sp>
        <p:nvSpPr>
          <p:cNvPr id="381972" name="Text Box 20"/>
          <p:cNvSpPr txBox="1">
            <a:spLocks noChangeArrowheads="1"/>
          </p:cNvSpPr>
          <p:nvPr/>
        </p:nvSpPr>
        <p:spPr bwMode="auto">
          <a:xfrm>
            <a:off x="1847370" y="4795482"/>
            <a:ext cx="576113"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Raiz</a:t>
            </a:r>
            <a:endParaRPr lang="es-ES" altLang="es-MX" sz="1600">
              <a:latin typeface="Times New Roman" panose="02020603050405020304" pitchFamily="18" charset="0"/>
            </a:endParaRPr>
          </a:p>
        </p:txBody>
      </p:sp>
      <p:sp>
        <p:nvSpPr>
          <p:cNvPr id="381973" name="Oval 21"/>
          <p:cNvSpPr>
            <a:spLocks noChangeArrowheads="1"/>
          </p:cNvSpPr>
          <p:nvPr/>
        </p:nvSpPr>
        <p:spPr bwMode="auto">
          <a:xfrm>
            <a:off x="2566320" y="4868488"/>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50</a:t>
            </a:r>
            <a:endParaRPr lang="es-ES" altLang="es-MX" sz="1600">
              <a:latin typeface="Times New Roman" panose="02020603050405020304" pitchFamily="18" charset="0"/>
            </a:endParaRPr>
          </a:p>
        </p:txBody>
      </p:sp>
      <p:sp>
        <p:nvSpPr>
          <p:cNvPr id="381974" name="Line 22"/>
          <p:cNvSpPr>
            <a:spLocks noChangeShapeType="1"/>
          </p:cNvSpPr>
          <p:nvPr/>
        </p:nvSpPr>
        <p:spPr bwMode="auto">
          <a:xfrm>
            <a:off x="2279056" y="4939907"/>
            <a:ext cx="287263" cy="71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1975" name="Oval 23"/>
          <p:cNvSpPr>
            <a:spLocks noChangeArrowheads="1"/>
          </p:cNvSpPr>
          <p:nvPr/>
        </p:nvSpPr>
        <p:spPr bwMode="auto">
          <a:xfrm>
            <a:off x="2999593" y="5444600"/>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60</a:t>
            </a:r>
            <a:endParaRPr lang="es-ES" altLang="es-MX" sz="1600">
              <a:latin typeface="Times New Roman" panose="02020603050405020304" pitchFamily="18" charset="0"/>
            </a:endParaRPr>
          </a:p>
        </p:txBody>
      </p:sp>
      <p:sp>
        <p:nvSpPr>
          <p:cNvPr id="381976" name="Line 24"/>
          <p:cNvSpPr>
            <a:spLocks noChangeShapeType="1"/>
          </p:cNvSpPr>
          <p:nvPr/>
        </p:nvSpPr>
        <p:spPr bwMode="auto">
          <a:xfrm>
            <a:off x="2999595" y="5300176"/>
            <a:ext cx="142838" cy="1444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1977" name="Text Box 25"/>
          <p:cNvSpPr txBox="1">
            <a:spLocks noChangeArrowheads="1"/>
          </p:cNvSpPr>
          <p:nvPr/>
        </p:nvSpPr>
        <p:spPr bwMode="auto">
          <a:xfrm>
            <a:off x="2710745" y="5876288"/>
            <a:ext cx="1439488" cy="30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400">
                <a:latin typeface="Times New Roman" panose="02020603050405020304" pitchFamily="18" charset="0"/>
              </a:rPr>
              <a:t>Subárbol derecho</a:t>
            </a:r>
            <a:endParaRPr lang="es-ES" altLang="es-MX" sz="1400">
              <a:latin typeface="Times New Roman" panose="02020603050405020304" pitchFamily="18" charset="0"/>
            </a:endParaRPr>
          </a:p>
        </p:txBody>
      </p:sp>
      <p:sp>
        <p:nvSpPr>
          <p:cNvPr id="381978" name="Text Box 26"/>
          <p:cNvSpPr txBox="1">
            <a:spLocks noChangeArrowheads="1"/>
          </p:cNvSpPr>
          <p:nvPr/>
        </p:nvSpPr>
        <p:spPr bwMode="auto">
          <a:xfrm>
            <a:off x="4223239" y="2878075"/>
            <a:ext cx="1583912"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c) Insertamos 40</a:t>
            </a:r>
            <a:endParaRPr lang="es-ES" altLang="es-MX" sz="1600">
              <a:latin typeface="Times New Roman" panose="02020603050405020304" pitchFamily="18" charset="0"/>
            </a:endParaRPr>
          </a:p>
        </p:txBody>
      </p:sp>
      <p:sp>
        <p:nvSpPr>
          <p:cNvPr id="381979" name="Text Box 27"/>
          <p:cNvSpPr txBox="1">
            <a:spLocks noChangeArrowheads="1"/>
          </p:cNvSpPr>
          <p:nvPr/>
        </p:nvSpPr>
        <p:spPr bwMode="auto">
          <a:xfrm>
            <a:off x="4367663" y="3165339"/>
            <a:ext cx="576113"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Raiz</a:t>
            </a:r>
            <a:endParaRPr lang="es-ES" altLang="es-MX" sz="1600">
              <a:latin typeface="Times New Roman" panose="02020603050405020304" pitchFamily="18" charset="0"/>
            </a:endParaRPr>
          </a:p>
        </p:txBody>
      </p:sp>
      <p:sp>
        <p:nvSpPr>
          <p:cNvPr id="381980" name="Oval 28"/>
          <p:cNvSpPr>
            <a:spLocks noChangeArrowheads="1"/>
          </p:cNvSpPr>
          <p:nvPr/>
        </p:nvSpPr>
        <p:spPr bwMode="auto">
          <a:xfrm>
            <a:off x="5086614" y="3238344"/>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50</a:t>
            </a:r>
            <a:endParaRPr lang="es-ES" altLang="es-MX" sz="1600">
              <a:latin typeface="Times New Roman" panose="02020603050405020304" pitchFamily="18" charset="0"/>
            </a:endParaRPr>
          </a:p>
        </p:txBody>
      </p:sp>
      <p:sp>
        <p:nvSpPr>
          <p:cNvPr id="381981" name="Line 29"/>
          <p:cNvSpPr>
            <a:spLocks noChangeShapeType="1"/>
          </p:cNvSpPr>
          <p:nvPr/>
        </p:nvSpPr>
        <p:spPr bwMode="auto">
          <a:xfrm>
            <a:off x="4799349" y="3309763"/>
            <a:ext cx="287263" cy="71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1982" name="Oval 30"/>
          <p:cNvSpPr>
            <a:spLocks noChangeArrowheads="1"/>
          </p:cNvSpPr>
          <p:nvPr/>
        </p:nvSpPr>
        <p:spPr bwMode="auto">
          <a:xfrm>
            <a:off x="5519887" y="3814456"/>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60</a:t>
            </a:r>
            <a:endParaRPr lang="es-ES" altLang="es-MX" sz="1600">
              <a:latin typeface="Times New Roman" panose="02020603050405020304" pitchFamily="18" charset="0"/>
            </a:endParaRPr>
          </a:p>
        </p:txBody>
      </p:sp>
      <p:sp>
        <p:nvSpPr>
          <p:cNvPr id="381983" name="Line 31"/>
          <p:cNvSpPr>
            <a:spLocks noChangeShapeType="1"/>
          </p:cNvSpPr>
          <p:nvPr/>
        </p:nvSpPr>
        <p:spPr bwMode="auto">
          <a:xfrm>
            <a:off x="5519888" y="3670032"/>
            <a:ext cx="142838" cy="1444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1984" name="Text Box 32"/>
          <p:cNvSpPr txBox="1">
            <a:spLocks noChangeArrowheads="1"/>
          </p:cNvSpPr>
          <p:nvPr/>
        </p:nvSpPr>
        <p:spPr bwMode="auto">
          <a:xfrm>
            <a:off x="5446882" y="4246145"/>
            <a:ext cx="1439488" cy="30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400">
                <a:latin typeface="Times New Roman" panose="02020603050405020304" pitchFamily="18" charset="0"/>
              </a:rPr>
              <a:t>Subárbol derecho</a:t>
            </a:r>
            <a:endParaRPr lang="es-ES" altLang="es-MX" sz="1400">
              <a:latin typeface="Times New Roman" panose="02020603050405020304" pitchFamily="18" charset="0"/>
            </a:endParaRPr>
          </a:p>
        </p:txBody>
      </p:sp>
      <p:sp>
        <p:nvSpPr>
          <p:cNvPr id="381985" name="Oval 33"/>
          <p:cNvSpPr>
            <a:spLocks noChangeArrowheads="1"/>
          </p:cNvSpPr>
          <p:nvPr/>
        </p:nvSpPr>
        <p:spPr bwMode="auto">
          <a:xfrm>
            <a:off x="4726343" y="3814456"/>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40</a:t>
            </a:r>
            <a:endParaRPr lang="es-ES" altLang="es-MX" sz="1600">
              <a:latin typeface="Times New Roman" panose="02020603050405020304" pitchFamily="18" charset="0"/>
            </a:endParaRPr>
          </a:p>
        </p:txBody>
      </p:sp>
      <p:sp>
        <p:nvSpPr>
          <p:cNvPr id="381986" name="Line 34"/>
          <p:cNvSpPr>
            <a:spLocks noChangeShapeType="1"/>
          </p:cNvSpPr>
          <p:nvPr/>
        </p:nvSpPr>
        <p:spPr bwMode="auto">
          <a:xfrm flipH="1">
            <a:off x="5015195" y="3597028"/>
            <a:ext cx="142838" cy="2174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1987" name="Text Box 35"/>
          <p:cNvSpPr txBox="1">
            <a:spLocks noChangeArrowheads="1"/>
          </p:cNvSpPr>
          <p:nvPr/>
        </p:nvSpPr>
        <p:spPr bwMode="auto">
          <a:xfrm>
            <a:off x="4150231" y="4246144"/>
            <a:ext cx="1439487" cy="523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400">
                <a:latin typeface="Times New Roman" panose="02020603050405020304" pitchFamily="18" charset="0"/>
              </a:rPr>
              <a:t>Subárbol izquierdo</a:t>
            </a:r>
            <a:endParaRPr lang="es-ES" altLang="es-MX" sz="1400">
              <a:latin typeface="Times New Roman" panose="02020603050405020304" pitchFamily="18" charset="0"/>
            </a:endParaRPr>
          </a:p>
        </p:txBody>
      </p:sp>
      <p:sp>
        <p:nvSpPr>
          <p:cNvPr id="381988" name="Text Box 36"/>
          <p:cNvSpPr txBox="1">
            <a:spLocks noChangeArrowheads="1"/>
          </p:cNvSpPr>
          <p:nvPr/>
        </p:nvSpPr>
        <p:spPr bwMode="auto">
          <a:xfrm>
            <a:off x="4294658" y="4634219"/>
            <a:ext cx="1583912"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dirty="0">
                <a:latin typeface="Times New Roman" panose="02020603050405020304" pitchFamily="18" charset="0"/>
              </a:rPr>
              <a:t>d) Insertamos 55</a:t>
            </a:r>
            <a:endParaRPr lang="es-ES" altLang="es-MX" sz="1600" dirty="0">
              <a:latin typeface="Times New Roman" panose="02020603050405020304" pitchFamily="18" charset="0"/>
            </a:endParaRPr>
          </a:p>
        </p:txBody>
      </p:sp>
      <p:sp>
        <p:nvSpPr>
          <p:cNvPr id="381989" name="Text Box 37"/>
          <p:cNvSpPr txBox="1">
            <a:spLocks noChangeArrowheads="1"/>
          </p:cNvSpPr>
          <p:nvPr/>
        </p:nvSpPr>
        <p:spPr bwMode="auto">
          <a:xfrm>
            <a:off x="4439081" y="4868488"/>
            <a:ext cx="576112"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Raiz</a:t>
            </a:r>
            <a:endParaRPr lang="es-ES" altLang="es-MX" sz="1600">
              <a:latin typeface="Times New Roman" panose="02020603050405020304" pitchFamily="18" charset="0"/>
            </a:endParaRPr>
          </a:p>
        </p:txBody>
      </p:sp>
      <p:sp>
        <p:nvSpPr>
          <p:cNvPr id="381990" name="Oval 38"/>
          <p:cNvSpPr>
            <a:spLocks noChangeArrowheads="1"/>
          </p:cNvSpPr>
          <p:nvPr/>
        </p:nvSpPr>
        <p:spPr bwMode="auto">
          <a:xfrm>
            <a:off x="5158031" y="4941494"/>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dirty="0">
                <a:latin typeface="Times New Roman" panose="02020603050405020304" pitchFamily="18" charset="0"/>
              </a:rPr>
              <a:t>50</a:t>
            </a:r>
            <a:endParaRPr lang="es-ES" altLang="es-MX" sz="1600" dirty="0">
              <a:latin typeface="Times New Roman" panose="02020603050405020304" pitchFamily="18" charset="0"/>
            </a:endParaRPr>
          </a:p>
        </p:txBody>
      </p:sp>
      <p:sp>
        <p:nvSpPr>
          <p:cNvPr id="381991" name="Line 39"/>
          <p:cNvSpPr>
            <a:spLocks noChangeShapeType="1"/>
          </p:cNvSpPr>
          <p:nvPr/>
        </p:nvSpPr>
        <p:spPr bwMode="auto">
          <a:xfrm>
            <a:off x="4870770" y="5012913"/>
            <a:ext cx="287262" cy="71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1992" name="Oval 40"/>
          <p:cNvSpPr>
            <a:spLocks noChangeArrowheads="1"/>
          </p:cNvSpPr>
          <p:nvPr/>
        </p:nvSpPr>
        <p:spPr bwMode="auto">
          <a:xfrm>
            <a:off x="5591308" y="5517606"/>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60</a:t>
            </a:r>
            <a:endParaRPr lang="es-ES" altLang="es-MX" sz="1600">
              <a:latin typeface="Times New Roman" panose="02020603050405020304" pitchFamily="18" charset="0"/>
            </a:endParaRPr>
          </a:p>
        </p:txBody>
      </p:sp>
      <p:sp>
        <p:nvSpPr>
          <p:cNvPr id="381993" name="Line 41"/>
          <p:cNvSpPr>
            <a:spLocks noChangeShapeType="1"/>
          </p:cNvSpPr>
          <p:nvPr/>
        </p:nvSpPr>
        <p:spPr bwMode="auto">
          <a:xfrm>
            <a:off x="5591307" y="5373182"/>
            <a:ext cx="142838" cy="1444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1994" name="Oval 42"/>
          <p:cNvSpPr>
            <a:spLocks noChangeArrowheads="1"/>
          </p:cNvSpPr>
          <p:nvPr/>
        </p:nvSpPr>
        <p:spPr bwMode="auto">
          <a:xfrm>
            <a:off x="4797764" y="5517606"/>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40</a:t>
            </a:r>
            <a:endParaRPr lang="es-ES" altLang="es-MX" sz="1600">
              <a:latin typeface="Times New Roman" panose="02020603050405020304" pitchFamily="18" charset="0"/>
            </a:endParaRPr>
          </a:p>
        </p:txBody>
      </p:sp>
      <p:sp>
        <p:nvSpPr>
          <p:cNvPr id="381995" name="Line 43"/>
          <p:cNvSpPr>
            <a:spLocks noChangeShapeType="1"/>
          </p:cNvSpPr>
          <p:nvPr/>
        </p:nvSpPr>
        <p:spPr bwMode="auto">
          <a:xfrm flipH="1">
            <a:off x="5086614" y="5300177"/>
            <a:ext cx="142838" cy="2174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1996" name="Oval 44"/>
          <p:cNvSpPr>
            <a:spLocks noChangeArrowheads="1"/>
          </p:cNvSpPr>
          <p:nvPr/>
        </p:nvSpPr>
        <p:spPr bwMode="auto">
          <a:xfrm>
            <a:off x="5302458" y="6092131"/>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55</a:t>
            </a:r>
            <a:endParaRPr lang="es-ES" altLang="es-MX" sz="1600">
              <a:latin typeface="Times New Roman" panose="02020603050405020304" pitchFamily="18" charset="0"/>
            </a:endParaRPr>
          </a:p>
        </p:txBody>
      </p:sp>
      <p:sp>
        <p:nvSpPr>
          <p:cNvPr id="381997" name="Line 45"/>
          <p:cNvSpPr>
            <a:spLocks noChangeShapeType="1"/>
          </p:cNvSpPr>
          <p:nvPr/>
        </p:nvSpPr>
        <p:spPr bwMode="auto">
          <a:xfrm flipH="1">
            <a:off x="5589719" y="5949295"/>
            <a:ext cx="217431" cy="142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1998" name="Text Box 46"/>
          <p:cNvSpPr txBox="1">
            <a:spLocks noChangeArrowheads="1"/>
          </p:cNvSpPr>
          <p:nvPr/>
        </p:nvSpPr>
        <p:spPr bwMode="auto">
          <a:xfrm>
            <a:off x="7173633" y="2349781"/>
            <a:ext cx="1583912"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e) Insertamos 45</a:t>
            </a:r>
            <a:endParaRPr lang="es-ES" altLang="es-MX" sz="1600">
              <a:latin typeface="Times New Roman" panose="02020603050405020304" pitchFamily="18" charset="0"/>
            </a:endParaRPr>
          </a:p>
        </p:txBody>
      </p:sp>
      <p:sp>
        <p:nvSpPr>
          <p:cNvPr id="381999" name="Text Box 47"/>
          <p:cNvSpPr txBox="1">
            <a:spLocks noChangeArrowheads="1"/>
          </p:cNvSpPr>
          <p:nvPr/>
        </p:nvSpPr>
        <p:spPr bwMode="auto">
          <a:xfrm>
            <a:off x="7318056" y="2637044"/>
            <a:ext cx="576112"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Raiz</a:t>
            </a:r>
            <a:endParaRPr lang="es-ES" altLang="es-MX" sz="1600">
              <a:latin typeface="Times New Roman" panose="02020603050405020304" pitchFamily="18" charset="0"/>
            </a:endParaRPr>
          </a:p>
        </p:txBody>
      </p:sp>
      <p:sp>
        <p:nvSpPr>
          <p:cNvPr id="382000" name="Oval 48"/>
          <p:cNvSpPr>
            <a:spLocks noChangeArrowheads="1"/>
          </p:cNvSpPr>
          <p:nvPr/>
        </p:nvSpPr>
        <p:spPr bwMode="auto">
          <a:xfrm>
            <a:off x="8037006" y="2710050"/>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50</a:t>
            </a:r>
            <a:endParaRPr lang="es-ES" altLang="es-MX" sz="1600">
              <a:latin typeface="Times New Roman" panose="02020603050405020304" pitchFamily="18" charset="0"/>
            </a:endParaRPr>
          </a:p>
        </p:txBody>
      </p:sp>
      <p:sp>
        <p:nvSpPr>
          <p:cNvPr id="382001" name="Line 49"/>
          <p:cNvSpPr>
            <a:spLocks noChangeShapeType="1"/>
          </p:cNvSpPr>
          <p:nvPr/>
        </p:nvSpPr>
        <p:spPr bwMode="auto">
          <a:xfrm>
            <a:off x="7749745" y="2781469"/>
            <a:ext cx="287262" cy="71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2002" name="Oval 50"/>
          <p:cNvSpPr>
            <a:spLocks noChangeArrowheads="1"/>
          </p:cNvSpPr>
          <p:nvPr/>
        </p:nvSpPr>
        <p:spPr bwMode="auto">
          <a:xfrm>
            <a:off x="9046393" y="3286162"/>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60</a:t>
            </a:r>
            <a:endParaRPr lang="es-ES" altLang="es-MX" sz="1600">
              <a:latin typeface="Times New Roman" panose="02020603050405020304" pitchFamily="18" charset="0"/>
            </a:endParaRPr>
          </a:p>
        </p:txBody>
      </p:sp>
      <p:sp>
        <p:nvSpPr>
          <p:cNvPr id="382004" name="Oval 52"/>
          <p:cNvSpPr>
            <a:spLocks noChangeArrowheads="1"/>
          </p:cNvSpPr>
          <p:nvPr/>
        </p:nvSpPr>
        <p:spPr bwMode="auto">
          <a:xfrm>
            <a:off x="7318058" y="3286162"/>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40</a:t>
            </a:r>
            <a:endParaRPr lang="es-ES" altLang="es-MX" sz="1600">
              <a:latin typeface="Times New Roman" panose="02020603050405020304" pitchFamily="18" charset="0"/>
            </a:endParaRPr>
          </a:p>
        </p:txBody>
      </p:sp>
      <p:sp>
        <p:nvSpPr>
          <p:cNvPr id="382006" name="Oval 54"/>
          <p:cNvSpPr>
            <a:spLocks noChangeArrowheads="1"/>
          </p:cNvSpPr>
          <p:nvPr/>
        </p:nvSpPr>
        <p:spPr bwMode="auto">
          <a:xfrm>
            <a:off x="8757543" y="3860687"/>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55</a:t>
            </a:r>
            <a:endParaRPr lang="es-ES" altLang="es-MX" sz="1600">
              <a:latin typeface="Times New Roman" panose="02020603050405020304" pitchFamily="18" charset="0"/>
            </a:endParaRPr>
          </a:p>
        </p:txBody>
      </p:sp>
      <p:sp>
        <p:nvSpPr>
          <p:cNvPr id="382007" name="Line 55"/>
          <p:cNvSpPr>
            <a:spLocks noChangeShapeType="1"/>
          </p:cNvSpPr>
          <p:nvPr/>
        </p:nvSpPr>
        <p:spPr bwMode="auto">
          <a:xfrm flipH="1">
            <a:off x="9044808" y="3717851"/>
            <a:ext cx="217430" cy="142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2008" name="Line 56"/>
          <p:cNvSpPr>
            <a:spLocks noChangeShapeType="1"/>
          </p:cNvSpPr>
          <p:nvPr/>
        </p:nvSpPr>
        <p:spPr bwMode="auto">
          <a:xfrm>
            <a:off x="8614707" y="3070318"/>
            <a:ext cx="574525"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2009" name="Line 57"/>
          <p:cNvSpPr>
            <a:spLocks noChangeShapeType="1"/>
          </p:cNvSpPr>
          <p:nvPr/>
        </p:nvSpPr>
        <p:spPr bwMode="auto">
          <a:xfrm flipH="1">
            <a:off x="7678324" y="3070318"/>
            <a:ext cx="431688"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2010" name="Oval 58"/>
          <p:cNvSpPr>
            <a:spLocks noChangeArrowheads="1"/>
          </p:cNvSpPr>
          <p:nvPr/>
        </p:nvSpPr>
        <p:spPr bwMode="auto">
          <a:xfrm>
            <a:off x="7822751" y="3862275"/>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45</a:t>
            </a:r>
            <a:endParaRPr lang="es-ES" altLang="es-MX" sz="1600">
              <a:latin typeface="Times New Roman" panose="02020603050405020304" pitchFamily="18" charset="0"/>
            </a:endParaRPr>
          </a:p>
        </p:txBody>
      </p:sp>
      <p:sp>
        <p:nvSpPr>
          <p:cNvPr id="382011" name="Line 59"/>
          <p:cNvSpPr>
            <a:spLocks noChangeShapeType="1"/>
          </p:cNvSpPr>
          <p:nvPr/>
        </p:nvSpPr>
        <p:spPr bwMode="auto">
          <a:xfrm>
            <a:off x="7822750" y="3646431"/>
            <a:ext cx="215844"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2012" name="Text Box 60"/>
          <p:cNvSpPr txBox="1">
            <a:spLocks noChangeArrowheads="1"/>
          </p:cNvSpPr>
          <p:nvPr/>
        </p:nvSpPr>
        <p:spPr bwMode="auto">
          <a:xfrm>
            <a:off x="7533902" y="4365381"/>
            <a:ext cx="1583912"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f) Insertamos 43</a:t>
            </a:r>
            <a:endParaRPr lang="es-ES" altLang="es-MX" sz="1600">
              <a:latin typeface="Times New Roman" panose="02020603050405020304" pitchFamily="18" charset="0"/>
            </a:endParaRPr>
          </a:p>
        </p:txBody>
      </p:sp>
      <p:sp>
        <p:nvSpPr>
          <p:cNvPr id="382013" name="Text Box 61"/>
          <p:cNvSpPr txBox="1">
            <a:spLocks noChangeArrowheads="1"/>
          </p:cNvSpPr>
          <p:nvPr/>
        </p:nvSpPr>
        <p:spPr bwMode="auto">
          <a:xfrm>
            <a:off x="7678326" y="4654231"/>
            <a:ext cx="576113"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Raiz</a:t>
            </a:r>
            <a:endParaRPr lang="es-ES" altLang="es-MX" sz="1600">
              <a:latin typeface="Times New Roman" panose="02020603050405020304" pitchFamily="18" charset="0"/>
            </a:endParaRPr>
          </a:p>
        </p:txBody>
      </p:sp>
      <p:sp>
        <p:nvSpPr>
          <p:cNvPr id="382014" name="Oval 62"/>
          <p:cNvSpPr>
            <a:spLocks noChangeArrowheads="1"/>
          </p:cNvSpPr>
          <p:nvPr/>
        </p:nvSpPr>
        <p:spPr bwMode="auto">
          <a:xfrm>
            <a:off x="8397277" y="4727237"/>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50</a:t>
            </a:r>
            <a:endParaRPr lang="es-ES" altLang="es-MX" sz="1600">
              <a:latin typeface="Times New Roman" panose="02020603050405020304" pitchFamily="18" charset="0"/>
            </a:endParaRPr>
          </a:p>
        </p:txBody>
      </p:sp>
      <p:sp>
        <p:nvSpPr>
          <p:cNvPr id="382015" name="Line 63"/>
          <p:cNvSpPr>
            <a:spLocks noChangeShapeType="1"/>
          </p:cNvSpPr>
          <p:nvPr/>
        </p:nvSpPr>
        <p:spPr bwMode="auto">
          <a:xfrm>
            <a:off x="8110012" y="4798658"/>
            <a:ext cx="287263" cy="714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2016" name="Oval 64"/>
          <p:cNvSpPr>
            <a:spLocks noChangeArrowheads="1"/>
          </p:cNvSpPr>
          <p:nvPr/>
        </p:nvSpPr>
        <p:spPr bwMode="auto">
          <a:xfrm>
            <a:off x="9406664" y="5303350"/>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60</a:t>
            </a:r>
            <a:endParaRPr lang="es-ES" altLang="es-MX" sz="1600">
              <a:latin typeface="Times New Roman" panose="02020603050405020304" pitchFamily="18" charset="0"/>
            </a:endParaRPr>
          </a:p>
        </p:txBody>
      </p:sp>
      <p:sp>
        <p:nvSpPr>
          <p:cNvPr id="382017" name="Oval 65"/>
          <p:cNvSpPr>
            <a:spLocks noChangeArrowheads="1"/>
          </p:cNvSpPr>
          <p:nvPr/>
        </p:nvSpPr>
        <p:spPr bwMode="auto">
          <a:xfrm>
            <a:off x="7678324" y="5303350"/>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40</a:t>
            </a:r>
            <a:endParaRPr lang="es-ES" altLang="es-MX" sz="1600">
              <a:latin typeface="Times New Roman" panose="02020603050405020304" pitchFamily="18" charset="0"/>
            </a:endParaRPr>
          </a:p>
        </p:txBody>
      </p:sp>
      <p:sp>
        <p:nvSpPr>
          <p:cNvPr id="382018" name="Oval 66"/>
          <p:cNvSpPr>
            <a:spLocks noChangeArrowheads="1"/>
          </p:cNvSpPr>
          <p:nvPr/>
        </p:nvSpPr>
        <p:spPr bwMode="auto">
          <a:xfrm>
            <a:off x="9117814" y="5877875"/>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55</a:t>
            </a:r>
            <a:endParaRPr lang="es-ES" altLang="es-MX" sz="1600">
              <a:latin typeface="Times New Roman" panose="02020603050405020304" pitchFamily="18" charset="0"/>
            </a:endParaRPr>
          </a:p>
        </p:txBody>
      </p:sp>
      <p:sp>
        <p:nvSpPr>
          <p:cNvPr id="382019" name="Line 67"/>
          <p:cNvSpPr>
            <a:spLocks noChangeShapeType="1"/>
          </p:cNvSpPr>
          <p:nvPr/>
        </p:nvSpPr>
        <p:spPr bwMode="auto">
          <a:xfrm flipH="1">
            <a:off x="9405075" y="5735039"/>
            <a:ext cx="217431" cy="142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2020" name="Line 68"/>
          <p:cNvSpPr>
            <a:spLocks noChangeShapeType="1"/>
          </p:cNvSpPr>
          <p:nvPr/>
        </p:nvSpPr>
        <p:spPr bwMode="auto">
          <a:xfrm>
            <a:off x="8974976" y="5087506"/>
            <a:ext cx="574525"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2021" name="Line 69"/>
          <p:cNvSpPr>
            <a:spLocks noChangeShapeType="1"/>
          </p:cNvSpPr>
          <p:nvPr/>
        </p:nvSpPr>
        <p:spPr bwMode="auto">
          <a:xfrm flipH="1">
            <a:off x="8038593" y="5087506"/>
            <a:ext cx="431688"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2022" name="Oval 70"/>
          <p:cNvSpPr>
            <a:spLocks noChangeArrowheads="1"/>
          </p:cNvSpPr>
          <p:nvPr/>
        </p:nvSpPr>
        <p:spPr bwMode="auto">
          <a:xfrm>
            <a:off x="8183018" y="5879461"/>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45</a:t>
            </a:r>
            <a:endParaRPr lang="es-ES" altLang="es-MX" sz="1600">
              <a:latin typeface="Times New Roman" panose="02020603050405020304" pitchFamily="18" charset="0"/>
            </a:endParaRPr>
          </a:p>
        </p:txBody>
      </p:sp>
      <p:sp>
        <p:nvSpPr>
          <p:cNvPr id="382023" name="Line 71"/>
          <p:cNvSpPr>
            <a:spLocks noChangeShapeType="1"/>
          </p:cNvSpPr>
          <p:nvPr/>
        </p:nvSpPr>
        <p:spPr bwMode="auto">
          <a:xfrm>
            <a:off x="8183018" y="5663618"/>
            <a:ext cx="215844"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2024" name="Oval 72"/>
          <p:cNvSpPr>
            <a:spLocks noChangeArrowheads="1"/>
          </p:cNvSpPr>
          <p:nvPr/>
        </p:nvSpPr>
        <p:spPr bwMode="auto">
          <a:xfrm>
            <a:off x="7606907" y="6425419"/>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43</a:t>
            </a:r>
            <a:endParaRPr lang="es-ES" altLang="es-MX" sz="1600">
              <a:latin typeface="Times New Roman" panose="02020603050405020304" pitchFamily="18" charset="0"/>
            </a:endParaRPr>
          </a:p>
        </p:txBody>
      </p:sp>
      <p:sp>
        <p:nvSpPr>
          <p:cNvPr id="382025" name="Line 73"/>
          <p:cNvSpPr>
            <a:spLocks noChangeShapeType="1"/>
          </p:cNvSpPr>
          <p:nvPr/>
        </p:nvSpPr>
        <p:spPr bwMode="auto">
          <a:xfrm flipH="1">
            <a:off x="7965588" y="6236557"/>
            <a:ext cx="360268"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Tree>
    <p:extLst>
      <p:ext uri="{BB962C8B-B14F-4D97-AF65-F5344CB8AC3E}">
        <p14:creationId xmlns:p14="http://schemas.microsoft.com/office/powerpoint/2010/main" val="18628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19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196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19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19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19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196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196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19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19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196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197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197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19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19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197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197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197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197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19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198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198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198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198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8198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198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198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81987"/>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8198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198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199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8199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8199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8199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8199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8199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8199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81997"/>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8199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8199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8200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8200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8200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8200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8200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8200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8200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8200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8201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82011"/>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8201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38201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38201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38201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38201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8201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382018"/>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382019"/>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382020"/>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38202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382022"/>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38202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382024"/>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382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60" grpId="0"/>
      <p:bldP spid="381961" grpId="0" animBg="1"/>
      <p:bldP spid="381962" grpId="0" animBg="1"/>
      <p:bldP spid="381963" grpId="0" animBg="1"/>
      <p:bldP spid="381964" grpId="0" animBg="1"/>
      <p:bldP spid="381965" grpId="0"/>
      <p:bldP spid="381966" grpId="0"/>
      <p:bldP spid="381967" grpId="0"/>
      <p:bldP spid="381968" grpId="0" animBg="1"/>
      <p:bldP spid="381969" grpId="0" animBg="1"/>
      <p:bldP spid="381971" grpId="0"/>
      <p:bldP spid="381972" grpId="0"/>
      <p:bldP spid="381973" grpId="0" animBg="1"/>
      <p:bldP spid="381974" grpId="0" animBg="1"/>
      <p:bldP spid="381975" grpId="0" animBg="1"/>
      <p:bldP spid="381976" grpId="0" animBg="1"/>
      <p:bldP spid="381977" grpId="0"/>
      <p:bldP spid="381978" grpId="0"/>
      <p:bldP spid="381979" grpId="0"/>
      <p:bldP spid="381980" grpId="0" animBg="1"/>
      <p:bldP spid="381981" grpId="0" animBg="1"/>
      <p:bldP spid="381982" grpId="0" animBg="1"/>
      <p:bldP spid="381983" grpId="0" animBg="1"/>
      <p:bldP spid="381984" grpId="0"/>
      <p:bldP spid="381985" grpId="0" animBg="1"/>
      <p:bldP spid="381986" grpId="0" animBg="1"/>
      <p:bldP spid="381987" grpId="0"/>
      <p:bldP spid="381988" grpId="0"/>
      <p:bldP spid="381989" grpId="0"/>
      <p:bldP spid="381990" grpId="0" animBg="1"/>
      <p:bldP spid="381991" grpId="0" animBg="1"/>
      <p:bldP spid="381992" grpId="0" animBg="1"/>
      <p:bldP spid="381993" grpId="0" animBg="1"/>
      <p:bldP spid="381994" grpId="0" animBg="1"/>
      <p:bldP spid="381995" grpId="0" animBg="1"/>
      <p:bldP spid="381996" grpId="0" animBg="1"/>
      <p:bldP spid="381997" grpId="0" animBg="1"/>
      <p:bldP spid="381998" grpId="0"/>
      <p:bldP spid="381999" grpId="0"/>
      <p:bldP spid="382000" grpId="0" animBg="1"/>
      <p:bldP spid="382001" grpId="0" animBg="1"/>
      <p:bldP spid="382002" grpId="0" animBg="1"/>
      <p:bldP spid="382004" grpId="0" animBg="1"/>
      <p:bldP spid="382006" grpId="0" animBg="1"/>
      <p:bldP spid="382007" grpId="0" animBg="1"/>
      <p:bldP spid="382008" grpId="0" animBg="1"/>
      <p:bldP spid="382009" grpId="0" animBg="1"/>
      <p:bldP spid="382010" grpId="0" animBg="1"/>
      <p:bldP spid="382011" grpId="0" animBg="1"/>
      <p:bldP spid="382012" grpId="0"/>
      <p:bldP spid="382013" grpId="0"/>
      <p:bldP spid="382014" grpId="0" animBg="1"/>
      <p:bldP spid="382015" grpId="0" animBg="1"/>
      <p:bldP spid="382016" grpId="0" animBg="1"/>
      <p:bldP spid="382017" grpId="0" animBg="1"/>
      <p:bldP spid="382018" grpId="0" animBg="1"/>
      <p:bldP spid="382019" grpId="0" animBg="1"/>
      <p:bldP spid="382020" grpId="0" animBg="1"/>
      <p:bldP spid="382021" grpId="0" animBg="1"/>
      <p:bldP spid="382022" grpId="0" animBg="1"/>
      <p:bldP spid="382023" grpId="0" animBg="1"/>
      <p:bldP spid="382024" grpId="0" animBg="1"/>
      <p:bldP spid="3820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altLang="es-MX" dirty="0" smtClean="0">
                <a:solidFill>
                  <a:schemeClr val="tx1"/>
                </a:solidFill>
                <a:latin typeface="Times New Roman" panose="02020603050405020304" pitchFamily="18" charset="0"/>
              </a:rPr>
              <a:t>Árboles </a:t>
            </a:r>
            <a:r>
              <a:rPr lang="es-MX" altLang="es-MX" dirty="0">
                <a:solidFill>
                  <a:schemeClr val="tx1"/>
                </a:solidFill>
                <a:latin typeface="Times New Roman" panose="02020603050405020304" pitchFamily="18" charset="0"/>
              </a:rPr>
              <a:t>de Búsqueda </a:t>
            </a:r>
            <a:r>
              <a:rPr lang="es-MX" altLang="es-MX" dirty="0" smtClean="0">
                <a:solidFill>
                  <a:schemeClr val="tx1"/>
                </a:solidFill>
                <a:latin typeface="Times New Roman" panose="02020603050405020304" pitchFamily="18" charset="0"/>
              </a:rPr>
              <a:t>Binarios</a:t>
            </a:r>
            <a:endParaRPr lang="es-MX" dirty="0">
              <a:solidFill>
                <a:schemeClr val="tx1"/>
              </a:solidFill>
            </a:endParaRPr>
          </a:p>
        </p:txBody>
      </p:sp>
      <p:sp>
        <p:nvSpPr>
          <p:cNvPr id="382980" name="Text Box 4"/>
          <p:cNvSpPr txBox="1">
            <a:spLocks noChangeArrowheads="1"/>
          </p:cNvSpPr>
          <p:nvPr/>
        </p:nvSpPr>
        <p:spPr bwMode="auto">
          <a:xfrm>
            <a:off x="2134633" y="1916507"/>
            <a:ext cx="1583912"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g) Insertamos 70</a:t>
            </a:r>
            <a:endParaRPr lang="es-ES" altLang="es-MX" sz="1600">
              <a:latin typeface="Times New Roman" panose="02020603050405020304" pitchFamily="18" charset="0"/>
            </a:endParaRPr>
          </a:p>
        </p:txBody>
      </p:sp>
      <p:sp>
        <p:nvSpPr>
          <p:cNvPr id="382981" name="Text Box 5"/>
          <p:cNvSpPr txBox="1">
            <a:spLocks noChangeArrowheads="1"/>
          </p:cNvSpPr>
          <p:nvPr/>
        </p:nvSpPr>
        <p:spPr bwMode="auto">
          <a:xfrm>
            <a:off x="2279057" y="2205357"/>
            <a:ext cx="576113"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Raiz</a:t>
            </a:r>
            <a:endParaRPr lang="es-ES" altLang="es-MX" sz="1600">
              <a:latin typeface="Times New Roman" panose="02020603050405020304" pitchFamily="18" charset="0"/>
            </a:endParaRPr>
          </a:p>
        </p:txBody>
      </p:sp>
      <p:sp>
        <p:nvSpPr>
          <p:cNvPr id="382982" name="Oval 6"/>
          <p:cNvSpPr>
            <a:spLocks noChangeArrowheads="1"/>
          </p:cNvSpPr>
          <p:nvPr/>
        </p:nvSpPr>
        <p:spPr bwMode="auto">
          <a:xfrm>
            <a:off x="2998008" y="2278362"/>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50</a:t>
            </a:r>
            <a:endParaRPr lang="es-ES" altLang="es-MX" sz="1600">
              <a:latin typeface="Times New Roman" panose="02020603050405020304" pitchFamily="18" charset="0"/>
            </a:endParaRPr>
          </a:p>
        </p:txBody>
      </p:sp>
      <p:sp>
        <p:nvSpPr>
          <p:cNvPr id="382983" name="Line 7"/>
          <p:cNvSpPr>
            <a:spLocks noChangeShapeType="1"/>
          </p:cNvSpPr>
          <p:nvPr/>
        </p:nvSpPr>
        <p:spPr bwMode="auto">
          <a:xfrm>
            <a:off x="2710743" y="2349781"/>
            <a:ext cx="287263" cy="71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2984" name="Oval 8"/>
          <p:cNvSpPr>
            <a:spLocks noChangeArrowheads="1"/>
          </p:cNvSpPr>
          <p:nvPr/>
        </p:nvSpPr>
        <p:spPr bwMode="auto">
          <a:xfrm>
            <a:off x="4007395" y="2854474"/>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60</a:t>
            </a:r>
            <a:endParaRPr lang="es-ES" altLang="es-MX" sz="1600">
              <a:latin typeface="Times New Roman" panose="02020603050405020304" pitchFamily="18" charset="0"/>
            </a:endParaRPr>
          </a:p>
        </p:txBody>
      </p:sp>
      <p:sp>
        <p:nvSpPr>
          <p:cNvPr id="382985" name="Oval 9"/>
          <p:cNvSpPr>
            <a:spLocks noChangeArrowheads="1"/>
          </p:cNvSpPr>
          <p:nvPr/>
        </p:nvSpPr>
        <p:spPr bwMode="auto">
          <a:xfrm>
            <a:off x="2279056" y="2854474"/>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40</a:t>
            </a:r>
            <a:endParaRPr lang="es-ES" altLang="es-MX" sz="1600">
              <a:latin typeface="Times New Roman" panose="02020603050405020304" pitchFamily="18" charset="0"/>
            </a:endParaRPr>
          </a:p>
        </p:txBody>
      </p:sp>
      <p:sp>
        <p:nvSpPr>
          <p:cNvPr id="382986" name="Oval 10"/>
          <p:cNvSpPr>
            <a:spLocks noChangeArrowheads="1"/>
          </p:cNvSpPr>
          <p:nvPr/>
        </p:nvSpPr>
        <p:spPr bwMode="auto">
          <a:xfrm>
            <a:off x="3718545" y="3429000"/>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55</a:t>
            </a:r>
            <a:endParaRPr lang="es-ES" altLang="es-MX" sz="1600">
              <a:latin typeface="Times New Roman" panose="02020603050405020304" pitchFamily="18" charset="0"/>
            </a:endParaRPr>
          </a:p>
        </p:txBody>
      </p:sp>
      <p:sp>
        <p:nvSpPr>
          <p:cNvPr id="382987" name="Line 11"/>
          <p:cNvSpPr>
            <a:spLocks noChangeShapeType="1"/>
          </p:cNvSpPr>
          <p:nvPr/>
        </p:nvSpPr>
        <p:spPr bwMode="auto">
          <a:xfrm flipH="1">
            <a:off x="4005806" y="3286164"/>
            <a:ext cx="217431" cy="142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2988" name="Line 12"/>
          <p:cNvSpPr>
            <a:spLocks noChangeShapeType="1"/>
          </p:cNvSpPr>
          <p:nvPr/>
        </p:nvSpPr>
        <p:spPr bwMode="auto">
          <a:xfrm>
            <a:off x="3575708" y="2638631"/>
            <a:ext cx="574525"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2989" name="Line 13"/>
          <p:cNvSpPr>
            <a:spLocks noChangeShapeType="1"/>
          </p:cNvSpPr>
          <p:nvPr/>
        </p:nvSpPr>
        <p:spPr bwMode="auto">
          <a:xfrm flipH="1">
            <a:off x="2639325" y="2638631"/>
            <a:ext cx="431688"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2990" name="Oval 14"/>
          <p:cNvSpPr>
            <a:spLocks noChangeArrowheads="1"/>
          </p:cNvSpPr>
          <p:nvPr/>
        </p:nvSpPr>
        <p:spPr bwMode="auto">
          <a:xfrm>
            <a:off x="2783749" y="3430587"/>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45</a:t>
            </a:r>
            <a:endParaRPr lang="es-ES" altLang="es-MX" sz="1600">
              <a:latin typeface="Times New Roman" panose="02020603050405020304" pitchFamily="18" charset="0"/>
            </a:endParaRPr>
          </a:p>
        </p:txBody>
      </p:sp>
      <p:sp>
        <p:nvSpPr>
          <p:cNvPr id="382991" name="Line 15"/>
          <p:cNvSpPr>
            <a:spLocks noChangeShapeType="1"/>
          </p:cNvSpPr>
          <p:nvPr/>
        </p:nvSpPr>
        <p:spPr bwMode="auto">
          <a:xfrm>
            <a:off x="2783749" y="3214744"/>
            <a:ext cx="215844"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2992" name="Oval 16"/>
          <p:cNvSpPr>
            <a:spLocks noChangeArrowheads="1"/>
          </p:cNvSpPr>
          <p:nvPr/>
        </p:nvSpPr>
        <p:spPr bwMode="auto">
          <a:xfrm>
            <a:off x="2207639" y="3976545"/>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43</a:t>
            </a:r>
            <a:endParaRPr lang="es-ES" altLang="es-MX" sz="1600">
              <a:latin typeface="Times New Roman" panose="02020603050405020304" pitchFamily="18" charset="0"/>
            </a:endParaRPr>
          </a:p>
        </p:txBody>
      </p:sp>
      <p:sp>
        <p:nvSpPr>
          <p:cNvPr id="382993" name="Line 17"/>
          <p:cNvSpPr>
            <a:spLocks noChangeShapeType="1"/>
          </p:cNvSpPr>
          <p:nvPr/>
        </p:nvSpPr>
        <p:spPr bwMode="auto">
          <a:xfrm flipH="1">
            <a:off x="2566319" y="3787681"/>
            <a:ext cx="360268"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2995" name="Oval 19"/>
          <p:cNvSpPr>
            <a:spLocks noChangeArrowheads="1"/>
          </p:cNvSpPr>
          <p:nvPr/>
        </p:nvSpPr>
        <p:spPr bwMode="auto">
          <a:xfrm>
            <a:off x="4726343" y="3429000"/>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70</a:t>
            </a:r>
            <a:endParaRPr lang="es-ES" altLang="es-MX" sz="1600">
              <a:latin typeface="Times New Roman" panose="02020603050405020304" pitchFamily="18" charset="0"/>
            </a:endParaRPr>
          </a:p>
        </p:txBody>
      </p:sp>
      <p:sp>
        <p:nvSpPr>
          <p:cNvPr id="382996" name="Line 20"/>
          <p:cNvSpPr>
            <a:spLocks noChangeShapeType="1"/>
          </p:cNvSpPr>
          <p:nvPr/>
        </p:nvSpPr>
        <p:spPr bwMode="auto">
          <a:xfrm>
            <a:off x="4581919" y="3213156"/>
            <a:ext cx="360268"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2997" name="Text Box 21"/>
          <p:cNvSpPr txBox="1">
            <a:spLocks noChangeArrowheads="1"/>
          </p:cNvSpPr>
          <p:nvPr/>
        </p:nvSpPr>
        <p:spPr bwMode="auto">
          <a:xfrm>
            <a:off x="2279058" y="4365381"/>
            <a:ext cx="1583912"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h) Insertamos 75</a:t>
            </a:r>
            <a:endParaRPr lang="es-ES" altLang="es-MX" sz="1600">
              <a:latin typeface="Times New Roman" panose="02020603050405020304" pitchFamily="18" charset="0"/>
            </a:endParaRPr>
          </a:p>
        </p:txBody>
      </p:sp>
      <p:sp>
        <p:nvSpPr>
          <p:cNvPr id="382998" name="Text Box 22"/>
          <p:cNvSpPr txBox="1">
            <a:spLocks noChangeArrowheads="1"/>
          </p:cNvSpPr>
          <p:nvPr/>
        </p:nvSpPr>
        <p:spPr bwMode="auto">
          <a:xfrm>
            <a:off x="2423481" y="4654231"/>
            <a:ext cx="576112"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Raiz</a:t>
            </a:r>
            <a:endParaRPr lang="es-ES" altLang="es-MX" sz="1600">
              <a:latin typeface="Times New Roman" panose="02020603050405020304" pitchFamily="18" charset="0"/>
            </a:endParaRPr>
          </a:p>
        </p:txBody>
      </p:sp>
      <p:sp>
        <p:nvSpPr>
          <p:cNvPr id="382999" name="Oval 23"/>
          <p:cNvSpPr>
            <a:spLocks noChangeArrowheads="1"/>
          </p:cNvSpPr>
          <p:nvPr/>
        </p:nvSpPr>
        <p:spPr bwMode="auto">
          <a:xfrm>
            <a:off x="3142431" y="4727237"/>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50</a:t>
            </a:r>
            <a:endParaRPr lang="es-ES" altLang="es-MX" sz="1600">
              <a:latin typeface="Times New Roman" panose="02020603050405020304" pitchFamily="18" charset="0"/>
            </a:endParaRPr>
          </a:p>
        </p:txBody>
      </p:sp>
      <p:sp>
        <p:nvSpPr>
          <p:cNvPr id="383000" name="Line 24"/>
          <p:cNvSpPr>
            <a:spLocks noChangeShapeType="1"/>
          </p:cNvSpPr>
          <p:nvPr/>
        </p:nvSpPr>
        <p:spPr bwMode="auto">
          <a:xfrm>
            <a:off x="2855170" y="4798658"/>
            <a:ext cx="287262" cy="714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3001" name="Oval 25"/>
          <p:cNvSpPr>
            <a:spLocks noChangeArrowheads="1"/>
          </p:cNvSpPr>
          <p:nvPr/>
        </p:nvSpPr>
        <p:spPr bwMode="auto">
          <a:xfrm>
            <a:off x="4151818" y="5303350"/>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60</a:t>
            </a:r>
            <a:endParaRPr lang="es-ES" altLang="es-MX" sz="1600">
              <a:latin typeface="Times New Roman" panose="02020603050405020304" pitchFamily="18" charset="0"/>
            </a:endParaRPr>
          </a:p>
        </p:txBody>
      </p:sp>
      <p:sp>
        <p:nvSpPr>
          <p:cNvPr id="383002" name="Oval 26"/>
          <p:cNvSpPr>
            <a:spLocks noChangeArrowheads="1"/>
          </p:cNvSpPr>
          <p:nvPr/>
        </p:nvSpPr>
        <p:spPr bwMode="auto">
          <a:xfrm>
            <a:off x="2423483" y="5303350"/>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40</a:t>
            </a:r>
            <a:endParaRPr lang="es-ES" altLang="es-MX" sz="1600">
              <a:latin typeface="Times New Roman" panose="02020603050405020304" pitchFamily="18" charset="0"/>
            </a:endParaRPr>
          </a:p>
        </p:txBody>
      </p:sp>
      <p:sp>
        <p:nvSpPr>
          <p:cNvPr id="383003" name="Oval 27"/>
          <p:cNvSpPr>
            <a:spLocks noChangeArrowheads="1"/>
          </p:cNvSpPr>
          <p:nvPr/>
        </p:nvSpPr>
        <p:spPr bwMode="auto">
          <a:xfrm>
            <a:off x="3862968" y="5877875"/>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55</a:t>
            </a:r>
            <a:endParaRPr lang="es-ES" altLang="es-MX" sz="1600">
              <a:latin typeface="Times New Roman" panose="02020603050405020304" pitchFamily="18" charset="0"/>
            </a:endParaRPr>
          </a:p>
        </p:txBody>
      </p:sp>
      <p:sp>
        <p:nvSpPr>
          <p:cNvPr id="383004" name="Line 28"/>
          <p:cNvSpPr>
            <a:spLocks noChangeShapeType="1"/>
          </p:cNvSpPr>
          <p:nvPr/>
        </p:nvSpPr>
        <p:spPr bwMode="auto">
          <a:xfrm flipH="1">
            <a:off x="4150233" y="5735039"/>
            <a:ext cx="217430" cy="142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3005" name="Line 29"/>
          <p:cNvSpPr>
            <a:spLocks noChangeShapeType="1"/>
          </p:cNvSpPr>
          <p:nvPr/>
        </p:nvSpPr>
        <p:spPr bwMode="auto">
          <a:xfrm>
            <a:off x="3720132" y="5087506"/>
            <a:ext cx="574525"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3006" name="Line 30"/>
          <p:cNvSpPr>
            <a:spLocks noChangeShapeType="1"/>
          </p:cNvSpPr>
          <p:nvPr/>
        </p:nvSpPr>
        <p:spPr bwMode="auto">
          <a:xfrm flipH="1">
            <a:off x="2783749" y="5087506"/>
            <a:ext cx="431688"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3007" name="Oval 31"/>
          <p:cNvSpPr>
            <a:spLocks noChangeArrowheads="1"/>
          </p:cNvSpPr>
          <p:nvPr/>
        </p:nvSpPr>
        <p:spPr bwMode="auto">
          <a:xfrm>
            <a:off x="2928176" y="5879461"/>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45</a:t>
            </a:r>
            <a:endParaRPr lang="es-ES" altLang="es-MX" sz="1600">
              <a:latin typeface="Times New Roman" panose="02020603050405020304" pitchFamily="18" charset="0"/>
            </a:endParaRPr>
          </a:p>
        </p:txBody>
      </p:sp>
      <p:sp>
        <p:nvSpPr>
          <p:cNvPr id="383008" name="Line 32"/>
          <p:cNvSpPr>
            <a:spLocks noChangeShapeType="1"/>
          </p:cNvSpPr>
          <p:nvPr/>
        </p:nvSpPr>
        <p:spPr bwMode="auto">
          <a:xfrm>
            <a:off x="2928175" y="5663618"/>
            <a:ext cx="215844"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3009" name="Oval 33"/>
          <p:cNvSpPr>
            <a:spLocks noChangeArrowheads="1"/>
          </p:cNvSpPr>
          <p:nvPr/>
        </p:nvSpPr>
        <p:spPr bwMode="auto">
          <a:xfrm>
            <a:off x="2352062" y="6425419"/>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43</a:t>
            </a:r>
            <a:endParaRPr lang="es-ES" altLang="es-MX" sz="1600">
              <a:latin typeface="Times New Roman" panose="02020603050405020304" pitchFamily="18" charset="0"/>
            </a:endParaRPr>
          </a:p>
        </p:txBody>
      </p:sp>
      <p:sp>
        <p:nvSpPr>
          <p:cNvPr id="383010" name="Line 34"/>
          <p:cNvSpPr>
            <a:spLocks noChangeShapeType="1"/>
          </p:cNvSpPr>
          <p:nvPr/>
        </p:nvSpPr>
        <p:spPr bwMode="auto">
          <a:xfrm flipH="1">
            <a:off x="2710745" y="6236557"/>
            <a:ext cx="360269"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3011" name="Oval 35"/>
          <p:cNvSpPr>
            <a:spLocks noChangeArrowheads="1"/>
          </p:cNvSpPr>
          <p:nvPr/>
        </p:nvSpPr>
        <p:spPr bwMode="auto">
          <a:xfrm>
            <a:off x="4870770" y="5877875"/>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70</a:t>
            </a:r>
            <a:endParaRPr lang="es-ES" altLang="es-MX" sz="1600">
              <a:latin typeface="Times New Roman" panose="02020603050405020304" pitchFamily="18" charset="0"/>
            </a:endParaRPr>
          </a:p>
        </p:txBody>
      </p:sp>
      <p:sp>
        <p:nvSpPr>
          <p:cNvPr id="383012" name="Line 36"/>
          <p:cNvSpPr>
            <a:spLocks noChangeShapeType="1"/>
          </p:cNvSpPr>
          <p:nvPr/>
        </p:nvSpPr>
        <p:spPr bwMode="auto">
          <a:xfrm>
            <a:off x="4726345" y="5662031"/>
            <a:ext cx="360269"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3013" name="Oval 37"/>
          <p:cNvSpPr>
            <a:spLocks noChangeArrowheads="1"/>
          </p:cNvSpPr>
          <p:nvPr/>
        </p:nvSpPr>
        <p:spPr bwMode="auto">
          <a:xfrm>
            <a:off x="5446881" y="6425419"/>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75</a:t>
            </a:r>
            <a:endParaRPr lang="es-ES" altLang="es-MX" sz="1600">
              <a:latin typeface="Times New Roman" panose="02020603050405020304" pitchFamily="18" charset="0"/>
            </a:endParaRPr>
          </a:p>
        </p:txBody>
      </p:sp>
      <p:sp>
        <p:nvSpPr>
          <p:cNvPr id="383014" name="Line 38"/>
          <p:cNvSpPr>
            <a:spLocks noChangeShapeType="1"/>
          </p:cNvSpPr>
          <p:nvPr/>
        </p:nvSpPr>
        <p:spPr bwMode="auto">
          <a:xfrm>
            <a:off x="5373876" y="6236557"/>
            <a:ext cx="288850"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3015" name="Text Box 39"/>
          <p:cNvSpPr txBox="1">
            <a:spLocks noChangeArrowheads="1"/>
          </p:cNvSpPr>
          <p:nvPr/>
        </p:nvSpPr>
        <p:spPr bwMode="auto">
          <a:xfrm>
            <a:off x="6383263" y="2779882"/>
            <a:ext cx="1583912"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i) Insertamos 65</a:t>
            </a:r>
            <a:endParaRPr lang="es-ES" altLang="es-MX" sz="1600">
              <a:latin typeface="Times New Roman" panose="02020603050405020304" pitchFamily="18" charset="0"/>
            </a:endParaRPr>
          </a:p>
        </p:txBody>
      </p:sp>
      <p:sp>
        <p:nvSpPr>
          <p:cNvPr id="383016" name="Text Box 40"/>
          <p:cNvSpPr txBox="1">
            <a:spLocks noChangeArrowheads="1"/>
          </p:cNvSpPr>
          <p:nvPr/>
        </p:nvSpPr>
        <p:spPr bwMode="auto">
          <a:xfrm>
            <a:off x="6527687" y="3068732"/>
            <a:ext cx="576112"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Raiz</a:t>
            </a:r>
            <a:endParaRPr lang="es-ES" altLang="es-MX" sz="1600">
              <a:latin typeface="Times New Roman" panose="02020603050405020304" pitchFamily="18" charset="0"/>
            </a:endParaRPr>
          </a:p>
        </p:txBody>
      </p:sp>
      <p:sp>
        <p:nvSpPr>
          <p:cNvPr id="383017" name="Oval 41"/>
          <p:cNvSpPr>
            <a:spLocks noChangeArrowheads="1"/>
          </p:cNvSpPr>
          <p:nvPr/>
        </p:nvSpPr>
        <p:spPr bwMode="auto">
          <a:xfrm>
            <a:off x="7246637" y="3141738"/>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50</a:t>
            </a:r>
            <a:endParaRPr lang="es-ES" altLang="es-MX" sz="1600">
              <a:latin typeface="Times New Roman" panose="02020603050405020304" pitchFamily="18" charset="0"/>
            </a:endParaRPr>
          </a:p>
        </p:txBody>
      </p:sp>
      <p:sp>
        <p:nvSpPr>
          <p:cNvPr id="383018" name="Line 42"/>
          <p:cNvSpPr>
            <a:spLocks noChangeShapeType="1"/>
          </p:cNvSpPr>
          <p:nvPr/>
        </p:nvSpPr>
        <p:spPr bwMode="auto">
          <a:xfrm>
            <a:off x="6959376" y="3213156"/>
            <a:ext cx="287262" cy="71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3019" name="Oval 43"/>
          <p:cNvSpPr>
            <a:spLocks noChangeArrowheads="1"/>
          </p:cNvSpPr>
          <p:nvPr/>
        </p:nvSpPr>
        <p:spPr bwMode="auto">
          <a:xfrm>
            <a:off x="8256024" y="3717850"/>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60</a:t>
            </a:r>
            <a:endParaRPr lang="es-ES" altLang="es-MX" sz="1600">
              <a:latin typeface="Times New Roman" panose="02020603050405020304" pitchFamily="18" charset="0"/>
            </a:endParaRPr>
          </a:p>
        </p:txBody>
      </p:sp>
      <p:sp>
        <p:nvSpPr>
          <p:cNvPr id="383020" name="Oval 44"/>
          <p:cNvSpPr>
            <a:spLocks noChangeArrowheads="1"/>
          </p:cNvSpPr>
          <p:nvPr/>
        </p:nvSpPr>
        <p:spPr bwMode="auto">
          <a:xfrm>
            <a:off x="6527689" y="3717850"/>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40</a:t>
            </a:r>
            <a:endParaRPr lang="es-ES" altLang="es-MX" sz="1600">
              <a:latin typeface="Times New Roman" panose="02020603050405020304" pitchFamily="18" charset="0"/>
            </a:endParaRPr>
          </a:p>
        </p:txBody>
      </p:sp>
      <p:sp>
        <p:nvSpPr>
          <p:cNvPr id="383021" name="Oval 45"/>
          <p:cNvSpPr>
            <a:spLocks noChangeArrowheads="1"/>
          </p:cNvSpPr>
          <p:nvPr/>
        </p:nvSpPr>
        <p:spPr bwMode="auto">
          <a:xfrm>
            <a:off x="7967174" y="4292375"/>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55</a:t>
            </a:r>
            <a:endParaRPr lang="es-ES" altLang="es-MX" sz="1600">
              <a:latin typeface="Times New Roman" panose="02020603050405020304" pitchFamily="18" charset="0"/>
            </a:endParaRPr>
          </a:p>
        </p:txBody>
      </p:sp>
      <p:sp>
        <p:nvSpPr>
          <p:cNvPr id="383022" name="Line 46"/>
          <p:cNvSpPr>
            <a:spLocks noChangeShapeType="1"/>
          </p:cNvSpPr>
          <p:nvPr/>
        </p:nvSpPr>
        <p:spPr bwMode="auto">
          <a:xfrm flipH="1">
            <a:off x="8254439" y="4149539"/>
            <a:ext cx="217430" cy="142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3023" name="Line 47"/>
          <p:cNvSpPr>
            <a:spLocks noChangeShapeType="1"/>
          </p:cNvSpPr>
          <p:nvPr/>
        </p:nvSpPr>
        <p:spPr bwMode="auto">
          <a:xfrm>
            <a:off x="7824338" y="3502006"/>
            <a:ext cx="574525"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3024" name="Line 48"/>
          <p:cNvSpPr>
            <a:spLocks noChangeShapeType="1"/>
          </p:cNvSpPr>
          <p:nvPr/>
        </p:nvSpPr>
        <p:spPr bwMode="auto">
          <a:xfrm flipH="1">
            <a:off x="6887955" y="3502006"/>
            <a:ext cx="431688"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3025" name="Oval 49"/>
          <p:cNvSpPr>
            <a:spLocks noChangeArrowheads="1"/>
          </p:cNvSpPr>
          <p:nvPr/>
        </p:nvSpPr>
        <p:spPr bwMode="auto">
          <a:xfrm>
            <a:off x="7032382" y="4293962"/>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45</a:t>
            </a:r>
            <a:endParaRPr lang="es-ES" altLang="es-MX" sz="1600">
              <a:latin typeface="Times New Roman" panose="02020603050405020304" pitchFamily="18" charset="0"/>
            </a:endParaRPr>
          </a:p>
        </p:txBody>
      </p:sp>
      <p:sp>
        <p:nvSpPr>
          <p:cNvPr id="383026" name="Line 50"/>
          <p:cNvSpPr>
            <a:spLocks noChangeShapeType="1"/>
          </p:cNvSpPr>
          <p:nvPr/>
        </p:nvSpPr>
        <p:spPr bwMode="auto">
          <a:xfrm>
            <a:off x="7032381" y="4078119"/>
            <a:ext cx="215844"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3027" name="Oval 51"/>
          <p:cNvSpPr>
            <a:spLocks noChangeArrowheads="1"/>
          </p:cNvSpPr>
          <p:nvPr/>
        </p:nvSpPr>
        <p:spPr bwMode="auto">
          <a:xfrm>
            <a:off x="6456268" y="4839920"/>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43</a:t>
            </a:r>
            <a:endParaRPr lang="es-ES" altLang="es-MX" sz="1600">
              <a:latin typeface="Times New Roman" panose="02020603050405020304" pitchFamily="18" charset="0"/>
            </a:endParaRPr>
          </a:p>
        </p:txBody>
      </p:sp>
      <p:sp>
        <p:nvSpPr>
          <p:cNvPr id="383028" name="Line 52"/>
          <p:cNvSpPr>
            <a:spLocks noChangeShapeType="1"/>
          </p:cNvSpPr>
          <p:nvPr/>
        </p:nvSpPr>
        <p:spPr bwMode="auto">
          <a:xfrm flipH="1">
            <a:off x="6814951" y="4651057"/>
            <a:ext cx="360269"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3029" name="Oval 53"/>
          <p:cNvSpPr>
            <a:spLocks noChangeArrowheads="1"/>
          </p:cNvSpPr>
          <p:nvPr/>
        </p:nvSpPr>
        <p:spPr bwMode="auto">
          <a:xfrm>
            <a:off x="8974976" y="4292375"/>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70</a:t>
            </a:r>
            <a:endParaRPr lang="es-ES" altLang="es-MX" sz="1600">
              <a:latin typeface="Times New Roman" panose="02020603050405020304" pitchFamily="18" charset="0"/>
            </a:endParaRPr>
          </a:p>
        </p:txBody>
      </p:sp>
      <p:sp>
        <p:nvSpPr>
          <p:cNvPr id="383030" name="Line 54"/>
          <p:cNvSpPr>
            <a:spLocks noChangeShapeType="1"/>
          </p:cNvSpPr>
          <p:nvPr/>
        </p:nvSpPr>
        <p:spPr bwMode="auto">
          <a:xfrm>
            <a:off x="8830551" y="4076531"/>
            <a:ext cx="360269"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3031" name="Oval 55"/>
          <p:cNvSpPr>
            <a:spLocks noChangeArrowheads="1"/>
          </p:cNvSpPr>
          <p:nvPr/>
        </p:nvSpPr>
        <p:spPr bwMode="auto">
          <a:xfrm>
            <a:off x="9551087" y="4839920"/>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75</a:t>
            </a:r>
            <a:endParaRPr lang="es-ES" altLang="es-MX" sz="1600">
              <a:latin typeface="Times New Roman" panose="02020603050405020304" pitchFamily="18" charset="0"/>
            </a:endParaRPr>
          </a:p>
        </p:txBody>
      </p:sp>
      <p:sp>
        <p:nvSpPr>
          <p:cNvPr id="383032" name="Line 56"/>
          <p:cNvSpPr>
            <a:spLocks noChangeShapeType="1"/>
          </p:cNvSpPr>
          <p:nvPr/>
        </p:nvSpPr>
        <p:spPr bwMode="auto">
          <a:xfrm>
            <a:off x="9478082" y="4651057"/>
            <a:ext cx="288850"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3033" name="Oval 57"/>
          <p:cNvSpPr>
            <a:spLocks noChangeArrowheads="1"/>
          </p:cNvSpPr>
          <p:nvPr/>
        </p:nvSpPr>
        <p:spPr bwMode="auto">
          <a:xfrm>
            <a:off x="8686126" y="4868488"/>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65</a:t>
            </a:r>
            <a:endParaRPr lang="es-ES" altLang="es-MX" sz="1600">
              <a:latin typeface="Times New Roman" panose="02020603050405020304" pitchFamily="18" charset="0"/>
            </a:endParaRPr>
          </a:p>
        </p:txBody>
      </p:sp>
      <p:sp>
        <p:nvSpPr>
          <p:cNvPr id="383034" name="Line 58"/>
          <p:cNvSpPr>
            <a:spLocks noChangeShapeType="1"/>
          </p:cNvSpPr>
          <p:nvPr/>
        </p:nvSpPr>
        <p:spPr bwMode="auto">
          <a:xfrm flipH="1">
            <a:off x="8974975" y="4651057"/>
            <a:ext cx="144424" cy="2174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Tree>
    <p:extLst>
      <p:ext uri="{BB962C8B-B14F-4D97-AF65-F5344CB8AC3E}">
        <p14:creationId xmlns:p14="http://schemas.microsoft.com/office/powerpoint/2010/main" val="2931636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29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298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29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29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29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298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29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298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29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29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299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299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299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299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299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299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8299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299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299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300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300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300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300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300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300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8300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300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300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8300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301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301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301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301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83014"/>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8301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8301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8301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8301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8301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8302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8302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8302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8302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8302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8302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8302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8302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8302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8302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8303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8303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8303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8303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383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0" grpId="0"/>
      <p:bldP spid="382981" grpId="0"/>
      <p:bldP spid="382982" grpId="0" animBg="1"/>
      <p:bldP spid="382983" grpId="0" animBg="1"/>
      <p:bldP spid="382984" grpId="0" animBg="1"/>
      <p:bldP spid="382985" grpId="0" animBg="1"/>
      <p:bldP spid="382986" grpId="0" animBg="1"/>
      <p:bldP spid="382987" grpId="0" animBg="1"/>
      <p:bldP spid="382988" grpId="0" animBg="1"/>
      <p:bldP spid="382989" grpId="0" animBg="1"/>
      <p:bldP spid="382990" grpId="0" animBg="1"/>
      <p:bldP spid="382991" grpId="0" animBg="1"/>
      <p:bldP spid="382992" grpId="0" animBg="1"/>
      <p:bldP spid="382993" grpId="0" animBg="1"/>
      <p:bldP spid="382995" grpId="0" animBg="1"/>
      <p:bldP spid="382996" grpId="0" animBg="1"/>
      <p:bldP spid="382997" grpId="0"/>
      <p:bldP spid="382998" grpId="0"/>
      <p:bldP spid="382999" grpId="0" animBg="1"/>
      <p:bldP spid="383000" grpId="0" animBg="1"/>
      <p:bldP spid="383001" grpId="0" animBg="1"/>
      <p:bldP spid="383002" grpId="0" animBg="1"/>
      <p:bldP spid="383003" grpId="0" animBg="1"/>
      <p:bldP spid="383004" grpId="0" animBg="1"/>
      <p:bldP spid="383005" grpId="0" animBg="1"/>
      <p:bldP spid="383006" grpId="0" animBg="1"/>
      <p:bldP spid="383007" grpId="0" animBg="1"/>
      <p:bldP spid="383008" grpId="0" animBg="1"/>
      <p:bldP spid="383009" grpId="0" animBg="1"/>
      <p:bldP spid="383010" grpId="0" animBg="1"/>
      <p:bldP spid="383011" grpId="0" animBg="1"/>
      <p:bldP spid="383012" grpId="0" animBg="1"/>
      <p:bldP spid="383013" grpId="0" animBg="1"/>
      <p:bldP spid="383014" grpId="0" animBg="1"/>
      <p:bldP spid="383015" grpId="0"/>
      <p:bldP spid="383016" grpId="0"/>
      <p:bldP spid="383017" grpId="0" animBg="1"/>
      <p:bldP spid="383018" grpId="0" animBg="1"/>
      <p:bldP spid="383019" grpId="0" animBg="1"/>
      <p:bldP spid="383020" grpId="0" animBg="1"/>
      <p:bldP spid="383021" grpId="0" animBg="1"/>
      <p:bldP spid="383022" grpId="0" animBg="1"/>
      <p:bldP spid="383023" grpId="0" animBg="1"/>
      <p:bldP spid="383024" grpId="0" animBg="1"/>
      <p:bldP spid="383025" grpId="0" animBg="1"/>
      <p:bldP spid="383026" grpId="0" animBg="1"/>
      <p:bldP spid="383027" grpId="0" animBg="1"/>
      <p:bldP spid="383028" grpId="0" animBg="1"/>
      <p:bldP spid="383029" grpId="0" animBg="1"/>
      <p:bldP spid="383030" grpId="0" animBg="1"/>
      <p:bldP spid="383031" grpId="0" animBg="1"/>
      <p:bldP spid="383032" grpId="0" animBg="1"/>
      <p:bldP spid="383033" grpId="0" animBg="1"/>
      <p:bldP spid="38303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Árboles de Búsqueda Binarios</a:t>
            </a:r>
            <a:endParaRPr lang="es-MX" dirty="0"/>
          </a:p>
        </p:txBody>
      </p:sp>
      <p:sp>
        <p:nvSpPr>
          <p:cNvPr id="384004" name="Text Box 4"/>
          <p:cNvSpPr txBox="1">
            <a:spLocks noChangeArrowheads="1"/>
          </p:cNvSpPr>
          <p:nvPr/>
        </p:nvSpPr>
        <p:spPr bwMode="auto">
          <a:xfrm>
            <a:off x="1991795" y="1916507"/>
            <a:ext cx="1583912"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j) Insertamos 42</a:t>
            </a:r>
            <a:endParaRPr lang="es-ES" altLang="es-MX" sz="1600">
              <a:latin typeface="Times New Roman" panose="02020603050405020304" pitchFamily="18" charset="0"/>
            </a:endParaRPr>
          </a:p>
        </p:txBody>
      </p:sp>
      <p:sp>
        <p:nvSpPr>
          <p:cNvPr id="384005" name="Text Box 5"/>
          <p:cNvSpPr txBox="1">
            <a:spLocks noChangeArrowheads="1"/>
          </p:cNvSpPr>
          <p:nvPr/>
        </p:nvSpPr>
        <p:spPr bwMode="auto">
          <a:xfrm>
            <a:off x="2136220" y="2205357"/>
            <a:ext cx="576113"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Raiz</a:t>
            </a:r>
            <a:endParaRPr lang="es-ES" altLang="es-MX" sz="1600">
              <a:latin typeface="Times New Roman" panose="02020603050405020304" pitchFamily="18" charset="0"/>
            </a:endParaRPr>
          </a:p>
        </p:txBody>
      </p:sp>
      <p:sp>
        <p:nvSpPr>
          <p:cNvPr id="384006" name="Oval 6"/>
          <p:cNvSpPr>
            <a:spLocks noChangeArrowheads="1"/>
          </p:cNvSpPr>
          <p:nvPr/>
        </p:nvSpPr>
        <p:spPr bwMode="auto">
          <a:xfrm>
            <a:off x="2855170" y="2278362"/>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50</a:t>
            </a:r>
            <a:endParaRPr lang="es-ES" altLang="es-MX" sz="1600">
              <a:latin typeface="Times New Roman" panose="02020603050405020304" pitchFamily="18" charset="0"/>
            </a:endParaRPr>
          </a:p>
        </p:txBody>
      </p:sp>
      <p:sp>
        <p:nvSpPr>
          <p:cNvPr id="384007" name="Line 7"/>
          <p:cNvSpPr>
            <a:spLocks noChangeShapeType="1"/>
          </p:cNvSpPr>
          <p:nvPr/>
        </p:nvSpPr>
        <p:spPr bwMode="auto">
          <a:xfrm>
            <a:off x="2567906" y="2349781"/>
            <a:ext cx="287263" cy="71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08" name="Oval 8"/>
          <p:cNvSpPr>
            <a:spLocks noChangeArrowheads="1"/>
          </p:cNvSpPr>
          <p:nvPr/>
        </p:nvSpPr>
        <p:spPr bwMode="auto">
          <a:xfrm>
            <a:off x="3864557" y="2854474"/>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60</a:t>
            </a:r>
            <a:endParaRPr lang="es-ES" altLang="es-MX" sz="1600">
              <a:latin typeface="Times New Roman" panose="02020603050405020304" pitchFamily="18" charset="0"/>
            </a:endParaRPr>
          </a:p>
        </p:txBody>
      </p:sp>
      <p:sp>
        <p:nvSpPr>
          <p:cNvPr id="384009" name="Oval 9"/>
          <p:cNvSpPr>
            <a:spLocks noChangeArrowheads="1"/>
          </p:cNvSpPr>
          <p:nvPr/>
        </p:nvSpPr>
        <p:spPr bwMode="auto">
          <a:xfrm>
            <a:off x="2136218" y="2854474"/>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40</a:t>
            </a:r>
            <a:endParaRPr lang="es-ES" altLang="es-MX" sz="1600">
              <a:latin typeface="Times New Roman" panose="02020603050405020304" pitchFamily="18" charset="0"/>
            </a:endParaRPr>
          </a:p>
        </p:txBody>
      </p:sp>
      <p:sp>
        <p:nvSpPr>
          <p:cNvPr id="384010" name="Oval 10"/>
          <p:cNvSpPr>
            <a:spLocks noChangeArrowheads="1"/>
          </p:cNvSpPr>
          <p:nvPr/>
        </p:nvSpPr>
        <p:spPr bwMode="auto">
          <a:xfrm>
            <a:off x="3575708" y="3429000"/>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55</a:t>
            </a:r>
            <a:endParaRPr lang="es-ES" altLang="es-MX" sz="1600">
              <a:latin typeface="Times New Roman" panose="02020603050405020304" pitchFamily="18" charset="0"/>
            </a:endParaRPr>
          </a:p>
        </p:txBody>
      </p:sp>
      <p:sp>
        <p:nvSpPr>
          <p:cNvPr id="384011" name="Line 11"/>
          <p:cNvSpPr>
            <a:spLocks noChangeShapeType="1"/>
          </p:cNvSpPr>
          <p:nvPr/>
        </p:nvSpPr>
        <p:spPr bwMode="auto">
          <a:xfrm flipH="1">
            <a:off x="3862968" y="3286164"/>
            <a:ext cx="217431" cy="142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12" name="Line 12"/>
          <p:cNvSpPr>
            <a:spLocks noChangeShapeType="1"/>
          </p:cNvSpPr>
          <p:nvPr/>
        </p:nvSpPr>
        <p:spPr bwMode="auto">
          <a:xfrm>
            <a:off x="3432870" y="2638631"/>
            <a:ext cx="574525"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13" name="Line 13"/>
          <p:cNvSpPr>
            <a:spLocks noChangeShapeType="1"/>
          </p:cNvSpPr>
          <p:nvPr/>
        </p:nvSpPr>
        <p:spPr bwMode="auto">
          <a:xfrm flipH="1">
            <a:off x="2496487" y="2638631"/>
            <a:ext cx="431688"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14" name="Oval 14"/>
          <p:cNvSpPr>
            <a:spLocks noChangeArrowheads="1"/>
          </p:cNvSpPr>
          <p:nvPr/>
        </p:nvSpPr>
        <p:spPr bwMode="auto">
          <a:xfrm>
            <a:off x="2640912" y="3430587"/>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45</a:t>
            </a:r>
            <a:endParaRPr lang="es-ES" altLang="es-MX" sz="1600">
              <a:latin typeface="Times New Roman" panose="02020603050405020304" pitchFamily="18" charset="0"/>
            </a:endParaRPr>
          </a:p>
        </p:txBody>
      </p:sp>
      <p:sp>
        <p:nvSpPr>
          <p:cNvPr id="384015" name="Line 15"/>
          <p:cNvSpPr>
            <a:spLocks noChangeShapeType="1"/>
          </p:cNvSpPr>
          <p:nvPr/>
        </p:nvSpPr>
        <p:spPr bwMode="auto">
          <a:xfrm>
            <a:off x="2640911" y="3214744"/>
            <a:ext cx="215844"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16" name="Oval 16"/>
          <p:cNvSpPr>
            <a:spLocks noChangeArrowheads="1"/>
          </p:cNvSpPr>
          <p:nvPr/>
        </p:nvSpPr>
        <p:spPr bwMode="auto">
          <a:xfrm>
            <a:off x="2064801" y="3976545"/>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43</a:t>
            </a:r>
            <a:endParaRPr lang="es-ES" altLang="es-MX" sz="1600">
              <a:latin typeface="Times New Roman" panose="02020603050405020304" pitchFamily="18" charset="0"/>
            </a:endParaRPr>
          </a:p>
        </p:txBody>
      </p:sp>
      <p:sp>
        <p:nvSpPr>
          <p:cNvPr id="384017" name="Line 17"/>
          <p:cNvSpPr>
            <a:spLocks noChangeShapeType="1"/>
          </p:cNvSpPr>
          <p:nvPr/>
        </p:nvSpPr>
        <p:spPr bwMode="auto">
          <a:xfrm flipH="1">
            <a:off x="2423481" y="3787681"/>
            <a:ext cx="360268"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18" name="Oval 18"/>
          <p:cNvSpPr>
            <a:spLocks noChangeArrowheads="1"/>
          </p:cNvSpPr>
          <p:nvPr/>
        </p:nvSpPr>
        <p:spPr bwMode="auto">
          <a:xfrm>
            <a:off x="4583506" y="3429000"/>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70</a:t>
            </a:r>
            <a:endParaRPr lang="es-ES" altLang="es-MX" sz="1600">
              <a:latin typeface="Times New Roman" panose="02020603050405020304" pitchFamily="18" charset="0"/>
            </a:endParaRPr>
          </a:p>
        </p:txBody>
      </p:sp>
      <p:sp>
        <p:nvSpPr>
          <p:cNvPr id="384019" name="Line 19"/>
          <p:cNvSpPr>
            <a:spLocks noChangeShapeType="1"/>
          </p:cNvSpPr>
          <p:nvPr/>
        </p:nvSpPr>
        <p:spPr bwMode="auto">
          <a:xfrm>
            <a:off x="4439081" y="3213156"/>
            <a:ext cx="360268"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20" name="Oval 20"/>
          <p:cNvSpPr>
            <a:spLocks noChangeArrowheads="1"/>
          </p:cNvSpPr>
          <p:nvPr/>
        </p:nvSpPr>
        <p:spPr bwMode="auto">
          <a:xfrm>
            <a:off x="5159620" y="3976545"/>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75</a:t>
            </a:r>
            <a:endParaRPr lang="es-ES" altLang="es-MX" sz="1600">
              <a:latin typeface="Times New Roman" panose="02020603050405020304" pitchFamily="18" charset="0"/>
            </a:endParaRPr>
          </a:p>
        </p:txBody>
      </p:sp>
      <p:sp>
        <p:nvSpPr>
          <p:cNvPr id="384021" name="Line 21"/>
          <p:cNvSpPr>
            <a:spLocks noChangeShapeType="1"/>
          </p:cNvSpPr>
          <p:nvPr/>
        </p:nvSpPr>
        <p:spPr bwMode="auto">
          <a:xfrm>
            <a:off x="5086614" y="3787681"/>
            <a:ext cx="288850"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22" name="Oval 22"/>
          <p:cNvSpPr>
            <a:spLocks noChangeArrowheads="1"/>
          </p:cNvSpPr>
          <p:nvPr/>
        </p:nvSpPr>
        <p:spPr bwMode="auto">
          <a:xfrm>
            <a:off x="4294656" y="4005113"/>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65</a:t>
            </a:r>
            <a:endParaRPr lang="es-ES" altLang="es-MX" sz="1600">
              <a:latin typeface="Times New Roman" panose="02020603050405020304" pitchFamily="18" charset="0"/>
            </a:endParaRPr>
          </a:p>
        </p:txBody>
      </p:sp>
      <p:sp>
        <p:nvSpPr>
          <p:cNvPr id="384023" name="Line 23"/>
          <p:cNvSpPr>
            <a:spLocks noChangeShapeType="1"/>
          </p:cNvSpPr>
          <p:nvPr/>
        </p:nvSpPr>
        <p:spPr bwMode="auto">
          <a:xfrm flipH="1">
            <a:off x="4583507" y="3787682"/>
            <a:ext cx="144425" cy="2174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24" name="Oval 24"/>
          <p:cNvSpPr>
            <a:spLocks noChangeArrowheads="1"/>
          </p:cNvSpPr>
          <p:nvPr/>
        </p:nvSpPr>
        <p:spPr bwMode="auto">
          <a:xfrm>
            <a:off x="1847368" y="4581225"/>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42</a:t>
            </a:r>
            <a:endParaRPr lang="es-ES" altLang="es-MX" sz="1600">
              <a:latin typeface="Times New Roman" panose="02020603050405020304" pitchFamily="18" charset="0"/>
            </a:endParaRPr>
          </a:p>
        </p:txBody>
      </p:sp>
      <p:sp>
        <p:nvSpPr>
          <p:cNvPr id="384025" name="Line 25"/>
          <p:cNvSpPr>
            <a:spLocks noChangeShapeType="1"/>
          </p:cNvSpPr>
          <p:nvPr/>
        </p:nvSpPr>
        <p:spPr bwMode="auto">
          <a:xfrm flipH="1">
            <a:off x="2063212" y="4365381"/>
            <a:ext cx="215844"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26" name="Text Box 26"/>
          <p:cNvSpPr txBox="1">
            <a:spLocks noChangeArrowheads="1"/>
          </p:cNvSpPr>
          <p:nvPr/>
        </p:nvSpPr>
        <p:spPr bwMode="auto">
          <a:xfrm>
            <a:off x="6381677" y="2016493"/>
            <a:ext cx="1583912"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k) Insertamos 44</a:t>
            </a:r>
            <a:endParaRPr lang="es-ES" altLang="es-MX" sz="1600">
              <a:latin typeface="Times New Roman" panose="02020603050405020304" pitchFamily="18" charset="0"/>
            </a:endParaRPr>
          </a:p>
        </p:txBody>
      </p:sp>
      <p:sp>
        <p:nvSpPr>
          <p:cNvPr id="384027" name="Text Box 27"/>
          <p:cNvSpPr txBox="1">
            <a:spLocks noChangeArrowheads="1"/>
          </p:cNvSpPr>
          <p:nvPr/>
        </p:nvSpPr>
        <p:spPr bwMode="auto">
          <a:xfrm>
            <a:off x="6526101" y="2305343"/>
            <a:ext cx="576113"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Raiz</a:t>
            </a:r>
            <a:endParaRPr lang="es-ES" altLang="es-MX" sz="1600">
              <a:latin typeface="Times New Roman" panose="02020603050405020304" pitchFamily="18" charset="0"/>
            </a:endParaRPr>
          </a:p>
        </p:txBody>
      </p:sp>
      <p:sp>
        <p:nvSpPr>
          <p:cNvPr id="384028" name="Oval 28"/>
          <p:cNvSpPr>
            <a:spLocks noChangeArrowheads="1"/>
          </p:cNvSpPr>
          <p:nvPr/>
        </p:nvSpPr>
        <p:spPr bwMode="auto">
          <a:xfrm>
            <a:off x="7245052" y="2378348"/>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50</a:t>
            </a:r>
            <a:endParaRPr lang="es-ES" altLang="es-MX" sz="1600">
              <a:latin typeface="Times New Roman" panose="02020603050405020304" pitchFamily="18" charset="0"/>
            </a:endParaRPr>
          </a:p>
        </p:txBody>
      </p:sp>
      <p:sp>
        <p:nvSpPr>
          <p:cNvPr id="384029" name="Line 29"/>
          <p:cNvSpPr>
            <a:spLocks noChangeShapeType="1"/>
          </p:cNvSpPr>
          <p:nvPr/>
        </p:nvSpPr>
        <p:spPr bwMode="auto">
          <a:xfrm>
            <a:off x="6957787" y="2449770"/>
            <a:ext cx="287263" cy="714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30" name="Oval 30"/>
          <p:cNvSpPr>
            <a:spLocks noChangeArrowheads="1"/>
          </p:cNvSpPr>
          <p:nvPr/>
        </p:nvSpPr>
        <p:spPr bwMode="auto">
          <a:xfrm>
            <a:off x="8254439" y="2954461"/>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60</a:t>
            </a:r>
            <a:endParaRPr lang="es-ES" altLang="es-MX" sz="1600">
              <a:latin typeface="Times New Roman" panose="02020603050405020304" pitchFamily="18" charset="0"/>
            </a:endParaRPr>
          </a:p>
        </p:txBody>
      </p:sp>
      <p:sp>
        <p:nvSpPr>
          <p:cNvPr id="384031" name="Oval 31"/>
          <p:cNvSpPr>
            <a:spLocks noChangeArrowheads="1"/>
          </p:cNvSpPr>
          <p:nvPr/>
        </p:nvSpPr>
        <p:spPr bwMode="auto">
          <a:xfrm>
            <a:off x="6526100" y="2954461"/>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40</a:t>
            </a:r>
            <a:endParaRPr lang="es-ES" altLang="es-MX" sz="1600">
              <a:latin typeface="Times New Roman" panose="02020603050405020304" pitchFamily="18" charset="0"/>
            </a:endParaRPr>
          </a:p>
        </p:txBody>
      </p:sp>
      <p:sp>
        <p:nvSpPr>
          <p:cNvPr id="384032" name="Oval 32"/>
          <p:cNvSpPr>
            <a:spLocks noChangeArrowheads="1"/>
          </p:cNvSpPr>
          <p:nvPr/>
        </p:nvSpPr>
        <p:spPr bwMode="auto">
          <a:xfrm>
            <a:off x="7965589" y="3528987"/>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55</a:t>
            </a:r>
            <a:endParaRPr lang="es-ES" altLang="es-MX" sz="1600">
              <a:latin typeface="Times New Roman" panose="02020603050405020304" pitchFamily="18" charset="0"/>
            </a:endParaRPr>
          </a:p>
        </p:txBody>
      </p:sp>
      <p:sp>
        <p:nvSpPr>
          <p:cNvPr id="384033" name="Line 33"/>
          <p:cNvSpPr>
            <a:spLocks noChangeShapeType="1"/>
          </p:cNvSpPr>
          <p:nvPr/>
        </p:nvSpPr>
        <p:spPr bwMode="auto">
          <a:xfrm flipH="1">
            <a:off x="8252850" y="3386151"/>
            <a:ext cx="217431" cy="142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34" name="Line 34"/>
          <p:cNvSpPr>
            <a:spLocks noChangeShapeType="1"/>
          </p:cNvSpPr>
          <p:nvPr/>
        </p:nvSpPr>
        <p:spPr bwMode="auto">
          <a:xfrm>
            <a:off x="7822751" y="2738618"/>
            <a:ext cx="574525"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35" name="Line 35"/>
          <p:cNvSpPr>
            <a:spLocks noChangeShapeType="1"/>
          </p:cNvSpPr>
          <p:nvPr/>
        </p:nvSpPr>
        <p:spPr bwMode="auto">
          <a:xfrm flipH="1">
            <a:off x="6886368" y="2738618"/>
            <a:ext cx="431688"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36" name="Oval 36"/>
          <p:cNvSpPr>
            <a:spLocks noChangeArrowheads="1"/>
          </p:cNvSpPr>
          <p:nvPr/>
        </p:nvSpPr>
        <p:spPr bwMode="auto">
          <a:xfrm>
            <a:off x="7030793" y="3530573"/>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45</a:t>
            </a:r>
            <a:endParaRPr lang="es-ES" altLang="es-MX" sz="1600">
              <a:latin typeface="Times New Roman" panose="02020603050405020304" pitchFamily="18" charset="0"/>
            </a:endParaRPr>
          </a:p>
        </p:txBody>
      </p:sp>
      <p:sp>
        <p:nvSpPr>
          <p:cNvPr id="384037" name="Line 37"/>
          <p:cNvSpPr>
            <a:spLocks noChangeShapeType="1"/>
          </p:cNvSpPr>
          <p:nvPr/>
        </p:nvSpPr>
        <p:spPr bwMode="auto">
          <a:xfrm>
            <a:off x="7030793" y="3314730"/>
            <a:ext cx="215844"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38" name="Oval 38"/>
          <p:cNvSpPr>
            <a:spLocks noChangeArrowheads="1"/>
          </p:cNvSpPr>
          <p:nvPr/>
        </p:nvSpPr>
        <p:spPr bwMode="auto">
          <a:xfrm>
            <a:off x="6454683" y="4076531"/>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43</a:t>
            </a:r>
            <a:endParaRPr lang="es-ES" altLang="es-MX" sz="1600">
              <a:latin typeface="Times New Roman" panose="02020603050405020304" pitchFamily="18" charset="0"/>
            </a:endParaRPr>
          </a:p>
        </p:txBody>
      </p:sp>
      <p:sp>
        <p:nvSpPr>
          <p:cNvPr id="384039" name="Line 39"/>
          <p:cNvSpPr>
            <a:spLocks noChangeShapeType="1"/>
          </p:cNvSpPr>
          <p:nvPr/>
        </p:nvSpPr>
        <p:spPr bwMode="auto">
          <a:xfrm flipH="1">
            <a:off x="6813363" y="3887668"/>
            <a:ext cx="360268"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40" name="Oval 40"/>
          <p:cNvSpPr>
            <a:spLocks noChangeArrowheads="1"/>
          </p:cNvSpPr>
          <p:nvPr/>
        </p:nvSpPr>
        <p:spPr bwMode="auto">
          <a:xfrm>
            <a:off x="8973387" y="3528987"/>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70</a:t>
            </a:r>
            <a:endParaRPr lang="es-ES" altLang="es-MX" sz="1600">
              <a:latin typeface="Times New Roman" panose="02020603050405020304" pitchFamily="18" charset="0"/>
            </a:endParaRPr>
          </a:p>
        </p:txBody>
      </p:sp>
      <p:sp>
        <p:nvSpPr>
          <p:cNvPr id="384041" name="Line 41"/>
          <p:cNvSpPr>
            <a:spLocks noChangeShapeType="1"/>
          </p:cNvSpPr>
          <p:nvPr/>
        </p:nvSpPr>
        <p:spPr bwMode="auto">
          <a:xfrm>
            <a:off x="8828963" y="3313143"/>
            <a:ext cx="360268"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42" name="Oval 42"/>
          <p:cNvSpPr>
            <a:spLocks noChangeArrowheads="1"/>
          </p:cNvSpPr>
          <p:nvPr/>
        </p:nvSpPr>
        <p:spPr bwMode="auto">
          <a:xfrm>
            <a:off x="9549501" y="4076531"/>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75</a:t>
            </a:r>
            <a:endParaRPr lang="es-ES" altLang="es-MX" sz="1600">
              <a:latin typeface="Times New Roman" panose="02020603050405020304" pitchFamily="18" charset="0"/>
            </a:endParaRPr>
          </a:p>
        </p:txBody>
      </p:sp>
      <p:sp>
        <p:nvSpPr>
          <p:cNvPr id="384043" name="Line 43"/>
          <p:cNvSpPr>
            <a:spLocks noChangeShapeType="1"/>
          </p:cNvSpPr>
          <p:nvPr/>
        </p:nvSpPr>
        <p:spPr bwMode="auto">
          <a:xfrm>
            <a:off x="9476495" y="3887668"/>
            <a:ext cx="288850"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44" name="Oval 44"/>
          <p:cNvSpPr>
            <a:spLocks noChangeArrowheads="1"/>
          </p:cNvSpPr>
          <p:nvPr/>
        </p:nvSpPr>
        <p:spPr bwMode="auto">
          <a:xfrm>
            <a:off x="8684537" y="4105099"/>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65</a:t>
            </a:r>
            <a:endParaRPr lang="es-ES" altLang="es-MX" sz="1600">
              <a:latin typeface="Times New Roman" panose="02020603050405020304" pitchFamily="18" charset="0"/>
            </a:endParaRPr>
          </a:p>
        </p:txBody>
      </p:sp>
      <p:sp>
        <p:nvSpPr>
          <p:cNvPr id="384045" name="Line 45"/>
          <p:cNvSpPr>
            <a:spLocks noChangeShapeType="1"/>
          </p:cNvSpPr>
          <p:nvPr/>
        </p:nvSpPr>
        <p:spPr bwMode="auto">
          <a:xfrm flipH="1">
            <a:off x="8973389" y="3887670"/>
            <a:ext cx="144425" cy="2174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46" name="Oval 46"/>
          <p:cNvSpPr>
            <a:spLocks noChangeArrowheads="1"/>
          </p:cNvSpPr>
          <p:nvPr/>
        </p:nvSpPr>
        <p:spPr bwMode="auto">
          <a:xfrm>
            <a:off x="6237250" y="4681212"/>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42</a:t>
            </a:r>
            <a:endParaRPr lang="es-ES" altLang="es-MX" sz="1600">
              <a:latin typeface="Times New Roman" panose="02020603050405020304" pitchFamily="18" charset="0"/>
            </a:endParaRPr>
          </a:p>
        </p:txBody>
      </p:sp>
      <p:sp>
        <p:nvSpPr>
          <p:cNvPr id="384047" name="Line 47"/>
          <p:cNvSpPr>
            <a:spLocks noChangeShapeType="1"/>
          </p:cNvSpPr>
          <p:nvPr/>
        </p:nvSpPr>
        <p:spPr bwMode="auto">
          <a:xfrm flipH="1">
            <a:off x="6453093" y="4465368"/>
            <a:ext cx="215844"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48" name="Oval 48"/>
          <p:cNvSpPr>
            <a:spLocks noChangeArrowheads="1"/>
          </p:cNvSpPr>
          <p:nvPr/>
        </p:nvSpPr>
        <p:spPr bwMode="auto">
          <a:xfrm>
            <a:off x="7030793" y="4724062"/>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44</a:t>
            </a:r>
            <a:endParaRPr lang="es-ES" altLang="es-MX" sz="1600">
              <a:latin typeface="Times New Roman" panose="02020603050405020304" pitchFamily="18" charset="0"/>
            </a:endParaRPr>
          </a:p>
        </p:txBody>
      </p:sp>
      <p:sp>
        <p:nvSpPr>
          <p:cNvPr id="384049" name="Line 49"/>
          <p:cNvSpPr>
            <a:spLocks noChangeShapeType="1"/>
          </p:cNvSpPr>
          <p:nvPr/>
        </p:nvSpPr>
        <p:spPr bwMode="auto">
          <a:xfrm>
            <a:off x="6957789" y="4436802"/>
            <a:ext cx="360269" cy="287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Tree>
    <p:extLst>
      <p:ext uri="{BB962C8B-B14F-4D97-AF65-F5344CB8AC3E}">
        <p14:creationId xmlns:p14="http://schemas.microsoft.com/office/powerpoint/2010/main" val="2181800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40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400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40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400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400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400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40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40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40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40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40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40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40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40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40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40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40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40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40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40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40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402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840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40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40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840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403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40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840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403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403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403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403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8403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8403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8403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8404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8404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8404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8404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8404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8404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8404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8404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8404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840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4" grpId="0"/>
      <p:bldP spid="384005" grpId="0"/>
      <p:bldP spid="384006" grpId="0" animBg="1"/>
      <p:bldP spid="384007" grpId="0" animBg="1"/>
      <p:bldP spid="384008" grpId="0" animBg="1"/>
      <p:bldP spid="384009" grpId="0" animBg="1"/>
      <p:bldP spid="384010" grpId="0" animBg="1"/>
      <p:bldP spid="384011" grpId="0" animBg="1"/>
      <p:bldP spid="384012" grpId="0" animBg="1"/>
      <p:bldP spid="384013" grpId="0" animBg="1"/>
      <p:bldP spid="384014" grpId="0" animBg="1"/>
      <p:bldP spid="384015" grpId="0" animBg="1"/>
      <p:bldP spid="384016" grpId="0" animBg="1"/>
      <p:bldP spid="384017" grpId="0" animBg="1"/>
      <p:bldP spid="384018" grpId="0" animBg="1"/>
      <p:bldP spid="384019" grpId="0" animBg="1"/>
      <p:bldP spid="384020" grpId="0" animBg="1"/>
      <p:bldP spid="384021" grpId="0" animBg="1"/>
      <p:bldP spid="384022" grpId="0" animBg="1"/>
      <p:bldP spid="384023" grpId="0" animBg="1"/>
      <p:bldP spid="384024" grpId="0" animBg="1"/>
      <p:bldP spid="384025" grpId="0" animBg="1"/>
      <p:bldP spid="384026" grpId="0"/>
      <p:bldP spid="384027" grpId="0"/>
      <p:bldP spid="384028" grpId="0" animBg="1"/>
      <p:bldP spid="384029" grpId="0" animBg="1"/>
      <p:bldP spid="384030" grpId="0" animBg="1"/>
      <p:bldP spid="384031" grpId="0" animBg="1"/>
      <p:bldP spid="384032" grpId="0" animBg="1"/>
      <p:bldP spid="384033" grpId="0" animBg="1"/>
      <p:bldP spid="384034" grpId="0" animBg="1"/>
      <p:bldP spid="384035" grpId="0" animBg="1"/>
      <p:bldP spid="384036" grpId="0" animBg="1"/>
      <p:bldP spid="384037" grpId="0" animBg="1"/>
      <p:bldP spid="384038" grpId="0" animBg="1"/>
      <p:bldP spid="384039" grpId="0" animBg="1"/>
      <p:bldP spid="384040" grpId="0" animBg="1"/>
      <p:bldP spid="384041" grpId="0" animBg="1"/>
      <p:bldP spid="384042" grpId="0" animBg="1"/>
      <p:bldP spid="384043" grpId="0" animBg="1"/>
      <p:bldP spid="384044" grpId="0" animBg="1"/>
      <p:bldP spid="384045" grpId="0" animBg="1"/>
      <p:bldP spid="384046" grpId="0" animBg="1"/>
      <p:bldP spid="384047" grpId="0" animBg="1"/>
      <p:bldP spid="384048" grpId="0" animBg="1"/>
      <p:bldP spid="38404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pPr lvl="1" algn="l" rtl="0">
              <a:lnSpc>
                <a:spcPct val="90000"/>
              </a:lnSpc>
              <a:spcBef>
                <a:spcPct val="0"/>
              </a:spcBef>
            </a:pPr>
            <a:r>
              <a:rPr lang="es-MX" sz="3199" dirty="0"/>
              <a:t>4.1.2 Operaciones básicas sobre árboles binarios</a:t>
            </a:r>
            <a:endParaRPr lang="es-MX" sz="2399" dirty="0"/>
          </a:p>
        </p:txBody>
      </p:sp>
      <p:sp>
        <p:nvSpPr>
          <p:cNvPr id="4" name="Marcador de contenido 3"/>
          <p:cNvSpPr>
            <a:spLocks noGrp="1"/>
          </p:cNvSpPr>
          <p:nvPr>
            <p:ph idx="1"/>
          </p:nvPr>
        </p:nvSpPr>
        <p:spPr/>
        <p:txBody>
          <a:bodyPr/>
          <a:lstStyle/>
          <a:p>
            <a:r>
              <a:rPr lang="es-MX" dirty="0" smtClean="0"/>
              <a:t>Inserción </a:t>
            </a:r>
          </a:p>
          <a:p>
            <a:r>
              <a:rPr lang="es-MX" dirty="0" smtClean="0"/>
              <a:t>Búsquedas</a:t>
            </a:r>
          </a:p>
          <a:p>
            <a:r>
              <a:rPr lang="es-MX" dirty="0" smtClean="0"/>
              <a:t>Eliminación</a:t>
            </a:r>
          </a:p>
          <a:p>
            <a:r>
              <a:rPr lang="es-MX" dirty="0" smtClean="0"/>
              <a:t>Recorridos</a:t>
            </a:r>
          </a:p>
          <a:p>
            <a:endParaRPr lang="es-MX" dirty="0"/>
          </a:p>
        </p:txBody>
      </p:sp>
    </p:spTree>
    <p:extLst>
      <p:ext uri="{BB962C8B-B14F-4D97-AF65-F5344CB8AC3E}">
        <p14:creationId xmlns:p14="http://schemas.microsoft.com/office/powerpoint/2010/main" val="411497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ChangeArrowheads="1"/>
          </p:cNvSpPr>
          <p:nvPr/>
        </p:nvSpPr>
        <p:spPr bwMode="auto">
          <a:xfrm>
            <a:off x="2063214" y="908707"/>
            <a:ext cx="2087019" cy="57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1" tIns="45705" rIns="91411" bIns="45705">
            <a:spAutoFit/>
          </a:bodyPr>
          <a:lstStyle>
            <a:lvl1pPr>
              <a:defRPr>
                <a:solidFill>
                  <a:schemeClr val="tx1"/>
                </a:solidFill>
                <a:latin typeface="Arial" panose="020B0604020202020204" pitchFamily="34" charset="0"/>
              </a:defRPr>
            </a:lvl1pPr>
            <a:lvl2pPr marL="4556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marL="1830388">
              <a:defRPr>
                <a:solidFill>
                  <a:schemeClr val="tx1"/>
                </a:solidFill>
                <a:latin typeface="Arial" panose="020B0604020202020204" pitchFamily="34" charset="0"/>
              </a:defRPr>
            </a:lvl5pPr>
            <a:lvl6pPr marL="2287588" fontAlgn="base">
              <a:spcBef>
                <a:spcPct val="0"/>
              </a:spcBef>
              <a:spcAft>
                <a:spcPct val="0"/>
              </a:spcAft>
              <a:defRPr>
                <a:solidFill>
                  <a:schemeClr val="tx1"/>
                </a:solidFill>
                <a:latin typeface="Arial" panose="020B0604020202020204" pitchFamily="34" charset="0"/>
              </a:defRPr>
            </a:lvl6pPr>
            <a:lvl7pPr marL="2744788" fontAlgn="base">
              <a:spcBef>
                <a:spcPct val="0"/>
              </a:spcBef>
              <a:spcAft>
                <a:spcPct val="0"/>
              </a:spcAft>
              <a:defRPr>
                <a:solidFill>
                  <a:schemeClr val="tx1"/>
                </a:solidFill>
                <a:latin typeface="Arial" panose="020B0604020202020204" pitchFamily="34" charset="0"/>
              </a:defRPr>
            </a:lvl7pPr>
            <a:lvl8pPr marL="3201988" fontAlgn="base">
              <a:spcBef>
                <a:spcPct val="0"/>
              </a:spcBef>
              <a:spcAft>
                <a:spcPct val="0"/>
              </a:spcAft>
              <a:defRPr>
                <a:solidFill>
                  <a:schemeClr val="tx1"/>
                </a:solidFill>
                <a:latin typeface="Arial" panose="020B0604020202020204" pitchFamily="34" charset="0"/>
              </a:defRPr>
            </a:lvl8pPr>
            <a:lvl9pPr marL="3659188" fontAlgn="base">
              <a:spcBef>
                <a:spcPct val="0"/>
              </a:spcBef>
              <a:spcAft>
                <a:spcPct val="0"/>
              </a:spcAft>
              <a:defRPr>
                <a:solidFill>
                  <a:schemeClr val="tx1"/>
                </a:solidFill>
                <a:latin typeface="Arial" panose="020B0604020202020204" pitchFamily="34" charset="0"/>
              </a:defRPr>
            </a:lvl9pPr>
          </a:lstStyle>
          <a:p>
            <a:r>
              <a:rPr lang="es-MX" altLang="es-MX" sz="3199" b="1">
                <a:solidFill>
                  <a:schemeClr val="accent2"/>
                </a:solidFill>
                <a:latin typeface="Comic Sans MS" panose="030F0702030302020204" pitchFamily="66" charset="0"/>
              </a:rPr>
              <a:t>Inserción</a:t>
            </a:r>
          </a:p>
        </p:txBody>
      </p:sp>
      <p:pic>
        <p:nvPicPr>
          <p:cNvPr id="378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0477" y="1626069"/>
            <a:ext cx="7919562" cy="4381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3653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5"/>
          <p:cNvSpPr txBox="1">
            <a:spLocks noChangeArrowheads="1"/>
          </p:cNvSpPr>
          <p:nvPr/>
        </p:nvSpPr>
        <p:spPr bwMode="auto">
          <a:xfrm>
            <a:off x="645861" y="1814787"/>
            <a:ext cx="1472221" cy="25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50000"/>
              </a:spcBef>
              <a:buClrTx/>
              <a:buFontTx/>
              <a:buNone/>
            </a:pPr>
            <a:r>
              <a:rPr lang="es-MX" altLang="es-MX" sz="1799" dirty="0">
                <a:latin typeface="Times New Roman" panose="02020603050405020304" pitchFamily="18" charset="0"/>
              </a:rPr>
              <a:t>Para hacer uso del algoritmo de inserción en un árbol de búsqueda binaria, debe existir el nodo raíz.</a:t>
            </a:r>
            <a:endParaRPr lang="es-ES" altLang="es-MX" sz="1799" dirty="0">
              <a:latin typeface="Times New Roman" panose="02020603050405020304" pitchFamily="18" charset="0"/>
            </a:endParaRPr>
          </a:p>
        </p:txBody>
      </p:sp>
      <p:graphicFrame>
        <p:nvGraphicFramePr>
          <p:cNvPr id="3" name="Group 36"/>
          <p:cNvGraphicFramePr>
            <a:graphicFrameLocks noGrp="1"/>
          </p:cNvGraphicFramePr>
          <p:nvPr>
            <p:extLst/>
          </p:nvPr>
        </p:nvGraphicFramePr>
        <p:xfrm>
          <a:off x="2573002" y="315912"/>
          <a:ext cx="9074490" cy="6229940"/>
        </p:xfrm>
        <a:graphic>
          <a:graphicData uri="http://schemas.openxmlformats.org/drawingml/2006/table">
            <a:tbl>
              <a:tblPr/>
              <a:tblGrid>
                <a:gridCol w="9074490"/>
              </a:tblGrid>
              <a:tr h="33513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Algoritmo </a:t>
                      </a:r>
                      <a:r>
                        <a:rPr kumimoji="0" lang="es-MX" sz="1600" b="1" i="0" u="none" strike="noStrike" cap="none" normalizeH="0" baseline="0" dirty="0" err="1" smtClean="0">
                          <a:ln>
                            <a:noFill/>
                          </a:ln>
                          <a:solidFill>
                            <a:schemeClr val="tx1"/>
                          </a:solidFill>
                          <a:effectLst/>
                          <a:latin typeface="Courier New" pitchFamily="49" charset="0"/>
                        </a:rPr>
                        <a:t>InsertaABB</a:t>
                      </a:r>
                      <a:r>
                        <a:rPr kumimoji="0" lang="es-MX" sz="1600" b="1" i="0" u="none" strike="noStrike" cap="none" normalizeH="0" baseline="0" dirty="0" smtClean="0">
                          <a:ln>
                            <a:noFill/>
                          </a:ln>
                          <a:solidFill>
                            <a:schemeClr val="tx1"/>
                          </a:solidFill>
                          <a:effectLst/>
                          <a:latin typeface="Courier New" pitchFamily="49" charset="0"/>
                        </a:rPr>
                        <a:t> (</a:t>
                      </a:r>
                      <a:r>
                        <a:rPr kumimoji="0" lang="es-MX" sz="1600" b="1" i="0" u="none" strike="noStrike" cap="none" normalizeH="0" baseline="0" dirty="0" err="1" smtClean="0">
                          <a:ln>
                            <a:noFill/>
                          </a:ln>
                          <a:solidFill>
                            <a:schemeClr val="tx1"/>
                          </a:solidFill>
                          <a:effectLst/>
                          <a:latin typeface="Courier New" pitchFamily="49" charset="0"/>
                        </a:rPr>
                        <a:t>Raiz</a:t>
                      </a:r>
                      <a:r>
                        <a:rPr kumimoji="0" lang="es-MX" sz="1600" b="1" i="0" u="none" strike="noStrike" cap="none" normalizeH="0" baseline="0" dirty="0" smtClean="0">
                          <a:ln>
                            <a:noFill/>
                          </a:ln>
                          <a:solidFill>
                            <a:schemeClr val="tx1"/>
                          </a:solidFill>
                          <a:effectLst/>
                          <a:latin typeface="Courier New" pitchFamily="49" charset="0"/>
                        </a:rPr>
                        <a:t>, Dato)</a:t>
                      </a:r>
                      <a:endParaRPr kumimoji="0" lang="es-ES" sz="1600" b="1" i="0" u="none" strike="noStrike" cap="none" normalizeH="0" baseline="0" dirty="0" smtClean="0">
                        <a:ln>
                          <a:noFill/>
                        </a:ln>
                        <a:solidFill>
                          <a:schemeClr val="tx1"/>
                        </a:solidFill>
                        <a:effectLst/>
                        <a:latin typeface="Courier New" pitchFamily="49" charset="0"/>
                      </a:endParaRPr>
                    </a:p>
                  </a:txBody>
                  <a:tcPr marL="91416" marR="91416"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9323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Si Dato&lt; </a:t>
                      </a:r>
                      <a:r>
                        <a:rPr kumimoji="0" lang="es-MX" sz="1600" b="1" i="0" u="none" strike="noStrike" cap="none" normalizeH="0" baseline="0" dirty="0" err="1" smtClean="0">
                          <a:ln>
                            <a:noFill/>
                          </a:ln>
                          <a:solidFill>
                            <a:schemeClr val="tx1"/>
                          </a:solidFill>
                          <a:effectLst/>
                          <a:latin typeface="Courier New" pitchFamily="49" charset="0"/>
                        </a:rPr>
                        <a:t>Raiz.Info</a:t>
                      </a:r>
                      <a:r>
                        <a:rPr kumimoji="0" lang="es-MX" sz="1600" b="1" i="0" u="none" strike="noStrike" cap="none" normalizeH="0" baseline="0" dirty="0" smtClean="0">
                          <a:ln>
                            <a:noFill/>
                          </a:ln>
                          <a:solidFill>
                            <a:schemeClr val="tx1"/>
                          </a:solidFill>
                          <a:effectLst/>
                          <a:latin typeface="Courier New" pitchFamily="49" charset="0"/>
                        </a:rPr>
                        <a:t> Entonces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Si </a:t>
                      </a:r>
                      <a:r>
                        <a:rPr kumimoji="0" lang="es-MX" sz="1600" b="1" i="0" u="none" strike="noStrike" cap="none" normalizeH="0" baseline="0" dirty="0" err="1" smtClean="0">
                          <a:ln>
                            <a:noFill/>
                          </a:ln>
                          <a:solidFill>
                            <a:schemeClr val="tx1"/>
                          </a:solidFill>
                          <a:effectLst/>
                          <a:latin typeface="Courier New" pitchFamily="49" charset="0"/>
                        </a:rPr>
                        <a:t>Raiz.SubIzq</a:t>
                      </a:r>
                      <a:r>
                        <a:rPr kumimoji="0" lang="es-MX" sz="1600" b="1" i="0" u="none" strike="noStrike" cap="none" normalizeH="0" baseline="0" dirty="0" smtClean="0">
                          <a:ln>
                            <a:noFill/>
                          </a:ln>
                          <a:solidFill>
                            <a:schemeClr val="tx1"/>
                          </a:solidFill>
                          <a:effectLst/>
                          <a:latin typeface="Courier New" pitchFamily="49" charset="0"/>
                        </a:rPr>
                        <a:t> &lt;&gt; </a:t>
                      </a:r>
                      <a:r>
                        <a:rPr kumimoji="0" lang="es-MX" sz="1600" b="1" i="0" u="none" strike="noStrike" cap="none" normalizeH="0" baseline="0" dirty="0" err="1" smtClean="0">
                          <a:ln>
                            <a:noFill/>
                          </a:ln>
                          <a:solidFill>
                            <a:schemeClr val="tx1"/>
                          </a:solidFill>
                          <a:effectLst/>
                          <a:latin typeface="Courier New" pitchFamily="49" charset="0"/>
                        </a:rPr>
                        <a:t>null</a:t>
                      </a:r>
                      <a:r>
                        <a:rPr kumimoji="0" lang="es-MX" sz="1600" b="1" i="0" u="none" strike="noStrike" cap="none" normalizeH="0" baseline="0" dirty="0" smtClean="0">
                          <a:ln>
                            <a:noFill/>
                          </a:ln>
                          <a:solidFill>
                            <a:schemeClr val="tx1"/>
                          </a:solidFill>
                          <a:effectLst/>
                          <a:latin typeface="Courier New" pitchFamily="49" charset="0"/>
                        </a:rPr>
                        <a:t> Entonces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a:t>
                      </a:r>
                      <a:r>
                        <a:rPr kumimoji="0" lang="es-MX" sz="1600" b="1" i="0" u="none" strike="noStrike" cap="none" normalizeH="0" baseline="0" dirty="0" err="1" smtClean="0">
                          <a:ln>
                            <a:noFill/>
                          </a:ln>
                          <a:solidFill>
                            <a:schemeClr val="tx1"/>
                          </a:solidFill>
                          <a:effectLst/>
                          <a:latin typeface="Courier New" pitchFamily="49" charset="0"/>
                        </a:rPr>
                        <a:t>InsertaABB</a:t>
                      </a:r>
                      <a:r>
                        <a:rPr kumimoji="0" lang="es-MX" sz="1600" b="1" i="0" u="none" strike="noStrike" cap="none" normalizeH="0" baseline="0" dirty="0" smtClean="0">
                          <a:ln>
                            <a:noFill/>
                          </a:ln>
                          <a:solidFill>
                            <a:schemeClr val="tx1"/>
                          </a:solidFill>
                          <a:effectLst/>
                          <a:latin typeface="Courier New" pitchFamily="49" charset="0"/>
                        </a:rPr>
                        <a:t>(</a:t>
                      </a:r>
                      <a:r>
                        <a:rPr kumimoji="0" lang="es-MX" sz="1600" b="1" i="0" u="none" strike="noStrike" cap="none" normalizeH="0" baseline="0" dirty="0" err="1" smtClean="0">
                          <a:ln>
                            <a:noFill/>
                          </a:ln>
                          <a:solidFill>
                            <a:schemeClr val="tx1"/>
                          </a:solidFill>
                          <a:effectLst/>
                          <a:latin typeface="Courier New" pitchFamily="49" charset="0"/>
                        </a:rPr>
                        <a:t>Raiz.SubIzq</a:t>
                      </a:r>
                      <a:r>
                        <a:rPr kumimoji="0" lang="es-MX" sz="1600" b="1" i="0" u="none" strike="noStrike" cap="none" normalizeH="0" baseline="0" dirty="0" smtClean="0">
                          <a:ln>
                            <a:noFill/>
                          </a:ln>
                          <a:solidFill>
                            <a:schemeClr val="tx1"/>
                          </a:solidFill>
                          <a:effectLst/>
                          <a:latin typeface="Courier New" pitchFamily="49" charset="0"/>
                        </a:rPr>
                        <a:t>, Dato)</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a:t>
                      </a:r>
                      <a:r>
                        <a:rPr kumimoji="0" lang="es-MX" sz="1600" b="1" i="0" u="none" strike="noStrike" cap="none" normalizeH="0" baseline="0" dirty="0" err="1" smtClean="0">
                          <a:ln>
                            <a:noFill/>
                          </a:ln>
                          <a:solidFill>
                            <a:schemeClr val="tx1"/>
                          </a:solidFill>
                          <a:effectLst/>
                          <a:latin typeface="Courier New" pitchFamily="49" charset="0"/>
                        </a:rPr>
                        <a:t>si_no</a:t>
                      </a:r>
                      <a:endParaRPr kumimoji="0" lang="es-MX" sz="16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a:t>
                      </a:r>
                      <a:r>
                        <a:rPr kumimoji="0" lang="es-MX" sz="1600" b="1" i="0" u="none" strike="noStrike" cap="none" normalizeH="0" baseline="0" dirty="0" err="1" smtClean="0">
                          <a:ln>
                            <a:noFill/>
                          </a:ln>
                          <a:solidFill>
                            <a:schemeClr val="tx1"/>
                          </a:solidFill>
                          <a:effectLst/>
                          <a:latin typeface="Courier New" pitchFamily="49" charset="0"/>
                        </a:rPr>
                        <a:t>NodoABB</a:t>
                      </a:r>
                      <a:r>
                        <a:rPr kumimoji="0" lang="es-MX" sz="1600" b="1" i="0" u="none" strike="noStrike" cap="none" normalizeH="0" baseline="0" dirty="0" smtClean="0">
                          <a:ln>
                            <a:noFill/>
                          </a:ln>
                          <a:solidFill>
                            <a:schemeClr val="tx1"/>
                          </a:solidFill>
                          <a:effectLst/>
                          <a:latin typeface="Courier New" pitchFamily="49" charset="0"/>
                        </a:rPr>
                        <a:t> nuevo=new </a:t>
                      </a:r>
                      <a:r>
                        <a:rPr kumimoji="0" lang="es-MX" sz="1600" b="1" i="0" u="none" strike="noStrike" cap="none" normalizeH="0" baseline="0" dirty="0" err="1" smtClean="0">
                          <a:ln>
                            <a:noFill/>
                          </a:ln>
                          <a:solidFill>
                            <a:schemeClr val="tx1"/>
                          </a:solidFill>
                          <a:effectLst/>
                          <a:latin typeface="Courier New" pitchFamily="49" charset="0"/>
                        </a:rPr>
                        <a:t>NodoABB</a:t>
                      </a:r>
                      <a:r>
                        <a:rPr kumimoji="0" lang="es-MX" sz="1600" b="1" i="0" u="none" strike="noStrike" cap="none" normalizeH="0" baseline="0" dirty="0" smtClean="0">
                          <a:ln>
                            <a:noFill/>
                          </a:ln>
                          <a:solidFill>
                            <a:schemeClr val="tx1"/>
                          </a:solidFill>
                          <a:effectLst/>
                          <a:latin typeface="Courier New" pitchFamily="49" charset="0"/>
                        </a:rPr>
                        <a:t>(Dato)</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a:t>
                      </a:r>
                      <a:r>
                        <a:rPr kumimoji="0" lang="es-MX" sz="1600" b="1" i="0" u="none" strike="noStrike" cap="none" normalizeH="0" baseline="0" dirty="0" err="1" smtClean="0">
                          <a:ln>
                            <a:noFill/>
                          </a:ln>
                          <a:solidFill>
                            <a:schemeClr val="tx1"/>
                          </a:solidFill>
                          <a:effectLst/>
                          <a:latin typeface="Courier New" pitchFamily="49" charset="0"/>
                        </a:rPr>
                        <a:t>Raiz.SubIzq</a:t>
                      </a:r>
                      <a:r>
                        <a:rPr kumimoji="0" lang="es-MX" sz="1600" b="1" i="0" u="none" strike="noStrike" cap="none" normalizeH="0" baseline="0" dirty="0" smtClean="0">
                          <a:ln>
                            <a:noFill/>
                          </a:ln>
                          <a:solidFill>
                            <a:schemeClr val="tx1"/>
                          </a:solidFill>
                          <a:effectLst/>
                          <a:latin typeface="Courier New" pitchFamily="49" charset="0"/>
                        </a:rPr>
                        <a:t>=nuevo </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Fin-</a:t>
                      </a:r>
                      <a:r>
                        <a:rPr kumimoji="0" lang="es-MX" sz="1600" b="1" i="0" u="none" strike="noStrike" cap="none" normalizeH="0" baseline="0" dirty="0" err="1" smtClean="0">
                          <a:ln>
                            <a:noFill/>
                          </a:ln>
                          <a:solidFill>
                            <a:schemeClr val="tx1"/>
                          </a:solidFill>
                          <a:effectLst/>
                          <a:latin typeface="Courier New" pitchFamily="49" charset="0"/>
                        </a:rPr>
                        <a:t>decision</a:t>
                      </a:r>
                      <a:r>
                        <a:rPr kumimoji="0" lang="es-MX" sz="1600" b="1" i="0" u="none" strike="noStrike" cap="none" normalizeH="0" baseline="0" dirty="0" smtClean="0">
                          <a:ln>
                            <a:noFill/>
                          </a:ln>
                          <a:solidFill>
                            <a:schemeClr val="tx1"/>
                          </a:solidFill>
                          <a:effectLst/>
                          <a:latin typeface="Courier New" pitchFamily="49" charset="0"/>
                        </a:rPr>
                        <a:t>   </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a:t>
                      </a:r>
                      <a:r>
                        <a:rPr kumimoji="0" lang="es-MX" sz="1600" b="1" i="0" u="none" strike="noStrike" cap="none" normalizeH="0" baseline="0" dirty="0" err="1" smtClean="0">
                          <a:ln>
                            <a:noFill/>
                          </a:ln>
                          <a:solidFill>
                            <a:schemeClr val="tx1"/>
                          </a:solidFill>
                          <a:effectLst/>
                          <a:latin typeface="Courier New" pitchFamily="49" charset="0"/>
                        </a:rPr>
                        <a:t>si_no</a:t>
                      </a:r>
                      <a:endParaRPr kumimoji="0" lang="es-MX" sz="16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Si Dato &gt; </a:t>
                      </a:r>
                      <a:r>
                        <a:rPr kumimoji="0" lang="es-MX" sz="1600" b="1" i="0" u="none" strike="noStrike" cap="none" normalizeH="0" baseline="0" dirty="0" err="1" smtClean="0">
                          <a:ln>
                            <a:noFill/>
                          </a:ln>
                          <a:solidFill>
                            <a:schemeClr val="tx1"/>
                          </a:solidFill>
                          <a:effectLst/>
                          <a:latin typeface="Courier New" pitchFamily="49" charset="0"/>
                        </a:rPr>
                        <a:t>Raiz.Info</a:t>
                      </a:r>
                      <a:r>
                        <a:rPr kumimoji="0" lang="es-MX" sz="1600" b="1" i="0" u="none" strike="noStrike" cap="none" normalizeH="0" baseline="0" dirty="0" smtClean="0">
                          <a:ln>
                            <a:noFill/>
                          </a:ln>
                          <a:solidFill>
                            <a:schemeClr val="tx1"/>
                          </a:solidFill>
                          <a:effectLst/>
                          <a:latin typeface="Courier New" pitchFamily="49" charset="0"/>
                        </a:rPr>
                        <a:t> Entonces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si </a:t>
                      </a:r>
                      <a:r>
                        <a:rPr kumimoji="0" lang="es-MX" sz="1600" b="1" i="0" u="none" strike="noStrike" cap="none" normalizeH="0" baseline="0" dirty="0" err="1" smtClean="0">
                          <a:ln>
                            <a:noFill/>
                          </a:ln>
                          <a:solidFill>
                            <a:schemeClr val="tx1"/>
                          </a:solidFill>
                          <a:effectLst/>
                          <a:latin typeface="Courier New" pitchFamily="49" charset="0"/>
                        </a:rPr>
                        <a:t>Raiz.SubDer</a:t>
                      </a:r>
                      <a:r>
                        <a:rPr kumimoji="0" lang="es-MX" sz="1600" b="1" i="0" u="none" strike="noStrike" cap="none" normalizeH="0" baseline="0" dirty="0" smtClean="0">
                          <a:ln>
                            <a:noFill/>
                          </a:ln>
                          <a:solidFill>
                            <a:schemeClr val="tx1"/>
                          </a:solidFill>
                          <a:effectLst/>
                          <a:latin typeface="Courier New" pitchFamily="49" charset="0"/>
                        </a:rPr>
                        <a:t>&lt;&gt; </a:t>
                      </a:r>
                      <a:r>
                        <a:rPr kumimoji="0" lang="es-MX" sz="1600" b="1" i="0" u="none" strike="noStrike" cap="none" normalizeH="0" baseline="0" dirty="0" err="1" smtClean="0">
                          <a:ln>
                            <a:noFill/>
                          </a:ln>
                          <a:solidFill>
                            <a:schemeClr val="tx1"/>
                          </a:solidFill>
                          <a:effectLst/>
                          <a:latin typeface="Courier New" pitchFamily="49" charset="0"/>
                        </a:rPr>
                        <a:t>null</a:t>
                      </a:r>
                      <a:r>
                        <a:rPr kumimoji="0" lang="es-MX" sz="1600" b="1" i="0" u="none" strike="noStrike" cap="none" normalizeH="0" baseline="0" dirty="0" smtClean="0">
                          <a:ln>
                            <a:noFill/>
                          </a:ln>
                          <a:solidFill>
                            <a:schemeClr val="tx1"/>
                          </a:solidFill>
                          <a:effectLst/>
                          <a:latin typeface="Courier New" pitchFamily="49" charset="0"/>
                        </a:rPr>
                        <a:t> Entonces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a:t>
                      </a:r>
                      <a:r>
                        <a:rPr kumimoji="0" lang="es-MX" sz="1600" b="1" i="0" u="none" strike="noStrike" cap="none" normalizeH="0" baseline="0" dirty="0" err="1" smtClean="0">
                          <a:ln>
                            <a:noFill/>
                          </a:ln>
                          <a:solidFill>
                            <a:schemeClr val="tx1"/>
                          </a:solidFill>
                          <a:effectLst/>
                          <a:latin typeface="Courier New" pitchFamily="49" charset="0"/>
                        </a:rPr>
                        <a:t>InsertaABB</a:t>
                      </a:r>
                      <a:r>
                        <a:rPr kumimoji="0" lang="es-MX" sz="1600" b="1" i="0" u="none" strike="noStrike" cap="none" normalizeH="0" baseline="0" dirty="0" smtClean="0">
                          <a:ln>
                            <a:noFill/>
                          </a:ln>
                          <a:solidFill>
                            <a:schemeClr val="tx1"/>
                          </a:solidFill>
                          <a:effectLst/>
                          <a:latin typeface="Courier New" pitchFamily="49" charset="0"/>
                        </a:rPr>
                        <a:t>(</a:t>
                      </a:r>
                      <a:r>
                        <a:rPr kumimoji="0" lang="es-MX" sz="1600" b="1" i="0" u="none" strike="noStrike" cap="none" normalizeH="0" baseline="0" dirty="0" err="1" smtClean="0">
                          <a:ln>
                            <a:noFill/>
                          </a:ln>
                          <a:solidFill>
                            <a:schemeClr val="tx1"/>
                          </a:solidFill>
                          <a:effectLst/>
                          <a:latin typeface="Courier New" pitchFamily="49" charset="0"/>
                        </a:rPr>
                        <a:t>Raiz.SubDer,Dato</a:t>
                      </a:r>
                      <a:r>
                        <a:rPr kumimoji="0" lang="es-MX" sz="1600" b="1" i="0" u="none" strike="noStrike" cap="none" normalizeH="0" baseline="0" dirty="0" smtClean="0">
                          <a:ln>
                            <a:noFill/>
                          </a:ln>
                          <a:solidFill>
                            <a:schemeClr val="tx1"/>
                          </a:solidFill>
                          <a:effectLst/>
                          <a:latin typeface="Courier New" pitchFamily="49" charset="0"/>
                        </a:rPr>
                        <a: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a:t>
                      </a:r>
                      <a:r>
                        <a:rPr kumimoji="0" lang="es-MX" sz="1600" b="1" i="0" u="none" strike="noStrike" cap="none" normalizeH="0" baseline="0" dirty="0" err="1" smtClean="0">
                          <a:ln>
                            <a:noFill/>
                          </a:ln>
                          <a:solidFill>
                            <a:schemeClr val="tx1"/>
                          </a:solidFill>
                          <a:effectLst/>
                          <a:latin typeface="Courier New" pitchFamily="49" charset="0"/>
                        </a:rPr>
                        <a:t>si_no</a:t>
                      </a:r>
                      <a:endParaRPr kumimoji="0" lang="es-MX" sz="16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a:t>
                      </a:r>
                      <a:r>
                        <a:rPr kumimoji="0" lang="es-MX" sz="1600" b="1" i="0" u="none" strike="noStrike" cap="none" normalizeH="0" baseline="0" dirty="0" err="1" smtClean="0">
                          <a:ln>
                            <a:noFill/>
                          </a:ln>
                          <a:solidFill>
                            <a:schemeClr val="tx1"/>
                          </a:solidFill>
                          <a:effectLst/>
                          <a:latin typeface="Courier New" pitchFamily="49" charset="0"/>
                        </a:rPr>
                        <a:t>NodoABB</a:t>
                      </a:r>
                      <a:r>
                        <a:rPr kumimoji="0" lang="es-MX" sz="1600" b="1" i="0" u="none" strike="noStrike" cap="none" normalizeH="0" baseline="0" dirty="0" smtClean="0">
                          <a:ln>
                            <a:noFill/>
                          </a:ln>
                          <a:solidFill>
                            <a:schemeClr val="tx1"/>
                          </a:solidFill>
                          <a:effectLst/>
                          <a:latin typeface="Courier New" pitchFamily="49" charset="0"/>
                        </a:rPr>
                        <a:t> nuevo=new </a:t>
                      </a:r>
                      <a:r>
                        <a:rPr kumimoji="0" lang="es-MX" sz="1600" b="1" i="0" u="none" strike="noStrike" cap="none" normalizeH="0" baseline="0" dirty="0" err="1" smtClean="0">
                          <a:ln>
                            <a:noFill/>
                          </a:ln>
                          <a:solidFill>
                            <a:schemeClr val="tx1"/>
                          </a:solidFill>
                          <a:effectLst/>
                          <a:latin typeface="Courier New" pitchFamily="49" charset="0"/>
                        </a:rPr>
                        <a:t>NodoABB</a:t>
                      </a:r>
                      <a:r>
                        <a:rPr kumimoji="0" lang="es-MX" sz="1600" b="1" i="0" u="none" strike="noStrike" cap="none" normalizeH="0" baseline="0" dirty="0" smtClean="0">
                          <a:ln>
                            <a:noFill/>
                          </a:ln>
                          <a:solidFill>
                            <a:schemeClr val="tx1"/>
                          </a:solidFill>
                          <a:effectLst/>
                          <a:latin typeface="Courier New" pitchFamily="49" charset="0"/>
                        </a:rPr>
                        <a:t>(Dato)</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a:t>
                      </a:r>
                      <a:r>
                        <a:rPr kumimoji="0" lang="es-MX" sz="1600" b="1" i="0" u="none" strike="noStrike" cap="none" normalizeH="0" baseline="0" dirty="0" err="1" smtClean="0">
                          <a:ln>
                            <a:noFill/>
                          </a:ln>
                          <a:solidFill>
                            <a:schemeClr val="tx1"/>
                          </a:solidFill>
                          <a:effectLst/>
                          <a:latin typeface="Courier New" pitchFamily="49" charset="0"/>
                        </a:rPr>
                        <a:t>Raiz.SubDer</a:t>
                      </a:r>
                      <a:r>
                        <a:rPr kumimoji="0" lang="es-MX" sz="1600" b="1" i="0" u="none" strike="noStrike" cap="none" normalizeH="0" baseline="0" dirty="0" smtClean="0">
                          <a:ln>
                            <a:noFill/>
                          </a:ln>
                          <a:solidFill>
                            <a:schemeClr val="tx1"/>
                          </a:solidFill>
                          <a:effectLst/>
                          <a:latin typeface="Courier New" pitchFamily="49" charset="0"/>
                        </a:rPr>
                        <a:t>=nuevo</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Fin-</a:t>
                      </a:r>
                      <a:r>
                        <a:rPr kumimoji="0" lang="es-MX" sz="1600" b="1" i="0" u="none" strike="noStrike" cap="none" normalizeH="0" baseline="0" dirty="0" err="1" smtClean="0">
                          <a:ln>
                            <a:noFill/>
                          </a:ln>
                          <a:solidFill>
                            <a:schemeClr val="tx1"/>
                          </a:solidFill>
                          <a:effectLst/>
                          <a:latin typeface="Courier New" pitchFamily="49" charset="0"/>
                        </a:rPr>
                        <a:t>decision</a:t>
                      </a:r>
                      <a:endParaRPr kumimoji="0" lang="es-MX" sz="16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a:t>
                      </a:r>
                      <a:r>
                        <a:rPr kumimoji="0" lang="es-MX" sz="1600" b="1" i="0" u="none" strike="noStrike" cap="none" normalizeH="0" baseline="0" dirty="0" err="1" smtClean="0">
                          <a:ln>
                            <a:noFill/>
                          </a:ln>
                          <a:solidFill>
                            <a:schemeClr val="tx1"/>
                          </a:solidFill>
                          <a:effectLst/>
                          <a:latin typeface="Courier New" pitchFamily="49" charset="0"/>
                        </a:rPr>
                        <a:t>si_no</a:t>
                      </a:r>
                      <a:endParaRPr kumimoji="0" lang="es-MX" sz="16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Imprime “No permite nodos con claves iguales”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a:t>
                      </a:r>
                      <a:r>
                        <a:rPr kumimoji="0" lang="es-MX" sz="1600" b="1" i="0" u="none" strike="noStrike" cap="none" normalizeH="0" baseline="0" dirty="0" err="1" smtClean="0">
                          <a:ln>
                            <a:noFill/>
                          </a:ln>
                          <a:solidFill>
                            <a:schemeClr val="tx1"/>
                          </a:solidFill>
                          <a:effectLst/>
                          <a:latin typeface="Courier New" pitchFamily="49" charset="0"/>
                        </a:rPr>
                        <a:t>Fin_decision</a:t>
                      </a:r>
                      <a:r>
                        <a:rPr kumimoji="0" lang="es-MX" sz="1600" b="1" i="0" u="none" strike="noStrike" cap="none" normalizeH="0" baseline="0" dirty="0" smtClean="0">
                          <a:ln>
                            <a:noFill/>
                          </a:ln>
                          <a:solidFill>
                            <a:schemeClr val="tx1"/>
                          </a:solidFill>
                          <a:effectLst/>
                          <a:latin typeface="Courier New" pitchFamily="49" charset="0"/>
                        </a:rPr>
                        <a:t>  </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a:t>
                      </a:r>
                      <a:r>
                        <a:rPr kumimoji="0" lang="es-MX" sz="1600" b="1" i="0" u="none" strike="noStrike" cap="none" normalizeH="0" baseline="0" dirty="0" err="1" smtClean="0">
                          <a:ln>
                            <a:noFill/>
                          </a:ln>
                          <a:solidFill>
                            <a:schemeClr val="tx1"/>
                          </a:solidFill>
                          <a:effectLst/>
                          <a:latin typeface="Courier New" pitchFamily="49" charset="0"/>
                        </a:rPr>
                        <a:t>Fin_decision</a:t>
                      </a:r>
                      <a:endParaRPr kumimoji="0" lang="es-MX" sz="16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err="1" smtClean="0">
                          <a:ln>
                            <a:noFill/>
                          </a:ln>
                          <a:solidFill>
                            <a:schemeClr val="tx1"/>
                          </a:solidFill>
                          <a:effectLst/>
                          <a:latin typeface="Courier New" pitchFamily="49" charset="0"/>
                        </a:rPr>
                        <a:t>Fin_Algoritmo</a:t>
                      </a:r>
                      <a:endParaRPr kumimoji="0" lang="es-ES" sz="1600" b="1" i="0" u="none" strike="noStrike" cap="none" normalizeH="0" baseline="0" dirty="0" smtClean="0">
                        <a:ln>
                          <a:noFill/>
                        </a:ln>
                        <a:solidFill>
                          <a:schemeClr val="tx1"/>
                        </a:solidFill>
                        <a:effectLst/>
                        <a:latin typeface="Courier New" pitchFamily="49" charset="0"/>
                      </a:endParaRPr>
                    </a:p>
                  </a:txBody>
                  <a:tcPr marL="91416" marR="91416"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1176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Contenido Unidad IV</a:t>
            </a:r>
            <a:endParaRPr lang="es-MX" dirty="0"/>
          </a:p>
        </p:txBody>
      </p:sp>
      <p:sp>
        <p:nvSpPr>
          <p:cNvPr id="3" name="Content Placeholder 2"/>
          <p:cNvSpPr>
            <a:spLocks noGrp="1"/>
          </p:cNvSpPr>
          <p:nvPr>
            <p:ph idx="1"/>
          </p:nvPr>
        </p:nvSpPr>
        <p:spPr/>
        <p:txBody>
          <a:bodyPr>
            <a:normAutofit lnSpcReduction="10000"/>
          </a:bodyPr>
          <a:lstStyle/>
          <a:p>
            <a:pPr marL="45706" indent="0">
              <a:buNone/>
            </a:pPr>
            <a:r>
              <a:rPr lang="es-MX" sz="2999" dirty="0"/>
              <a:t>4.1 Árboles </a:t>
            </a:r>
          </a:p>
          <a:p>
            <a:pPr lvl="1"/>
            <a:r>
              <a:rPr lang="es-MX" sz="2599" dirty="0"/>
              <a:t>4.1.1 Clasificación de árboles </a:t>
            </a:r>
          </a:p>
          <a:p>
            <a:pPr lvl="1"/>
            <a:r>
              <a:rPr lang="es-MX" sz="2599" dirty="0"/>
              <a:t>4.1.2 Operaciones básicas sobre árboles binarios</a:t>
            </a:r>
          </a:p>
          <a:p>
            <a:pPr lvl="1"/>
            <a:r>
              <a:rPr lang="es-MX" sz="2799" dirty="0"/>
              <a:t>4.1.3 Aplicaciones</a:t>
            </a:r>
          </a:p>
          <a:p>
            <a:pPr marL="45706" indent="0">
              <a:buNone/>
            </a:pPr>
            <a:r>
              <a:rPr lang="es-MX" sz="2999" dirty="0"/>
              <a:t>4.2 Grafos </a:t>
            </a:r>
          </a:p>
          <a:p>
            <a:pPr lvl="1"/>
            <a:r>
              <a:rPr lang="es-MX" sz="2799" dirty="0"/>
              <a:t>4.2.1 Representación de grafos </a:t>
            </a:r>
          </a:p>
          <a:p>
            <a:pPr lvl="1"/>
            <a:r>
              <a:rPr lang="es-MX" sz="2799" dirty="0"/>
              <a:t>4.2.2 Operaciones básicas</a:t>
            </a:r>
            <a:br>
              <a:rPr lang="es-MX" sz="2799" dirty="0"/>
            </a:br>
            <a:r>
              <a:rPr lang="es-MX" sz="2799" dirty="0"/>
              <a:t/>
            </a:r>
            <a:br>
              <a:rPr lang="es-MX" sz="2799" dirty="0"/>
            </a:br>
            <a:r>
              <a:rPr lang="es-MX" sz="2599" dirty="0"/>
              <a:t/>
            </a:r>
            <a:br>
              <a:rPr lang="es-MX" sz="2599" dirty="0"/>
            </a:br>
            <a:r>
              <a:rPr lang="es-MX" sz="2599" dirty="0"/>
              <a:t/>
            </a:r>
            <a:br>
              <a:rPr lang="es-MX" sz="2599" dirty="0"/>
            </a:br>
            <a:endParaRPr lang="es-MX" dirty="0"/>
          </a:p>
        </p:txBody>
      </p:sp>
    </p:spTree>
    <p:extLst>
      <p:ext uri="{BB962C8B-B14F-4D97-AF65-F5344CB8AC3E}">
        <p14:creationId xmlns:p14="http://schemas.microsoft.com/office/powerpoint/2010/main" val="3174819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684034" y="1773669"/>
            <a:ext cx="2158438" cy="31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None/>
            </a:pPr>
            <a:r>
              <a:rPr lang="es-MX" altLang="es-MX" sz="1799" b="1"/>
              <a:t>C,D,A,B,E,F,I,H</a:t>
            </a:r>
          </a:p>
        </p:txBody>
      </p:sp>
      <p:grpSp>
        <p:nvGrpSpPr>
          <p:cNvPr id="5" name="Group 7"/>
          <p:cNvGrpSpPr>
            <a:grpSpLocks/>
          </p:cNvGrpSpPr>
          <p:nvPr/>
        </p:nvGrpSpPr>
        <p:grpSpPr bwMode="auto">
          <a:xfrm>
            <a:off x="4715235" y="1773670"/>
            <a:ext cx="504694" cy="503106"/>
            <a:chOff x="3560" y="1117"/>
            <a:chExt cx="318" cy="317"/>
          </a:xfrm>
        </p:grpSpPr>
        <p:sp>
          <p:nvSpPr>
            <p:cNvPr id="6" name="Oval 5"/>
            <p:cNvSpPr>
              <a:spLocks noChangeArrowheads="1"/>
            </p:cNvSpPr>
            <p:nvPr/>
          </p:nvSpPr>
          <p:spPr bwMode="auto">
            <a:xfrm>
              <a:off x="3560" y="1117"/>
              <a:ext cx="318" cy="317"/>
            </a:xfrm>
            <a:prstGeom prst="ellipse">
              <a:avLst/>
            </a:prstGeom>
            <a:solidFill>
              <a:schemeClr val="bg1"/>
            </a:solidFill>
            <a:ln w="9525" algn="ctr">
              <a:solidFill>
                <a:schemeClr val="tx1"/>
              </a:solidFill>
              <a:round/>
              <a:headEnd/>
              <a:tailEnd/>
            </a:ln>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20000"/>
                </a:spcBef>
                <a:buClr>
                  <a:schemeClr val="bg2"/>
                </a:buClr>
                <a:buSzPct val="75000"/>
                <a:buFont typeface="Wingdings" panose="05000000000000000000" pitchFamily="2" charset="2"/>
                <a:buChar char="n"/>
              </a:pPr>
              <a:endParaRPr lang="es-ES" altLang="es-MX" sz="3199"/>
            </a:p>
          </p:txBody>
        </p:sp>
        <p:sp>
          <p:nvSpPr>
            <p:cNvPr id="7" name="Text Box 6"/>
            <p:cNvSpPr txBox="1">
              <a:spLocks noChangeArrowheads="1"/>
            </p:cNvSpPr>
            <p:nvPr/>
          </p:nvSpPr>
          <p:spPr bwMode="auto">
            <a:xfrm>
              <a:off x="3606" y="1162"/>
              <a:ext cx="227"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None/>
              </a:pPr>
              <a:r>
                <a:rPr lang="es-MX" altLang="es-MX" sz="1799"/>
                <a:t>C</a:t>
              </a:r>
            </a:p>
          </p:txBody>
        </p:sp>
      </p:grpSp>
      <p:grpSp>
        <p:nvGrpSpPr>
          <p:cNvPr id="8" name="Group 8"/>
          <p:cNvGrpSpPr>
            <a:grpSpLocks/>
          </p:cNvGrpSpPr>
          <p:nvPr/>
        </p:nvGrpSpPr>
        <p:grpSpPr bwMode="auto">
          <a:xfrm>
            <a:off x="6226141" y="4292376"/>
            <a:ext cx="503106" cy="430101"/>
            <a:chOff x="3560" y="1117"/>
            <a:chExt cx="318" cy="317"/>
          </a:xfrm>
        </p:grpSpPr>
        <p:sp>
          <p:nvSpPr>
            <p:cNvPr id="9" name="Oval 9"/>
            <p:cNvSpPr>
              <a:spLocks noChangeArrowheads="1"/>
            </p:cNvSpPr>
            <p:nvPr/>
          </p:nvSpPr>
          <p:spPr bwMode="auto">
            <a:xfrm>
              <a:off x="3560" y="1117"/>
              <a:ext cx="318" cy="317"/>
            </a:xfrm>
            <a:prstGeom prst="ellipse">
              <a:avLst/>
            </a:prstGeom>
            <a:solidFill>
              <a:schemeClr val="bg1"/>
            </a:solidFill>
            <a:ln w="9525" algn="ctr">
              <a:solidFill>
                <a:schemeClr val="tx1"/>
              </a:solidFill>
              <a:round/>
              <a:headEnd/>
              <a:tailEnd/>
            </a:ln>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20000"/>
                </a:spcBef>
                <a:buClr>
                  <a:schemeClr val="bg2"/>
                </a:buClr>
                <a:buSzPct val="75000"/>
                <a:buFont typeface="Wingdings" panose="05000000000000000000" pitchFamily="2" charset="2"/>
                <a:buChar char="n"/>
              </a:pPr>
              <a:endParaRPr lang="es-ES" altLang="es-MX" sz="3199"/>
            </a:p>
          </p:txBody>
        </p:sp>
        <p:sp>
          <p:nvSpPr>
            <p:cNvPr id="10" name="Text Box 10"/>
            <p:cNvSpPr txBox="1">
              <a:spLocks noChangeArrowheads="1"/>
            </p:cNvSpPr>
            <p:nvPr/>
          </p:nvSpPr>
          <p:spPr bwMode="auto">
            <a:xfrm>
              <a:off x="3606" y="1161"/>
              <a:ext cx="22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None/>
              </a:pPr>
              <a:r>
                <a:rPr lang="es-MX" altLang="es-MX" sz="1799"/>
                <a:t>H</a:t>
              </a:r>
            </a:p>
          </p:txBody>
        </p:sp>
      </p:grpSp>
      <p:grpSp>
        <p:nvGrpSpPr>
          <p:cNvPr id="11" name="Group 11"/>
          <p:cNvGrpSpPr>
            <a:grpSpLocks/>
          </p:cNvGrpSpPr>
          <p:nvPr/>
        </p:nvGrpSpPr>
        <p:grpSpPr bwMode="auto">
          <a:xfrm>
            <a:off x="6730835" y="3789269"/>
            <a:ext cx="503106" cy="430100"/>
            <a:chOff x="3560" y="1117"/>
            <a:chExt cx="318" cy="317"/>
          </a:xfrm>
        </p:grpSpPr>
        <p:sp>
          <p:nvSpPr>
            <p:cNvPr id="12" name="Oval 12"/>
            <p:cNvSpPr>
              <a:spLocks noChangeArrowheads="1"/>
            </p:cNvSpPr>
            <p:nvPr/>
          </p:nvSpPr>
          <p:spPr bwMode="auto">
            <a:xfrm>
              <a:off x="3560" y="1117"/>
              <a:ext cx="318" cy="317"/>
            </a:xfrm>
            <a:prstGeom prst="ellipse">
              <a:avLst/>
            </a:prstGeom>
            <a:solidFill>
              <a:schemeClr val="bg1"/>
            </a:solidFill>
            <a:ln w="9525" algn="ctr">
              <a:solidFill>
                <a:schemeClr val="tx1"/>
              </a:solidFill>
              <a:round/>
              <a:headEnd/>
              <a:tailEnd/>
            </a:ln>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20000"/>
                </a:spcBef>
                <a:buClr>
                  <a:schemeClr val="bg2"/>
                </a:buClr>
                <a:buSzPct val="75000"/>
                <a:buFont typeface="Wingdings" panose="05000000000000000000" pitchFamily="2" charset="2"/>
                <a:buChar char="n"/>
              </a:pPr>
              <a:endParaRPr lang="es-ES" altLang="es-MX" sz="3199"/>
            </a:p>
          </p:txBody>
        </p:sp>
        <p:sp>
          <p:nvSpPr>
            <p:cNvPr id="13" name="Text Box 13"/>
            <p:cNvSpPr txBox="1">
              <a:spLocks noChangeArrowheads="1"/>
            </p:cNvSpPr>
            <p:nvPr/>
          </p:nvSpPr>
          <p:spPr bwMode="auto">
            <a:xfrm>
              <a:off x="3606" y="1161"/>
              <a:ext cx="22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None/>
              </a:pPr>
              <a:r>
                <a:rPr lang="es-MX" altLang="es-MX" sz="1799"/>
                <a:t>I</a:t>
              </a:r>
            </a:p>
          </p:txBody>
        </p:sp>
      </p:grpSp>
      <p:grpSp>
        <p:nvGrpSpPr>
          <p:cNvPr id="14" name="Group 14"/>
          <p:cNvGrpSpPr>
            <a:grpSpLocks/>
          </p:cNvGrpSpPr>
          <p:nvPr/>
        </p:nvGrpSpPr>
        <p:grpSpPr bwMode="auto">
          <a:xfrm>
            <a:off x="6299147" y="3284576"/>
            <a:ext cx="503106" cy="430100"/>
            <a:chOff x="3560" y="1117"/>
            <a:chExt cx="318" cy="317"/>
          </a:xfrm>
        </p:grpSpPr>
        <p:sp>
          <p:nvSpPr>
            <p:cNvPr id="15" name="Oval 15"/>
            <p:cNvSpPr>
              <a:spLocks noChangeArrowheads="1"/>
            </p:cNvSpPr>
            <p:nvPr/>
          </p:nvSpPr>
          <p:spPr bwMode="auto">
            <a:xfrm>
              <a:off x="3560" y="1117"/>
              <a:ext cx="318" cy="317"/>
            </a:xfrm>
            <a:prstGeom prst="ellipse">
              <a:avLst/>
            </a:prstGeom>
            <a:solidFill>
              <a:schemeClr val="bg1"/>
            </a:solidFill>
            <a:ln w="9525" algn="ctr">
              <a:solidFill>
                <a:schemeClr val="tx1"/>
              </a:solidFill>
              <a:round/>
              <a:headEnd/>
              <a:tailEnd/>
            </a:ln>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20000"/>
                </a:spcBef>
                <a:buClr>
                  <a:schemeClr val="bg2"/>
                </a:buClr>
                <a:buSzPct val="75000"/>
                <a:buFont typeface="Wingdings" panose="05000000000000000000" pitchFamily="2" charset="2"/>
                <a:buChar char="n"/>
              </a:pPr>
              <a:endParaRPr lang="es-ES" altLang="es-MX" sz="3199"/>
            </a:p>
          </p:txBody>
        </p:sp>
        <p:sp>
          <p:nvSpPr>
            <p:cNvPr id="16" name="Text Box 16"/>
            <p:cNvSpPr txBox="1">
              <a:spLocks noChangeArrowheads="1"/>
            </p:cNvSpPr>
            <p:nvPr/>
          </p:nvSpPr>
          <p:spPr bwMode="auto">
            <a:xfrm>
              <a:off x="3606" y="1161"/>
              <a:ext cx="22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None/>
              </a:pPr>
              <a:r>
                <a:rPr lang="es-MX" altLang="es-MX" sz="1799"/>
                <a:t>F</a:t>
              </a:r>
            </a:p>
          </p:txBody>
        </p:sp>
      </p:grpSp>
      <p:grpSp>
        <p:nvGrpSpPr>
          <p:cNvPr id="17" name="Group 17"/>
          <p:cNvGrpSpPr>
            <a:grpSpLocks/>
          </p:cNvGrpSpPr>
          <p:nvPr/>
        </p:nvGrpSpPr>
        <p:grpSpPr bwMode="auto">
          <a:xfrm>
            <a:off x="5865872" y="2781469"/>
            <a:ext cx="503107" cy="430101"/>
            <a:chOff x="3560" y="1117"/>
            <a:chExt cx="318" cy="317"/>
          </a:xfrm>
        </p:grpSpPr>
        <p:sp>
          <p:nvSpPr>
            <p:cNvPr id="18" name="Oval 18"/>
            <p:cNvSpPr>
              <a:spLocks noChangeArrowheads="1"/>
            </p:cNvSpPr>
            <p:nvPr/>
          </p:nvSpPr>
          <p:spPr bwMode="auto">
            <a:xfrm>
              <a:off x="3560" y="1117"/>
              <a:ext cx="318" cy="317"/>
            </a:xfrm>
            <a:prstGeom prst="ellipse">
              <a:avLst/>
            </a:prstGeom>
            <a:solidFill>
              <a:schemeClr val="bg1"/>
            </a:solidFill>
            <a:ln w="9525" algn="ctr">
              <a:solidFill>
                <a:schemeClr val="tx1"/>
              </a:solidFill>
              <a:round/>
              <a:headEnd/>
              <a:tailEnd/>
            </a:ln>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20000"/>
                </a:spcBef>
                <a:buClr>
                  <a:schemeClr val="bg2"/>
                </a:buClr>
                <a:buSzPct val="75000"/>
                <a:buFont typeface="Wingdings" panose="05000000000000000000" pitchFamily="2" charset="2"/>
                <a:buChar char="n"/>
              </a:pPr>
              <a:endParaRPr lang="es-ES" altLang="es-MX" sz="3199"/>
            </a:p>
          </p:txBody>
        </p:sp>
        <p:sp>
          <p:nvSpPr>
            <p:cNvPr id="19" name="Text Box 19"/>
            <p:cNvSpPr txBox="1">
              <a:spLocks noChangeArrowheads="1"/>
            </p:cNvSpPr>
            <p:nvPr/>
          </p:nvSpPr>
          <p:spPr bwMode="auto">
            <a:xfrm>
              <a:off x="3606" y="1161"/>
              <a:ext cx="22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None/>
              </a:pPr>
              <a:r>
                <a:rPr lang="es-MX" altLang="es-MX" sz="1799"/>
                <a:t>E</a:t>
              </a:r>
            </a:p>
          </p:txBody>
        </p:sp>
      </p:grpSp>
      <p:grpSp>
        <p:nvGrpSpPr>
          <p:cNvPr id="20" name="Group 20"/>
          <p:cNvGrpSpPr>
            <a:grpSpLocks/>
          </p:cNvGrpSpPr>
          <p:nvPr/>
        </p:nvGrpSpPr>
        <p:grpSpPr bwMode="auto">
          <a:xfrm>
            <a:off x="4354965" y="2924307"/>
            <a:ext cx="503107" cy="430101"/>
            <a:chOff x="3560" y="1117"/>
            <a:chExt cx="318" cy="317"/>
          </a:xfrm>
        </p:grpSpPr>
        <p:sp>
          <p:nvSpPr>
            <p:cNvPr id="21" name="Oval 21"/>
            <p:cNvSpPr>
              <a:spLocks noChangeArrowheads="1"/>
            </p:cNvSpPr>
            <p:nvPr/>
          </p:nvSpPr>
          <p:spPr bwMode="auto">
            <a:xfrm>
              <a:off x="3560" y="1117"/>
              <a:ext cx="318" cy="317"/>
            </a:xfrm>
            <a:prstGeom prst="ellipse">
              <a:avLst/>
            </a:prstGeom>
            <a:solidFill>
              <a:schemeClr val="bg1"/>
            </a:solidFill>
            <a:ln w="9525" algn="ctr">
              <a:solidFill>
                <a:schemeClr val="tx1"/>
              </a:solidFill>
              <a:round/>
              <a:headEnd/>
              <a:tailEnd/>
            </a:ln>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20000"/>
                </a:spcBef>
                <a:buClr>
                  <a:schemeClr val="bg2"/>
                </a:buClr>
                <a:buSzPct val="75000"/>
                <a:buFont typeface="Wingdings" panose="05000000000000000000" pitchFamily="2" charset="2"/>
                <a:buChar char="n"/>
              </a:pPr>
              <a:endParaRPr lang="es-ES" altLang="es-MX" sz="3199"/>
            </a:p>
          </p:txBody>
        </p:sp>
        <p:sp>
          <p:nvSpPr>
            <p:cNvPr id="22" name="Text Box 22"/>
            <p:cNvSpPr txBox="1">
              <a:spLocks noChangeArrowheads="1"/>
            </p:cNvSpPr>
            <p:nvPr/>
          </p:nvSpPr>
          <p:spPr bwMode="auto">
            <a:xfrm>
              <a:off x="3606" y="1161"/>
              <a:ext cx="22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None/>
              </a:pPr>
              <a:r>
                <a:rPr lang="es-MX" altLang="es-MX" sz="1799"/>
                <a:t>B</a:t>
              </a:r>
            </a:p>
          </p:txBody>
        </p:sp>
      </p:grpSp>
      <p:grpSp>
        <p:nvGrpSpPr>
          <p:cNvPr id="23" name="Group 23"/>
          <p:cNvGrpSpPr>
            <a:grpSpLocks/>
          </p:cNvGrpSpPr>
          <p:nvPr/>
        </p:nvGrpSpPr>
        <p:grpSpPr bwMode="auto">
          <a:xfrm>
            <a:off x="3994697" y="2276776"/>
            <a:ext cx="503106" cy="430101"/>
            <a:chOff x="3560" y="1117"/>
            <a:chExt cx="318" cy="317"/>
          </a:xfrm>
        </p:grpSpPr>
        <p:sp>
          <p:nvSpPr>
            <p:cNvPr id="24" name="Oval 24"/>
            <p:cNvSpPr>
              <a:spLocks noChangeArrowheads="1"/>
            </p:cNvSpPr>
            <p:nvPr/>
          </p:nvSpPr>
          <p:spPr bwMode="auto">
            <a:xfrm>
              <a:off x="3560" y="1117"/>
              <a:ext cx="318" cy="317"/>
            </a:xfrm>
            <a:prstGeom prst="ellipse">
              <a:avLst/>
            </a:prstGeom>
            <a:solidFill>
              <a:schemeClr val="bg1"/>
            </a:solidFill>
            <a:ln w="9525" algn="ctr">
              <a:solidFill>
                <a:schemeClr val="tx1"/>
              </a:solidFill>
              <a:round/>
              <a:headEnd/>
              <a:tailEnd/>
            </a:ln>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20000"/>
                </a:spcBef>
                <a:buClr>
                  <a:schemeClr val="bg2"/>
                </a:buClr>
                <a:buSzPct val="75000"/>
                <a:buFont typeface="Wingdings" panose="05000000000000000000" pitchFamily="2" charset="2"/>
                <a:buChar char="n"/>
              </a:pPr>
              <a:endParaRPr lang="es-ES" altLang="es-MX" sz="3199"/>
            </a:p>
          </p:txBody>
        </p:sp>
        <p:sp>
          <p:nvSpPr>
            <p:cNvPr id="25" name="Text Box 25"/>
            <p:cNvSpPr txBox="1">
              <a:spLocks noChangeArrowheads="1"/>
            </p:cNvSpPr>
            <p:nvPr/>
          </p:nvSpPr>
          <p:spPr bwMode="auto">
            <a:xfrm>
              <a:off x="3606" y="1161"/>
              <a:ext cx="22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None/>
              </a:pPr>
              <a:r>
                <a:rPr lang="es-MX" altLang="es-MX" sz="1799"/>
                <a:t>A</a:t>
              </a:r>
            </a:p>
          </p:txBody>
        </p:sp>
      </p:grpSp>
      <p:grpSp>
        <p:nvGrpSpPr>
          <p:cNvPr id="26" name="Group 26"/>
          <p:cNvGrpSpPr>
            <a:grpSpLocks/>
          </p:cNvGrpSpPr>
          <p:nvPr/>
        </p:nvGrpSpPr>
        <p:grpSpPr bwMode="auto">
          <a:xfrm>
            <a:off x="5362766" y="2276776"/>
            <a:ext cx="503106" cy="430101"/>
            <a:chOff x="3560" y="1117"/>
            <a:chExt cx="318" cy="317"/>
          </a:xfrm>
        </p:grpSpPr>
        <p:sp>
          <p:nvSpPr>
            <p:cNvPr id="27" name="Oval 27"/>
            <p:cNvSpPr>
              <a:spLocks noChangeArrowheads="1"/>
            </p:cNvSpPr>
            <p:nvPr/>
          </p:nvSpPr>
          <p:spPr bwMode="auto">
            <a:xfrm>
              <a:off x="3560" y="1117"/>
              <a:ext cx="318" cy="317"/>
            </a:xfrm>
            <a:prstGeom prst="ellipse">
              <a:avLst/>
            </a:prstGeom>
            <a:solidFill>
              <a:schemeClr val="bg1"/>
            </a:solidFill>
            <a:ln w="9525" algn="ctr">
              <a:solidFill>
                <a:schemeClr val="tx1"/>
              </a:solidFill>
              <a:round/>
              <a:headEnd/>
              <a:tailEnd/>
            </a:ln>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20000"/>
                </a:spcBef>
                <a:buClr>
                  <a:schemeClr val="bg2"/>
                </a:buClr>
                <a:buSzPct val="75000"/>
                <a:buFont typeface="Wingdings" panose="05000000000000000000" pitchFamily="2" charset="2"/>
                <a:buChar char="n"/>
              </a:pPr>
              <a:endParaRPr lang="es-ES" altLang="es-MX" sz="3199"/>
            </a:p>
          </p:txBody>
        </p:sp>
        <p:sp>
          <p:nvSpPr>
            <p:cNvPr id="28" name="Text Box 28"/>
            <p:cNvSpPr txBox="1">
              <a:spLocks noChangeArrowheads="1"/>
            </p:cNvSpPr>
            <p:nvPr/>
          </p:nvSpPr>
          <p:spPr bwMode="auto">
            <a:xfrm>
              <a:off x="3606" y="1161"/>
              <a:ext cx="22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None/>
              </a:pPr>
              <a:r>
                <a:rPr lang="es-MX" altLang="es-MX" sz="1799"/>
                <a:t>D</a:t>
              </a:r>
            </a:p>
          </p:txBody>
        </p:sp>
      </p:grpSp>
      <p:sp>
        <p:nvSpPr>
          <p:cNvPr id="29" name="Text Box 29"/>
          <p:cNvSpPr txBox="1">
            <a:spLocks noChangeArrowheads="1"/>
          </p:cNvSpPr>
          <p:nvPr/>
        </p:nvSpPr>
        <p:spPr bwMode="auto">
          <a:xfrm>
            <a:off x="5723034" y="1484819"/>
            <a:ext cx="647531" cy="31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None/>
            </a:pPr>
            <a:r>
              <a:rPr lang="es-MX" altLang="es-MX" sz="1799"/>
              <a:t>Raiz</a:t>
            </a:r>
          </a:p>
        </p:txBody>
      </p:sp>
      <p:sp>
        <p:nvSpPr>
          <p:cNvPr id="30" name="Line 30"/>
          <p:cNvSpPr>
            <a:spLocks noChangeShapeType="1"/>
          </p:cNvSpPr>
          <p:nvPr/>
        </p:nvSpPr>
        <p:spPr bwMode="auto">
          <a:xfrm flipH="1">
            <a:off x="5218340" y="1700663"/>
            <a:ext cx="504694" cy="1444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sz="2399"/>
          </a:p>
        </p:txBody>
      </p:sp>
      <p:sp>
        <p:nvSpPr>
          <p:cNvPr id="31" name="Line 31"/>
          <p:cNvSpPr>
            <a:spLocks noChangeShapeType="1"/>
          </p:cNvSpPr>
          <p:nvPr/>
        </p:nvSpPr>
        <p:spPr bwMode="auto">
          <a:xfrm>
            <a:off x="5218340" y="2133937"/>
            <a:ext cx="215844"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2" name="Line 32"/>
          <p:cNvSpPr>
            <a:spLocks noChangeShapeType="1"/>
          </p:cNvSpPr>
          <p:nvPr/>
        </p:nvSpPr>
        <p:spPr bwMode="auto">
          <a:xfrm>
            <a:off x="5794453" y="2637044"/>
            <a:ext cx="215844"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3" name="Line 33"/>
          <p:cNvSpPr>
            <a:spLocks noChangeShapeType="1"/>
          </p:cNvSpPr>
          <p:nvPr/>
        </p:nvSpPr>
        <p:spPr bwMode="auto">
          <a:xfrm>
            <a:off x="6299147" y="3141738"/>
            <a:ext cx="142838" cy="142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4" name="Line 34"/>
          <p:cNvSpPr>
            <a:spLocks noChangeShapeType="1"/>
          </p:cNvSpPr>
          <p:nvPr/>
        </p:nvSpPr>
        <p:spPr bwMode="auto">
          <a:xfrm>
            <a:off x="6730834" y="3644844"/>
            <a:ext cx="144424" cy="144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5" name="Line 35"/>
          <p:cNvSpPr>
            <a:spLocks noChangeShapeType="1"/>
          </p:cNvSpPr>
          <p:nvPr/>
        </p:nvSpPr>
        <p:spPr bwMode="auto">
          <a:xfrm flipH="1">
            <a:off x="6586409" y="4149537"/>
            <a:ext cx="215844"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6" name="Line 36"/>
          <p:cNvSpPr>
            <a:spLocks noChangeShapeType="1"/>
          </p:cNvSpPr>
          <p:nvPr/>
        </p:nvSpPr>
        <p:spPr bwMode="auto">
          <a:xfrm flipH="1">
            <a:off x="4426385" y="2133937"/>
            <a:ext cx="288850"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7" name="Line 37"/>
          <p:cNvSpPr>
            <a:spLocks noChangeShapeType="1"/>
          </p:cNvSpPr>
          <p:nvPr/>
        </p:nvSpPr>
        <p:spPr bwMode="auto">
          <a:xfrm>
            <a:off x="4354966" y="2708463"/>
            <a:ext cx="144425"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8" name="Text Box 38"/>
          <p:cNvSpPr txBox="1">
            <a:spLocks noChangeArrowheads="1"/>
          </p:cNvSpPr>
          <p:nvPr/>
        </p:nvSpPr>
        <p:spPr bwMode="auto">
          <a:xfrm>
            <a:off x="468191" y="4076531"/>
            <a:ext cx="2088606" cy="31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Char char="n"/>
            </a:pPr>
            <a:r>
              <a:rPr lang="es-MX" altLang="es-MX" sz="1799" b="1" dirty="0" err="1"/>
              <a:t>Preorden</a:t>
            </a:r>
            <a:r>
              <a:rPr lang="es-MX" altLang="es-MX" sz="1799" b="1" dirty="0"/>
              <a:t>:</a:t>
            </a:r>
          </a:p>
        </p:txBody>
      </p:sp>
      <p:sp>
        <p:nvSpPr>
          <p:cNvPr id="39" name="Text Box 39"/>
          <p:cNvSpPr txBox="1">
            <a:spLocks noChangeArrowheads="1"/>
          </p:cNvSpPr>
          <p:nvPr/>
        </p:nvSpPr>
        <p:spPr bwMode="auto">
          <a:xfrm>
            <a:off x="468191" y="4868488"/>
            <a:ext cx="1656918" cy="31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Char char="n"/>
            </a:pPr>
            <a:r>
              <a:rPr lang="es-MX" altLang="es-MX" sz="1799" b="1" dirty="0" err="1"/>
              <a:t>Inorden</a:t>
            </a:r>
            <a:r>
              <a:rPr lang="es-MX" altLang="es-MX" sz="1799" b="1" dirty="0"/>
              <a:t>:</a:t>
            </a:r>
          </a:p>
        </p:txBody>
      </p:sp>
      <p:sp>
        <p:nvSpPr>
          <p:cNvPr id="40" name="Text Box 40"/>
          <p:cNvSpPr txBox="1">
            <a:spLocks noChangeArrowheads="1"/>
          </p:cNvSpPr>
          <p:nvPr/>
        </p:nvSpPr>
        <p:spPr bwMode="auto">
          <a:xfrm>
            <a:off x="468191" y="5660444"/>
            <a:ext cx="1872762" cy="31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Char char="n"/>
            </a:pPr>
            <a:r>
              <a:rPr lang="es-MX" altLang="es-MX" sz="1799" b="1"/>
              <a:t>Postorden:</a:t>
            </a:r>
          </a:p>
        </p:txBody>
      </p:sp>
      <p:sp>
        <p:nvSpPr>
          <p:cNvPr id="41" name="Text Box 41"/>
          <p:cNvSpPr txBox="1">
            <a:spLocks noChangeArrowheads="1"/>
          </p:cNvSpPr>
          <p:nvPr/>
        </p:nvSpPr>
        <p:spPr bwMode="auto">
          <a:xfrm>
            <a:off x="2626628" y="4076531"/>
            <a:ext cx="1871175" cy="31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None/>
            </a:pPr>
            <a:r>
              <a:rPr lang="es-MX" altLang="es-MX" sz="1799"/>
              <a:t>C,A,B,D,E,F,I,H</a:t>
            </a:r>
          </a:p>
        </p:txBody>
      </p:sp>
      <p:sp>
        <p:nvSpPr>
          <p:cNvPr id="42" name="Text Box 42"/>
          <p:cNvSpPr txBox="1">
            <a:spLocks noChangeArrowheads="1"/>
          </p:cNvSpPr>
          <p:nvPr/>
        </p:nvSpPr>
        <p:spPr bwMode="auto">
          <a:xfrm>
            <a:off x="611029" y="4365381"/>
            <a:ext cx="1799756" cy="31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None/>
            </a:pPr>
            <a:r>
              <a:rPr lang="es-MX" altLang="es-MX" sz="1799"/>
              <a:t>(raiz, izq, der)</a:t>
            </a:r>
          </a:p>
        </p:txBody>
      </p:sp>
      <p:sp>
        <p:nvSpPr>
          <p:cNvPr id="43" name="Text Box 43"/>
          <p:cNvSpPr txBox="1">
            <a:spLocks noChangeArrowheads="1"/>
          </p:cNvSpPr>
          <p:nvPr/>
        </p:nvSpPr>
        <p:spPr bwMode="auto">
          <a:xfrm>
            <a:off x="539610" y="5157338"/>
            <a:ext cx="1799756" cy="31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None/>
            </a:pPr>
            <a:r>
              <a:rPr lang="es-MX" altLang="es-MX" sz="1799"/>
              <a:t>(Izq, raiz, der)</a:t>
            </a:r>
          </a:p>
        </p:txBody>
      </p:sp>
      <p:sp>
        <p:nvSpPr>
          <p:cNvPr id="44" name="Text Box 44"/>
          <p:cNvSpPr txBox="1">
            <a:spLocks noChangeArrowheads="1"/>
          </p:cNvSpPr>
          <p:nvPr/>
        </p:nvSpPr>
        <p:spPr bwMode="auto">
          <a:xfrm>
            <a:off x="2555209" y="4868488"/>
            <a:ext cx="1944182" cy="31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None/>
            </a:pPr>
            <a:r>
              <a:rPr lang="es-MX" altLang="es-MX" sz="1799"/>
              <a:t>A,B,C,D,E,F,H,I</a:t>
            </a:r>
          </a:p>
        </p:txBody>
      </p:sp>
      <p:sp>
        <p:nvSpPr>
          <p:cNvPr id="45" name="Text Box 45"/>
          <p:cNvSpPr txBox="1">
            <a:spLocks noChangeArrowheads="1"/>
          </p:cNvSpPr>
          <p:nvPr/>
        </p:nvSpPr>
        <p:spPr bwMode="auto">
          <a:xfrm>
            <a:off x="611029" y="5949293"/>
            <a:ext cx="1799756" cy="31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None/>
            </a:pPr>
            <a:r>
              <a:rPr lang="es-MX" altLang="es-MX" sz="1799"/>
              <a:t>(Izq, der, raiz)</a:t>
            </a:r>
          </a:p>
        </p:txBody>
      </p:sp>
      <p:sp>
        <p:nvSpPr>
          <p:cNvPr id="46" name="Text Box 47"/>
          <p:cNvSpPr txBox="1">
            <a:spLocks noChangeArrowheads="1"/>
          </p:cNvSpPr>
          <p:nvPr/>
        </p:nvSpPr>
        <p:spPr bwMode="auto">
          <a:xfrm>
            <a:off x="2626628" y="5660444"/>
            <a:ext cx="1871175" cy="31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None/>
            </a:pPr>
            <a:r>
              <a:rPr lang="es-MX" altLang="es-MX" sz="1799"/>
              <a:t>B,A,H,I,F,E,D,C</a:t>
            </a:r>
          </a:p>
        </p:txBody>
      </p:sp>
      <p:sp>
        <p:nvSpPr>
          <p:cNvPr id="47" name="Line 48"/>
          <p:cNvSpPr>
            <a:spLocks noChangeShapeType="1"/>
          </p:cNvSpPr>
          <p:nvPr/>
        </p:nvSpPr>
        <p:spPr bwMode="auto">
          <a:xfrm>
            <a:off x="2123521" y="4220957"/>
            <a:ext cx="50310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sz="2399"/>
          </a:p>
        </p:txBody>
      </p:sp>
      <p:sp>
        <p:nvSpPr>
          <p:cNvPr id="48" name="Line 49"/>
          <p:cNvSpPr>
            <a:spLocks noChangeShapeType="1"/>
          </p:cNvSpPr>
          <p:nvPr/>
        </p:nvSpPr>
        <p:spPr bwMode="auto">
          <a:xfrm>
            <a:off x="1979097" y="5012912"/>
            <a:ext cx="5761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sz="2399"/>
          </a:p>
        </p:txBody>
      </p:sp>
      <p:sp>
        <p:nvSpPr>
          <p:cNvPr id="49" name="Line 50"/>
          <p:cNvSpPr>
            <a:spLocks noChangeShapeType="1"/>
          </p:cNvSpPr>
          <p:nvPr/>
        </p:nvSpPr>
        <p:spPr bwMode="auto">
          <a:xfrm>
            <a:off x="2194941" y="5804869"/>
            <a:ext cx="4316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sz="2399"/>
          </a:p>
        </p:txBody>
      </p:sp>
      <p:sp>
        <p:nvSpPr>
          <p:cNvPr id="50" name="Title 49"/>
          <p:cNvSpPr>
            <a:spLocks noGrp="1"/>
          </p:cNvSpPr>
          <p:nvPr>
            <p:ph type="title"/>
          </p:nvPr>
        </p:nvSpPr>
        <p:spPr/>
        <p:txBody>
          <a:bodyPr/>
          <a:lstStyle/>
          <a:p>
            <a:r>
              <a:rPr lang="es-MX" dirty="0" smtClean="0"/>
              <a:t>Ejemplo de recorridos</a:t>
            </a:r>
            <a:endParaRPr lang="es-MX" dirty="0"/>
          </a:p>
        </p:txBody>
      </p:sp>
    </p:spTree>
    <p:extLst>
      <p:ext uri="{BB962C8B-B14F-4D97-AF65-F5344CB8AC3E}">
        <p14:creationId xmlns:p14="http://schemas.microsoft.com/office/powerpoint/2010/main" val="127917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2" grpId="0"/>
      <p:bldP spid="43" grpId="0"/>
      <p:bldP spid="44" grpId="0"/>
      <p:bldP spid="45" grpId="0"/>
      <p:bldP spid="46" grpId="0"/>
      <p:bldP spid="47" grpId="0" animBg="1"/>
      <p:bldP spid="48" grpId="0" animBg="1"/>
      <p:bldP spid="4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4"/>
          <p:cNvSpPr>
            <a:spLocks noChangeArrowheads="1"/>
          </p:cNvSpPr>
          <p:nvPr/>
        </p:nvSpPr>
        <p:spPr bwMode="auto">
          <a:xfrm>
            <a:off x="1991794" y="621444"/>
            <a:ext cx="7998916" cy="75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3799">
                <a:solidFill>
                  <a:schemeClr val="tx2"/>
                </a:solidFill>
                <a:latin typeface="Times New Roman" panose="02020603050405020304" pitchFamily="18" charset="0"/>
              </a:rPr>
              <a:t>Estructuras de Datos No Lineales</a:t>
            </a:r>
            <a:br>
              <a:rPr lang="es-MX" altLang="es-MX" sz="3799">
                <a:solidFill>
                  <a:schemeClr val="tx2"/>
                </a:solidFill>
                <a:latin typeface="Times New Roman" panose="02020603050405020304" pitchFamily="18" charset="0"/>
              </a:rPr>
            </a:br>
            <a:r>
              <a:rPr lang="es-MX" altLang="es-MX" sz="3799">
                <a:solidFill>
                  <a:schemeClr val="tx2"/>
                </a:solidFill>
                <a:latin typeface="Times New Roman" panose="02020603050405020304" pitchFamily="18" charset="0"/>
              </a:rPr>
              <a:t>Árboles de Búsqueda Binarios</a:t>
            </a:r>
          </a:p>
        </p:txBody>
      </p:sp>
      <p:graphicFrame>
        <p:nvGraphicFramePr>
          <p:cNvPr id="404494" name="Group 14"/>
          <p:cNvGraphicFramePr>
            <a:graphicFrameLocks noGrp="1"/>
          </p:cNvGraphicFramePr>
          <p:nvPr>
            <p:extLst/>
          </p:nvPr>
        </p:nvGraphicFramePr>
        <p:xfrm>
          <a:off x="904645" y="1556935"/>
          <a:ext cx="4484901" cy="2377392"/>
        </p:xfrm>
        <a:graphic>
          <a:graphicData uri="http://schemas.openxmlformats.org/drawingml/2006/table">
            <a:tbl>
              <a:tblPr/>
              <a:tblGrid>
                <a:gridCol w="4484901"/>
              </a:tblGrid>
              <a:tr h="36566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Algoritmo </a:t>
                      </a:r>
                      <a:r>
                        <a:rPr kumimoji="0" lang="es-MX" sz="1800" b="1" i="0" u="none" strike="noStrike" cap="none" normalizeH="0" baseline="0" dirty="0" err="1" smtClean="0">
                          <a:ln>
                            <a:noFill/>
                          </a:ln>
                          <a:solidFill>
                            <a:schemeClr val="tx1"/>
                          </a:solidFill>
                          <a:effectLst/>
                          <a:latin typeface="Courier New" pitchFamily="49" charset="0"/>
                        </a:rPr>
                        <a:t>PreOrden</a:t>
                      </a:r>
                      <a:r>
                        <a:rPr kumimoji="0" lang="es-MX" sz="1800" b="1" i="0" u="none" strike="noStrike" cap="none" normalizeH="0" baseline="0" dirty="0" smtClean="0">
                          <a:ln>
                            <a:noFill/>
                          </a:ln>
                          <a:solidFill>
                            <a:schemeClr val="tx1"/>
                          </a:solidFill>
                          <a:effectLst/>
                          <a:latin typeface="Courier New" pitchFamily="49" charset="0"/>
                        </a:rPr>
                        <a:t> (</a:t>
                      </a:r>
                      <a:r>
                        <a:rPr kumimoji="0" lang="es-MX" sz="1800" b="1" i="0" u="none" strike="noStrike" cap="none" normalizeH="0" baseline="0" dirty="0" err="1" smtClean="0">
                          <a:ln>
                            <a:noFill/>
                          </a:ln>
                          <a:solidFill>
                            <a:schemeClr val="tx1"/>
                          </a:solidFill>
                          <a:effectLst/>
                          <a:latin typeface="Courier New" pitchFamily="49" charset="0"/>
                        </a:rPr>
                        <a:t>Raiz</a:t>
                      </a:r>
                      <a:r>
                        <a:rPr kumimoji="0" lang="es-MX" sz="1800" b="1" i="0" u="none" strike="noStrike" cap="none" normalizeH="0" baseline="0" dirty="0" smtClean="0">
                          <a:ln>
                            <a:noFill/>
                          </a:ln>
                          <a:solidFill>
                            <a:schemeClr val="tx1"/>
                          </a:solidFill>
                          <a:effectLst/>
                          <a:latin typeface="Courier New" pitchFamily="49" charset="0"/>
                        </a:rPr>
                        <a:t>)</a:t>
                      </a:r>
                      <a:endParaRPr kumimoji="0" lang="es-ES" sz="1800" b="1" i="0" u="none" strike="noStrike" cap="none" normalizeH="0" baseline="0" dirty="0" smtClean="0">
                        <a:ln>
                          <a:noFill/>
                        </a:ln>
                        <a:solidFill>
                          <a:schemeClr val="tx1"/>
                        </a:solidFill>
                        <a:effectLst/>
                        <a:latin typeface="Courier New" pitchFamily="49" charset="0"/>
                      </a:endParaRPr>
                    </a:p>
                  </a:txBody>
                  <a:tcPr marL="91416" marR="91416"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115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   Si </a:t>
                      </a:r>
                      <a:r>
                        <a:rPr kumimoji="0" lang="es-MX" sz="1800" b="1" i="0" u="none" strike="noStrike" cap="none" normalizeH="0" baseline="0" dirty="0" err="1" smtClean="0">
                          <a:ln>
                            <a:noFill/>
                          </a:ln>
                          <a:solidFill>
                            <a:schemeClr val="tx1"/>
                          </a:solidFill>
                          <a:effectLst/>
                          <a:latin typeface="Courier New" pitchFamily="49" charset="0"/>
                        </a:rPr>
                        <a:t>Raiz</a:t>
                      </a:r>
                      <a:r>
                        <a:rPr kumimoji="0" lang="es-MX" sz="1800" b="1" i="0" u="none" strike="noStrike" cap="none" normalizeH="0" baseline="0" dirty="0" smtClean="0">
                          <a:ln>
                            <a:noFill/>
                          </a:ln>
                          <a:solidFill>
                            <a:schemeClr val="tx1"/>
                          </a:solidFill>
                          <a:effectLst/>
                          <a:latin typeface="Courier New" pitchFamily="49" charset="0"/>
                        </a:rPr>
                        <a:t> &lt;&gt; </a:t>
                      </a:r>
                      <a:r>
                        <a:rPr kumimoji="0" lang="es-MX" sz="1800" b="1" i="0" u="none" strike="noStrike" cap="none" normalizeH="0" baseline="0" dirty="0" err="1" smtClean="0">
                          <a:ln>
                            <a:noFill/>
                          </a:ln>
                          <a:solidFill>
                            <a:schemeClr val="tx1"/>
                          </a:solidFill>
                          <a:effectLst/>
                          <a:latin typeface="Courier New" pitchFamily="49" charset="0"/>
                        </a:rPr>
                        <a:t>null</a:t>
                      </a:r>
                      <a:r>
                        <a:rPr kumimoji="0" lang="es-MX" sz="1800" b="1" i="0" u="none" strike="noStrike" cap="none" normalizeH="0" baseline="0" dirty="0" smtClean="0">
                          <a:ln>
                            <a:noFill/>
                          </a:ln>
                          <a:solidFill>
                            <a:schemeClr val="tx1"/>
                          </a:solidFill>
                          <a:effectLst/>
                          <a:latin typeface="Courier New" pitchFamily="49" charset="0"/>
                        </a:rPr>
                        <a:t> Entonces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      Imprime </a:t>
                      </a:r>
                      <a:r>
                        <a:rPr kumimoji="0" lang="es-MX" sz="1800" b="1" i="0" u="none" strike="noStrike" cap="none" normalizeH="0" baseline="0" dirty="0" err="1" smtClean="0">
                          <a:ln>
                            <a:noFill/>
                          </a:ln>
                          <a:solidFill>
                            <a:schemeClr val="tx1"/>
                          </a:solidFill>
                          <a:effectLst/>
                          <a:latin typeface="Courier New" pitchFamily="49" charset="0"/>
                        </a:rPr>
                        <a:t>Raiz.Informacion</a:t>
                      </a:r>
                      <a:endParaRPr kumimoji="0" lang="es-MX" sz="18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      </a:t>
                      </a:r>
                      <a:r>
                        <a:rPr kumimoji="0" lang="es-MX" sz="1800" b="1" i="0" u="none" strike="noStrike" cap="none" normalizeH="0" baseline="0" dirty="0" err="1" smtClean="0">
                          <a:ln>
                            <a:noFill/>
                          </a:ln>
                          <a:solidFill>
                            <a:schemeClr val="tx1"/>
                          </a:solidFill>
                          <a:effectLst/>
                          <a:latin typeface="Courier New" pitchFamily="49" charset="0"/>
                        </a:rPr>
                        <a:t>PreOrden</a:t>
                      </a:r>
                      <a:r>
                        <a:rPr kumimoji="0" lang="es-MX" sz="1800" b="1" i="0" u="none" strike="noStrike" cap="none" normalizeH="0" baseline="0" dirty="0" smtClean="0">
                          <a:ln>
                            <a:noFill/>
                          </a:ln>
                          <a:solidFill>
                            <a:schemeClr val="tx1"/>
                          </a:solidFill>
                          <a:effectLst/>
                          <a:latin typeface="Courier New" pitchFamily="49" charset="0"/>
                        </a:rPr>
                        <a:t>(</a:t>
                      </a:r>
                      <a:r>
                        <a:rPr kumimoji="0" lang="es-MX" sz="1800" b="1" i="0" u="none" strike="noStrike" cap="none" normalizeH="0" baseline="0" dirty="0" err="1" smtClean="0">
                          <a:ln>
                            <a:noFill/>
                          </a:ln>
                          <a:solidFill>
                            <a:schemeClr val="tx1"/>
                          </a:solidFill>
                          <a:effectLst/>
                          <a:latin typeface="Courier New" pitchFamily="49" charset="0"/>
                        </a:rPr>
                        <a:t>Raiz.SubIzq</a:t>
                      </a:r>
                      <a:r>
                        <a:rPr kumimoji="0" lang="es-MX" sz="1800" b="1" i="0" u="none" strike="noStrike" cap="none" normalizeH="0" baseline="0" dirty="0" smtClean="0">
                          <a:ln>
                            <a:noFill/>
                          </a:ln>
                          <a:solidFill>
                            <a:schemeClr val="tx1"/>
                          </a:solidFill>
                          <a:effectLst/>
                          <a:latin typeface="Courier New" pitchFamily="49" charset="0"/>
                        </a:rPr>
                        <a: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      </a:t>
                      </a:r>
                      <a:r>
                        <a:rPr kumimoji="0" lang="es-MX" sz="1800" b="1" i="0" u="none" strike="noStrike" cap="none" normalizeH="0" baseline="0" dirty="0" err="1" smtClean="0">
                          <a:ln>
                            <a:noFill/>
                          </a:ln>
                          <a:solidFill>
                            <a:schemeClr val="tx1"/>
                          </a:solidFill>
                          <a:effectLst/>
                          <a:latin typeface="Courier New" pitchFamily="49" charset="0"/>
                        </a:rPr>
                        <a:t>PreOrden</a:t>
                      </a:r>
                      <a:r>
                        <a:rPr kumimoji="0" lang="es-MX" sz="1800" b="1" i="0" u="none" strike="noStrike" cap="none" normalizeH="0" baseline="0" dirty="0" smtClean="0">
                          <a:ln>
                            <a:noFill/>
                          </a:ln>
                          <a:solidFill>
                            <a:schemeClr val="tx1"/>
                          </a:solidFill>
                          <a:effectLst/>
                          <a:latin typeface="Courier New" pitchFamily="49" charset="0"/>
                        </a:rPr>
                        <a:t>(</a:t>
                      </a:r>
                      <a:r>
                        <a:rPr kumimoji="0" lang="es-MX" sz="1800" b="1" i="0" u="none" strike="noStrike" cap="none" normalizeH="0" baseline="0" dirty="0" err="1" smtClean="0">
                          <a:ln>
                            <a:noFill/>
                          </a:ln>
                          <a:solidFill>
                            <a:schemeClr val="tx1"/>
                          </a:solidFill>
                          <a:effectLst/>
                          <a:latin typeface="Courier New" pitchFamily="49" charset="0"/>
                        </a:rPr>
                        <a:t>Raiz,SubDer</a:t>
                      </a:r>
                      <a:r>
                        <a:rPr kumimoji="0" lang="es-MX" sz="1800" b="1" i="0" u="none" strike="noStrike" cap="none" normalizeH="0" baseline="0" dirty="0" smtClean="0">
                          <a:ln>
                            <a:noFill/>
                          </a:ln>
                          <a:solidFill>
                            <a:schemeClr val="tx1"/>
                          </a:solidFill>
                          <a:effectLst/>
                          <a:latin typeface="Courier New" pitchFamily="49" charset="0"/>
                        </a:rPr>
                        <a: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   </a:t>
                      </a:r>
                      <a:r>
                        <a:rPr kumimoji="0" lang="es-MX" sz="1800" b="1" i="0" u="none" strike="noStrike" cap="none" normalizeH="0" baseline="0" dirty="0" err="1" smtClean="0">
                          <a:ln>
                            <a:noFill/>
                          </a:ln>
                          <a:solidFill>
                            <a:schemeClr val="tx1"/>
                          </a:solidFill>
                          <a:effectLst/>
                          <a:latin typeface="Courier New" pitchFamily="49" charset="0"/>
                        </a:rPr>
                        <a:t>Fin_decision</a:t>
                      </a:r>
                      <a:endParaRPr kumimoji="0" lang="es-MX" sz="18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err="1" smtClean="0">
                          <a:ln>
                            <a:noFill/>
                          </a:ln>
                          <a:solidFill>
                            <a:schemeClr val="tx1"/>
                          </a:solidFill>
                          <a:effectLst/>
                          <a:latin typeface="Courier New" pitchFamily="49" charset="0"/>
                        </a:rPr>
                        <a:t>Fin_Algoritmo</a:t>
                      </a:r>
                      <a:endParaRPr kumimoji="0" lang="es-ES" sz="1800" b="1" i="0" u="none" strike="noStrike" cap="none" normalizeH="0" baseline="0" dirty="0" smtClean="0">
                        <a:ln>
                          <a:noFill/>
                        </a:ln>
                        <a:solidFill>
                          <a:schemeClr val="tx1"/>
                        </a:solidFill>
                        <a:effectLst/>
                        <a:latin typeface="Courier New" pitchFamily="49" charset="0"/>
                      </a:endParaRPr>
                    </a:p>
                  </a:txBody>
                  <a:tcPr marL="91416" marR="91416"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graphicFrame>
        <p:nvGraphicFramePr>
          <p:cNvPr id="404524" name="Group 44"/>
          <p:cNvGraphicFramePr>
            <a:graphicFrameLocks noGrp="1"/>
          </p:cNvGraphicFramePr>
          <p:nvPr>
            <p:extLst/>
          </p:nvPr>
        </p:nvGraphicFramePr>
        <p:xfrm>
          <a:off x="2774161" y="4076237"/>
          <a:ext cx="4603511" cy="2377392"/>
        </p:xfrm>
        <a:graphic>
          <a:graphicData uri="http://schemas.openxmlformats.org/drawingml/2006/table">
            <a:tbl>
              <a:tblPr/>
              <a:tblGrid>
                <a:gridCol w="4603511"/>
              </a:tblGrid>
              <a:tr h="36566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Algoritmo </a:t>
                      </a:r>
                      <a:r>
                        <a:rPr kumimoji="0" lang="es-MX" sz="1800" b="1" i="0" u="none" strike="noStrike" cap="none" normalizeH="0" baseline="0" dirty="0" err="1" smtClean="0">
                          <a:ln>
                            <a:noFill/>
                          </a:ln>
                          <a:solidFill>
                            <a:schemeClr val="tx1"/>
                          </a:solidFill>
                          <a:effectLst/>
                          <a:latin typeface="Courier New" pitchFamily="49" charset="0"/>
                        </a:rPr>
                        <a:t>InOrden</a:t>
                      </a:r>
                      <a:r>
                        <a:rPr kumimoji="0" lang="es-MX" sz="1800" b="1" i="0" u="none" strike="noStrike" cap="none" normalizeH="0" baseline="0" dirty="0" smtClean="0">
                          <a:ln>
                            <a:noFill/>
                          </a:ln>
                          <a:solidFill>
                            <a:schemeClr val="tx1"/>
                          </a:solidFill>
                          <a:effectLst/>
                          <a:latin typeface="Courier New" pitchFamily="49" charset="0"/>
                        </a:rPr>
                        <a:t> (</a:t>
                      </a:r>
                      <a:r>
                        <a:rPr kumimoji="0" lang="es-MX" sz="1800" b="1" i="0" u="none" strike="noStrike" cap="none" normalizeH="0" baseline="0" dirty="0" err="1" smtClean="0">
                          <a:ln>
                            <a:noFill/>
                          </a:ln>
                          <a:solidFill>
                            <a:schemeClr val="tx1"/>
                          </a:solidFill>
                          <a:effectLst/>
                          <a:latin typeface="Courier New" pitchFamily="49" charset="0"/>
                        </a:rPr>
                        <a:t>Raiz</a:t>
                      </a:r>
                      <a:r>
                        <a:rPr kumimoji="0" lang="es-MX" sz="1800" b="1" i="0" u="none" strike="noStrike" cap="none" normalizeH="0" baseline="0" dirty="0" smtClean="0">
                          <a:ln>
                            <a:noFill/>
                          </a:ln>
                          <a:solidFill>
                            <a:schemeClr val="tx1"/>
                          </a:solidFill>
                          <a:effectLst/>
                          <a:latin typeface="Courier New" pitchFamily="49" charset="0"/>
                        </a:rPr>
                        <a:t>)</a:t>
                      </a:r>
                      <a:endParaRPr kumimoji="0" lang="es-ES" sz="1800" b="1" i="0" u="none" strike="noStrike" cap="none" normalizeH="0" baseline="0" dirty="0" smtClean="0">
                        <a:ln>
                          <a:noFill/>
                        </a:ln>
                        <a:solidFill>
                          <a:schemeClr val="tx1"/>
                        </a:solidFill>
                        <a:effectLst/>
                        <a:latin typeface="Courier New" pitchFamily="49" charset="0"/>
                      </a:endParaRPr>
                    </a:p>
                  </a:txBody>
                  <a:tcPr marL="91416" marR="91416"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115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   Si </a:t>
                      </a:r>
                      <a:r>
                        <a:rPr kumimoji="0" lang="es-MX" sz="1800" b="1" i="0" u="none" strike="noStrike" cap="none" normalizeH="0" baseline="0" dirty="0" err="1" smtClean="0">
                          <a:ln>
                            <a:noFill/>
                          </a:ln>
                          <a:solidFill>
                            <a:schemeClr val="tx1"/>
                          </a:solidFill>
                          <a:effectLst/>
                          <a:latin typeface="Courier New" pitchFamily="49" charset="0"/>
                        </a:rPr>
                        <a:t>Raiz</a:t>
                      </a:r>
                      <a:r>
                        <a:rPr kumimoji="0" lang="es-MX" sz="1800" b="1" i="0" u="none" strike="noStrike" cap="none" normalizeH="0" baseline="0" dirty="0" smtClean="0">
                          <a:ln>
                            <a:noFill/>
                          </a:ln>
                          <a:solidFill>
                            <a:schemeClr val="tx1"/>
                          </a:solidFill>
                          <a:effectLst/>
                          <a:latin typeface="Courier New" pitchFamily="49" charset="0"/>
                        </a:rPr>
                        <a:t> &lt;&gt; </a:t>
                      </a:r>
                      <a:r>
                        <a:rPr kumimoji="0" lang="es-MX" sz="1800" b="1" i="0" u="none" strike="noStrike" cap="none" normalizeH="0" baseline="0" dirty="0" err="1" smtClean="0">
                          <a:ln>
                            <a:noFill/>
                          </a:ln>
                          <a:solidFill>
                            <a:schemeClr val="tx1"/>
                          </a:solidFill>
                          <a:effectLst/>
                          <a:latin typeface="Courier New" pitchFamily="49" charset="0"/>
                        </a:rPr>
                        <a:t>null</a:t>
                      </a:r>
                      <a:r>
                        <a:rPr kumimoji="0" lang="es-MX" sz="1800" b="1" i="0" u="none" strike="noStrike" cap="none" normalizeH="0" baseline="0" dirty="0" smtClean="0">
                          <a:ln>
                            <a:noFill/>
                          </a:ln>
                          <a:solidFill>
                            <a:schemeClr val="tx1"/>
                          </a:solidFill>
                          <a:effectLst/>
                          <a:latin typeface="Courier New" pitchFamily="49" charset="0"/>
                        </a:rPr>
                        <a:t> Entonces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      </a:t>
                      </a:r>
                      <a:r>
                        <a:rPr kumimoji="0" lang="es-MX" sz="1800" b="1" i="0" u="none" strike="noStrike" cap="none" normalizeH="0" baseline="0" dirty="0" err="1" smtClean="0">
                          <a:ln>
                            <a:noFill/>
                          </a:ln>
                          <a:solidFill>
                            <a:schemeClr val="tx1"/>
                          </a:solidFill>
                          <a:effectLst/>
                          <a:latin typeface="Courier New" pitchFamily="49" charset="0"/>
                        </a:rPr>
                        <a:t>InOrden</a:t>
                      </a:r>
                      <a:r>
                        <a:rPr kumimoji="0" lang="es-MX" sz="1800" b="1" i="0" u="none" strike="noStrike" cap="none" normalizeH="0" baseline="0" dirty="0" smtClean="0">
                          <a:ln>
                            <a:noFill/>
                          </a:ln>
                          <a:solidFill>
                            <a:schemeClr val="tx1"/>
                          </a:solidFill>
                          <a:effectLst/>
                          <a:latin typeface="Courier New" pitchFamily="49" charset="0"/>
                        </a:rPr>
                        <a:t>(</a:t>
                      </a:r>
                      <a:r>
                        <a:rPr kumimoji="0" lang="es-MX" sz="1800" b="1" i="0" u="none" strike="noStrike" cap="none" normalizeH="0" baseline="0" dirty="0" err="1" smtClean="0">
                          <a:ln>
                            <a:noFill/>
                          </a:ln>
                          <a:solidFill>
                            <a:schemeClr val="tx1"/>
                          </a:solidFill>
                          <a:effectLst/>
                          <a:latin typeface="Courier New" pitchFamily="49" charset="0"/>
                        </a:rPr>
                        <a:t>Raiz.SubIzq</a:t>
                      </a:r>
                      <a:r>
                        <a:rPr kumimoji="0" lang="es-MX" sz="1800" b="1" i="0" u="none" strike="noStrike" cap="none" normalizeH="0" baseline="0" dirty="0" smtClean="0">
                          <a:ln>
                            <a:noFill/>
                          </a:ln>
                          <a:solidFill>
                            <a:schemeClr val="tx1"/>
                          </a:solidFill>
                          <a:effectLst/>
                          <a:latin typeface="Courier New" pitchFamily="49" charset="0"/>
                        </a:rPr>
                        <a: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      Imprime </a:t>
                      </a:r>
                      <a:r>
                        <a:rPr kumimoji="0" lang="es-MX" sz="1800" b="1" i="0" u="none" strike="noStrike" cap="none" normalizeH="0" baseline="0" dirty="0" err="1" smtClean="0">
                          <a:ln>
                            <a:noFill/>
                          </a:ln>
                          <a:solidFill>
                            <a:schemeClr val="tx1"/>
                          </a:solidFill>
                          <a:effectLst/>
                          <a:latin typeface="Courier New" pitchFamily="49" charset="0"/>
                        </a:rPr>
                        <a:t>Raiz.Informacion</a:t>
                      </a:r>
                      <a:endParaRPr kumimoji="0" lang="es-MX" sz="18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      </a:t>
                      </a:r>
                      <a:r>
                        <a:rPr kumimoji="0" lang="es-MX" sz="1800" b="1" i="0" u="none" strike="noStrike" cap="none" normalizeH="0" baseline="0" dirty="0" err="1" smtClean="0">
                          <a:ln>
                            <a:noFill/>
                          </a:ln>
                          <a:solidFill>
                            <a:schemeClr val="tx1"/>
                          </a:solidFill>
                          <a:effectLst/>
                          <a:latin typeface="Courier New" pitchFamily="49" charset="0"/>
                        </a:rPr>
                        <a:t>InOrden</a:t>
                      </a:r>
                      <a:r>
                        <a:rPr kumimoji="0" lang="es-MX" sz="1800" b="1" i="0" u="none" strike="noStrike" cap="none" normalizeH="0" baseline="0" dirty="0" smtClean="0">
                          <a:ln>
                            <a:noFill/>
                          </a:ln>
                          <a:solidFill>
                            <a:schemeClr val="tx1"/>
                          </a:solidFill>
                          <a:effectLst/>
                          <a:latin typeface="Courier New" pitchFamily="49" charset="0"/>
                        </a:rPr>
                        <a:t>(</a:t>
                      </a:r>
                      <a:r>
                        <a:rPr kumimoji="0" lang="es-MX" sz="1800" b="1" i="0" u="none" strike="noStrike" cap="none" normalizeH="0" baseline="0" dirty="0" err="1" smtClean="0">
                          <a:ln>
                            <a:noFill/>
                          </a:ln>
                          <a:solidFill>
                            <a:schemeClr val="tx1"/>
                          </a:solidFill>
                          <a:effectLst/>
                          <a:latin typeface="Courier New" pitchFamily="49" charset="0"/>
                        </a:rPr>
                        <a:t>Raiz,SubDer</a:t>
                      </a:r>
                      <a:r>
                        <a:rPr kumimoji="0" lang="es-MX" sz="1800" b="1" i="0" u="none" strike="noStrike" cap="none" normalizeH="0" baseline="0" dirty="0" smtClean="0">
                          <a:ln>
                            <a:noFill/>
                          </a:ln>
                          <a:solidFill>
                            <a:schemeClr val="tx1"/>
                          </a:solidFill>
                          <a:effectLst/>
                          <a:latin typeface="Courier New" pitchFamily="49" charset="0"/>
                        </a:rPr>
                        <a: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   </a:t>
                      </a:r>
                      <a:r>
                        <a:rPr kumimoji="0" lang="es-MX" sz="1800" b="1" i="0" u="none" strike="noStrike" cap="none" normalizeH="0" baseline="0" dirty="0" err="1" smtClean="0">
                          <a:ln>
                            <a:noFill/>
                          </a:ln>
                          <a:solidFill>
                            <a:schemeClr val="tx1"/>
                          </a:solidFill>
                          <a:effectLst/>
                          <a:latin typeface="Courier New" pitchFamily="49" charset="0"/>
                        </a:rPr>
                        <a:t>Fin_decision</a:t>
                      </a:r>
                      <a:endParaRPr kumimoji="0" lang="es-MX" sz="18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err="1" smtClean="0">
                          <a:ln>
                            <a:noFill/>
                          </a:ln>
                          <a:solidFill>
                            <a:schemeClr val="tx1"/>
                          </a:solidFill>
                          <a:effectLst/>
                          <a:latin typeface="Courier New" pitchFamily="49" charset="0"/>
                        </a:rPr>
                        <a:t>Fin_Algoritmo</a:t>
                      </a:r>
                      <a:endParaRPr kumimoji="0" lang="es-ES" sz="1800" b="1" i="0" u="none" strike="noStrike" cap="none" normalizeH="0" baseline="0" dirty="0" smtClean="0">
                        <a:ln>
                          <a:noFill/>
                        </a:ln>
                        <a:solidFill>
                          <a:schemeClr val="tx1"/>
                        </a:solidFill>
                        <a:effectLst/>
                        <a:latin typeface="Courier New" pitchFamily="49" charset="0"/>
                      </a:endParaRPr>
                    </a:p>
                  </a:txBody>
                  <a:tcPr marL="91416" marR="91416"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graphicFrame>
        <p:nvGraphicFramePr>
          <p:cNvPr id="404536" name="Group 56"/>
          <p:cNvGraphicFramePr>
            <a:graphicFrameLocks noGrp="1"/>
          </p:cNvGraphicFramePr>
          <p:nvPr>
            <p:extLst/>
          </p:nvPr>
        </p:nvGraphicFramePr>
        <p:xfrm>
          <a:off x="6136584" y="1718439"/>
          <a:ext cx="4584058" cy="2377392"/>
        </p:xfrm>
        <a:graphic>
          <a:graphicData uri="http://schemas.openxmlformats.org/drawingml/2006/table">
            <a:tbl>
              <a:tblPr/>
              <a:tblGrid>
                <a:gridCol w="4584058"/>
              </a:tblGrid>
              <a:tr h="36566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Algoritmo </a:t>
                      </a:r>
                      <a:r>
                        <a:rPr kumimoji="0" lang="es-MX" sz="1800" b="1" i="0" u="none" strike="noStrike" cap="none" normalizeH="0" baseline="0" dirty="0" err="1" smtClean="0">
                          <a:ln>
                            <a:noFill/>
                          </a:ln>
                          <a:solidFill>
                            <a:schemeClr val="tx1"/>
                          </a:solidFill>
                          <a:effectLst/>
                          <a:latin typeface="Courier New" pitchFamily="49" charset="0"/>
                        </a:rPr>
                        <a:t>PosOrden</a:t>
                      </a:r>
                      <a:r>
                        <a:rPr kumimoji="0" lang="es-MX" sz="1800" b="1" i="0" u="none" strike="noStrike" cap="none" normalizeH="0" baseline="0" dirty="0" smtClean="0">
                          <a:ln>
                            <a:noFill/>
                          </a:ln>
                          <a:solidFill>
                            <a:schemeClr val="tx1"/>
                          </a:solidFill>
                          <a:effectLst/>
                          <a:latin typeface="Courier New" pitchFamily="49" charset="0"/>
                        </a:rPr>
                        <a:t> (</a:t>
                      </a:r>
                      <a:r>
                        <a:rPr kumimoji="0" lang="es-MX" sz="1800" b="1" i="0" u="none" strike="noStrike" cap="none" normalizeH="0" baseline="0" dirty="0" err="1" smtClean="0">
                          <a:ln>
                            <a:noFill/>
                          </a:ln>
                          <a:solidFill>
                            <a:schemeClr val="tx1"/>
                          </a:solidFill>
                          <a:effectLst/>
                          <a:latin typeface="Courier New" pitchFamily="49" charset="0"/>
                        </a:rPr>
                        <a:t>Raiz</a:t>
                      </a:r>
                      <a:r>
                        <a:rPr kumimoji="0" lang="es-MX" sz="1800" b="1" i="0" u="none" strike="noStrike" cap="none" normalizeH="0" baseline="0" dirty="0" smtClean="0">
                          <a:ln>
                            <a:noFill/>
                          </a:ln>
                          <a:solidFill>
                            <a:schemeClr val="tx1"/>
                          </a:solidFill>
                          <a:effectLst/>
                          <a:latin typeface="Courier New" pitchFamily="49" charset="0"/>
                        </a:rPr>
                        <a:t>)</a:t>
                      </a:r>
                      <a:endParaRPr kumimoji="0" lang="es-ES" sz="1800" b="1" i="0" u="none" strike="noStrike" cap="none" normalizeH="0" baseline="0" dirty="0" smtClean="0">
                        <a:ln>
                          <a:noFill/>
                        </a:ln>
                        <a:solidFill>
                          <a:schemeClr val="tx1"/>
                        </a:solidFill>
                        <a:effectLst/>
                        <a:latin typeface="Courier New" pitchFamily="49" charset="0"/>
                      </a:endParaRPr>
                    </a:p>
                  </a:txBody>
                  <a:tcPr marL="91416" marR="91416"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115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   Si </a:t>
                      </a:r>
                      <a:r>
                        <a:rPr kumimoji="0" lang="es-MX" sz="1800" b="1" i="0" u="none" strike="noStrike" cap="none" normalizeH="0" baseline="0" dirty="0" err="1" smtClean="0">
                          <a:ln>
                            <a:noFill/>
                          </a:ln>
                          <a:solidFill>
                            <a:schemeClr val="tx1"/>
                          </a:solidFill>
                          <a:effectLst/>
                          <a:latin typeface="Courier New" pitchFamily="49" charset="0"/>
                        </a:rPr>
                        <a:t>Raiz</a:t>
                      </a:r>
                      <a:r>
                        <a:rPr kumimoji="0" lang="es-MX" sz="1800" b="1" i="0" u="none" strike="noStrike" cap="none" normalizeH="0" baseline="0" dirty="0" smtClean="0">
                          <a:ln>
                            <a:noFill/>
                          </a:ln>
                          <a:solidFill>
                            <a:schemeClr val="tx1"/>
                          </a:solidFill>
                          <a:effectLst/>
                          <a:latin typeface="Courier New" pitchFamily="49" charset="0"/>
                        </a:rPr>
                        <a:t> &lt;&gt; </a:t>
                      </a:r>
                      <a:r>
                        <a:rPr kumimoji="0" lang="es-MX" sz="1800" b="1" i="0" u="none" strike="noStrike" cap="none" normalizeH="0" baseline="0" dirty="0" err="1" smtClean="0">
                          <a:ln>
                            <a:noFill/>
                          </a:ln>
                          <a:solidFill>
                            <a:schemeClr val="tx1"/>
                          </a:solidFill>
                          <a:effectLst/>
                          <a:latin typeface="Courier New" pitchFamily="49" charset="0"/>
                        </a:rPr>
                        <a:t>null</a:t>
                      </a:r>
                      <a:r>
                        <a:rPr kumimoji="0" lang="es-MX" sz="1800" b="1" i="0" u="none" strike="noStrike" cap="none" normalizeH="0" baseline="0" dirty="0" smtClean="0">
                          <a:ln>
                            <a:noFill/>
                          </a:ln>
                          <a:solidFill>
                            <a:schemeClr val="tx1"/>
                          </a:solidFill>
                          <a:effectLst/>
                          <a:latin typeface="Courier New" pitchFamily="49" charset="0"/>
                        </a:rPr>
                        <a:t> Entonces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      </a:t>
                      </a:r>
                      <a:r>
                        <a:rPr kumimoji="0" lang="es-MX" sz="1800" b="1" i="0" u="none" strike="noStrike" cap="none" normalizeH="0" baseline="0" dirty="0" err="1" smtClean="0">
                          <a:ln>
                            <a:noFill/>
                          </a:ln>
                          <a:solidFill>
                            <a:schemeClr val="tx1"/>
                          </a:solidFill>
                          <a:effectLst/>
                          <a:latin typeface="Courier New" pitchFamily="49" charset="0"/>
                        </a:rPr>
                        <a:t>PostOrden</a:t>
                      </a:r>
                      <a:r>
                        <a:rPr kumimoji="0" lang="es-MX" sz="1800" b="1" i="0" u="none" strike="noStrike" cap="none" normalizeH="0" baseline="0" dirty="0" smtClean="0">
                          <a:ln>
                            <a:noFill/>
                          </a:ln>
                          <a:solidFill>
                            <a:schemeClr val="tx1"/>
                          </a:solidFill>
                          <a:effectLst/>
                          <a:latin typeface="Courier New" pitchFamily="49" charset="0"/>
                        </a:rPr>
                        <a:t>(</a:t>
                      </a:r>
                      <a:r>
                        <a:rPr kumimoji="0" lang="es-MX" sz="1800" b="1" i="0" u="none" strike="noStrike" cap="none" normalizeH="0" baseline="0" dirty="0" err="1" smtClean="0">
                          <a:ln>
                            <a:noFill/>
                          </a:ln>
                          <a:solidFill>
                            <a:schemeClr val="tx1"/>
                          </a:solidFill>
                          <a:effectLst/>
                          <a:latin typeface="Courier New" pitchFamily="49" charset="0"/>
                        </a:rPr>
                        <a:t>Raiz.SubIzq</a:t>
                      </a:r>
                      <a:r>
                        <a:rPr kumimoji="0" lang="es-MX" sz="1800" b="1" i="0" u="none" strike="noStrike" cap="none" normalizeH="0" baseline="0" dirty="0" smtClean="0">
                          <a:ln>
                            <a:noFill/>
                          </a:ln>
                          <a:solidFill>
                            <a:schemeClr val="tx1"/>
                          </a:solidFill>
                          <a:effectLst/>
                          <a:latin typeface="Courier New" pitchFamily="49" charset="0"/>
                        </a:rPr>
                        <a: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      </a:t>
                      </a:r>
                      <a:r>
                        <a:rPr kumimoji="0" lang="es-MX" sz="1800" b="1" i="0" u="none" strike="noStrike" cap="none" normalizeH="0" baseline="0" dirty="0" err="1" smtClean="0">
                          <a:ln>
                            <a:noFill/>
                          </a:ln>
                          <a:solidFill>
                            <a:schemeClr val="tx1"/>
                          </a:solidFill>
                          <a:effectLst/>
                          <a:latin typeface="Courier New" pitchFamily="49" charset="0"/>
                        </a:rPr>
                        <a:t>PostOrden</a:t>
                      </a:r>
                      <a:r>
                        <a:rPr kumimoji="0" lang="es-MX" sz="1800" b="1" i="0" u="none" strike="noStrike" cap="none" normalizeH="0" baseline="0" dirty="0" smtClean="0">
                          <a:ln>
                            <a:noFill/>
                          </a:ln>
                          <a:solidFill>
                            <a:schemeClr val="tx1"/>
                          </a:solidFill>
                          <a:effectLst/>
                          <a:latin typeface="Courier New" pitchFamily="49" charset="0"/>
                        </a:rPr>
                        <a:t>(</a:t>
                      </a:r>
                      <a:r>
                        <a:rPr kumimoji="0" lang="es-MX" sz="1800" b="1" i="0" u="none" strike="noStrike" cap="none" normalizeH="0" baseline="0" smtClean="0">
                          <a:ln>
                            <a:noFill/>
                          </a:ln>
                          <a:solidFill>
                            <a:schemeClr val="tx1"/>
                          </a:solidFill>
                          <a:effectLst/>
                          <a:latin typeface="Courier New" pitchFamily="49" charset="0"/>
                        </a:rPr>
                        <a:t>Raiz.SubDer</a:t>
                      </a:r>
                      <a:r>
                        <a:rPr kumimoji="0" lang="es-MX" sz="1800" b="1" i="0" u="none" strike="noStrike" cap="none" normalizeH="0" baseline="0" dirty="0" smtClean="0">
                          <a:ln>
                            <a:noFill/>
                          </a:ln>
                          <a:solidFill>
                            <a:schemeClr val="tx1"/>
                          </a:solidFill>
                          <a:effectLst/>
                          <a:latin typeface="Courier New" pitchFamily="49" charset="0"/>
                        </a:rPr>
                        <a: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      Imprime </a:t>
                      </a:r>
                      <a:r>
                        <a:rPr kumimoji="0" lang="es-MX" sz="1800" b="1" i="0" u="none" strike="noStrike" cap="none" normalizeH="0" baseline="0" dirty="0" err="1" smtClean="0">
                          <a:ln>
                            <a:noFill/>
                          </a:ln>
                          <a:solidFill>
                            <a:schemeClr val="tx1"/>
                          </a:solidFill>
                          <a:effectLst/>
                          <a:latin typeface="Courier New" pitchFamily="49" charset="0"/>
                        </a:rPr>
                        <a:t>Raiz.Informacion</a:t>
                      </a:r>
                      <a:endParaRPr kumimoji="0" lang="es-MX" sz="18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   </a:t>
                      </a:r>
                      <a:r>
                        <a:rPr kumimoji="0" lang="es-MX" sz="1800" b="1" i="0" u="none" strike="noStrike" cap="none" normalizeH="0" baseline="0" dirty="0" err="1" smtClean="0">
                          <a:ln>
                            <a:noFill/>
                          </a:ln>
                          <a:solidFill>
                            <a:schemeClr val="tx1"/>
                          </a:solidFill>
                          <a:effectLst/>
                          <a:latin typeface="Courier New" pitchFamily="49" charset="0"/>
                        </a:rPr>
                        <a:t>Fin_decision</a:t>
                      </a:r>
                      <a:endParaRPr kumimoji="0" lang="es-MX" sz="18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err="1" smtClean="0">
                          <a:ln>
                            <a:noFill/>
                          </a:ln>
                          <a:solidFill>
                            <a:schemeClr val="tx1"/>
                          </a:solidFill>
                          <a:effectLst/>
                          <a:latin typeface="Courier New" pitchFamily="49" charset="0"/>
                        </a:rPr>
                        <a:t>Fin_Algoritmo</a:t>
                      </a:r>
                      <a:endParaRPr kumimoji="0" lang="es-ES" sz="1800" b="1" i="0" u="none" strike="noStrike" cap="none" normalizeH="0" baseline="0" dirty="0" smtClean="0">
                        <a:ln>
                          <a:noFill/>
                        </a:ln>
                        <a:solidFill>
                          <a:schemeClr val="tx1"/>
                        </a:solidFill>
                        <a:effectLst/>
                        <a:latin typeface="Courier New" pitchFamily="49" charset="0"/>
                      </a:endParaRPr>
                    </a:p>
                  </a:txBody>
                  <a:tcPr marL="91416" marR="91416"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74289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44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45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45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1846262" y="476250"/>
            <a:ext cx="43195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spAutoFit/>
          </a:bodyPr>
          <a:lstStyle>
            <a:lvl1pPr>
              <a:defRPr>
                <a:solidFill>
                  <a:schemeClr val="tx1"/>
                </a:solidFill>
                <a:latin typeface="Arial" panose="020B0604020202020204" pitchFamily="34" charset="0"/>
              </a:defRPr>
            </a:lvl1pPr>
            <a:lvl2pPr marL="4556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marL="1830388">
              <a:defRPr>
                <a:solidFill>
                  <a:schemeClr val="tx1"/>
                </a:solidFill>
                <a:latin typeface="Arial" panose="020B0604020202020204" pitchFamily="34" charset="0"/>
              </a:defRPr>
            </a:lvl5pPr>
            <a:lvl6pPr marL="2287588" fontAlgn="base">
              <a:spcBef>
                <a:spcPct val="0"/>
              </a:spcBef>
              <a:spcAft>
                <a:spcPct val="0"/>
              </a:spcAft>
              <a:defRPr>
                <a:solidFill>
                  <a:schemeClr val="tx1"/>
                </a:solidFill>
                <a:latin typeface="Arial" panose="020B0604020202020204" pitchFamily="34" charset="0"/>
              </a:defRPr>
            </a:lvl6pPr>
            <a:lvl7pPr marL="2744788" fontAlgn="base">
              <a:spcBef>
                <a:spcPct val="0"/>
              </a:spcBef>
              <a:spcAft>
                <a:spcPct val="0"/>
              </a:spcAft>
              <a:defRPr>
                <a:solidFill>
                  <a:schemeClr val="tx1"/>
                </a:solidFill>
                <a:latin typeface="Arial" panose="020B0604020202020204" pitchFamily="34" charset="0"/>
              </a:defRPr>
            </a:lvl7pPr>
            <a:lvl8pPr marL="3201988" fontAlgn="base">
              <a:spcBef>
                <a:spcPct val="0"/>
              </a:spcBef>
              <a:spcAft>
                <a:spcPct val="0"/>
              </a:spcAft>
              <a:defRPr>
                <a:solidFill>
                  <a:schemeClr val="tx1"/>
                </a:solidFill>
                <a:latin typeface="Arial" panose="020B0604020202020204" pitchFamily="34" charset="0"/>
              </a:defRPr>
            </a:lvl8pPr>
            <a:lvl9pPr marL="3659188" fontAlgn="base">
              <a:spcBef>
                <a:spcPct val="0"/>
              </a:spcBef>
              <a:spcAft>
                <a:spcPct val="0"/>
              </a:spcAft>
              <a:defRPr>
                <a:solidFill>
                  <a:schemeClr val="tx1"/>
                </a:solidFill>
                <a:latin typeface="Arial" panose="020B0604020202020204" pitchFamily="34" charset="0"/>
              </a:defRPr>
            </a:lvl9pPr>
          </a:lstStyle>
          <a:p>
            <a:r>
              <a:rPr lang="es-MX" altLang="es-MX" sz="3200" b="1">
                <a:solidFill>
                  <a:schemeClr val="accent2"/>
                </a:solidFill>
                <a:latin typeface="Comic Sans MS" panose="030F0702030302020204" pitchFamily="66" charset="0"/>
              </a:rPr>
              <a:t>Recorrido Preorden</a:t>
            </a:r>
          </a:p>
        </p:txBody>
      </p:sp>
      <p:sp>
        <p:nvSpPr>
          <p:cNvPr id="26628" name="Rectangle 4"/>
          <p:cNvSpPr>
            <a:spLocks noChangeArrowheads="1"/>
          </p:cNvSpPr>
          <p:nvPr/>
        </p:nvSpPr>
        <p:spPr bwMode="auto">
          <a:xfrm>
            <a:off x="1917700" y="1093789"/>
            <a:ext cx="8424862" cy="1200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spAutoFit/>
          </a:bodyPr>
          <a:lstStyle>
            <a:lvl1pPr>
              <a:defRPr>
                <a:solidFill>
                  <a:schemeClr val="tx1"/>
                </a:solidFill>
                <a:latin typeface="Arial" panose="020B0604020202020204" pitchFamily="34" charset="0"/>
              </a:defRPr>
            </a:lvl1pPr>
            <a:lvl2pPr marL="4556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marL="1830388">
              <a:defRPr>
                <a:solidFill>
                  <a:schemeClr val="tx1"/>
                </a:solidFill>
                <a:latin typeface="Arial" panose="020B0604020202020204" pitchFamily="34" charset="0"/>
              </a:defRPr>
            </a:lvl5pPr>
            <a:lvl6pPr marL="2287588" fontAlgn="base">
              <a:spcBef>
                <a:spcPct val="0"/>
              </a:spcBef>
              <a:spcAft>
                <a:spcPct val="0"/>
              </a:spcAft>
              <a:defRPr>
                <a:solidFill>
                  <a:schemeClr val="tx1"/>
                </a:solidFill>
                <a:latin typeface="Arial" panose="020B0604020202020204" pitchFamily="34" charset="0"/>
              </a:defRPr>
            </a:lvl6pPr>
            <a:lvl7pPr marL="2744788" fontAlgn="base">
              <a:spcBef>
                <a:spcPct val="0"/>
              </a:spcBef>
              <a:spcAft>
                <a:spcPct val="0"/>
              </a:spcAft>
              <a:defRPr>
                <a:solidFill>
                  <a:schemeClr val="tx1"/>
                </a:solidFill>
                <a:latin typeface="Arial" panose="020B0604020202020204" pitchFamily="34" charset="0"/>
              </a:defRPr>
            </a:lvl7pPr>
            <a:lvl8pPr marL="3201988" fontAlgn="base">
              <a:spcBef>
                <a:spcPct val="0"/>
              </a:spcBef>
              <a:spcAft>
                <a:spcPct val="0"/>
              </a:spcAft>
              <a:defRPr>
                <a:solidFill>
                  <a:schemeClr val="tx1"/>
                </a:solidFill>
                <a:latin typeface="Arial" panose="020B0604020202020204" pitchFamily="34" charset="0"/>
              </a:defRPr>
            </a:lvl8pPr>
            <a:lvl9pPr marL="3659188" fontAlgn="base">
              <a:spcBef>
                <a:spcPct val="0"/>
              </a:spcBef>
              <a:spcAft>
                <a:spcPct val="0"/>
              </a:spcAft>
              <a:defRPr>
                <a:solidFill>
                  <a:schemeClr val="tx1"/>
                </a:solidFill>
                <a:latin typeface="Arial" panose="020B0604020202020204" pitchFamily="34" charset="0"/>
              </a:defRPr>
            </a:lvl9pPr>
          </a:lstStyle>
          <a:p>
            <a:pPr>
              <a:buFont typeface="Wingdings" panose="05000000000000000000" pitchFamily="2" charset="2"/>
              <a:buChar char="q"/>
            </a:pPr>
            <a:r>
              <a:rPr lang="es-MX" altLang="es-MX">
                <a:latin typeface="Comic Sans MS" panose="030F0702030302020204" pitchFamily="66" charset="0"/>
              </a:rPr>
              <a:t> Se visita primero la raíz, luego el subárbol izquierdo y por ultimo el subárbol derecho, esto de manera recursiva para cada subárbol partiendo de la raíz.</a:t>
            </a:r>
          </a:p>
        </p:txBody>
      </p:sp>
      <p:pic>
        <p:nvPicPr>
          <p:cNvPr id="266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8013" y="2781300"/>
            <a:ext cx="3603625" cy="296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2776" y="2781301"/>
            <a:ext cx="4859337" cy="310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595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ChangeArrowheads="1"/>
          </p:cNvSpPr>
          <p:nvPr/>
        </p:nvSpPr>
        <p:spPr bwMode="auto">
          <a:xfrm>
            <a:off x="1846262" y="476250"/>
            <a:ext cx="43195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spAutoFit/>
          </a:bodyPr>
          <a:lstStyle>
            <a:lvl1pPr>
              <a:defRPr>
                <a:solidFill>
                  <a:schemeClr val="tx1"/>
                </a:solidFill>
                <a:latin typeface="Arial" panose="020B0604020202020204" pitchFamily="34" charset="0"/>
              </a:defRPr>
            </a:lvl1pPr>
            <a:lvl2pPr marL="4556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marL="1830388">
              <a:defRPr>
                <a:solidFill>
                  <a:schemeClr val="tx1"/>
                </a:solidFill>
                <a:latin typeface="Arial" panose="020B0604020202020204" pitchFamily="34" charset="0"/>
              </a:defRPr>
            </a:lvl5pPr>
            <a:lvl6pPr marL="2287588" fontAlgn="base">
              <a:spcBef>
                <a:spcPct val="0"/>
              </a:spcBef>
              <a:spcAft>
                <a:spcPct val="0"/>
              </a:spcAft>
              <a:defRPr>
                <a:solidFill>
                  <a:schemeClr val="tx1"/>
                </a:solidFill>
                <a:latin typeface="Arial" panose="020B0604020202020204" pitchFamily="34" charset="0"/>
              </a:defRPr>
            </a:lvl6pPr>
            <a:lvl7pPr marL="2744788" fontAlgn="base">
              <a:spcBef>
                <a:spcPct val="0"/>
              </a:spcBef>
              <a:spcAft>
                <a:spcPct val="0"/>
              </a:spcAft>
              <a:defRPr>
                <a:solidFill>
                  <a:schemeClr val="tx1"/>
                </a:solidFill>
                <a:latin typeface="Arial" panose="020B0604020202020204" pitchFamily="34" charset="0"/>
              </a:defRPr>
            </a:lvl7pPr>
            <a:lvl8pPr marL="3201988" fontAlgn="base">
              <a:spcBef>
                <a:spcPct val="0"/>
              </a:spcBef>
              <a:spcAft>
                <a:spcPct val="0"/>
              </a:spcAft>
              <a:defRPr>
                <a:solidFill>
                  <a:schemeClr val="tx1"/>
                </a:solidFill>
                <a:latin typeface="Arial" panose="020B0604020202020204" pitchFamily="34" charset="0"/>
              </a:defRPr>
            </a:lvl8pPr>
            <a:lvl9pPr marL="3659188" fontAlgn="base">
              <a:spcBef>
                <a:spcPct val="0"/>
              </a:spcBef>
              <a:spcAft>
                <a:spcPct val="0"/>
              </a:spcAft>
              <a:defRPr>
                <a:solidFill>
                  <a:schemeClr val="tx1"/>
                </a:solidFill>
                <a:latin typeface="Arial" panose="020B0604020202020204" pitchFamily="34" charset="0"/>
              </a:defRPr>
            </a:lvl9pPr>
          </a:lstStyle>
          <a:p>
            <a:r>
              <a:rPr lang="es-MX" altLang="es-MX" sz="3200" b="1">
                <a:solidFill>
                  <a:schemeClr val="accent2"/>
                </a:solidFill>
                <a:latin typeface="Comic Sans MS" panose="030F0702030302020204" pitchFamily="66" charset="0"/>
              </a:rPr>
              <a:t>Recorrido Inorden</a:t>
            </a:r>
          </a:p>
        </p:txBody>
      </p:sp>
      <p:sp>
        <p:nvSpPr>
          <p:cNvPr id="28676" name="Rectangle 4"/>
          <p:cNvSpPr>
            <a:spLocks noChangeArrowheads="1"/>
          </p:cNvSpPr>
          <p:nvPr/>
        </p:nvSpPr>
        <p:spPr bwMode="auto">
          <a:xfrm>
            <a:off x="1917700" y="1093789"/>
            <a:ext cx="8424862" cy="1200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spAutoFit/>
          </a:bodyPr>
          <a:lstStyle>
            <a:lvl1pPr>
              <a:defRPr>
                <a:solidFill>
                  <a:schemeClr val="tx1"/>
                </a:solidFill>
                <a:latin typeface="Arial" panose="020B0604020202020204" pitchFamily="34" charset="0"/>
              </a:defRPr>
            </a:lvl1pPr>
            <a:lvl2pPr marL="4556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marL="1830388">
              <a:defRPr>
                <a:solidFill>
                  <a:schemeClr val="tx1"/>
                </a:solidFill>
                <a:latin typeface="Arial" panose="020B0604020202020204" pitchFamily="34" charset="0"/>
              </a:defRPr>
            </a:lvl5pPr>
            <a:lvl6pPr marL="2287588" fontAlgn="base">
              <a:spcBef>
                <a:spcPct val="0"/>
              </a:spcBef>
              <a:spcAft>
                <a:spcPct val="0"/>
              </a:spcAft>
              <a:defRPr>
                <a:solidFill>
                  <a:schemeClr val="tx1"/>
                </a:solidFill>
                <a:latin typeface="Arial" panose="020B0604020202020204" pitchFamily="34" charset="0"/>
              </a:defRPr>
            </a:lvl6pPr>
            <a:lvl7pPr marL="2744788" fontAlgn="base">
              <a:spcBef>
                <a:spcPct val="0"/>
              </a:spcBef>
              <a:spcAft>
                <a:spcPct val="0"/>
              </a:spcAft>
              <a:defRPr>
                <a:solidFill>
                  <a:schemeClr val="tx1"/>
                </a:solidFill>
                <a:latin typeface="Arial" panose="020B0604020202020204" pitchFamily="34" charset="0"/>
              </a:defRPr>
            </a:lvl7pPr>
            <a:lvl8pPr marL="3201988" fontAlgn="base">
              <a:spcBef>
                <a:spcPct val="0"/>
              </a:spcBef>
              <a:spcAft>
                <a:spcPct val="0"/>
              </a:spcAft>
              <a:defRPr>
                <a:solidFill>
                  <a:schemeClr val="tx1"/>
                </a:solidFill>
                <a:latin typeface="Arial" panose="020B0604020202020204" pitchFamily="34" charset="0"/>
              </a:defRPr>
            </a:lvl8pPr>
            <a:lvl9pPr marL="3659188" fontAlgn="base">
              <a:spcBef>
                <a:spcPct val="0"/>
              </a:spcBef>
              <a:spcAft>
                <a:spcPct val="0"/>
              </a:spcAft>
              <a:defRPr>
                <a:solidFill>
                  <a:schemeClr val="tx1"/>
                </a:solidFill>
                <a:latin typeface="Arial" panose="020B0604020202020204" pitchFamily="34" charset="0"/>
              </a:defRPr>
            </a:lvl9pPr>
          </a:lstStyle>
          <a:p>
            <a:pPr>
              <a:buFont typeface="Wingdings" panose="05000000000000000000" pitchFamily="2" charset="2"/>
              <a:buChar char="q"/>
            </a:pPr>
            <a:r>
              <a:rPr lang="es-MX" altLang="es-MX">
                <a:latin typeface="Comic Sans MS" panose="030F0702030302020204" pitchFamily="66" charset="0"/>
              </a:rPr>
              <a:t> Se visita primero el subárbol izquierdo, luego la raíz y por ultimo el subárbol derecho, esto de manera recursiva para cada subárbol partiendo de la raíz.</a:t>
            </a:r>
          </a:p>
        </p:txBody>
      </p:sp>
      <p:pic>
        <p:nvPicPr>
          <p:cNvPr id="2867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8012" y="2800350"/>
            <a:ext cx="3570288" cy="289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8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263" y="2774951"/>
            <a:ext cx="5040313" cy="310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4171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8012" y="2708276"/>
            <a:ext cx="3600450" cy="298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9" name="Rectangle 3"/>
          <p:cNvSpPr>
            <a:spLocks noChangeArrowheads="1"/>
          </p:cNvSpPr>
          <p:nvPr/>
        </p:nvSpPr>
        <p:spPr bwMode="auto">
          <a:xfrm>
            <a:off x="1846262" y="476250"/>
            <a:ext cx="43195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spAutoFit/>
          </a:bodyPr>
          <a:lstStyle>
            <a:lvl1pPr>
              <a:defRPr>
                <a:solidFill>
                  <a:schemeClr val="tx1"/>
                </a:solidFill>
                <a:latin typeface="Arial" panose="020B0604020202020204" pitchFamily="34" charset="0"/>
              </a:defRPr>
            </a:lvl1pPr>
            <a:lvl2pPr marL="4556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marL="1830388">
              <a:defRPr>
                <a:solidFill>
                  <a:schemeClr val="tx1"/>
                </a:solidFill>
                <a:latin typeface="Arial" panose="020B0604020202020204" pitchFamily="34" charset="0"/>
              </a:defRPr>
            </a:lvl5pPr>
            <a:lvl6pPr marL="2287588" fontAlgn="base">
              <a:spcBef>
                <a:spcPct val="0"/>
              </a:spcBef>
              <a:spcAft>
                <a:spcPct val="0"/>
              </a:spcAft>
              <a:defRPr>
                <a:solidFill>
                  <a:schemeClr val="tx1"/>
                </a:solidFill>
                <a:latin typeface="Arial" panose="020B0604020202020204" pitchFamily="34" charset="0"/>
              </a:defRPr>
            </a:lvl6pPr>
            <a:lvl7pPr marL="2744788" fontAlgn="base">
              <a:spcBef>
                <a:spcPct val="0"/>
              </a:spcBef>
              <a:spcAft>
                <a:spcPct val="0"/>
              </a:spcAft>
              <a:defRPr>
                <a:solidFill>
                  <a:schemeClr val="tx1"/>
                </a:solidFill>
                <a:latin typeface="Arial" panose="020B0604020202020204" pitchFamily="34" charset="0"/>
              </a:defRPr>
            </a:lvl7pPr>
            <a:lvl8pPr marL="3201988" fontAlgn="base">
              <a:spcBef>
                <a:spcPct val="0"/>
              </a:spcBef>
              <a:spcAft>
                <a:spcPct val="0"/>
              </a:spcAft>
              <a:defRPr>
                <a:solidFill>
                  <a:schemeClr val="tx1"/>
                </a:solidFill>
                <a:latin typeface="Arial" panose="020B0604020202020204" pitchFamily="34" charset="0"/>
              </a:defRPr>
            </a:lvl8pPr>
            <a:lvl9pPr marL="3659188" fontAlgn="base">
              <a:spcBef>
                <a:spcPct val="0"/>
              </a:spcBef>
              <a:spcAft>
                <a:spcPct val="0"/>
              </a:spcAft>
              <a:defRPr>
                <a:solidFill>
                  <a:schemeClr val="tx1"/>
                </a:solidFill>
                <a:latin typeface="Arial" panose="020B0604020202020204" pitchFamily="34" charset="0"/>
              </a:defRPr>
            </a:lvl9pPr>
          </a:lstStyle>
          <a:p>
            <a:r>
              <a:rPr lang="es-MX" altLang="es-MX" sz="3200" b="1">
                <a:solidFill>
                  <a:schemeClr val="accent2"/>
                </a:solidFill>
                <a:latin typeface="Comic Sans MS" panose="030F0702030302020204" pitchFamily="66" charset="0"/>
              </a:rPr>
              <a:t>Recorrido Postorden</a:t>
            </a:r>
          </a:p>
        </p:txBody>
      </p:sp>
      <p:sp>
        <p:nvSpPr>
          <p:cNvPr id="29700" name="Rectangle 4"/>
          <p:cNvSpPr>
            <a:spLocks noChangeArrowheads="1"/>
          </p:cNvSpPr>
          <p:nvPr/>
        </p:nvSpPr>
        <p:spPr bwMode="auto">
          <a:xfrm>
            <a:off x="1917700" y="1093789"/>
            <a:ext cx="8424862" cy="1200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spAutoFit/>
          </a:bodyPr>
          <a:lstStyle>
            <a:lvl1pPr>
              <a:defRPr>
                <a:solidFill>
                  <a:schemeClr val="tx1"/>
                </a:solidFill>
                <a:latin typeface="Arial" panose="020B0604020202020204" pitchFamily="34" charset="0"/>
              </a:defRPr>
            </a:lvl1pPr>
            <a:lvl2pPr marL="4556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marL="1830388">
              <a:defRPr>
                <a:solidFill>
                  <a:schemeClr val="tx1"/>
                </a:solidFill>
                <a:latin typeface="Arial" panose="020B0604020202020204" pitchFamily="34" charset="0"/>
              </a:defRPr>
            </a:lvl5pPr>
            <a:lvl6pPr marL="2287588" fontAlgn="base">
              <a:spcBef>
                <a:spcPct val="0"/>
              </a:spcBef>
              <a:spcAft>
                <a:spcPct val="0"/>
              </a:spcAft>
              <a:defRPr>
                <a:solidFill>
                  <a:schemeClr val="tx1"/>
                </a:solidFill>
                <a:latin typeface="Arial" panose="020B0604020202020204" pitchFamily="34" charset="0"/>
              </a:defRPr>
            </a:lvl6pPr>
            <a:lvl7pPr marL="2744788" fontAlgn="base">
              <a:spcBef>
                <a:spcPct val="0"/>
              </a:spcBef>
              <a:spcAft>
                <a:spcPct val="0"/>
              </a:spcAft>
              <a:defRPr>
                <a:solidFill>
                  <a:schemeClr val="tx1"/>
                </a:solidFill>
                <a:latin typeface="Arial" panose="020B0604020202020204" pitchFamily="34" charset="0"/>
              </a:defRPr>
            </a:lvl7pPr>
            <a:lvl8pPr marL="3201988" fontAlgn="base">
              <a:spcBef>
                <a:spcPct val="0"/>
              </a:spcBef>
              <a:spcAft>
                <a:spcPct val="0"/>
              </a:spcAft>
              <a:defRPr>
                <a:solidFill>
                  <a:schemeClr val="tx1"/>
                </a:solidFill>
                <a:latin typeface="Arial" panose="020B0604020202020204" pitchFamily="34" charset="0"/>
              </a:defRPr>
            </a:lvl8pPr>
            <a:lvl9pPr marL="3659188" fontAlgn="base">
              <a:spcBef>
                <a:spcPct val="0"/>
              </a:spcBef>
              <a:spcAft>
                <a:spcPct val="0"/>
              </a:spcAft>
              <a:defRPr>
                <a:solidFill>
                  <a:schemeClr val="tx1"/>
                </a:solidFill>
                <a:latin typeface="Arial" panose="020B0604020202020204" pitchFamily="34" charset="0"/>
              </a:defRPr>
            </a:lvl9pPr>
          </a:lstStyle>
          <a:p>
            <a:pPr>
              <a:buFont typeface="Wingdings" panose="05000000000000000000" pitchFamily="2" charset="2"/>
              <a:buChar char="q"/>
            </a:pPr>
            <a:r>
              <a:rPr lang="es-MX" altLang="es-MX">
                <a:latin typeface="Comic Sans MS" panose="030F0702030302020204" pitchFamily="66" charset="0"/>
              </a:rPr>
              <a:t> Se visita primero el subárbol izquierdo luego el subárbol derecho y por ultimo la raíz, esto de manera recursiva para cada subárbol partiendo de la raíz.</a:t>
            </a:r>
          </a:p>
        </p:txBody>
      </p:sp>
      <p:pic>
        <p:nvPicPr>
          <p:cNvPr id="297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725" y="2781301"/>
            <a:ext cx="4824412" cy="310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3289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Ejercicio</a:t>
            </a:r>
            <a:endParaRPr lang="es-MX" dirty="0"/>
          </a:p>
        </p:txBody>
      </p:sp>
      <p:pic>
        <p:nvPicPr>
          <p:cNvPr id="3" name="Picture 7"/>
          <p:cNvPicPr/>
          <p:nvPr/>
        </p:nvPicPr>
        <p:blipFill>
          <a:blip r:embed="rId2"/>
          <a:stretch>
            <a:fillRect/>
          </a:stretch>
        </p:blipFill>
        <p:spPr>
          <a:xfrm>
            <a:off x="3978198" y="1074649"/>
            <a:ext cx="5176296" cy="2994908"/>
          </a:xfrm>
          <a:prstGeom prst="rect">
            <a:avLst/>
          </a:prstGeom>
        </p:spPr>
      </p:pic>
      <p:sp>
        <p:nvSpPr>
          <p:cNvPr id="4" name="CuadroTexto 3"/>
          <p:cNvSpPr txBox="1"/>
          <p:nvPr/>
        </p:nvSpPr>
        <p:spPr>
          <a:xfrm>
            <a:off x="1142703" y="5099599"/>
            <a:ext cx="2835496" cy="1199944"/>
          </a:xfrm>
          <a:prstGeom prst="rect">
            <a:avLst/>
          </a:prstGeom>
          <a:noFill/>
        </p:spPr>
        <p:txBody>
          <a:bodyPr wrap="square" rtlCol="0">
            <a:spAutoFit/>
          </a:bodyPr>
          <a:lstStyle/>
          <a:p>
            <a:r>
              <a:rPr lang="es-MX" sz="2399" dirty="0"/>
              <a:t>¿Cual sería el recorrido </a:t>
            </a:r>
            <a:r>
              <a:rPr lang="es-MX" sz="2399" dirty="0" err="1"/>
              <a:t>PreOrden</a:t>
            </a:r>
            <a:r>
              <a:rPr lang="es-MX" sz="2399" dirty="0" smtClean="0"/>
              <a:t>?</a:t>
            </a:r>
          </a:p>
          <a:p>
            <a:r>
              <a:rPr lang="es-MX" sz="2399" dirty="0" err="1" smtClean="0"/>
              <a:t>PosOrden</a:t>
            </a:r>
            <a:r>
              <a:rPr lang="es-MX" sz="2399" dirty="0" smtClean="0"/>
              <a:t>? </a:t>
            </a:r>
            <a:endParaRPr lang="es-MX" sz="2399" dirty="0"/>
          </a:p>
        </p:txBody>
      </p:sp>
    </p:spTree>
    <p:extLst>
      <p:ext uri="{BB962C8B-B14F-4D97-AF65-F5344CB8AC3E}">
        <p14:creationId xmlns:p14="http://schemas.microsoft.com/office/powerpoint/2010/main" val="5220731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Menú árboles:</a:t>
            </a:r>
            <a:endParaRPr lang="es-MX" dirty="0"/>
          </a:p>
        </p:txBody>
      </p:sp>
      <p:sp>
        <p:nvSpPr>
          <p:cNvPr id="3" name="Content Placeholder 2"/>
          <p:cNvSpPr>
            <a:spLocks noGrp="1"/>
          </p:cNvSpPr>
          <p:nvPr>
            <p:ph idx="1"/>
          </p:nvPr>
        </p:nvSpPr>
        <p:spPr/>
        <p:txBody>
          <a:bodyPr>
            <a:normAutofit lnSpcReduction="10000"/>
          </a:bodyPr>
          <a:lstStyle/>
          <a:p>
            <a:pPr marL="457063" indent="-457063">
              <a:buFont typeface="+mj-lt"/>
              <a:buAutoNum type="arabicPeriod"/>
            </a:pPr>
            <a:r>
              <a:rPr lang="es-MX" dirty="0" smtClean="0"/>
              <a:t>Agregar Nodo</a:t>
            </a:r>
          </a:p>
          <a:p>
            <a:pPr marL="457063" indent="-457063">
              <a:buFont typeface="+mj-lt"/>
              <a:buAutoNum type="arabicPeriod"/>
            </a:pPr>
            <a:r>
              <a:rPr lang="es-MX" dirty="0" smtClean="0"/>
              <a:t>Imprimir </a:t>
            </a:r>
            <a:r>
              <a:rPr lang="es-MX" dirty="0" err="1" smtClean="0"/>
              <a:t>InOrden</a:t>
            </a:r>
            <a:endParaRPr lang="es-MX" dirty="0" smtClean="0"/>
          </a:p>
          <a:p>
            <a:pPr marL="457063" indent="-457063">
              <a:buFont typeface="+mj-lt"/>
              <a:buAutoNum type="arabicPeriod"/>
            </a:pPr>
            <a:r>
              <a:rPr lang="es-MX" dirty="0" smtClean="0"/>
              <a:t>Imprimir </a:t>
            </a:r>
            <a:r>
              <a:rPr lang="es-MX" dirty="0" err="1" smtClean="0"/>
              <a:t>PreOrden</a:t>
            </a:r>
            <a:endParaRPr lang="es-MX" dirty="0" smtClean="0"/>
          </a:p>
          <a:p>
            <a:pPr marL="457063" indent="-457063">
              <a:buFont typeface="+mj-lt"/>
              <a:buAutoNum type="arabicPeriod"/>
            </a:pPr>
            <a:r>
              <a:rPr lang="es-MX" dirty="0" smtClean="0"/>
              <a:t>Imprimir </a:t>
            </a:r>
            <a:r>
              <a:rPr lang="es-MX" dirty="0" err="1" smtClean="0"/>
              <a:t>PosOrden</a:t>
            </a:r>
            <a:endParaRPr lang="es-MX" dirty="0" smtClean="0"/>
          </a:p>
          <a:p>
            <a:pPr marL="457063" indent="-457063">
              <a:buFont typeface="+mj-lt"/>
              <a:buAutoNum type="arabicPeriod"/>
            </a:pPr>
            <a:r>
              <a:rPr lang="es-MX" dirty="0" smtClean="0"/>
              <a:t>Buscar un Dato Recursivo (obteniendo por teclado el dato a buscar)</a:t>
            </a:r>
          </a:p>
          <a:p>
            <a:pPr marL="457063" indent="-457063">
              <a:buFont typeface="+mj-lt"/>
              <a:buAutoNum type="arabicPeriod"/>
            </a:pPr>
            <a:r>
              <a:rPr lang="es-MX" dirty="0" smtClean="0"/>
              <a:t>Búsqueda No recursiva</a:t>
            </a:r>
          </a:p>
          <a:p>
            <a:pPr marL="457063" indent="-457063">
              <a:buFont typeface="+mj-lt"/>
              <a:buAutoNum type="arabicPeriod"/>
            </a:pPr>
            <a:r>
              <a:rPr lang="es-MX" dirty="0" smtClean="0"/>
              <a:t>Mostrar Altura del Árbol</a:t>
            </a:r>
          </a:p>
          <a:p>
            <a:pPr marL="457063" indent="-457063">
              <a:buFont typeface="+mj-lt"/>
              <a:buAutoNum type="arabicPeriod"/>
            </a:pPr>
            <a:r>
              <a:rPr lang="es-MX" dirty="0" smtClean="0"/>
              <a:t>Cuenta numero de nodos </a:t>
            </a:r>
          </a:p>
          <a:p>
            <a:pPr marL="457063" indent="-457063">
              <a:buFont typeface="+mj-lt"/>
              <a:buAutoNum type="arabicPeriod"/>
            </a:pPr>
            <a:r>
              <a:rPr lang="es-MX" dirty="0" smtClean="0"/>
              <a:t>Borrar Nodo</a:t>
            </a:r>
          </a:p>
          <a:p>
            <a:pPr marL="457063" indent="-457063">
              <a:buFont typeface="+mj-lt"/>
              <a:buAutoNum type="arabicPeriod"/>
            </a:pPr>
            <a:endParaRPr lang="es-MX" dirty="0"/>
          </a:p>
        </p:txBody>
      </p:sp>
    </p:spTree>
    <p:extLst>
      <p:ext uri="{BB962C8B-B14F-4D97-AF65-F5344CB8AC3E}">
        <p14:creationId xmlns:p14="http://schemas.microsoft.com/office/powerpoint/2010/main" val="27978140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Borrar nodos en ABB</a:t>
            </a:r>
            <a:endParaRPr lang="es-MX" dirty="0"/>
          </a:p>
        </p:txBody>
      </p:sp>
      <p:sp>
        <p:nvSpPr>
          <p:cNvPr id="123906" name="3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2999">
                <a:solidFill>
                  <a:schemeClr val="tx1"/>
                </a:solidFill>
                <a:latin typeface="Verdana" panose="020B0604030504040204" pitchFamily="34" charset="0"/>
              </a:defRPr>
            </a:lvl1pPr>
            <a:lvl2pPr marL="742727" indent="-285664">
              <a:spcBef>
                <a:spcPct val="20000"/>
              </a:spcBef>
              <a:buClr>
                <a:schemeClr val="accent2"/>
              </a:buClr>
              <a:buFont typeface="Wingdings" panose="05000000000000000000" pitchFamily="2" charset="2"/>
              <a:buChar char="n"/>
              <a:defRPr sz="2599">
                <a:solidFill>
                  <a:schemeClr val="tx1"/>
                </a:solidFill>
                <a:latin typeface="Verdana" panose="020B0604030504040204" pitchFamily="34" charset="0"/>
              </a:defRPr>
            </a:lvl2pPr>
            <a:lvl3pPr marL="1142657" indent="-228531">
              <a:spcBef>
                <a:spcPct val="20000"/>
              </a:spcBef>
              <a:buClr>
                <a:schemeClr val="accent2"/>
              </a:buClr>
              <a:buFont typeface="Wingdings" panose="05000000000000000000" pitchFamily="2" charset="2"/>
              <a:buChar char="o"/>
              <a:defRPr sz="2299">
                <a:solidFill>
                  <a:schemeClr val="tx1"/>
                </a:solidFill>
                <a:latin typeface="Verdana" panose="020B0604030504040204" pitchFamily="34" charset="0"/>
              </a:defRPr>
            </a:lvl3pPr>
            <a:lvl4pPr marL="1599720" indent="-228531">
              <a:spcBef>
                <a:spcPct val="20000"/>
              </a:spcBef>
              <a:buClr>
                <a:schemeClr val="accent2"/>
              </a:buClr>
              <a:buFont typeface="Wingdings" panose="05000000000000000000" pitchFamily="2" charset="2"/>
              <a:buChar char="n"/>
              <a:defRPr sz="1999">
                <a:solidFill>
                  <a:schemeClr val="tx1"/>
                </a:solidFill>
                <a:latin typeface="Verdana" panose="020B0604030504040204" pitchFamily="34" charset="0"/>
              </a:defRPr>
            </a:lvl4pPr>
            <a:lvl5pPr marL="2056783" indent="-228531">
              <a:spcBef>
                <a:spcPct val="25000"/>
              </a:spcBef>
              <a:buClr>
                <a:schemeClr val="accent2"/>
              </a:buClr>
              <a:buFont typeface="Wingdings" panose="05000000000000000000" pitchFamily="2" charset="2"/>
              <a:buChar char="§"/>
              <a:defRPr sz="1999">
                <a:solidFill>
                  <a:schemeClr val="tx1"/>
                </a:solidFill>
                <a:latin typeface="Verdana" panose="020B0604030504040204" pitchFamily="34" charset="0"/>
              </a:defRPr>
            </a:lvl5pPr>
            <a:lvl6pPr marL="2513846" indent="-228531" eaLnBrk="0" fontAlgn="base" hangingPunct="0">
              <a:spcBef>
                <a:spcPct val="25000"/>
              </a:spcBef>
              <a:spcAft>
                <a:spcPct val="0"/>
              </a:spcAft>
              <a:buClr>
                <a:schemeClr val="accent2"/>
              </a:buClr>
              <a:buFont typeface="Wingdings" panose="05000000000000000000" pitchFamily="2" charset="2"/>
              <a:buChar char="§"/>
              <a:defRPr sz="1999">
                <a:solidFill>
                  <a:schemeClr val="tx1"/>
                </a:solidFill>
                <a:latin typeface="Verdana" panose="020B0604030504040204" pitchFamily="34" charset="0"/>
              </a:defRPr>
            </a:lvl6pPr>
            <a:lvl7pPr marL="2970908" indent="-228531" eaLnBrk="0" fontAlgn="base" hangingPunct="0">
              <a:spcBef>
                <a:spcPct val="25000"/>
              </a:spcBef>
              <a:spcAft>
                <a:spcPct val="0"/>
              </a:spcAft>
              <a:buClr>
                <a:schemeClr val="accent2"/>
              </a:buClr>
              <a:buFont typeface="Wingdings" panose="05000000000000000000" pitchFamily="2" charset="2"/>
              <a:buChar char="§"/>
              <a:defRPr sz="1999">
                <a:solidFill>
                  <a:schemeClr val="tx1"/>
                </a:solidFill>
                <a:latin typeface="Verdana" panose="020B0604030504040204" pitchFamily="34" charset="0"/>
              </a:defRPr>
            </a:lvl7pPr>
            <a:lvl8pPr marL="3427971" indent="-228531" eaLnBrk="0" fontAlgn="base" hangingPunct="0">
              <a:spcBef>
                <a:spcPct val="25000"/>
              </a:spcBef>
              <a:spcAft>
                <a:spcPct val="0"/>
              </a:spcAft>
              <a:buClr>
                <a:schemeClr val="accent2"/>
              </a:buClr>
              <a:buFont typeface="Wingdings" panose="05000000000000000000" pitchFamily="2" charset="2"/>
              <a:buChar char="§"/>
              <a:defRPr sz="1999">
                <a:solidFill>
                  <a:schemeClr val="tx1"/>
                </a:solidFill>
                <a:latin typeface="Verdana" panose="020B0604030504040204" pitchFamily="34" charset="0"/>
              </a:defRPr>
            </a:lvl8pPr>
            <a:lvl9pPr marL="3885034" indent="-228531" eaLnBrk="0" fontAlgn="base" hangingPunct="0">
              <a:spcBef>
                <a:spcPct val="25000"/>
              </a:spcBef>
              <a:spcAft>
                <a:spcPct val="0"/>
              </a:spcAft>
              <a:buClr>
                <a:schemeClr val="accent2"/>
              </a:buClr>
              <a:buFont typeface="Wingdings" panose="05000000000000000000" pitchFamily="2" charset="2"/>
              <a:buChar char="§"/>
              <a:defRPr sz="1999">
                <a:solidFill>
                  <a:schemeClr val="tx1"/>
                </a:solidFill>
                <a:latin typeface="Verdana" panose="020B0604030504040204" pitchFamily="34" charset="0"/>
              </a:defRPr>
            </a:lvl9pPr>
          </a:lstStyle>
          <a:p>
            <a:pPr>
              <a:spcBef>
                <a:spcPct val="0"/>
              </a:spcBef>
              <a:buClrTx/>
              <a:buFontTx/>
              <a:buNone/>
            </a:pPr>
            <a:fld id="{1B878E3C-9FB2-4B75-AA00-22C616F180D8}" type="slidenum">
              <a:rPr lang="es-MX" altLang="es-MX" sz="1200"/>
              <a:pPr>
                <a:spcBef>
                  <a:spcPct val="0"/>
                </a:spcBef>
                <a:buClrTx/>
                <a:buFontTx/>
                <a:buNone/>
              </a:pPr>
              <a:t>27</a:t>
            </a:fld>
            <a:endParaRPr lang="es-MX" altLang="es-MX" sz="1200"/>
          </a:p>
        </p:txBody>
      </p:sp>
      <p:sp>
        <p:nvSpPr>
          <p:cNvPr id="388102" name="Text Box 6"/>
          <p:cNvSpPr txBox="1">
            <a:spLocks noChangeArrowheads="1"/>
          </p:cNvSpPr>
          <p:nvPr/>
        </p:nvSpPr>
        <p:spPr bwMode="auto">
          <a:xfrm>
            <a:off x="844907" y="1836080"/>
            <a:ext cx="900016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MX" sz="2400" dirty="0">
                <a:latin typeface="Times New Roman" panose="02020603050405020304" pitchFamily="18" charset="0"/>
              </a:rPr>
              <a:t>La operación de borrado al igual que en otras estructuras, consiste en eliminar el nodo que contiene la información X, en un árbol con los nodos ordenados. Se pueden presentar tres casos:</a:t>
            </a:r>
            <a:endParaRPr lang="es-ES" altLang="es-MX" sz="2400" dirty="0">
              <a:latin typeface="Times New Roman" panose="02020603050405020304" pitchFamily="18" charset="0"/>
            </a:endParaRPr>
          </a:p>
        </p:txBody>
      </p:sp>
      <p:sp>
        <p:nvSpPr>
          <p:cNvPr id="388103" name="Text Box 7"/>
          <p:cNvSpPr txBox="1">
            <a:spLocks noChangeArrowheads="1"/>
          </p:cNvSpPr>
          <p:nvPr/>
        </p:nvSpPr>
        <p:spPr bwMode="auto">
          <a:xfrm>
            <a:off x="1847370" y="3429001"/>
            <a:ext cx="5183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ES_tradnl" altLang="es-MX" sz="2000" dirty="0">
                <a:latin typeface="Times New Roman" panose="02020603050405020304" pitchFamily="18" charset="0"/>
              </a:rPr>
              <a:t>1. El nodo con la información X no se encuentra</a:t>
            </a:r>
            <a:r>
              <a:rPr lang="es-ES_tradnl" altLang="es-MX" sz="1799" dirty="0">
                <a:latin typeface="Times New Roman" panose="02020603050405020304" pitchFamily="18" charset="0"/>
              </a:rPr>
              <a:t>.</a:t>
            </a:r>
            <a:endParaRPr lang="es-ES" altLang="es-MX" sz="1799" dirty="0">
              <a:latin typeface="Times New Roman" panose="02020603050405020304" pitchFamily="18" charset="0"/>
            </a:endParaRPr>
          </a:p>
        </p:txBody>
      </p:sp>
      <p:sp>
        <p:nvSpPr>
          <p:cNvPr id="388106" name="Oval 10"/>
          <p:cNvSpPr>
            <a:spLocks noChangeArrowheads="1"/>
          </p:cNvSpPr>
          <p:nvPr/>
        </p:nvSpPr>
        <p:spPr bwMode="auto">
          <a:xfrm>
            <a:off x="2567906" y="4322530"/>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60</a:t>
            </a:r>
            <a:endParaRPr lang="es-ES" altLang="es-MX" sz="1400">
              <a:latin typeface="Times New Roman" panose="02020603050405020304" pitchFamily="18" charset="0"/>
            </a:endParaRPr>
          </a:p>
        </p:txBody>
      </p:sp>
      <p:sp>
        <p:nvSpPr>
          <p:cNvPr id="388107" name="Oval 11"/>
          <p:cNvSpPr>
            <a:spLocks noChangeArrowheads="1"/>
          </p:cNvSpPr>
          <p:nvPr/>
        </p:nvSpPr>
        <p:spPr bwMode="auto">
          <a:xfrm>
            <a:off x="2279056" y="4897055"/>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55</a:t>
            </a:r>
            <a:endParaRPr lang="es-ES" altLang="es-MX" sz="1400">
              <a:latin typeface="Times New Roman" panose="02020603050405020304" pitchFamily="18" charset="0"/>
            </a:endParaRPr>
          </a:p>
        </p:txBody>
      </p:sp>
      <p:sp>
        <p:nvSpPr>
          <p:cNvPr id="388108" name="Line 12"/>
          <p:cNvSpPr>
            <a:spLocks noChangeShapeType="1"/>
          </p:cNvSpPr>
          <p:nvPr/>
        </p:nvSpPr>
        <p:spPr bwMode="auto">
          <a:xfrm flipH="1">
            <a:off x="2566321" y="4754219"/>
            <a:ext cx="217430" cy="142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88109" name="Oval 13"/>
          <p:cNvSpPr>
            <a:spLocks noChangeArrowheads="1"/>
          </p:cNvSpPr>
          <p:nvPr/>
        </p:nvSpPr>
        <p:spPr bwMode="auto">
          <a:xfrm>
            <a:off x="3286858" y="4897055"/>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70</a:t>
            </a:r>
            <a:endParaRPr lang="es-ES" altLang="es-MX" sz="1400">
              <a:latin typeface="Times New Roman" panose="02020603050405020304" pitchFamily="18" charset="0"/>
            </a:endParaRPr>
          </a:p>
        </p:txBody>
      </p:sp>
      <p:sp>
        <p:nvSpPr>
          <p:cNvPr id="388110" name="Line 14"/>
          <p:cNvSpPr>
            <a:spLocks noChangeShapeType="1"/>
          </p:cNvSpPr>
          <p:nvPr/>
        </p:nvSpPr>
        <p:spPr bwMode="auto">
          <a:xfrm>
            <a:off x="3142433" y="4681212"/>
            <a:ext cx="360269"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88111" name="Oval 15"/>
          <p:cNvSpPr>
            <a:spLocks noChangeArrowheads="1"/>
          </p:cNvSpPr>
          <p:nvPr/>
        </p:nvSpPr>
        <p:spPr bwMode="auto">
          <a:xfrm>
            <a:off x="3862968" y="5444600"/>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75</a:t>
            </a:r>
            <a:endParaRPr lang="es-ES" altLang="es-MX" sz="1400">
              <a:latin typeface="Times New Roman" panose="02020603050405020304" pitchFamily="18" charset="0"/>
            </a:endParaRPr>
          </a:p>
        </p:txBody>
      </p:sp>
      <p:sp>
        <p:nvSpPr>
          <p:cNvPr id="388112" name="Line 16"/>
          <p:cNvSpPr>
            <a:spLocks noChangeShapeType="1"/>
          </p:cNvSpPr>
          <p:nvPr/>
        </p:nvSpPr>
        <p:spPr bwMode="auto">
          <a:xfrm>
            <a:off x="3789964" y="5255737"/>
            <a:ext cx="288850"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88113" name="Oval 17"/>
          <p:cNvSpPr>
            <a:spLocks noChangeArrowheads="1"/>
          </p:cNvSpPr>
          <p:nvPr/>
        </p:nvSpPr>
        <p:spPr bwMode="auto">
          <a:xfrm>
            <a:off x="2998008" y="5473167"/>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65</a:t>
            </a:r>
            <a:endParaRPr lang="es-ES" altLang="es-MX" sz="1400">
              <a:latin typeface="Times New Roman" panose="02020603050405020304" pitchFamily="18" charset="0"/>
            </a:endParaRPr>
          </a:p>
        </p:txBody>
      </p:sp>
      <p:sp>
        <p:nvSpPr>
          <p:cNvPr id="388114" name="Line 18"/>
          <p:cNvSpPr>
            <a:spLocks noChangeShapeType="1"/>
          </p:cNvSpPr>
          <p:nvPr/>
        </p:nvSpPr>
        <p:spPr bwMode="auto">
          <a:xfrm flipH="1">
            <a:off x="3286857" y="5255739"/>
            <a:ext cx="144424" cy="2174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88115" name="Text Box 19"/>
          <p:cNvSpPr txBox="1">
            <a:spLocks noChangeArrowheads="1"/>
          </p:cNvSpPr>
          <p:nvPr/>
        </p:nvSpPr>
        <p:spPr bwMode="auto">
          <a:xfrm>
            <a:off x="4581921" y="4220957"/>
            <a:ext cx="51120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2000" dirty="0">
                <a:latin typeface="Times New Roman" panose="02020603050405020304" pitchFamily="18" charset="0"/>
              </a:rPr>
              <a:t>Suponga que se desea eliminar el nodo que contenga la información 100.</a:t>
            </a:r>
            <a:endParaRPr lang="es-ES" altLang="es-MX" sz="2000" dirty="0">
              <a:latin typeface="Times New Roman" panose="02020603050405020304" pitchFamily="18" charset="0"/>
            </a:endParaRPr>
          </a:p>
        </p:txBody>
      </p:sp>
      <p:sp>
        <p:nvSpPr>
          <p:cNvPr id="388116" name="Text Box 20"/>
          <p:cNvSpPr txBox="1">
            <a:spLocks noChangeArrowheads="1"/>
          </p:cNvSpPr>
          <p:nvPr/>
        </p:nvSpPr>
        <p:spPr bwMode="auto">
          <a:xfrm>
            <a:off x="4654927" y="5084334"/>
            <a:ext cx="56151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2000" dirty="0">
                <a:latin typeface="Times New Roman" panose="02020603050405020304" pitchFamily="18" charset="0"/>
              </a:rPr>
              <a:t>Se realiza una búsqueda en el árbol y el nodo que contenga 100 no es encontrado, por lo tanto no hay ninguna acción por realizar para borrar este nodo.</a:t>
            </a:r>
            <a:endParaRPr lang="es-ES" altLang="es-MX" sz="2000" dirty="0">
              <a:latin typeface="Times New Roman" panose="02020603050405020304" pitchFamily="18" charset="0"/>
            </a:endParaRPr>
          </a:p>
        </p:txBody>
      </p:sp>
    </p:spTree>
    <p:extLst>
      <p:ext uri="{BB962C8B-B14F-4D97-AF65-F5344CB8AC3E}">
        <p14:creationId xmlns:p14="http://schemas.microsoft.com/office/powerpoint/2010/main" val="3177525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81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81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81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81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810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81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81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81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81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81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811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811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8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2" grpId="0"/>
      <p:bldP spid="388103" grpId="0"/>
      <p:bldP spid="388106" grpId="0" animBg="1"/>
      <p:bldP spid="388107" grpId="0" animBg="1"/>
      <p:bldP spid="388108" grpId="0" animBg="1"/>
      <p:bldP spid="388109" grpId="0" animBg="1"/>
      <p:bldP spid="388110" grpId="0" animBg="1"/>
      <p:bldP spid="388111" grpId="0" animBg="1"/>
      <p:bldP spid="388112" grpId="0" animBg="1"/>
      <p:bldP spid="388113" grpId="0" animBg="1"/>
      <p:bldP spid="388114" grpId="0" animBg="1"/>
      <p:bldP spid="388115" grpId="0"/>
      <p:bldP spid="3881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Text Box 4"/>
          <p:cNvSpPr txBox="1">
            <a:spLocks noChangeArrowheads="1"/>
          </p:cNvSpPr>
          <p:nvPr/>
        </p:nvSpPr>
        <p:spPr bwMode="auto">
          <a:xfrm>
            <a:off x="1918787" y="1845089"/>
            <a:ext cx="69117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ES_tradnl" altLang="es-MX" sz="2000" dirty="0">
                <a:latin typeface="Times New Roman" panose="02020603050405020304" pitchFamily="18" charset="0"/>
              </a:rPr>
              <a:t>2. El nodo con la información X tiene 0 o un hijo</a:t>
            </a:r>
            <a:endParaRPr lang="es-ES" altLang="es-MX" sz="2000" dirty="0">
              <a:latin typeface="Times New Roman" panose="02020603050405020304" pitchFamily="18" charset="0"/>
            </a:endParaRPr>
          </a:p>
        </p:txBody>
      </p:sp>
      <p:sp>
        <p:nvSpPr>
          <p:cNvPr id="389126" name="Oval 6"/>
          <p:cNvSpPr>
            <a:spLocks noChangeArrowheads="1"/>
          </p:cNvSpPr>
          <p:nvPr/>
        </p:nvSpPr>
        <p:spPr bwMode="auto">
          <a:xfrm>
            <a:off x="2494900" y="2492619"/>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60</a:t>
            </a:r>
            <a:endParaRPr lang="es-ES" altLang="es-MX" sz="1400">
              <a:latin typeface="Times New Roman" panose="02020603050405020304" pitchFamily="18" charset="0"/>
            </a:endParaRPr>
          </a:p>
        </p:txBody>
      </p:sp>
      <p:sp>
        <p:nvSpPr>
          <p:cNvPr id="389127" name="Oval 7"/>
          <p:cNvSpPr>
            <a:spLocks noChangeArrowheads="1"/>
          </p:cNvSpPr>
          <p:nvPr/>
        </p:nvSpPr>
        <p:spPr bwMode="auto">
          <a:xfrm>
            <a:off x="2206050" y="3067144"/>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55</a:t>
            </a:r>
            <a:endParaRPr lang="es-ES" altLang="es-MX" sz="1400">
              <a:latin typeface="Times New Roman" panose="02020603050405020304" pitchFamily="18" charset="0"/>
            </a:endParaRPr>
          </a:p>
        </p:txBody>
      </p:sp>
      <p:sp>
        <p:nvSpPr>
          <p:cNvPr id="389128" name="Line 8"/>
          <p:cNvSpPr>
            <a:spLocks noChangeShapeType="1"/>
          </p:cNvSpPr>
          <p:nvPr/>
        </p:nvSpPr>
        <p:spPr bwMode="auto">
          <a:xfrm flipH="1">
            <a:off x="2493315" y="2924308"/>
            <a:ext cx="217430" cy="142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89129" name="Oval 9"/>
          <p:cNvSpPr>
            <a:spLocks noChangeArrowheads="1"/>
          </p:cNvSpPr>
          <p:nvPr/>
        </p:nvSpPr>
        <p:spPr bwMode="auto">
          <a:xfrm>
            <a:off x="3213852" y="3067144"/>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70</a:t>
            </a:r>
            <a:endParaRPr lang="es-ES" altLang="es-MX" sz="1400">
              <a:latin typeface="Times New Roman" panose="02020603050405020304" pitchFamily="18" charset="0"/>
            </a:endParaRPr>
          </a:p>
        </p:txBody>
      </p:sp>
      <p:sp>
        <p:nvSpPr>
          <p:cNvPr id="389130" name="Line 10"/>
          <p:cNvSpPr>
            <a:spLocks noChangeShapeType="1"/>
          </p:cNvSpPr>
          <p:nvPr/>
        </p:nvSpPr>
        <p:spPr bwMode="auto">
          <a:xfrm>
            <a:off x="3069427" y="2851300"/>
            <a:ext cx="360269"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89131" name="Oval 11"/>
          <p:cNvSpPr>
            <a:spLocks noChangeArrowheads="1"/>
          </p:cNvSpPr>
          <p:nvPr/>
        </p:nvSpPr>
        <p:spPr bwMode="auto">
          <a:xfrm>
            <a:off x="3789962" y="3614689"/>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75</a:t>
            </a:r>
            <a:endParaRPr lang="es-ES" altLang="es-MX" sz="1400">
              <a:latin typeface="Times New Roman" panose="02020603050405020304" pitchFamily="18" charset="0"/>
            </a:endParaRPr>
          </a:p>
        </p:txBody>
      </p:sp>
      <p:sp>
        <p:nvSpPr>
          <p:cNvPr id="389132" name="Line 12"/>
          <p:cNvSpPr>
            <a:spLocks noChangeShapeType="1"/>
          </p:cNvSpPr>
          <p:nvPr/>
        </p:nvSpPr>
        <p:spPr bwMode="auto">
          <a:xfrm>
            <a:off x="3716958" y="3425826"/>
            <a:ext cx="288850"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89133" name="Oval 13"/>
          <p:cNvSpPr>
            <a:spLocks noChangeArrowheads="1"/>
          </p:cNvSpPr>
          <p:nvPr/>
        </p:nvSpPr>
        <p:spPr bwMode="auto">
          <a:xfrm>
            <a:off x="2925002" y="3643257"/>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65</a:t>
            </a:r>
            <a:endParaRPr lang="es-ES" altLang="es-MX" sz="1400">
              <a:latin typeface="Times New Roman" panose="02020603050405020304" pitchFamily="18" charset="0"/>
            </a:endParaRPr>
          </a:p>
        </p:txBody>
      </p:sp>
      <p:sp>
        <p:nvSpPr>
          <p:cNvPr id="389134" name="Line 14"/>
          <p:cNvSpPr>
            <a:spLocks noChangeShapeType="1"/>
          </p:cNvSpPr>
          <p:nvPr/>
        </p:nvSpPr>
        <p:spPr bwMode="auto">
          <a:xfrm flipH="1">
            <a:off x="3213851" y="3425826"/>
            <a:ext cx="144424" cy="2174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89135" name="Text Box 15"/>
          <p:cNvSpPr txBox="1">
            <a:spLocks noChangeArrowheads="1"/>
          </p:cNvSpPr>
          <p:nvPr/>
        </p:nvSpPr>
        <p:spPr bwMode="auto">
          <a:xfrm>
            <a:off x="4726343" y="3644845"/>
            <a:ext cx="57605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ES_tradnl" altLang="es-MX" sz="2000" dirty="0">
                <a:latin typeface="Times New Roman" panose="02020603050405020304" pitchFamily="18" charset="0"/>
              </a:rPr>
              <a:t>bastaría con sustituir el nodo a eliminar por su hijo</a:t>
            </a:r>
            <a:r>
              <a:rPr lang="es-ES" altLang="es-MX" sz="2000" dirty="0">
                <a:latin typeface="Times New Roman" panose="02020603050405020304" pitchFamily="18" charset="0"/>
              </a:rPr>
              <a:t> </a:t>
            </a:r>
          </a:p>
        </p:txBody>
      </p:sp>
      <p:sp>
        <p:nvSpPr>
          <p:cNvPr id="389136" name="Oval 16"/>
          <p:cNvSpPr>
            <a:spLocks noChangeArrowheads="1"/>
          </p:cNvSpPr>
          <p:nvPr/>
        </p:nvSpPr>
        <p:spPr bwMode="auto">
          <a:xfrm>
            <a:off x="2423483" y="4220956"/>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62</a:t>
            </a:r>
            <a:endParaRPr lang="es-ES" altLang="es-MX" sz="1400">
              <a:latin typeface="Times New Roman" panose="02020603050405020304" pitchFamily="18" charset="0"/>
            </a:endParaRPr>
          </a:p>
        </p:txBody>
      </p:sp>
      <p:sp>
        <p:nvSpPr>
          <p:cNvPr id="389137" name="Oval 17"/>
          <p:cNvSpPr>
            <a:spLocks noChangeArrowheads="1"/>
          </p:cNvSpPr>
          <p:nvPr/>
        </p:nvSpPr>
        <p:spPr bwMode="auto">
          <a:xfrm>
            <a:off x="3358275" y="4292375"/>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67</a:t>
            </a:r>
            <a:endParaRPr lang="es-ES" altLang="es-MX" sz="1400">
              <a:latin typeface="Times New Roman" panose="02020603050405020304" pitchFamily="18" charset="0"/>
            </a:endParaRPr>
          </a:p>
        </p:txBody>
      </p:sp>
      <p:sp>
        <p:nvSpPr>
          <p:cNvPr id="389138" name="Oval 18"/>
          <p:cNvSpPr>
            <a:spLocks noChangeArrowheads="1"/>
          </p:cNvSpPr>
          <p:nvPr/>
        </p:nvSpPr>
        <p:spPr bwMode="auto">
          <a:xfrm>
            <a:off x="3071014" y="4868488"/>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66</a:t>
            </a:r>
            <a:endParaRPr lang="es-ES" altLang="es-MX" sz="1400">
              <a:latin typeface="Times New Roman" panose="02020603050405020304" pitchFamily="18" charset="0"/>
            </a:endParaRPr>
          </a:p>
        </p:txBody>
      </p:sp>
      <p:sp>
        <p:nvSpPr>
          <p:cNvPr id="389139" name="Line 19"/>
          <p:cNvSpPr>
            <a:spLocks noChangeShapeType="1"/>
          </p:cNvSpPr>
          <p:nvPr/>
        </p:nvSpPr>
        <p:spPr bwMode="auto">
          <a:xfrm flipH="1">
            <a:off x="2710745" y="4005113"/>
            <a:ext cx="288850"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89141" name="Line 21"/>
          <p:cNvSpPr>
            <a:spLocks noChangeShapeType="1"/>
          </p:cNvSpPr>
          <p:nvPr/>
        </p:nvSpPr>
        <p:spPr bwMode="auto">
          <a:xfrm>
            <a:off x="3431281" y="4005115"/>
            <a:ext cx="215844" cy="287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89143" name="Line 23"/>
          <p:cNvSpPr>
            <a:spLocks noChangeShapeType="1"/>
          </p:cNvSpPr>
          <p:nvPr/>
        </p:nvSpPr>
        <p:spPr bwMode="auto">
          <a:xfrm flipH="1">
            <a:off x="3358275" y="4724064"/>
            <a:ext cx="215844" cy="144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89144" name="Oval 24"/>
          <p:cNvSpPr>
            <a:spLocks noChangeArrowheads="1"/>
          </p:cNvSpPr>
          <p:nvPr/>
        </p:nvSpPr>
        <p:spPr bwMode="auto">
          <a:xfrm>
            <a:off x="2566320" y="2565625"/>
            <a:ext cx="504694" cy="287263"/>
          </a:xfrm>
          <a:prstGeom prst="ellipse">
            <a:avLst/>
          </a:prstGeom>
          <a:solidFill>
            <a:srgbClr val="FF0000">
              <a:alpha val="65097"/>
            </a:srgbClr>
          </a:solidFill>
          <a:ln w="9525">
            <a:solidFill>
              <a:schemeClr val="bg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89145" name="Oval 25"/>
          <p:cNvSpPr>
            <a:spLocks noChangeArrowheads="1"/>
          </p:cNvSpPr>
          <p:nvPr/>
        </p:nvSpPr>
        <p:spPr bwMode="auto">
          <a:xfrm>
            <a:off x="3286858" y="3141739"/>
            <a:ext cx="504694" cy="287262"/>
          </a:xfrm>
          <a:prstGeom prst="ellipse">
            <a:avLst/>
          </a:prstGeom>
          <a:solidFill>
            <a:srgbClr val="FF0000">
              <a:alpha val="65097"/>
            </a:srgbClr>
          </a:solidFill>
          <a:ln w="9525">
            <a:solidFill>
              <a:schemeClr val="bg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89146" name="Oval 26"/>
          <p:cNvSpPr>
            <a:spLocks noChangeArrowheads="1"/>
          </p:cNvSpPr>
          <p:nvPr/>
        </p:nvSpPr>
        <p:spPr bwMode="auto">
          <a:xfrm>
            <a:off x="2999594" y="3716265"/>
            <a:ext cx="504694" cy="287262"/>
          </a:xfrm>
          <a:prstGeom prst="ellipse">
            <a:avLst/>
          </a:prstGeom>
          <a:solidFill>
            <a:srgbClr val="FF0000">
              <a:alpha val="65097"/>
            </a:srgbClr>
          </a:solidFill>
          <a:ln w="9525">
            <a:solidFill>
              <a:schemeClr val="bg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89147" name="Oval 27"/>
          <p:cNvSpPr>
            <a:spLocks noChangeArrowheads="1"/>
          </p:cNvSpPr>
          <p:nvPr/>
        </p:nvSpPr>
        <p:spPr bwMode="auto">
          <a:xfrm>
            <a:off x="3431282" y="4365381"/>
            <a:ext cx="504694" cy="287263"/>
          </a:xfrm>
          <a:prstGeom prst="ellipse">
            <a:avLst/>
          </a:prstGeom>
          <a:solidFill>
            <a:srgbClr val="FF0000">
              <a:alpha val="65097"/>
            </a:srgbClr>
          </a:solidFill>
          <a:ln w="9525">
            <a:solidFill>
              <a:schemeClr val="bg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89148" name="Oval 28"/>
          <p:cNvSpPr>
            <a:spLocks noChangeArrowheads="1"/>
          </p:cNvSpPr>
          <p:nvPr/>
        </p:nvSpPr>
        <p:spPr bwMode="auto">
          <a:xfrm>
            <a:off x="1991795" y="5876288"/>
            <a:ext cx="504694" cy="287263"/>
          </a:xfrm>
          <a:prstGeom prst="ellipse">
            <a:avLst/>
          </a:prstGeom>
          <a:solidFill>
            <a:srgbClr val="FF0000">
              <a:alpha val="65097"/>
            </a:srgbClr>
          </a:solidFill>
          <a:ln w="9525">
            <a:solidFill>
              <a:schemeClr val="bg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89149" name="Text Box 29"/>
          <p:cNvSpPr txBox="1">
            <a:spLocks noChangeArrowheads="1"/>
          </p:cNvSpPr>
          <p:nvPr/>
        </p:nvSpPr>
        <p:spPr bwMode="auto">
          <a:xfrm>
            <a:off x="2566321" y="5804869"/>
            <a:ext cx="2375868" cy="676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799" dirty="0">
                <a:latin typeface="Times New Roman" panose="02020603050405020304" pitchFamily="18" charset="0"/>
              </a:rPr>
              <a:t>Secuencia de </a:t>
            </a:r>
            <a:r>
              <a:rPr lang="es-MX" altLang="es-MX" sz="2000" dirty="0">
                <a:latin typeface="Times New Roman" panose="02020603050405020304" pitchFamily="18" charset="0"/>
              </a:rPr>
              <a:t>búsqueda</a:t>
            </a:r>
            <a:endParaRPr lang="es-ES" altLang="es-MX" sz="1799" dirty="0">
              <a:latin typeface="Times New Roman" panose="02020603050405020304" pitchFamily="18" charset="0"/>
            </a:endParaRPr>
          </a:p>
        </p:txBody>
      </p:sp>
      <p:sp>
        <p:nvSpPr>
          <p:cNvPr id="389150" name="Text Box 30"/>
          <p:cNvSpPr txBox="1">
            <a:spLocks noChangeArrowheads="1"/>
          </p:cNvSpPr>
          <p:nvPr/>
        </p:nvSpPr>
        <p:spPr bwMode="auto">
          <a:xfrm>
            <a:off x="4510499" y="2421201"/>
            <a:ext cx="57595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MX" altLang="es-MX" sz="2000" dirty="0">
                <a:latin typeface="Times New Roman" panose="02020603050405020304" pitchFamily="18" charset="0"/>
              </a:rPr>
              <a:t>Suponga que se desea eliminar el nodo que contenga la información 67.</a:t>
            </a:r>
            <a:endParaRPr lang="es-ES" altLang="es-MX" sz="2000" dirty="0">
              <a:latin typeface="Times New Roman" panose="02020603050405020304" pitchFamily="18" charset="0"/>
            </a:endParaRPr>
          </a:p>
        </p:txBody>
      </p:sp>
      <p:sp>
        <p:nvSpPr>
          <p:cNvPr id="389151" name="Line 31"/>
          <p:cNvSpPr>
            <a:spLocks noChangeShapeType="1"/>
          </p:cNvSpPr>
          <p:nvPr/>
        </p:nvSpPr>
        <p:spPr bwMode="auto">
          <a:xfrm flipH="1">
            <a:off x="3142431" y="4005113"/>
            <a:ext cx="215844" cy="100779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89153" name="Text Box 33"/>
          <p:cNvSpPr txBox="1">
            <a:spLocks noChangeArrowheads="1"/>
          </p:cNvSpPr>
          <p:nvPr/>
        </p:nvSpPr>
        <p:spPr bwMode="auto">
          <a:xfrm>
            <a:off x="4654925" y="4652646"/>
            <a:ext cx="575996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MX" altLang="es-MX" sz="2000" dirty="0">
                <a:latin typeface="Times New Roman" panose="02020603050405020304" pitchFamily="18" charset="0"/>
              </a:rPr>
              <a:t>En base a esta gráfica si se desea eliminar el 66, el cual tiene 0 hijos, el subárbol derecho del 65 tomaría </a:t>
            </a:r>
            <a:r>
              <a:rPr lang="es-MX" altLang="es-MX" sz="2000" dirty="0" err="1">
                <a:latin typeface="Times New Roman" panose="02020603050405020304" pitchFamily="18" charset="0"/>
              </a:rPr>
              <a:t>null</a:t>
            </a:r>
            <a:r>
              <a:rPr lang="es-MX" altLang="es-MX" sz="2000" dirty="0">
                <a:latin typeface="Times New Roman" panose="02020603050405020304" pitchFamily="18" charset="0"/>
              </a:rPr>
              <a:t> ya que se le asignaría el valor de uno de los subárboles del 66.</a:t>
            </a:r>
            <a:endParaRPr lang="es-ES" altLang="es-MX" sz="2000" dirty="0">
              <a:latin typeface="Times New Roman" panose="02020603050405020304" pitchFamily="18" charset="0"/>
            </a:endParaRPr>
          </a:p>
        </p:txBody>
      </p:sp>
      <p:sp>
        <p:nvSpPr>
          <p:cNvPr id="30" name="Title 1"/>
          <p:cNvSpPr txBox="1">
            <a:spLocks/>
          </p:cNvSpPr>
          <p:nvPr/>
        </p:nvSpPr>
        <p:spPr>
          <a:xfrm>
            <a:off x="1069569" y="485399"/>
            <a:ext cx="10055781" cy="1608925"/>
          </a:xfrm>
          <a:prstGeom prst="rect">
            <a:avLst/>
          </a:prstGeom>
        </p:spPr>
        <p:txBody>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s-MX" sz="4799"/>
              <a:t>Borrar nodos en ABB</a:t>
            </a:r>
            <a:endParaRPr lang="es-MX" sz="4799" dirty="0"/>
          </a:p>
        </p:txBody>
      </p:sp>
    </p:spTree>
    <p:extLst>
      <p:ext uri="{BB962C8B-B14F-4D97-AF65-F5344CB8AC3E}">
        <p14:creationId xmlns:p14="http://schemas.microsoft.com/office/powerpoint/2010/main" val="182599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91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91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1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91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91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91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91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91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91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91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91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91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91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914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915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91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914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914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8914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89146"/>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8914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8913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8915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xit" presetSubtype="4" fill="hold" grpId="1" nodeType="clickEffect">
                                  <p:stCondLst>
                                    <p:cond delay="0"/>
                                  </p:stCondLst>
                                  <p:childTnLst>
                                    <p:anim calcmode="lin" valueType="num">
                                      <p:cBhvr additive="base">
                                        <p:cTn id="70" dur="500"/>
                                        <p:tgtEl>
                                          <p:spTgt spid="389141"/>
                                        </p:tgtEl>
                                        <p:attrNameLst>
                                          <p:attrName>ppt_x</p:attrName>
                                        </p:attrNameLst>
                                      </p:cBhvr>
                                      <p:tavLst>
                                        <p:tav tm="0">
                                          <p:val>
                                            <p:strVal val="ppt_x"/>
                                          </p:val>
                                        </p:tav>
                                        <p:tav tm="100000">
                                          <p:val>
                                            <p:strVal val="ppt_x"/>
                                          </p:val>
                                        </p:tav>
                                      </p:tavLst>
                                    </p:anim>
                                    <p:anim calcmode="lin" valueType="num">
                                      <p:cBhvr additive="base">
                                        <p:cTn id="71" dur="500"/>
                                        <p:tgtEl>
                                          <p:spTgt spid="389141"/>
                                        </p:tgtEl>
                                        <p:attrNameLst>
                                          <p:attrName>ppt_y</p:attrName>
                                        </p:attrNameLst>
                                      </p:cBhvr>
                                      <p:tavLst>
                                        <p:tav tm="0">
                                          <p:val>
                                            <p:strVal val="ppt_y"/>
                                          </p:val>
                                        </p:tav>
                                        <p:tav tm="100000">
                                          <p:val>
                                            <p:strVal val="1+ppt_h/2"/>
                                          </p:val>
                                        </p:tav>
                                      </p:tavLst>
                                    </p:anim>
                                    <p:set>
                                      <p:cBhvr>
                                        <p:cTn id="72" dur="1" fill="hold">
                                          <p:stCondLst>
                                            <p:cond delay="499"/>
                                          </p:stCondLst>
                                        </p:cTn>
                                        <p:tgtEl>
                                          <p:spTgt spid="389141"/>
                                        </p:tgtEl>
                                        <p:attrNameLst>
                                          <p:attrName>style.visibility</p:attrName>
                                        </p:attrNameLst>
                                      </p:cBhvr>
                                      <p:to>
                                        <p:strVal val="hidden"/>
                                      </p:to>
                                    </p:set>
                                  </p:childTnLst>
                                </p:cTn>
                              </p:par>
                              <p:par>
                                <p:cTn id="73" presetID="2" presetClass="exit" presetSubtype="4" fill="hold" grpId="1" nodeType="withEffect">
                                  <p:stCondLst>
                                    <p:cond delay="0"/>
                                  </p:stCondLst>
                                  <p:childTnLst>
                                    <p:anim calcmode="lin" valueType="num">
                                      <p:cBhvr additive="base">
                                        <p:cTn id="74" dur="500"/>
                                        <p:tgtEl>
                                          <p:spTgt spid="389137"/>
                                        </p:tgtEl>
                                        <p:attrNameLst>
                                          <p:attrName>ppt_x</p:attrName>
                                        </p:attrNameLst>
                                      </p:cBhvr>
                                      <p:tavLst>
                                        <p:tav tm="0">
                                          <p:val>
                                            <p:strVal val="ppt_x"/>
                                          </p:val>
                                        </p:tav>
                                        <p:tav tm="100000">
                                          <p:val>
                                            <p:strVal val="ppt_x"/>
                                          </p:val>
                                        </p:tav>
                                      </p:tavLst>
                                    </p:anim>
                                    <p:anim calcmode="lin" valueType="num">
                                      <p:cBhvr additive="base">
                                        <p:cTn id="75" dur="500"/>
                                        <p:tgtEl>
                                          <p:spTgt spid="389137"/>
                                        </p:tgtEl>
                                        <p:attrNameLst>
                                          <p:attrName>ppt_y</p:attrName>
                                        </p:attrNameLst>
                                      </p:cBhvr>
                                      <p:tavLst>
                                        <p:tav tm="0">
                                          <p:val>
                                            <p:strVal val="ppt_y"/>
                                          </p:val>
                                        </p:tav>
                                        <p:tav tm="100000">
                                          <p:val>
                                            <p:strVal val="1+ppt_h/2"/>
                                          </p:val>
                                        </p:tav>
                                      </p:tavLst>
                                    </p:anim>
                                    <p:set>
                                      <p:cBhvr>
                                        <p:cTn id="76" dur="1" fill="hold">
                                          <p:stCondLst>
                                            <p:cond delay="499"/>
                                          </p:stCondLst>
                                        </p:cTn>
                                        <p:tgtEl>
                                          <p:spTgt spid="389137"/>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500"/>
                                        <p:tgtEl>
                                          <p:spTgt spid="389147"/>
                                        </p:tgtEl>
                                        <p:attrNameLst>
                                          <p:attrName>ppt_x</p:attrName>
                                        </p:attrNameLst>
                                      </p:cBhvr>
                                      <p:tavLst>
                                        <p:tav tm="0">
                                          <p:val>
                                            <p:strVal val="ppt_x"/>
                                          </p:val>
                                        </p:tav>
                                        <p:tav tm="100000">
                                          <p:val>
                                            <p:strVal val="ppt_x"/>
                                          </p:val>
                                        </p:tav>
                                      </p:tavLst>
                                    </p:anim>
                                    <p:anim calcmode="lin" valueType="num">
                                      <p:cBhvr additive="base">
                                        <p:cTn id="79" dur="500"/>
                                        <p:tgtEl>
                                          <p:spTgt spid="389147"/>
                                        </p:tgtEl>
                                        <p:attrNameLst>
                                          <p:attrName>ppt_y</p:attrName>
                                        </p:attrNameLst>
                                      </p:cBhvr>
                                      <p:tavLst>
                                        <p:tav tm="0">
                                          <p:val>
                                            <p:strVal val="ppt_y"/>
                                          </p:val>
                                        </p:tav>
                                        <p:tav tm="100000">
                                          <p:val>
                                            <p:strVal val="1+ppt_h/2"/>
                                          </p:val>
                                        </p:tav>
                                      </p:tavLst>
                                    </p:anim>
                                    <p:set>
                                      <p:cBhvr>
                                        <p:cTn id="80" dur="1" fill="hold">
                                          <p:stCondLst>
                                            <p:cond delay="499"/>
                                          </p:stCondLst>
                                        </p:cTn>
                                        <p:tgtEl>
                                          <p:spTgt spid="389147"/>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500"/>
                                        <p:tgtEl>
                                          <p:spTgt spid="389143"/>
                                        </p:tgtEl>
                                        <p:attrNameLst>
                                          <p:attrName>ppt_x</p:attrName>
                                        </p:attrNameLst>
                                      </p:cBhvr>
                                      <p:tavLst>
                                        <p:tav tm="0">
                                          <p:val>
                                            <p:strVal val="ppt_x"/>
                                          </p:val>
                                        </p:tav>
                                        <p:tav tm="100000">
                                          <p:val>
                                            <p:strVal val="ppt_x"/>
                                          </p:val>
                                        </p:tav>
                                      </p:tavLst>
                                    </p:anim>
                                    <p:anim calcmode="lin" valueType="num">
                                      <p:cBhvr additive="base">
                                        <p:cTn id="83" dur="500"/>
                                        <p:tgtEl>
                                          <p:spTgt spid="389143"/>
                                        </p:tgtEl>
                                        <p:attrNameLst>
                                          <p:attrName>ppt_y</p:attrName>
                                        </p:attrNameLst>
                                      </p:cBhvr>
                                      <p:tavLst>
                                        <p:tav tm="0">
                                          <p:val>
                                            <p:strVal val="ppt_y"/>
                                          </p:val>
                                        </p:tav>
                                        <p:tav tm="100000">
                                          <p:val>
                                            <p:strVal val="1+ppt_h/2"/>
                                          </p:val>
                                        </p:tav>
                                      </p:tavLst>
                                    </p:anim>
                                    <p:set>
                                      <p:cBhvr>
                                        <p:cTn id="84" dur="1" fill="hold">
                                          <p:stCondLst>
                                            <p:cond delay="499"/>
                                          </p:stCondLst>
                                        </p:cTn>
                                        <p:tgtEl>
                                          <p:spTgt spid="389143"/>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89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6" grpId="0" animBg="1"/>
      <p:bldP spid="389127" grpId="0" animBg="1"/>
      <p:bldP spid="389128" grpId="0" animBg="1"/>
      <p:bldP spid="389129" grpId="0" animBg="1"/>
      <p:bldP spid="389130" grpId="0" animBg="1"/>
      <p:bldP spid="389131" grpId="0" animBg="1"/>
      <p:bldP spid="389132" grpId="0" animBg="1"/>
      <p:bldP spid="389133" grpId="0" animBg="1"/>
      <p:bldP spid="389134" grpId="0" animBg="1"/>
      <p:bldP spid="389135" grpId="0"/>
      <p:bldP spid="389136" grpId="0" animBg="1"/>
      <p:bldP spid="389137" grpId="0" animBg="1"/>
      <p:bldP spid="389137" grpId="1" animBg="1"/>
      <p:bldP spid="389138" grpId="0" animBg="1"/>
      <p:bldP spid="389139" grpId="0" animBg="1"/>
      <p:bldP spid="389141" grpId="0" animBg="1"/>
      <p:bldP spid="389141" grpId="1" animBg="1"/>
      <p:bldP spid="389143" grpId="0" animBg="1"/>
      <p:bldP spid="389143" grpId="1" animBg="1"/>
      <p:bldP spid="389144" grpId="0" animBg="1"/>
      <p:bldP spid="389145" grpId="0" animBg="1"/>
      <p:bldP spid="389146" grpId="0" animBg="1"/>
      <p:bldP spid="389147" grpId="0" animBg="1"/>
      <p:bldP spid="389147" grpId="1" animBg="1"/>
      <p:bldP spid="389148" grpId="0" animBg="1"/>
      <p:bldP spid="389149" grpId="0"/>
      <p:bldP spid="389150" grpId="0"/>
      <p:bldP spid="389151" grpId="0" animBg="1"/>
      <p:bldP spid="38915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Text Box 4"/>
          <p:cNvSpPr txBox="1">
            <a:spLocks noChangeArrowheads="1"/>
          </p:cNvSpPr>
          <p:nvPr/>
        </p:nvSpPr>
        <p:spPr bwMode="auto">
          <a:xfrm>
            <a:off x="2134631" y="1916507"/>
            <a:ext cx="33836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ES_tradnl" altLang="es-MX" sz="1799" dirty="0">
                <a:latin typeface="Times New Roman" panose="02020603050405020304" pitchFamily="18" charset="0"/>
              </a:rPr>
              <a:t>3. </a:t>
            </a:r>
            <a:r>
              <a:rPr lang="es-ES_tradnl" altLang="es-MX" sz="2000" dirty="0">
                <a:latin typeface="Times New Roman" panose="02020603050405020304" pitchFamily="18" charset="0"/>
              </a:rPr>
              <a:t>El nodo de X tiene dos hijos.</a:t>
            </a:r>
            <a:endParaRPr lang="es-ES" altLang="es-MX" sz="2000" dirty="0">
              <a:latin typeface="Times New Roman" panose="02020603050405020304" pitchFamily="18" charset="0"/>
            </a:endParaRPr>
          </a:p>
        </p:txBody>
      </p:sp>
      <p:sp>
        <p:nvSpPr>
          <p:cNvPr id="390150" name="Oval 6"/>
          <p:cNvSpPr>
            <a:spLocks noChangeArrowheads="1"/>
          </p:cNvSpPr>
          <p:nvPr/>
        </p:nvSpPr>
        <p:spPr bwMode="auto">
          <a:xfrm>
            <a:off x="2134633" y="2565625"/>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60</a:t>
            </a:r>
            <a:endParaRPr lang="es-ES" altLang="es-MX" sz="1400">
              <a:latin typeface="Times New Roman" panose="02020603050405020304" pitchFamily="18" charset="0"/>
            </a:endParaRPr>
          </a:p>
        </p:txBody>
      </p:sp>
      <p:sp>
        <p:nvSpPr>
          <p:cNvPr id="390151" name="Oval 7"/>
          <p:cNvSpPr>
            <a:spLocks noChangeArrowheads="1"/>
          </p:cNvSpPr>
          <p:nvPr/>
        </p:nvSpPr>
        <p:spPr bwMode="auto">
          <a:xfrm>
            <a:off x="1845783" y="3140150"/>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55</a:t>
            </a:r>
            <a:endParaRPr lang="es-ES" altLang="es-MX" sz="1400">
              <a:latin typeface="Times New Roman" panose="02020603050405020304" pitchFamily="18" charset="0"/>
            </a:endParaRPr>
          </a:p>
        </p:txBody>
      </p:sp>
      <p:sp>
        <p:nvSpPr>
          <p:cNvPr id="390152" name="Line 8"/>
          <p:cNvSpPr>
            <a:spLocks noChangeShapeType="1"/>
          </p:cNvSpPr>
          <p:nvPr/>
        </p:nvSpPr>
        <p:spPr bwMode="auto">
          <a:xfrm flipH="1">
            <a:off x="2133044" y="2997314"/>
            <a:ext cx="217431" cy="142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90153" name="Oval 9"/>
          <p:cNvSpPr>
            <a:spLocks noChangeArrowheads="1"/>
          </p:cNvSpPr>
          <p:nvPr/>
        </p:nvSpPr>
        <p:spPr bwMode="auto">
          <a:xfrm>
            <a:off x="2853581" y="3140150"/>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70</a:t>
            </a:r>
            <a:endParaRPr lang="es-ES" altLang="es-MX" sz="1400">
              <a:latin typeface="Times New Roman" panose="02020603050405020304" pitchFamily="18" charset="0"/>
            </a:endParaRPr>
          </a:p>
        </p:txBody>
      </p:sp>
      <p:sp>
        <p:nvSpPr>
          <p:cNvPr id="390154" name="Line 10"/>
          <p:cNvSpPr>
            <a:spLocks noChangeShapeType="1"/>
          </p:cNvSpPr>
          <p:nvPr/>
        </p:nvSpPr>
        <p:spPr bwMode="auto">
          <a:xfrm>
            <a:off x="2709157" y="2924306"/>
            <a:ext cx="360268"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90155" name="Oval 11"/>
          <p:cNvSpPr>
            <a:spLocks noChangeArrowheads="1"/>
          </p:cNvSpPr>
          <p:nvPr/>
        </p:nvSpPr>
        <p:spPr bwMode="auto">
          <a:xfrm>
            <a:off x="3429696" y="3687695"/>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75</a:t>
            </a:r>
            <a:endParaRPr lang="es-ES" altLang="es-MX" sz="1400">
              <a:latin typeface="Times New Roman" panose="02020603050405020304" pitchFamily="18" charset="0"/>
            </a:endParaRPr>
          </a:p>
        </p:txBody>
      </p:sp>
      <p:sp>
        <p:nvSpPr>
          <p:cNvPr id="390156" name="Line 12"/>
          <p:cNvSpPr>
            <a:spLocks noChangeShapeType="1"/>
          </p:cNvSpPr>
          <p:nvPr/>
        </p:nvSpPr>
        <p:spPr bwMode="auto">
          <a:xfrm>
            <a:off x="3356690" y="3498832"/>
            <a:ext cx="288850"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90157" name="Oval 13"/>
          <p:cNvSpPr>
            <a:spLocks noChangeArrowheads="1"/>
          </p:cNvSpPr>
          <p:nvPr/>
        </p:nvSpPr>
        <p:spPr bwMode="auto">
          <a:xfrm>
            <a:off x="2564731" y="3716263"/>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65</a:t>
            </a:r>
            <a:endParaRPr lang="es-ES" altLang="es-MX" sz="1400">
              <a:latin typeface="Times New Roman" panose="02020603050405020304" pitchFamily="18" charset="0"/>
            </a:endParaRPr>
          </a:p>
        </p:txBody>
      </p:sp>
      <p:sp>
        <p:nvSpPr>
          <p:cNvPr id="390158" name="Line 14"/>
          <p:cNvSpPr>
            <a:spLocks noChangeShapeType="1"/>
          </p:cNvSpPr>
          <p:nvPr/>
        </p:nvSpPr>
        <p:spPr bwMode="auto">
          <a:xfrm flipH="1">
            <a:off x="2853583" y="3498832"/>
            <a:ext cx="144425" cy="2174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90159" name="Oval 15"/>
          <p:cNvSpPr>
            <a:spLocks noChangeArrowheads="1"/>
          </p:cNvSpPr>
          <p:nvPr/>
        </p:nvSpPr>
        <p:spPr bwMode="auto">
          <a:xfrm>
            <a:off x="2063212" y="4293962"/>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62</a:t>
            </a:r>
            <a:endParaRPr lang="es-ES" altLang="es-MX" sz="1400">
              <a:latin typeface="Times New Roman" panose="02020603050405020304" pitchFamily="18" charset="0"/>
            </a:endParaRPr>
          </a:p>
        </p:txBody>
      </p:sp>
      <p:sp>
        <p:nvSpPr>
          <p:cNvPr id="390160" name="Oval 16"/>
          <p:cNvSpPr>
            <a:spLocks noChangeArrowheads="1"/>
          </p:cNvSpPr>
          <p:nvPr/>
        </p:nvSpPr>
        <p:spPr bwMode="auto">
          <a:xfrm>
            <a:off x="2998008" y="4365381"/>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74</a:t>
            </a:r>
            <a:endParaRPr lang="es-ES" altLang="es-MX" sz="1400">
              <a:latin typeface="Times New Roman" panose="02020603050405020304" pitchFamily="18" charset="0"/>
            </a:endParaRPr>
          </a:p>
        </p:txBody>
      </p:sp>
      <p:sp>
        <p:nvSpPr>
          <p:cNvPr id="390161" name="Oval 17"/>
          <p:cNvSpPr>
            <a:spLocks noChangeArrowheads="1"/>
          </p:cNvSpPr>
          <p:nvPr/>
        </p:nvSpPr>
        <p:spPr bwMode="auto">
          <a:xfrm>
            <a:off x="2710743" y="4941494"/>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72</a:t>
            </a:r>
            <a:endParaRPr lang="es-ES" altLang="es-MX" sz="1400">
              <a:latin typeface="Times New Roman" panose="02020603050405020304" pitchFamily="18" charset="0"/>
            </a:endParaRPr>
          </a:p>
        </p:txBody>
      </p:sp>
      <p:sp>
        <p:nvSpPr>
          <p:cNvPr id="390162" name="Line 18"/>
          <p:cNvSpPr>
            <a:spLocks noChangeShapeType="1"/>
          </p:cNvSpPr>
          <p:nvPr/>
        </p:nvSpPr>
        <p:spPr bwMode="auto">
          <a:xfrm flipH="1">
            <a:off x="2350477" y="4078119"/>
            <a:ext cx="288850"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90164" name="Line 20"/>
          <p:cNvSpPr>
            <a:spLocks noChangeShapeType="1"/>
          </p:cNvSpPr>
          <p:nvPr/>
        </p:nvSpPr>
        <p:spPr bwMode="auto">
          <a:xfrm flipH="1">
            <a:off x="2998006" y="4797070"/>
            <a:ext cx="215844" cy="144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90166" name="Oval 22"/>
          <p:cNvSpPr>
            <a:spLocks noChangeArrowheads="1"/>
          </p:cNvSpPr>
          <p:nvPr/>
        </p:nvSpPr>
        <p:spPr bwMode="auto">
          <a:xfrm>
            <a:off x="2207639" y="2637046"/>
            <a:ext cx="504694" cy="287262"/>
          </a:xfrm>
          <a:prstGeom prst="ellipse">
            <a:avLst/>
          </a:prstGeom>
          <a:solidFill>
            <a:srgbClr val="FF0000">
              <a:alpha val="65097"/>
            </a:srgbClr>
          </a:solidFill>
          <a:ln w="9525">
            <a:solidFill>
              <a:schemeClr val="bg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90170" name="Text Box 26"/>
          <p:cNvSpPr txBox="1">
            <a:spLocks noChangeArrowheads="1"/>
          </p:cNvSpPr>
          <p:nvPr/>
        </p:nvSpPr>
        <p:spPr bwMode="auto">
          <a:xfrm>
            <a:off x="4581920" y="3357583"/>
            <a:ext cx="626502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MX" sz="2000" dirty="0">
                <a:solidFill>
                  <a:srgbClr val="009900"/>
                </a:solidFill>
                <a:latin typeface="Times New Roman" panose="02020603050405020304" pitchFamily="18" charset="0"/>
              </a:rPr>
              <a:t>Se debe de sustituir el nodo a borrar por su descendiente más a la izquierda de su subárbol derecho (valor más pequeño )</a:t>
            </a:r>
            <a:r>
              <a:rPr lang="es-ES_tradnl" altLang="es-MX" sz="2000" dirty="0">
                <a:latin typeface="Times New Roman" panose="02020603050405020304" pitchFamily="18" charset="0"/>
              </a:rPr>
              <a:t> </a:t>
            </a:r>
            <a:r>
              <a:rPr lang="es-ES_tradnl" altLang="es-MX" sz="2000" dirty="0">
                <a:solidFill>
                  <a:srgbClr val="9999FF"/>
                </a:solidFill>
                <a:latin typeface="Times New Roman" panose="02020603050405020304" pitchFamily="18" charset="0"/>
              </a:rPr>
              <a:t>o por el más a la derecha de su subárbol izquierdo (valor más grande).</a:t>
            </a:r>
            <a:endParaRPr lang="es-ES" altLang="es-MX" sz="2000" dirty="0">
              <a:solidFill>
                <a:srgbClr val="9999FF"/>
              </a:solidFill>
              <a:latin typeface="Times New Roman" panose="02020603050405020304" pitchFamily="18" charset="0"/>
            </a:endParaRPr>
          </a:p>
        </p:txBody>
      </p:sp>
      <p:sp>
        <p:nvSpPr>
          <p:cNvPr id="390171" name="Oval 27"/>
          <p:cNvSpPr>
            <a:spLocks noChangeArrowheads="1"/>
          </p:cNvSpPr>
          <p:nvPr/>
        </p:nvSpPr>
        <p:spPr bwMode="auto">
          <a:xfrm>
            <a:off x="3862968" y="4365381"/>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85</a:t>
            </a:r>
            <a:endParaRPr lang="es-ES" altLang="es-MX" sz="1400">
              <a:latin typeface="Times New Roman" panose="02020603050405020304" pitchFamily="18" charset="0"/>
            </a:endParaRPr>
          </a:p>
        </p:txBody>
      </p:sp>
      <p:sp>
        <p:nvSpPr>
          <p:cNvPr id="390172" name="Oval 28"/>
          <p:cNvSpPr>
            <a:spLocks noChangeArrowheads="1"/>
          </p:cNvSpPr>
          <p:nvPr/>
        </p:nvSpPr>
        <p:spPr bwMode="auto">
          <a:xfrm>
            <a:off x="3574118" y="5012912"/>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80</a:t>
            </a:r>
            <a:endParaRPr lang="es-ES" altLang="es-MX" sz="1400">
              <a:latin typeface="Times New Roman" panose="02020603050405020304" pitchFamily="18" charset="0"/>
            </a:endParaRPr>
          </a:p>
        </p:txBody>
      </p:sp>
      <p:sp>
        <p:nvSpPr>
          <p:cNvPr id="390173" name="Oval 29"/>
          <p:cNvSpPr>
            <a:spLocks noChangeArrowheads="1"/>
          </p:cNvSpPr>
          <p:nvPr/>
        </p:nvSpPr>
        <p:spPr bwMode="auto">
          <a:xfrm>
            <a:off x="4294656" y="5012912"/>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90</a:t>
            </a:r>
            <a:endParaRPr lang="es-ES" altLang="es-MX" sz="1400">
              <a:latin typeface="Times New Roman" panose="02020603050405020304" pitchFamily="18" charset="0"/>
            </a:endParaRPr>
          </a:p>
        </p:txBody>
      </p:sp>
      <p:sp>
        <p:nvSpPr>
          <p:cNvPr id="390174" name="Line 30"/>
          <p:cNvSpPr>
            <a:spLocks noChangeShapeType="1"/>
          </p:cNvSpPr>
          <p:nvPr/>
        </p:nvSpPr>
        <p:spPr bwMode="auto">
          <a:xfrm>
            <a:off x="3934388" y="4076533"/>
            <a:ext cx="215844" cy="288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90175" name="Line 31"/>
          <p:cNvSpPr>
            <a:spLocks noChangeShapeType="1"/>
          </p:cNvSpPr>
          <p:nvPr/>
        </p:nvSpPr>
        <p:spPr bwMode="auto">
          <a:xfrm>
            <a:off x="4366075" y="4797069"/>
            <a:ext cx="215844"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90176" name="Line 32"/>
          <p:cNvSpPr>
            <a:spLocks noChangeShapeType="1"/>
          </p:cNvSpPr>
          <p:nvPr/>
        </p:nvSpPr>
        <p:spPr bwMode="auto">
          <a:xfrm flipH="1">
            <a:off x="3862968" y="4797069"/>
            <a:ext cx="215844"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90177" name="Line 33"/>
          <p:cNvSpPr>
            <a:spLocks noChangeShapeType="1"/>
          </p:cNvSpPr>
          <p:nvPr/>
        </p:nvSpPr>
        <p:spPr bwMode="auto">
          <a:xfrm flipH="1">
            <a:off x="3358275" y="4076533"/>
            <a:ext cx="215844" cy="288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90178" name="Text Box 34"/>
          <p:cNvSpPr txBox="1">
            <a:spLocks noChangeArrowheads="1"/>
          </p:cNvSpPr>
          <p:nvPr/>
        </p:nvSpPr>
        <p:spPr bwMode="auto">
          <a:xfrm>
            <a:off x="4510499" y="2421201"/>
            <a:ext cx="57595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MX" altLang="es-MX" sz="2000">
                <a:latin typeface="Times New Roman" panose="02020603050405020304" pitchFamily="18" charset="0"/>
              </a:rPr>
              <a:t>Suponga que se desea eliminar el nodo que contenga la información 70.</a:t>
            </a:r>
            <a:endParaRPr lang="es-ES" altLang="es-MX" sz="2000">
              <a:latin typeface="Times New Roman" panose="02020603050405020304" pitchFamily="18" charset="0"/>
            </a:endParaRPr>
          </a:p>
        </p:txBody>
      </p:sp>
      <p:sp>
        <p:nvSpPr>
          <p:cNvPr id="390179" name="Oval 35"/>
          <p:cNvSpPr>
            <a:spLocks noChangeArrowheads="1"/>
          </p:cNvSpPr>
          <p:nvPr/>
        </p:nvSpPr>
        <p:spPr bwMode="auto">
          <a:xfrm>
            <a:off x="2926588" y="3213156"/>
            <a:ext cx="504694" cy="287263"/>
          </a:xfrm>
          <a:prstGeom prst="ellipse">
            <a:avLst/>
          </a:prstGeom>
          <a:solidFill>
            <a:srgbClr val="FF0000">
              <a:alpha val="65097"/>
            </a:srgbClr>
          </a:solidFill>
          <a:ln w="9525">
            <a:solidFill>
              <a:schemeClr val="bg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90180" name="Oval 36"/>
          <p:cNvSpPr>
            <a:spLocks noChangeArrowheads="1"/>
          </p:cNvSpPr>
          <p:nvPr/>
        </p:nvSpPr>
        <p:spPr bwMode="auto">
          <a:xfrm>
            <a:off x="1918789" y="6020714"/>
            <a:ext cx="504694" cy="287262"/>
          </a:xfrm>
          <a:prstGeom prst="ellipse">
            <a:avLst/>
          </a:prstGeom>
          <a:solidFill>
            <a:srgbClr val="FF0000">
              <a:alpha val="65097"/>
            </a:srgbClr>
          </a:solidFill>
          <a:ln w="9525">
            <a:solidFill>
              <a:schemeClr val="bg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90181" name="Text Box 37"/>
          <p:cNvSpPr txBox="1">
            <a:spLocks noChangeArrowheads="1"/>
          </p:cNvSpPr>
          <p:nvPr/>
        </p:nvSpPr>
        <p:spPr bwMode="auto">
          <a:xfrm>
            <a:off x="2494900" y="5949295"/>
            <a:ext cx="27361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2000" dirty="0">
                <a:latin typeface="Times New Roman" panose="02020603050405020304" pitchFamily="18" charset="0"/>
              </a:rPr>
              <a:t>Secuencia</a:t>
            </a:r>
            <a:r>
              <a:rPr lang="es-MX" altLang="es-MX" sz="1799" dirty="0">
                <a:latin typeface="Times New Roman" panose="02020603050405020304" pitchFamily="18" charset="0"/>
              </a:rPr>
              <a:t> de búsqueda</a:t>
            </a:r>
            <a:endParaRPr lang="es-ES" altLang="es-MX" sz="1799" dirty="0">
              <a:latin typeface="Times New Roman" panose="02020603050405020304" pitchFamily="18" charset="0"/>
            </a:endParaRPr>
          </a:p>
        </p:txBody>
      </p:sp>
      <p:sp>
        <p:nvSpPr>
          <p:cNvPr id="390182" name="Oval 38"/>
          <p:cNvSpPr>
            <a:spLocks noChangeArrowheads="1"/>
          </p:cNvSpPr>
          <p:nvPr/>
        </p:nvSpPr>
        <p:spPr bwMode="auto">
          <a:xfrm>
            <a:off x="3502701" y="3789271"/>
            <a:ext cx="504694" cy="287262"/>
          </a:xfrm>
          <a:prstGeom prst="ellipse">
            <a:avLst/>
          </a:prstGeom>
          <a:solidFill>
            <a:srgbClr val="009900">
              <a:alpha val="65097"/>
            </a:srgbClr>
          </a:solidFill>
          <a:ln w="9525">
            <a:solidFill>
              <a:schemeClr val="bg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90183" name="Oval 39"/>
          <p:cNvSpPr>
            <a:spLocks noChangeArrowheads="1"/>
          </p:cNvSpPr>
          <p:nvPr/>
        </p:nvSpPr>
        <p:spPr bwMode="auto">
          <a:xfrm>
            <a:off x="3071014" y="4436802"/>
            <a:ext cx="504694" cy="287262"/>
          </a:xfrm>
          <a:prstGeom prst="ellipse">
            <a:avLst/>
          </a:prstGeom>
          <a:solidFill>
            <a:srgbClr val="009900">
              <a:alpha val="65097"/>
            </a:srgbClr>
          </a:solidFill>
          <a:ln w="9525">
            <a:solidFill>
              <a:schemeClr val="bg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90184" name="Oval 40"/>
          <p:cNvSpPr>
            <a:spLocks noChangeArrowheads="1"/>
          </p:cNvSpPr>
          <p:nvPr/>
        </p:nvSpPr>
        <p:spPr bwMode="auto">
          <a:xfrm>
            <a:off x="2782164" y="5012913"/>
            <a:ext cx="504694" cy="287263"/>
          </a:xfrm>
          <a:prstGeom prst="ellipse">
            <a:avLst/>
          </a:prstGeom>
          <a:solidFill>
            <a:srgbClr val="009900">
              <a:alpha val="65097"/>
            </a:srgbClr>
          </a:solidFill>
          <a:ln w="9525">
            <a:solidFill>
              <a:schemeClr val="bg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90189" name="Oval 45"/>
          <p:cNvSpPr>
            <a:spLocks noChangeArrowheads="1"/>
          </p:cNvSpPr>
          <p:nvPr/>
        </p:nvSpPr>
        <p:spPr bwMode="auto">
          <a:xfrm>
            <a:off x="2855170" y="3141738"/>
            <a:ext cx="649118" cy="431688"/>
          </a:xfrm>
          <a:prstGeom prst="ellipse">
            <a:avLst/>
          </a:prstGeom>
          <a:solidFill>
            <a:srgbClr val="FFFF00"/>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b="1">
                <a:latin typeface="Times New Roman" panose="02020603050405020304" pitchFamily="18" charset="0"/>
              </a:rPr>
              <a:t>72</a:t>
            </a:r>
            <a:endParaRPr lang="es-ES" altLang="es-MX" sz="1600" b="1">
              <a:latin typeface="Times New Roman" panose="02020603050405020304" pitchFamily="18" charset="0"/>
            </a:endParaRPr>
          </a:p>
        </p:txBody>
      </p:sp>
      <p:sp>
        <p:nvSpPr>
          <p:cNvPr id="390190" name="Text Box 46"/>
          <p:cNvSpPr txBox="1">
            <a:spLocks noChangeArrowheads="1"/>
          </p:cNvSpPr>
          <p:nvPr/>
        </p:nvSpPr>
        <p:spPr bwMode="auto">
          <a:xfrm>
            <a:off x="4942187" y="4724063"/>
            <a:ext cx="5472275" cy="173944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MX" altLang="es-MX" sz="1799"/>
              <a:t>Observe que el nodo que contenía el 70 es actualizado con el valor 72, en este momento existen dos nodos con clave 72, por lo cual se debe de mandar dar de baja el 72 iniciando la búsqueda en el subárbol derecho de donde estaba el 70.</a:t>
            </a:r>
            <a:endParaRPr lang="es-ES" altLang="es-MX" sz="1799"/>
          </a:p>
        </p:txBody>
      </p:sp>
      <p:sp>
        <p:nvSpPr>
          <p:cNvPr id="390191" name="Oval 47" descr="Diagonal hacia arriba oscura"/>
          <p:cNvSpPr>
            <a:spLocks noChangeArrowheads="1"/>
          </p:cNvSpPr>
          <p:nvPr/>
        </p:nvSpPr>
        <p:spPr bwMode="auto">
          <a:xfrm>
            <a:off x="3502701" y="3789271"/>
            <a:ext cx="504694" cy="287262"/>
          </a:xfrm>
          <a:prstGeom prst="ellipse">
            <a:avLst/>
          </a:prstGeom>
          <a:pattFill prst="dkUpDiag">
            <a:fgClr>
              <a:srgbClr val="FFFF00">
                <a:alpha val="30196"/>
              </a:srgbClr>
            </a:fgClr>
            <a:bgClr>
              <a:srgbClr val="767600">
                <a:alpha val="30196"/>
              </a:srgbClr>
            </a:bgClr>
          </a:pattFill>
          <a:ln w="9525">
            <a:solidFill>
              <a:schemeClr val="bg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90194" name="Oval 50" descr="Diagonal hacia arriba oscura"/>
          <p:cNvSpPr>
            <a:spLocks noChangeArrowheads="1"/>
          </p:cNvSpPr>
          <p:nvPr/>
        </p:nvSpPr>
        <p:spPr bwMode="auto">
          <a:xfrm>
            <a:off x="3071014" y="4436802"/>
            <a:ext cx="504694" cy="287262"/>
          </a:xfrm>
          <a:prstGeom prst="ellipse">
            <a:avLst/>
          </a:prstGeom>
          <a:pattFill prst="dkUpDiag">
            <a:fgClr>
              <a:srgbClr val="FFFF00">
                <a:alpha val="30196"/>
              </a:srgbClr>
            </a:fgClr>
            <a:bgClr>
              <a:srgbClr val="767600">
                <a:alpha val="30196"/>
              </a:srgbClr>
            </a:bgClr>
          </a:pattFill>
          <a:ln w="9525">
            <a:solidFill>
              <a:schemeClr val="bg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90195" name="Oval 51" descr="Diagonal hacia arriba oscura"/>
          <p:cNvSpPr>
            <a:spLocks noChangeArrowheads="1"/>
          </p:cNvSpPr>
          <p:nvPr/>
        </p:nvSpPr>
        <p:spPr bwMode="auto">
          <a:xfrm>
            <a:off x="2782164" y="5012913"/>
            <a:ext cx="504694" cy="287263"/>
          </a:xfrm>
          <a:prstGeom prst="ellipse">
            <a:avLst/>
          </a:prstGeom>
          <a:pattFill prst="dkUpDiag">
            <a:fgClr>
              <a:srgbClr val="FFFF00">
                <a:alpha val="30196"/>
              </a:srgbClr>
            </a:fgClr>
            <a:bgClr>
              <a:srgbClr val="767600">
                <a:alpha val="30196"/>
              </a:srgbClr>
            </a:bgClr>
          </a:pattFill>
          <a:ln w="9525">
            <a:solidFill>
              <a:schemeClr val="bg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90196" name="Line 52"/>
          <p:cNvSpPr>
            <a:spLocks noChangeShapeType="1"/>
          </p:cNvSpPr>
          <p:nvPr/>
        </p:nvSpPr>
        <p:spPr bwMode="auto">
          <a:xfrm>
            <a:off x="2494901" y="4797070"/>
            <a:ext cx="1152225" cy="79195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sz="2399"/>
          </a:p>
        </p:txBody>
      </p:sp>
      <p:sp>
        <p:nvSpPr>
          <p:cNvPr id="390197" name="Line 53"/>
          <p:cNvSpPr>
            <a:spLocks noChangeShapeType="1"/>
          </p:cNvSpPr>
          <p:nvPr/>
        </p:nvSpPr>
        <p:spPr bwMode="auto">
          <a:xfrm flipV="1">
            <a:off x="2279057" y="4868490"/>
            <a:ext cx="1223644" cy="7205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sz="2399"/>
          </a:p>
        </p:txBody>
      </p:sp>
      <p:sp>
        <p:nvSpPr>
          <p:cNvPr id="42" name="Title 1"/>
          <p:cNvSpPr txBox="1">
            <a:spLocks/>
          </p:cNvSpPr>
          <p:nvPr/>
        </p:nvSpPr>
        <p:spPr>
          <a:xfrm>
            <a:off x="1069569" y="485399"/>
            <a:ext cx="10055781" cy="1608925"/>
          </a:xfrm>
          <a:prstGeom prst="rect">
            <a:avLst/>
          </a:prstGeom>
        </p:spPr>
        <p:txBody>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s-MX" sz="4799" dirty="0"/>
              <a:t>Borrar nodos en ABB</a:t>
            </a:r>
          </a:p>
        </p:txBody>
      </p:sp>
    </p:spTree>
    <p:extLst>
      <p:ext uri="{BB962C8B-B14F-4D97-AF65-F5344CB8AC3E}">
        <p14:creationId xmlns:p14="http://schemas.microsoft.com/office/powerpoint/2010/main" val="54106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1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01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01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01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01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01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01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01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015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01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01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01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016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01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017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017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01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01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01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9017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0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9017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9016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018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0181"/>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90179"/>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9017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90182"/>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90183"/>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90184"/>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390189"/>
                                        </p:tgtEl>
                                        <p:attrNameLst>
                                          <p:attrName>style.visibility</p:attrName>
                                        </p:attrNameLst>
                                      </p:cBhvr>
                                      <p:to>
                                        <p:strVal val="visible"/>
                                      </p:to>
                                    </p:set>
                                    <p:animEffect transition="in" filter="wipe(down)">
                                      <p:cBhvr>
                                        <p:cTn id="83" dur="500"/>
                                        <p:tgtEl>
                                          <p:spTgt spid="390189"/>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390190"/>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390191"/>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390194"/>
                                        </p:tgtEl>
                                        <p:attrNameLst>
                                          <p:attrName>style.visibility</p:attrName>
                                        </p:attrNameLst>
                                      </p:cBhvr>
                                      <p:to>
                                        <p:strVal val="visible"/>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390195"/>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390197"/>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390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50" grpId="0" animBg="1"/>
      <p:bldP spid="390151" grpId="0" animBg="1"/>
      <p:bldP spid="390152" grpId="0" animBg="1"/>
      <p:bldP spid="390153" grpId="0" animBg="1"/>
      <p:bldP spid="390154" grpId="0" animBg="1"/>
      <p:bldP spid="390155" grpId="0" animBg="1"/>
      <p:bldP spid="390156" grpId="0" animBg="1"/>
      <p:bldP spid="390157" grpId="0" animBg="1"/>
      <p:bldP spid="390158" grpId="0" animBg="1"/>
      <p:bldP spid="390159" grpId="0" animBg="1"/>
      <p:bldP spid="390160" grpId="0" animBg="1"/>
      <p:bldP spid="390161" grpId="0" animBg="1"/>
      <p:bldP spid="390162" grpId="0" animBg="1"/>
      <p:bldP spid="390164" grpId="0" animBg="1"/>
      <p:bldP spid="390166" grpId="0" animBg="1"/>
      <p:bldP spid="390170" grpId="0"/>
      <p:bldP spid="390171" grpId="0" animBg="1"/>
      <p:bldP spid="390172" grpId="0" animBg="1"/>
      <p:bldP spid="390173" grpId="0" animBg="1"/>
      <p:bldP spid="390174" grpId="0" animBg="1"/>
      <p:bldP spid="390175" grpId="0" animBg="1"/>
      <p:bldP spid="390176" grpId="0" animBg="1"/>
      <p:bldP spid="390177" grpId="0" animBg="1"/>
      <p:bldP spid="390178" grpId="0"/>
      <p:bldP spid="390179" grpId="0" animBg="1"/>
      <p:bldP spid="390180" grpId="0" animBg="1"/>
      <p:bldP spid="390181" grpId="0"/>
      <p:bldP spid="390182" grpId="0" animBg="1"/>
      <p:bldP spid="390183" grpId="0" animBg="1"/>
      <p:bldP spid="390184" grpId="0" animBg="1"/>
      <p:bldP spid="390189" grpId="0" animBg="1"/>
      <p:bldP spid="390190" grpId="0" animBg="1"/>
      <p:bldP spid="390191" grpId="0" animBg="1"/>
      <p:bldP spid="390194" grpId="0" animBg="1"/>
      <p:bldP spid="390195" grpId="0" animBg="1"/>
      <p:bldP spid="390196" grpId="0" animBg="1"/>
      <p:bldP spid="39019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Introducción a ED Árbol: </a:t>
            </a:r>
            <a:endParaRPr lang="es-MX" dirty="0"/>
          </a:p>
        </p:txBody>
      </p:sp>
      <p:sp>
        <p:nvSpPr>
          <p:cNvPr id="3" name="Content Placeholder 2"/>
          <p:cNvSpPr>
            <a:spLocks noGrp="1"/>
          </p:cNvSpPr>
          <p:nvPr>
            <p:ph idx="1"/>
          </p:nvPr>
        </p:nvSpPr>
        <p:spPr/>
        <p:txBody>
          <a:bodyPr>
            <a:normAutofit/>
          </a:bodyPr>
          <a:lstStyle/>
          <a:p>
            <a:r>
              <a:rPr lang="es-ES" altLang="es-MX" sz="2399" dirty="0"/>
              <a:t>Son estructuras de datos No-Lineales y Dinámicas.</a:t>
            </a:r>
          </a:p>
          <a:p>
            <a:pPr>
              <a:buNone/>
            </a:pPr>
            <a:endParaRPr lang="es-ES" altLang="es-MX" sz="2399" dirty="0"/>
          </a:p>
          <a:p>
            <a:r>
              <a:rPr lang="es-ES" altLang="es-MX" sz="2399" dirty="0"/>
              <a:t>Son No-Lineales por que cada elemento del árbol puede seguirle varios elementos (no solo uno).</a:t>
            </a:r>
          </a:p>
          <a:p>
            <a:pPr>
              <a:buNone/>
            </a:pPr>
            <a:endParaRPr lang="es-ES" altLang="es-MX" sz="2399" dirty="0"/>
          </a:p>
          <a:p>
            <a:r>
              <a:rPr lang="es-ES" altLang="es-MX" sz="2399" dirty="0"/>
              <a:t>Son Dinámicas por que la estructura de un árbol puede cambiar en tiempo de ejecución. </a:t>
            </a:r>
          </a:p>
          <a:p>
            <a:endParaRPr lang="es-MX" sz="2399" dirty="0"/>
          </a:p>
        </p:txBody>
      </p:sp>
    </p:spTree>
    <p:extLst>
      <p:ext uri="{BB962C8B-B14F-4D97-AF65-F5344CB8AC3E}">
        <p14:creationId xmlns:p14="http://schemas.microsoft.com/office/powerpoint/2010/main" val="1342118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1206" name="Group 38"/>
          <p:cNvGraphicFramePr>
            <a:graphicFrameLocks noGrp="1"/>
          </p:cNvGraphicFramePr>
          <p:nvPr>
            <p:extLst/>
          </p:nvPr>
        </p:nvGraphicFramePr>
        <p:xfrm>
          <a:off x="875133" y="893"/>
          <a:ext cx="10180513" cy="6754188"/>
        </p:xfrm>
        <a:graphic>
          <a:graphicData uri="http://schemas.openxmlformats.org/drawingml/2006/table">
            <a:tbl>
              <a:tblPr/>
              <a:tblGrid>
                <a:gridCol w="10180513"/>
              </a:tblGrid>
              <a:tr h="30465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Algoritmo </a:t>
                      </a:r>
                      <a:r>
                        <a:rPr kumimoji="0" lang="es-MX" sz="1400" b="1" i="0" u="none" strike="noStrike" cap="none" normalizeH="0" baseline="0" dirty="0" err="1" smtClean="0">
                          <a:ln>
                            <a:noFill/>
                          </a:ln>
                          <a:solidFill>
                            <a:schemeClr val="tx1"/>
                          </a:solidFill>
                          <a:effectLst/>
                          <a:latin typeface="Courier New" pitchFamily="49" charset="0"/>
                        </a:rPr>
                        <a:t>RetiraABB</a:t>
                      </a: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Raiz</a:t>
                      </a: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Infor</a:t>
                      </a:r>
                      <a:r>
                        <a:rPr kumimoji="0" lang="es-MX" sz="1400" b="1" i="0" u="none" strike="noStrike" cap="none" normalizeH="0" baseline="0" dirty="0" smtClean="0">
                          <a:ln>
                            <a:noFill/>
                          </a:ln>
                          <a:solidFill>
                            <a:schemeClr val="tx1"/>
                          </a:solidFill>
                          <a:effectLst/>
                          <a:latin typeface="Courier New" pitchFamily="49" charset="0"/>
                        </a:rPr>
                        <a:t>)</a:t>
                      </a:r>
                      <a:endParaRPr kumimoji="0" lang="es-ES" sz="1400" b="1" i="0" u="none" strike="noStrike" cap="none" normalizeH="0" baseline="0" dirty="0" smtClean="0">
                        <a:ln>
                          <a:noFill/>
                        </a:ln>
                        <a:solidFill>
                          <a:schemeClr val="tx1"/>
                        </a:solidFill>
                        <a:effectLst/>
                        <a:latin typeface="Courier New" pitchFamily="49" charset="0"/>
                      </a:endParaRPr>
                    </a:p>
                  </a:txBody>
                  <a:tcPr marL="91416" marR="91416" marT="45675" marB="4567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47822">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Si </a:t>
                      </a:r>
                      <a:r>
                        <a:rPr kumimoji="0" lang="es-MX" sz="1400" b="1" i="0" u="none" strike="noStrike" cap="none" normalizeH="0" baseline="0" dirty="0" err="1" smtClean="0">
                          <a:ln>
                            <a:noFill/>
                          </a:ln>
                          <a:solidFill>
                            <a:schemeClr val="tx1"/>
                          </a:solidFill>
                          <a:effectLst/>
                          <a:latin typeface="Courier New" pitchFamily="49" charset="0"/>
                        </a:rPr>
                        <a:t>Raiz</a:t>
                      </a:r>
                      <a:r>
                        <a:rPr kumimoji="0" lang="es-MX" sz="1400" b="1" i="0" u="none" strike="noStrike" cap="none" normalizeH="0" baseline="0" dirty="0" smtClean="0">
                          <a:ln>
                            <a:noFill/>
                          </a:ln>
                          <a:solidFill>
                            <a:schemeClr val="tx1"/>
                          </a:solidFill>
                          <a:effectLst/>
                          <a:latin typeface="Courier New" pitchFamily="49" charset="0"/>
                        </a:rPr>
                        <a:t>=</a:t>
                      </a:r>
                      <a:r>
                        <a:rPr kumimoji="0" lang="es-MX" sz="1400" b="1" i="0" u="none" strike="noStrike" cap="none" normalizeH="0" baseline="0" dirty="0" err="1" smtClean="0">
                          <a:ln>
                            <a:noFill/>
                          </a:ln>
                          <a:solidFill>
                            <a:schemeClr val="tx1"/>
                          </a:solidFill>
                          <a:effectLst/>
                          <a:latin typeface="Courier New" pitchFamily="49" charset="0"/>
                        </a:rPr>
                        <a:t>null</a:t>
                      </a:r>
                      <a:r>
                        <a:rPr kumimoji="0" lang="es-MX" sz="1400" b="1" i="0" u="none" strike="noStrike" cap="none" normalizeH="0" baseline="0" dirty="0" smtClean="0">
                          <a:ln>
                            <a:noFill/>
                          </a:ln>
                          <a:solidFill>
                            <a:schemeClr val="tx1"/>
                          </a:solidFill>
                          <a:effectLst/>
                          <a:latin typeface="Courier New" pitchFamily="49" charset="0"/>
                        </a:rPr>
                        <a:t> Entonces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Imprime “No se encuentra la </a:t>
                      </a:r>
                      <a:r>
                        <a:rPr kumimoji="0" lang="es-MX" sz="1400" b="1" i="0" u="none" strike="noStrike" cap="none" normalizeH="0" baseline="0" dirty="0" err="1" smtClean="0">
                          <a:ln>
                            <a:noFill/>
                          </a:ln>
                          <a:solidFill>
                            <a:schemeClr val="tx1"/>
                          </a:solidFill>
                          <a:effectLst/>
                          <a:latin typeface="Courier New" pitchFamily="49" charset="0"/>
                        </a:rPr>
                        <a:t>inf</a:t>
                      </a:r>
                      <a:r>
                        <a:rPr kumimoji="0" lang="es-MX" sz="1400" b="1" i="0" u="none" strike="noStrike" cap="none" normalizeH="0" baseline="0" dirty="0" smtClean="0">
                          <a:ln>
                            <a:noFill/>
                          </a:ln>
                          <a:solidFill>
                            <a:schemeClr val="tx1"/>
                          </a:solidFill>
                          <a:effectLst/>
                          <a:latin typeface="Courier New" pitchFamily="49" charset="0"/>
                        </a:rPr>
                        <a:t>. En ABB”</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Si_no</a:t>
                      </a:r>
                      <a:endParaRPr kumimoji="0" lang="es-MX" sz="14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Si </a:t>
                      </a:r>
                      <a:r>
                        <a:rPr kumimoji="0" lang="es-MX" sz="1400" b="1" i="0" u="none" strike="noStrike" cap="none" normalizeH="0" baseline="0" dirty="0" err="1" smtClean="0">
                          <a:ln>
                            <a:noFill/>
                          </a:ln>
                          <a:solidFill>
                            <a:schemeClr val="tx1"/>
                          </a:solidFill>
                          <a:effectLst/>
                          <a:latin typeface="Courier New" pitchFamily="49" charset="0"/>
                        </a:rPr>
                        <a:t>Infor.ATRIBUTO</a:t>
                      </a:r>
                      <a:r>
                        <a:rPr kumimoji="0" lang="es-MX" sz="1400" b="1" i="0" u="none" strike="noStrike" cap="none" normalizeH="0" baseline="0" dirty="0" smtClean="0">
                          <a:ln>
                            <a:noFill/>
                          </a:ln>
                          <a:solidFill>
                            <a:schemeClr val="tx1"/>
                          </a:solidFill>
                          <a:effectLst/>
                          <a:latin typeface="Courier New" pitchFamily="49" charset="0"/>
                        </a:rPr>
                        <a:t> &lt; </a:t>
                      </a:r>
                      <a:r>
                        <a:rPr kumimoji="0" lang="es-MX" sz="1400" b="1" i="0" u="none" strike="noStrike" cap="none" normalizeH="0" baseline="0" dirty="0" err="1" smtClean="0">
                          <a:ln>
                            <a:noFill/>
                          </a:ln>
                          <a:solidFill>
                            <a:schemeClr val="tx1"/>
                          </a:solidFill>
                          <a:effectLst/>
                          <a:latin typeface="Courier New" pitchFamily="49" charset="0"/>
                        </a:rPr>
                        <a:t>Raiz.ATRIBUTO</a:t>
                      </a:r>
                      <a:r>
                        <a:rPr kumimoji="0" lang="es-MX" sz="1400" b="1" i="0" u="none" strike="noStrike" cap="none" normalizeH="0" baseline="0" dirty="0" smtClean="0">
                          <a:ln>
                            <a:noFill/>
                          </a:ln>
                          <a:solidFill>
                            <a:schemeClr val="tx1"/>
                          </a:solidFill>
                          <a:effectLst/>
                          <a:latin typeface="Courier New" pitchFamily="49" charset="0"/>
                        </a:rPr>
                        <a:t> Entonces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RetiraABB</a:t>
                      </a:r>
                      <a:r>
                        <a:rPr kumimoji="0" lang="es-MX" sz="1400" b="1" i="0" u="none" strike="noStrike" cap="none" normalizeH="0" baseline="0" dirty="0" smtClean="0">
                          <a:ln>
                            <a:noFill/>
                          </a:ln>
                          <a:solidFill>
                            <a:schemeClr val="tx1"/>
                          </a:solidFill>
                          <a:effectLst/>
                          <a:latin typeface="Courier New" pitchFamily="49" charset="0"/>
                        </a:rPr>
                        <a:t>(</a:t>
                      </a:r>
                      <a:r>
                        <a:rPr kumimoji="0" lang="es-MX" sz="1400" b="1" i="0" u="none" strike="noStrike" cap="none" normalizeH="0" baseline="0" dirty="0" err="1" smtClean="0">
                          <a:ln>
                            <a:noFill/>
                          </a:ln>
                          <a:solidFill>
                            <a:schemeClr val="tx1"/>
                          </a:solidFill>
                          <a:effectLst/>
                          <a:latin typeface="Courier New" pitchFamily="49" charset="0"/>
                        </a:rPr>
                        <a:t>Raiz.SubIzq</a:t>
                      </a: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Infor</a:t>
                      </a:r>
                      <a:r>
                        <a:rPr kumimoji="0" lang="es-MX" sz="1400" b="1" i="0" u="none" strike="noStrike" cap="none" normalizeH="0" baseline="0" dirty="0" smtClean="0">
                          <a:ln>
                            <a:noFill/>
                          </a:ln>
                          <a:solidFill>
                            <a:schemeClr val="tx1"/>
                          </a:solidFill>
                          <a:effectLst/>
                          <a:latin typeface="Courier New" pitchFamily="49" charset="0"/>
                        </a:rPr>
                        <a: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si_no</a:t>
                      </a:r>
                      <a:endParaRPr kumimoji="0" lang="es-MX" sz="14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Si </a:t>
                      </a:r>
                      <a:r>
                        <a:rPr kumimoji="0" lang="es-MX" sz="1400" b="1" i="0" u="none" strike="noStrike" cap="none" normalizeH="0" baseline="0" dirty="0" err="1" smtClean="0">
                          <a:ln>
                            <a:noFill/>
                          </a:ln>
                          <a:solidFill>
                            <a:schemeClr val="tx1"/>
                          </a:solidFill>
                          <a:effectLst/>
                          <a:latin typeface="Courier New" pitchFamily="49" charset="0"/>
                        </a:rPr>
                        <a:t>Infor.ATRIBUTO</a:t>
                      </a:r>
                      <a:r>
                        <a:rPr kumimoji="0" lang="es-MX" sz="1400" b="1" i="0" u="none" strike="noStrike" cap="none" normalizeH="0" baseline="0" dirty="0" smtClean="0">
                          <a:ln>
                            <a:noFill/>
                          </a:ln>
                          <a:solidFill>
                            <a:schemeClr val="tx1"/>
                          </a:solidFill>
                          <a:effectLst/>
                          <a:latin typeface="Courier New" pitchFamily="49" charset="0"/>
                        </a:rPr>
                        <a:t> &gt; </a:t>
                      </a:r>
                      <a:r>
                        <a:rPr kumimoji="0" lang="es-MX" sz="1400" b="1" i="0" u="none" strike="noStrike" cap="none" normalizeH="0" baseline="0" dirty="0" err="1" smtClean="0">
                          <a:ln>
                            <a:noFill/>
                          </a:ln>
                          <a:solidFill>
                            <a:schemeClr val="tx1"/>
                          </a:solidFill>
                          <a:effectLst/>
                          <a:latin typeface="Courier New" pitchFamily="49" charset="0"/>
                        </a:rPr>
                        <a:t>Raiz.ATRIBUTO</a:t>
                      </a:r>
                      <a:r>
                        <a:rPr kumimoji="0" lang="es-MX" sz="1400" b="1" i="0" u="none" strike="noStrike" cap="none" normalizeH="0" baseline="0" dirty="0" smtClean="0">
                          <a:ln>
                            <a:noFill/>
                          </a:ln>
                          <a:solidFill>
                            <a:schemeClr val="tx1"/>
                          </a:solidFill>
                          <a:effectLst/>
                          <a:latin typeface="Courier New" pitchFamily="49" charset="0"/>
                        </a:rPr>
                        <a:t> Entonces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RetiraABB</a:t>
                      </a:r>
                      <a:r>
                        <a:rPr kumimoji="0" lang="es-MX" sz="1400" b="1" i="0" u="none" strike="noStrike" cap="none" normalizeH="0" baseline="0" dirty="0" smtClean="0">
                          <a:ln>
                            <a:noFill/>
                          </a:ln>
                          <a:solidFill>
                            <a:schemeClr val="tx1"/>
                          </a:solidFill>
                          <a:effectLst/>
                          <a:latin typeface="Courier New" pitchFamily="49" charset="0"/>
                        </a:rPr>
                        <a:t>(</a:t>
                      </a:r>
                      <a:r>
                        <a:rPr kumimoji="0" lang="es-MX" sz="1400" b="1" i="0" u="none" strike="noStrike" cap="none" normalizeH="0" baseline="0" dirty="0" err="1" smtClean="0">
                          <a:ln>
                            <a:noFill/>
                          </a:ln>
                          <a:solidFill>
                            <a:schemeClr val="tx1"/>
                          </a:solidFill>
                          <a:effectLst/>
                          <a:latin typeface="Courier New" pitchFamily="49" charset="0"/>
                        </a:rPr>
                        <a:t>Raiz.SubDer,Infor</a:t>
                      </a:r>
                      <a:r>
                        <a:rPr kumimoji="0" lang="es-MX" sz="1400" b="1" i="0" u="none" strike="noStrike" cap="none" normalizeH="0" baseline="0" dirty="0" smtClean="0">
                          <a:ln>
                            <a:noFill/>
                          </a:ln>
                          <a:solidFill>
                            <a:schemeClr val="tx1"/>
                          </a:solidFill>
                          <a:effectLst/>
                          <a:latin typeface="Courier New" pitchFamily="49" charset="0"/>
                        </a:rPr>
                        <a: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Si_no</a:t>
                      </a:r>
                      <a:endParaRPr kumimoji="0" lang="es-MX" sz="14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//Localizo el nodo</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Si (</a:t>
                      </a:r>
                      <a:r>
                        <a:rPr kumimoji="0" lang="es-MX" sz="1400" b="1" i="0" u="none" strike="noStrike" cap="none" normalizeH="0" baseline="0" dirty="0" err="1" smtClean="0">
                          <a:ln>
                            <a:noFill/>
                          </a:ln>
                          <a:solidFill>
                            <a:schemeClr val="tx1"/>
                          </a:solidFill>
                          <a:effectLst/>
                          <a:latin typeface="Courier New" pitchFamily="49" charset="0"/>
                        </a:rPr>
                        <a:t>Raiz.SubDer</a:t>
                      </a:r>
                      <a:r>
                        <a:rPr kumimoji="0" lang="es-MX" sz="1400" b="1" i="0" u="none" strike="noStrike" cap="none" normalizeH="0" baseline="0" dirty="0" smtClean="0">
                          <a:ln>
                            <a:noFill/>
                          </a:ln>
                          <a:solidFill>
                            <a:schemeClr val="tx1"/>
                          </a:solidFill>
                          <a:effectLst/>
                          <a:latin typeface="Courier New" pitchFamily="49" charset="0"/>
                        </a:rPr>
                        <a:t> &lt;&gt; </a:t>
                      </a:r>
                      <a:r>
                        <a:rPr kumimoji="0" lang="es-MX" sz="1400" b="1" i="0" u="none" strike="noStrike" cap="none" normalizeH="0" baseline="0" dirty="0" err="1" smtClean="0">
                          <a:ln>
                            <a:noFill/>
                          </a:ln>
                          <a:solidFill>
                            <a:schemeClr val="tx1"/>
                          </a:solidFill>
                          <a:effectLst/>
                          <a:latin typeface="Courier New" pitchFamily="49" charset="0"/>
                        </a:rPr>
                        <a:t>null</a:t>
                      </a:r>
                      <a:r>
                        <a:rPr kumimoji="0" lang="es-MX" sz="1400" b="1" i="0" u="none" strike="noStrike" cap="none" normalizeH="0" baseline="0" dirty="0" smtClean="0">
                          <a:ln>
                            <a:noFill/>
                          </a:ln>
                          <a:solidFill>
                            <a:schemeClr val="tx1"/>
                          </a:solidFill>
                          <a:effectLst/>
                          <a:latin typeface="Courier New" pitchFamily="49" charset="0"/>
                        </a:rPr>
                        <a:t> and </a:t>
                      </a:r>
                      <a:r>
                        <a:rPr kumimoji="0" lang="es-MX" sz="1400" b="1" i="0" u="none" strike="noStrike" cap="none" normalizeH="0" baseline="0" dirty="0" err="1" smtClean="0">
                          <a:ln>
                            <a:noFill/>
                          </a:ln>
                          <a:solidFill>
                            <a:schemeClr val="tx1"/>
                          </a:solidFill>
                          <a:effectLst/>
                          <a:latin typeface="Courier New" pitchFamily="49" charset="0"/>
                        </a:rPr>
                        <a:t>Raiz.SubIzq</a:t>
                      </a:r>
                      <a:r>
                        <a:rPr kumimoji="0" lang="es-MX" sz="1400" b="1" i="0" u="none" strike="noStrike" cap="none" normalizeH="0" baseline="0" dirty="0" smtClean="0">
                          <a:ln>
                            <a:noFill/>
                          </a:ln>
                          <a:solidFill>
                            <a:schemeClr val="tx1"/>
                          </a:solidFill>
                          <a:effectLst/>
                          <a:latin typeface="Courier New" pitchFamily="49" charset="0"/>
                        </a:rPr>
                        <a:t>&lt;&gt;</a:t>
                      </a:r>
                      <a:r>
                        <a:rPr kumimoji="0" lang="es-MX" sz="1400" b="1" i="0" u="none" strike="noStrike" cap="none" normalizeH="0" baseline="0" dirty="0" err="1" smtClean="0">
                          <a:ln>
                            <a:noFill/>
                          </a:ln>
                          <a:solidFill>
                            <a:schemeClr val="tx1"/>
                          </a:solidFill>
                          <a:effectLst/>
                          <a:latin typeface="Courier New" pitchFamily="49" charset="0"/>
                        </a:rPr>
                        <a:t>null</a:t>
                      </a:r>
                      <a:r>
                        <a:rPr kumimoji="0" lang="es-MX" sz="1400" b="1" i="0" u="none" strike="noStrike" cap="none" normalizeH="0" baseline="0" dirty="0" smtClean="0">
                          <a:ln>
                            <a:noFill/>
                          </a:ln>
                          <a:solidFill>
                            <a:schemeClr val="tx1"/>
                          </a:solidFill>
                          <a:effectLst/>
                          <a:latin typeface="Courier New" pitchFamily="49" charset="0"/>
                        </a:rPr>
                        <a:t>) Entonces //2 hijos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NodoABB</a:t>
                      </a: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Temp</a:t>
                      </a:r>
                      <a:r>
                        <a:rPr kumimoji="0" lang="es-MX" sz="1400" b="1" i="0" u="none" strike="noStrike" cap="none" normalizeH="0" baseline="0" dirty="0" smtClean="0">
                          <a:ln>
                            <a:noFill/>
                          </a:ln>
                          <a:solidFill>
                            <a:schemeClr val="tx1"/>
                          </a:solidFill>
                          <a:effectLst/>
                          <a:latin typeface="Courier New" pitchFamily="49" charset="0"/>
                        </a:rPr>
                        <a:t>=</a:t>
                      </a:r>
                      <a:r>
                        <a:rPr kumimoji="0" lang="es-MX" sz="1400" b="1" i="0" u="none" strike="noStrike" cap="none" normalizeH="0" baseline="0" dirty="0" err="1" smtClean="0">
                          <a:ln>
                            <a:noFill/>
                          </a:ln>
                          <a:solidFill>
                            <a:schemeClr val="tx1"/>
                          </a:solidFill>
                          <a:effectLst/>
                          <a:latin typeface="Courier New" pitchFamily="49" charset="0"/>
                        </a:rPr>
                        <a:t>Raiz.SubDer</a:t>
                      </a:r>
                      <a:endParaRPr kumimoji="0" lang="es-MX" sz="14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While</a:t>
                      </a: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Temp.SubIzq</a:t>
                      </a:r>
                      <a:r>
                        <a:rPr kumimoji="0" lang="es-MX" sz="1400" b="1" i="0" u="none" strike="noStrike" cap="none" normalizeH="0" baseline="0" dirty="0" smtClean="0">
                          <a:ln>
                            <a:noFill/>
                          </a:ln>
                          <a:solidFill>
                            <a:schemeClr val="tx1"/>
                          </a:solidFill>
                          <a:effectLst/>
                          <a:latin typeface="Courier New" pitchFamily="49" charset="0"/>
                        </a:rPr>
                        <a:t> &lt;&gt; </a:t>
                      </a:r>
                      <a:r>
                        <a:rPr kumimoji="0" lang="es-MX" sz="1400" b="1" i="0" u="none" strike="noStrike" cap="none" normalizeH="0" baseline="0" dirty="0" err="1" smtClean="0">
                          <a:ln>
                            <a:noFill/>
                          </a:ln>
                          <a:solidFill>
                            <a:schemeClr val="tx1"/>
                          </a:solidFill>
                          <a:effectLst/>
                          <a:latin typeface="Courier New" pitchFamily="49" charset="0"/>
                        </a:rPr>
                        <a:t>null</a:t>
                      </a:r>
                      <a:r>
                        <a:rPr kumimoji="0" lang="es-MX" sz="1400" b="1" i="0" u="none" strike="noStrike" cap="none" normalizeH="0" baseline="0" dirty="0" smtClean="0">
                          <a:ln>
                            <a:noFill/>
                          </a:ln>
                          <a:solidFill>
                            <a:schemeClr val="tx1"/>
                          </a:solidFill>
                          <a:effectLst/>
                          <a:latin typeface="Courier New" pitchFamily="49" charset="0"/>
                        </a:rPr>
                        <a:t>) //localizamos el menor del </a:t>
                      </a:r>
                      <a:r>
                        <a:rPr kumimoji="0" lang="es-MX" sz="1400" b="1" i="0" u="none" strike="noStrike" cap="none" normalizeH="0" baseline="0" dirty="0" err="1" smtClean="0">
                          <a:ln>
                            <a:noFill/>
                          </a:ln>
                          <a:solidFill>
                            <a:schemeClr val="tx1"/>
                          </a:solidFill>
                          <a:effectLst/>
                          <a:latin typeface="Courier New" pitchFamily="49" charset="0"/>
                        </a:rPr>
                        <a:t>SubDer</a:t>
                      </a:r>
                      <a:endParaRPr kumimoji="0" lang="es-MX" sz="14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Temp</a:t>
                      </a:r>
                      <a:r>
                        <a:rPr kumimoji="0" lang="es-MX" sz="1400" b="1" i="0" u="none" strike="noStrike" cap="none" normalizeH="0" baseline="0" dirty="0" smtClean="0">
                          <a:ln>
                            <a:noFill/>
                          </a:ln>
                          <a:solidFill>
                            <a:schemeClr val="tx1"/>
                          </a:solidFill>
                          <a:effectLst/>
                          <a:latin typeface="Courier New" pitchFamily="49" charset="0"/>
                        </a:rPr>
                        <a:t>=</a:t>
                      </a:r>
                      <a:r>
                        <a:rPr kumimoji="0" lang="es-MX" sz="1400" b="1" i="0" u="none" strike="noStrike" cap="none" normalizeH="0" baseline="0" dirty="0" err="1" smtClean="0">
                          <a:ln>
                            <a:noFill/>
                          </a:ln>
                          <a:solidFill>
                            <a:schemeClr val="tx1"/>
                          </a:solidFill>
                          <a:effectLst/>
                          <a:latin typeface="Courier New" pitchFamily="49" charset="0"/>
                        </a:rPr>
                        <a:t>Temp.SubIzq</a:t>
                      </a:r>
                      <a:endParaRPr kumimoji="0" lang="es-MX" sz="14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Raiz.ATRIBUTO</a:t>
                      </a:r>
                      <a:r>
                        <a:rPr kumimoji="0" lang="es-MX" sz="1400" b="1" i="0" u="none" strike="noStrike" cap="none" normalizeH="0" baseline="0" dirty="0" smtClean="0">
                          <a:ln>
                            <a:noFill/>
                          </a:ln>
                          <a:solidFill>
                            <a:schemeClr val="tx1"/>
                          </a:solidFill>
                          <a:effectLst/>
                          <a:latin typeface="Courier New" pitchFamily="49" charset="0"/>
                        </a:rPr>
                        <a:t>=</a:t>
                      </a:r>
                      <a:r>
                        <a:rPr kumimoji="0" lang="es-MX" sz="1400" b="1" i="0" u="none" strike="noStrike" cap="none" normalizeH="0" baseline="0" dirty="0" err="1" smtClean="0">
                          <a:ln>
                            <a:noFill/>
                          </a:ln>
                          <a:solidFill>
                            <a:schemeClr val="tx1"/>
                          </a:solidFill>
                          <a:effectLst/>
                          <a:latin typeface="Courier New" pitchFamily="49" charset="0"/>
                        </a:rPr>
                        <a:t>Temo.ATRIBUTO</a:t>
                      </a:r>
                      <a:r>
                        <a:rPr kumimoji="0" lang="es-MX" sz="1400" b="1" i="0" u="none" strike="noStrike" cap="none" normalizeH="0" baseline="0" dirty="0" smtClean="0">
                          <a:ln>
                            <a:noFill/>
                          </a:ln>
                          <a:solidFill>
                            <a:schemeClr val="tx1"/>
                          </a:solidFill>
                          <a:effectLst/>
                          <a:latin typeface="Courier New" pitchFamily="49" charset="0"/>
                        </a:rPr>
                        <a:t>  //Los Atributos </a:t>
                      </a:r>
                      <a:r>
                        <a:rPr kumimoji="0" lang="es-MX" sz="1400" b="1" i="0" u="none" strike="noStrike" cap="none" normalizeH="0" baseline="0" dirty="0" err="1" smtClean="0">
                          <a:ln>
                            <a:noFill/>
                          </a:ln>
                          <a:solidFill>
                            <a:schemeClr val="tx1"/>
                          </a:solidFill>
                          <a:effectLst/>
                          <a:latin typeface="Courier New" pitchFamily="49" charset="0"/>
                        </a:rPr>
                        <a:t>SubDer</a:t>
                      </a:r>
                      <a:r>
                        <a:rPr kumimoji="0" lang="es-MX" sz="1400" b="1" i="0" u="none" strike="noStrike" cap="none" normalizeH="0" baseline="0" dirty="0" smtClean="0">
                          <a:ln>
                            <a:noFill/>
                          </a:ln>
                          <a:solidFill>
                            <a:schemeClr val="tx1"/>
                          </a:solidFill>
                          <a:effectLst/>
                          <a:latin typeface="Courier New" pitchFamily="49" charset="0"/>
                        </a:rPr>
                        <a:t> y </a:t>
                      </a:r>
                      <a:r>
                        <a:rPr kumimoji="0" lang="es-MX" sz="1400" b="1" i="0" u="none" strike="noStrike" cap="none" normalizeH="0" baseline="0" dirty="0" err="1" smtClean="0">
                          <a:ln>
                            <a:noFill/>
                          </a:ln>
                          <a:solidFill>
                            <a:schemeClr val="tx1"/>
                          </a:solidFill>
                          <a:effectLst/>
                          <a:latin typeface="Courier New" pitchFamily="49" charset="0"/>
                        </a:rPr>
                        <a:t>SubIzq</a:t>
                      </a:r>
                      <a:r>
                        <a:rPr kumimoji="0" lang="es-MX" sz="1400" b="1" i="0" u="none" strike="noStrike" cap="none" normalizeH="0" baseline="0" dirty="0" smtClean="0">
                          <a:ln>
                            <a:noFill/>
                          </a:ln>
                          <a:solidFill>
                            <a:schemeClr val="tx1"/>
                          </a:solidFill>
                          <a:effectLst/>
                          <a:latin typeface="Courier New" pitchFamily="49" charset="0"/>
                        </a:rPr>
                        <a:t> no se actualizan</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Infor.ATRIBUTO</a:t>
                      </a:r>
                      <a:r>
                        <a:rPr kumimoji="0" lang="es-MX" sz="1400" b="1" i="0" u="none" strike="noStrike" cap="none" normalizeH="0" baseline="0" dirty="0" smtClean="0">
                          <a:ln>
                            <a:noFill/>
                          </a:ln>
                          <a:solidFill>
                            <a:schemeClr val="tx1"/>
                          </a:solidFill>
                          <a:effectLst/>
                          <a:latin typeface="Courier New" pitchFamily="49" charset="0"/>
                        </a:rPr>
                        <a:t>=</a:t>
                      </a:r>
                      <a:r>
                        <a:rPr kumimoji="0" lang="es-MX" sz="1400" b="1" i="0" u="none" strike="noStrike" cap="none" normalizeH="0" baseline="0" dirty="0" err="1" smtClean="0">
                          <a:ln>
                            <a:noFill/>
                          </a:ln>
                          <a:solidFill>
                            <a:schemeClr val="tx1"/>
                          </a:solidFill>
                          <a:effectLst/>
                          <a:latin typeface="Courier New" pitchFamily="49" charset="0"/>
                        </a:rPr>
                        <a:t>Temp.ATRIBUTO</a:t>
                      </a:r>
                      <a:r>
                        <a:rPr kumimoji="0" lang="es-MX" sz="1400" b="1" i="0" u="none" strike="noStrike" cap="none" normalizeH="0" baseline="0" dirty="0" smtClean="0">
                          <a:ln>
                            <a:noFill/>
                          </a:ln>
                          <a:solidFill>
                            <a:schemeClr val="tx1"/>
                          </a:solidFill>
                          <a:effectLst/>
                          <a:latin typeface="Courier New" pitchFamily="49" charset="0"/>
                        </a:rPr>
                        <a:t> //Este nodo será el que se busque para borrar</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RetiraABB</a:t>
                      </a:r>
                      <a:r>
                        <a:rPr kumimoji="0" lang="es-MX" sz="1400" b="1" i="0" u="none" strike="noStrike" cap="none" normalizeH="0" baseline="0" dirty="0" smtClean="0">
                          <a:ln>
                            <a:noFill/>
                          </a:ln>
                          <a:solidFill>
                            <a:schemeClr val="tx1"/>
                          </a:solidFill>
                          <a:effectLst/>
                          <a:latin typeface="Courier New" pitchFamily="49" charset="0"/>
                        </a:rPr>
                        <a:t>(</a:t>
                      </a:r>
                      <a:r>
                        <a:rPr kumimoji="0" lang="es-MX" sz="1400" b="1" i="0" u="none" strike="noStrike" cap="none" normalizeH="0" baseline="0" dirty="0" err="1" smtClean="0">
                          <a:ln>
                            <a:noFill/>
                          </a:ln>
                          <a:solidFill>
                            <a:schemeClr val="tx1"/>
                          </a:solidFill>
                          <a:effectLst/>
                          <a:latin typeface="Courier New" pitchFamily="49" charset="0"/>
                        </a:rPr>
                        <a:t>Raiz.SubDer,Infor</a:t>
                      </a:r>
                      <a:r>
                        <a:rPr kumimoji="0" lang="es-MX" sz="1400" b="1" i="0" u="none" strike="noStrike" cap="none" normalizeH="0" baseline="0" dirty="0" smtClean="0">
                          <a:ln>
                            <a:noFill/>
                          </a:ln>
                          <a:solidFill>
                            <a:schemeClr val="tx1"/>
                          </a:solidFill>
                          <a:effectLst/>
                          <a:latin typeface="Courier New" pitchFamily="49" charset="0"/>
                        </a:rPr>
                        <a: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Si_no</a:t>
                      </a:r>
                      <a:endParaRPr kumimoji="0" lang="es-MX" sz="14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Si (</a:t>
                      </a:r>
                      <a:r>
                        <a:rPr kumimoji="0" lang="es-MX" sz="1400" b="1" i="0" u="none" strike="noStrike" cap="none" normalizeH="0" baseline="0" dirty="0" err="1" smtClean="0">
                          <a:ln>
                            <a:noFill/>
                          </a:ln>
                          <a:solidFill>
                            <a:schemeClr val="tx1"/>
                          </a:solidFill>
                          <a:effectLst/>
                          <a:latin typeface="Courier New" pitchFamily="49" charset="0"/>
                        </a:rPr>
                        <a:t>Raiz.SubDer</a:t>
                      </a:r>
                      <a:r>
                        <a:rPr kumimoji="0" lang="es-MX" sz="1400" b="1" i="0" u="none" strike="noStrike" cap="none" normalizeH="0" baseline="0" dirty="0" smtClean="0">
                          <a:ln>
                            <a:noFill/>
                          </a:ln>
                          <a:solidFill>
                            <a:schemeClr val="tx1"/>
                          </a:solidFill>
                          <a:effectLst/>
                          <a:latin typeface="Courier New" pitchFamily="49" charset="0"/>
                        </a:rPr>
                        <a:t> = </a:t>
                      </a:r>
                      <a:r>
                        <a:rPr kumimoji="0" lang="es-MX" sz="1400" b="1" i="0" u="none" strike="noStrike" cap="none" normalizeH="0" baseline="0" dirty="0" err="1" smtClean="0">
                          <a:ln>
                            <a:noFill/>
                          </a:ln>
                          <a:solidFill>
                            <a:schemeClr val="tx1"/>
                          </a:solidFill>
                          <a:effectLst/>
                          <a:latin typeface="Courier New" pitchFamily="49" charset="0"/>
                        </a:rPr>
                        <a:t>null</a:t>
                      </a:r>
                      <a:r>
                        <a:rPr kumimoji="0" lang="es-MX" sz="1400" b="1" i="0" u="none" strike="noStrike" cap="none" normalizeH="0" baseline="0" dirty="0" smtClean="0">
                          <a:ln>
                            <a:noFill/>
                          </a:ln>
                          <a:solidFill>
                            <a:schemeClr val="tx1"/>
                          </a:solidFill>
                          <a:effectLst/>
                          <a:latin typeface="Courier New" pitchFamily="49" charset="0"/>
                        </a:rPr>
                        <a:t>)   //Tiene 0 o un hijo</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Raiz</a:t>
                      </a:r>
                      <a:r>
                        <a:rPr kumimoji="0" lang="es-MX" sz="1400" b="1" i="0" u="none" strike="noStrike" cap="none" normalizeH="0" baseline="0" dirty="0" smtClean="0">
                          <a:ln>
                            <a:noFill/>
                          </a:ln>
                          <a:solidFill>
                            <a:schemeClr val="tx1"/>
                          </a:solidFill>
                          <a:effectLst/>
                          <a:latin typeface="Courier New" pitchFamily="49" charset="0"/>
                        </a:rPr>
                        <a:t>=</a:t>
                      </a:r>
                      <a:r>
                        <a:rPr kumimoji="0" lang="es-MX" sz="1400" b="1" i="0" u="none" strike="noStrike" cap="none" normalizeH="0" baseline="0" dirty="0" err="1" smtClean="0">
                          <a:ln>
                            <a:noFill/>
                          </a:ln>
                          <a:solidFill>
                            <a:schemeClr val="tx1"/>
                          </a:solidFill>
                          <a:effectLst/>
                          <a:latin typeface="Courier New" pitchFamily="49" charset="0"/>
                        </a:rPr>
                        <a:t>Raiz.SubIzq</a:t>
                      </a:r>
                      <a:endParaRPr kumimoji="0" lang="es-MX" sz="14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Si_no</a:t>
                      </a:r>
                      <a:endParaRPr kumimoji="0" lang="es-MX" sz="14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Raiz</a:t>
                      </a:r>
                      <a:r>
                        <a:rPr kumimoji="0" lang="es-MX" sz="1400" b="1" i="0" u="none" strike="noStrike" cap="none" normalizeH="0" baseline="0" dirty="0" smtClean="0">
                          <a:ln>
                            <a:noFill/>
                          </a:ln>
                          <a:solidFill>
                            <a:schemeClr val="tx1"/>
                          </a:solidFill>
                          <a:effectLst/>
                          <a:latin typeface="Courier New" pitchFamily="49" charset="0"/>
                        </a:rPr>
                        <a:t>=</a:t>
                      </a:r>
                      <a:r>
                        <a:rPr kumimoji="0" lang="es-MX" sz="1400" b="1" i="0" u="none" strike="noStrike" cap="none" normalizeH="0" baseline="0" dirty="0" err="1" smtClean="0">
                          <a:ln>
                            <a:noFill/>
                          </a:ln>
                          <a:solidFill>
                            <a:schemeClr val="tx1"/>
                          </a:solidFill>
                          <a:effectLst/>
                          <a:latin typeface="Courier New" pitchFamily="49" charset="0"/>
                        </a:rPr>
                        <a:t>Raiz.SubDer</a:t>
                      </a:r>
                      <a:r>
                        <a:rPr kumimoji="0" lang="es-MX" sz="1400" b="1" i="0" u="none" strike="noStrike" cap="none" normalizeH="0" baseline="0" dirty="0" smtClean="0">
                          <a:ln>
                            <a:noFill/>
                          </a:ln>
                          <a:solidFill>
                            <a:schemeClr val="tx1"/>
                          </a:solidFill>
                          <a:effectLst/>
                          <a:latin typeface="Courier New" pitchFamily="49" charset="0"/>
                        </a:rPr>
                        <a:t>   </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Fin_decision</a:t>
                      </a:r>
                      <a:r>
                        <a:rPr kumimoji="0" lang="es-MX" sz="1400" b="1" i="0" u="none" strike="noStrike" cap="none" normalizeH="0" baseline="0" dirty="0" smtClean="0">
                          <a:ln>
                            <a:noFill/>
                          </a:ln>
                          <a:solidFill>
                            <a:schemeClr val="tx1"/>
                          </a:solidFill>
                          <a:effectLst/>
                          <a:latin typeface="Courier New" pitchFamily="49" charset="0"/>
                        </a:rPr>
                        <a:t>  </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Fin_decision</a:t>
                      </a:r>
                      <a:endParaRPr kumimoji="0" lang="es-MX" sz="14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err="1" smtClean="0">
                          <a:ln>
                            <a:noFill/>
                          </a:ln>
                          <a:solidFill>
                            <a:schemeClr val="tx1"/>
                          </a:solidFill>
                          <a:effectLst/>
                          <a:latin typeface="Courier New" pitchFamily="49" charset="0"/>
                        </a:rPr>
                        <a:t>Fin_Algoritmo</a:t>
                      </a:r>
                      <a:endParaRPr kumimoji="0" lang="es-ES" sz="1400" b="1" i="0" u="none" strike="noStrike" cap="none" normalizeH="0" baseline="0" dirty="0" smtClean="0">
                        <a:ln>
                          <a:noFill/>
                        </a:ln>
                        <a:solidFill>
                          <a:schemeClr val="tx1"/>
                        </a:solidFill>
                        <a:effectLst/>
                        <a:latin typeface="Courier New" pitchFamily="49" charset="0"/>
                      </a:endParaRPr>
                    </a:p>
                  </a:txBody>
                  <a:tcPr marL="91416" marR="91416" marT="45675" marB="4567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8326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1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Proyecto Arboles</a:t>
            </a:r>
            <a:endParaRPr lang="es-MX" dirty="0"/>
          </a:p>
        </p:txBody>
      </p:sp>
      <p:sp>
        <p:nvSpPr>
          <p:cNvPr id="3" name="Marcador de contenido 2"/>
          <p:cNvSpPr>
            <a:spLocks noGrp="1"/>
          </p:cNvSpPr>
          <p:nvPr>
            <p:ph idx="1"/>
          </p:nvPr>
        </p:nvSpPr>
        <p:spPr>
          <a:xfrm>
            <a:off x="1142702" y="2057758"/>
            <a:ext cx="9870300" cy="3054717"/>
          </a:xfrm>
        </p:spPr>
        <p:txBody>
          <a:bodyPr>
            <a:normAutofit/>
          </a:bodyPr>
          <a:lstStyle/>
          <a:p>
            <a:r>
              <a:rPr lang="es-MX" dirty="0" smtClean="0"/>
              <a:t>Se les informará</a:t>
            </a:r>
          </a:p>
        </p:txBody>
      </p:sp>
    </p:spTree>
    <p:extLst>
      <p:ext uri="{BB962C8B-B14F-4D97-AF65-F5344CB8AC3E}">
        <p14:creationId xmlns:p14="http://schemas.microsoft.com/office/powerpoint/2010/main" val="38367307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MX" dirty="0"/>
              <a:t>4.2 Grafos </a:t>
            </a:r>
          </a:p>
        </p:txBody>
      </p:sp>
      <p:sp>
        <p:nvSpPr>
          <p:cNvPr id="5" name="Marcador de texto 4"/>
          <p:cNvSpPr>
            <a:spLocks noGrp="1"/>
          </p:cNvSpPr>
          <p:nvPr>
            <p:ph type="body" idx="1"/>
          </p:nvPr>
        </p:nvSpPr>
        <p:spPr/>
        <p:txBody>
          <a:bodyPr/>
          <a:lstStyle/>
          <a:p>
            <a:endParaRPr lang="es-MX"/>
          </a:p>
        </p:txBody>
      </p:sp>
    </p:spTree>
    <p:extLst>
      <p:ext uri="{BB962C8B-B14F-4D97-AF65-F5344CB8AC3E}">
        <p14:creationId xmlns:p14="http://schemas.microsoft.com/office/powerpoint/2010/main" val="281188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MX" dirty="0" smtClean="0"/>
              <a:t>Definición de Grafos</a:t>
            </a:r>
            <a:endParaRPr lang="es-MX" dirty="0"/>
          </a:p>
        </p:txBody>
      </p:sp>
      <p:sp>
        <p:nvSpPr>
          <p:cNvPr id="5" name="Content Placeholder 4"/>
          <p:cNvSpPr>
            <a:spLocks noGrp="1"/>
          </p:cNvSpPr>
          <p:nvPr>
            <p:ph idx="1"/>
          </p:nvPr>
        </p:nvSpPr>
        <p:spPr/>
        <p:txBody>
          <a:bodyPr>
            <a:normAutofit/>
          </a:bodyPr>
          <a:lstStyle/>
          <a:p>
            <a:pPr>
              <a:spcBef>
                <a:spcPct val="50000"/>
              </a:spcBef>
            </a:pPr>
            <a:r>
              <a:rPr lang="es-MX" altLang="es-MX" dirty="0">
                <a:latin typeface="Comic Sans MS" panose="030F0702030302020204" pitchFamily="66" charset="0"/>
              </a:rPr>
              <a:t>Un grafo es una estructura de datos no lineal que consta de:</a:t>
            </a:r>
          </a:p>
          <a:p>
            <a:pPr>
              <a:spcBef>
                <a:spcPct val="50000"/>
              </a:spcBef>
              <a:buFontTx/>
              <a:buAutoNum type="arabicParenR"/>
            </a:pPr>
            <a:r>
              <a:rPr lang="es-MX" altLang="es-MX" dirty="0">
                <a:latin typeface="Comic Sans MS" panose="030F0702030302020204" pitchFamily="66" charset="0"/>
              </a:rPr>
              <a:t>Un conjunto finito V de elementos llamados </a:t>
            </a:r>
            <a:r>
              <a:rPr lang="es-MX" altLang="es-MX" b="1" dirty="0">
                <a:latin typeface="Comic Sans MS" panose="030F0702030302020204" pitchFamily="66" charset="0"/>
              </a:rPr>
              <a:t>vértices</a:t>
            </a:r>
            <a:r>
              <a:rPr lang="es-MX" altLang="es-MX" dirty="0">
                <a:latin typeface="Comic Sans MS" panose="030F0702030302020204" pitchFamily="66" charset="0"/>
              </a:rPr>
              <a:t> (Nodos, Puntos).</a:t>
            </a:r>
          </a:p>
          <a:p>
            <a:pPr>
              <a:spcBef>
                <a:spcPct val="50000"/>
              </a:spcBef>
              <a:buFontTx/>
              <a:buAutoNum type="arabicParenR"/>
            </a:pPr>
            <a:r>
              <a:rPr lang="es-MX" altLang="es-MX" dirty="0">
                <a:latin typeface="Comic Sans MS" panose="030F0702030302020204" pitchFamily="66" charset="0"/>
              </a:rPr>
              <a:t>Un conjunto E de </a:t>
            </a:r>
            <a:r>
              <a:rPr lang="es-MX" altLang="es-MX" b="1" dirty="0">
                <a:latin typeface="Comic Sans MS" panose="030F0702030302020204" pitchFamily="66" charset="0"/>
              </a:rPr>
              <a:t>aristas</a:t>
            </a:r>
            <a:endParaRPr lang="es-MX" b="1" dirty="0"/>
          </a:p>
        </p:txBody>
      </p:sp>
    </p:spTree>
    <p:extLst>
      <p:ext uri="{BB962C8B-B14F-4D97-AF65-F5344CB8AC3E}">
        <p14:creationId xmlns:p14="http://schemas.microsoft.com/office/powerpoint/2010/main" val="39453389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609441" y="1219776"/>
            <a:ext cx="9008571" cy="3569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s-MX" altLang="es-MX" sz="3599" dirty="0">
                <a:latin typeface="Comic Sans MS" panose="030F0702030302020204" pitchFamily="66" charset="0"/>
              </a:rPr>
              <a:t>Un grafo se denota como </a:t>
            </a:r>
            <a:r>
              <a:rPr lang="es-MX" altLang="es-MX" sz="3599" b="1" dirty="0">
                <a:solidFill>
                  <a:srgbClr val="FF9933"/>
                </a:solidFill>
                <a:latin typeface="Comic Sans MS" panose="030F0702030302020204" pitchFamily="66" charset="0"/>
              </a:rPr>
              <a:t>G = (V, E).</a:t>
            </a:r>
          </a:p>
          <a:p>
            <a:pPr>
              <a:spcBef>
                <a:spcPct val="50000"/>
              </a:spcBef>
            </a:pPr>
            <a:r>
              <a:rPr lang="es-MX" altLang="es-MX" sz="1999" b="1" dirty="0">
                <a:latin typeface="Comic Sans MS" panose="030F0702030302020204" pitchFamily="66" charset="0"/>
              </a:rPr>
              <a:t>NODOS VECINOS</a:t>
            </a:r>
            <a:r>
              <a:rPr lang="es-MX" altLang="es-MX" sz="1999" dirty="0">
                <a:latin typeface="Comic Sans MS" panose="030F0702030302020204" pitchFamily="66" charset="0"/>
              </a:rPr>
              <a:t> O ADYACENTES: Dos nodos son vecinos si existe una arista que los una.</a:t>
            </a:r>
          </a:p>
          <a:p>
            <a:pPr algn="ctr">
              <a:spcBef>
                <a:spcPct val="50000"/>
              </a:spcBef>
            </a:pPr>
            <a:r>
              <a:rPr lang="es-MX" altLang="es-MX" sz="1999" dirty="0">
                <a:latin typeface="Comic Sans MS" panose="030F0702030302020204" pitchFamily="66" charset="0"/>
              </a:rPr>
              <a:t>E = (u, v) los vértices u, v son vecinos.</a:t>
            </a:r>
          </a:p>
          <a:p>
            <a:pPr algn="just">
              <a:spcBef>
                <a:spcPct val="50000"/>
              </a:spcBef>
            </a:pPr>
            <a:r>
              <a:rPr lang="es-MX" altLang="es-MX" sz="1999" dirty="0">
                <a:latin typeface="Comic Sans MS" panose="030F0702030302020204" pitchFamily="66" charset="0"/>
              </a:rPr>
              <a:t>EL </a:t>
            </a:r>
            <a:r>
              <a:rPr lang="es-MX" altLang="es-MX" sz="1999" b="1" dirty="0">
                <a:latin typeface="Comic Sans MS" panose="030F0702030302020204" pitchFamily="66" charset="0"/>
              </a:rPr>
              <a:t>GRADO DE UN NODO U</a:t>
            </a:r>
            <a:r>
              <a:rPr lang="es-MX" altLang="es-MX" sz="1999" dirty="0">
                <a:latin typeface="Comic Sans MS" panose="030F0702030302020204" pitchFamily="66" charset="0"/>
              </a:rPr>
              <a:t>: es el número de aristas que contienen a u.</a:t>
            </a:r>
          </a:p>
          <a:p>
            <a:pPr algn="just">
              <a:spcBef>
                <a:spcPct val="50000"/>
              </a:spcBef>
            </a:pPr>
            <a:r>
              <a:rPr lang="es-MX" altLang="es-MX" sz="1999" b="1" dirty="0">
                <a:latin typeface="Comic Sans MS" panose="030F0702030302020204" pitchFamily="66" charset="0"/>
              </a:rPr>
              <a:t>NODO AISLADO</a:t>
            </a:r>
            <a:r>
              <a:rPr lang="es-MX" altLang="es-MX" sz="1999" dirty="0">
                <a:latin typeface="Comic Sans MS" panose="030F0702030302020204" pitchFamily="66" charset="0"/>
              </a:rPr>
              <a:t>: Son aquellos nodos que tienen grado 0.</a:t>
            </a:r>
          </a:p>
          <a:p>
            <a:pPr algn="just">
              <a:spcBef>
                <a:spcPct val="50000"/>
              </a:spcBef>
            </a:pPr>
            <a:r>
              <a:rPr lang="es-MX" altLang="es-MX" sz="1999" b="1" dirty="0">
                <a:latin typeface="Comic Sans MS" panose="030F0702030302020204" pitchFamily="66" charset="0"/>
              </a:rPr>
              <a:t>GRAFO ETIQUETADO</a:t>
            </a:r>
            <a:r>
              <a:rPr lang="es-MX" altLang="es-MX" sz="1999" dirty="0">
                <a:latin typeface="Comic Sans MS" panose="030F0702030302020204" pitchFamily="66" charset="0"/>
              </a:rPr>
              <a:t>: Es un grafo donde cada arista tiene un valor asignado.</a:t>
            </a:r>
            <a:endParaRPr lang="es-ES" altLang="es-MX" sz="1999" dirty="0">
              <a:latin typeface="Comic Sans MS" panose="030F0702030302020204" pitchFamily="66" charset="0"/>
            </a:endParaRPr>
          </a:p>
        </p:txBody>
      </p:sp>
    </p:spTree>
    <p:extLst>
      <p:ext uri="{BB962C8B-B14F-4D97-AF65-F5344CB8AC3E}">
        <p14:creationId xmlns:p14="http://schemas.microsoft.com/office/powerpoint/2010/main" val="297939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918789" y="550025"/>
            <a:ext cx="8351250" cy="1015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399">
                <a:latin typeface="Comic Sans MS" panose="030F0702030302020204" pitchFamily="66" charset="0"/>
              </a:rPr>
              <a:t>Ejemplo de grafos:</a:t>
            </a:r>
          </a:p>
          <a:p>
            <a:pPr>
              <a:spcBef>
                <a:spcPct val="50000"/>
              </a:spcBef>
            </a:pPr>
            <a:endParaRPr lang="es-ES" altLang="es-MX" sz="2399">
              <a:latin typeface="Comic Sans MS" panose="030F0702030302020204" pitchFamily="66" charset="0"/>
            </a:endParaRPr>
          </a:p>
        </p:txBody>
      </p:sp>
      <p:cxnSp>
        <p:nvCxnSpPr>
          <p:cNvPr id="43011" name="AutoShape 3"/>
          <p:cNvCxnSpPr>
            <a:cxnSpLocks noChangeShapeType="1"/>
          </p:cNvCxnSpPr>
          <p:nvPr/>
        </p:nvCxnSpPr>
        <p:spPr bwMode="auto">
          <a:xfrm flipV="1">
            <a:off x="3358276" y="1629244"/>
            <a:ext cx="3240831" cy="151249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012" name="Oval 4"/>
          <p:cNvSpPr>
            <a:spLocks noChangeArrowheads="1"/>
          </p:cNvSpPr>
          <p:nvPr/>
        </p:nvSpPr>
        <p:spPr bwMode="auto">
          <a:xfrm>
            <a:off x="3286856" y="3068732"/>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43013" name="Oval 5"/>
          <p:cNvSpPr>
            <a:spLocks noChangeArrowheads="1"/>
          </p:cNvSpPr>
          <p:nvPr/>
        </p:nvSpPr>
        <p:spPr bwMode="auto">
          <a:xfrm>
            <a:off x="4007394" y="1700663"/>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43014" name="Oval 6"/>
          <p:cNvSpPr>
            <a:spLocks noChangeArrowheads="1"/>
          </p:cNvSpPr>
          <p:nvPr/>
        </p:nvSpPr>
        <p:spPr bwMode="auto">
          <a:xfrm>
            <a:off x="6526099" y="1484819"/>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43015" name="Oval 7"/>
          <p:cNvSpPr>
            <a:spLocks noChangeArrowheads="1"/>
          </p:cNvSpPr>
          <p:nvPr/>
        </p:nvSpPr>
        <p:spPr bwMode="auto">
          <a:xfrm>
            <a:off x="8901969" y="2492619"/>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43016" name="Oval 8"/>
          <p:cNvSpPr>
            <a:spLocks noChangeArrowheads="1"/>
          </p:cNvSpPr>
          <p:nvPr/>
        </p:nvSpPr>
        <p:spPr bwMode="auto">
          <a:xfrm>
            <a:off x="4870769" y="3933693"/>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43017" name="Oval 9"/>
          <p:cNvSpPr>
            <a:spLocks noChangeArrowheads="1"/>
          </p:cNvSpPr>
          <p:nvPr/>
        </p:nvSpPr>
        <p:spPr bwMode="auto">
          <a:xfrm>
            <a:off x="8541699" y="4149537"/>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cxnSp>
        <p:nvCxnSpPr>
          <p:cNvPr id="43018" name="AutoShape 10"/>
          <p:cNvCxnSpPr>
            <a:cxnSpLocks noChangeShapeType="1"/>
            <a:stCxn id="43014" idx="4"/>
            <a:endCxn id="43016" idx="0"/>
          </p:cNvCxnSpPr>
          <p:nvPr/>
        </p:nvCxnSpPr>
        <p:spPr bwMode="auto">
          <a:xfrm flipH="1">
            <a:off x="4978691" y="1700663"/>
            <a:ext cx="1655331" cy="223303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19" name="AutoShape 11"/>
          <p:cNvCxnSpPr>
            <a:cxnSpLocks noChangeShapeType="1"/>
            <a:stCxn id="43014" idx="6"/>
            <a:endCxn id="43015" idx="1"/>
          </p:cNvCxnSpPr>
          <p:nvPr/>
        </p:nvCxnSpPr>
        <p:spPr bwMode="auto">
          <a:xfrm>
            <a:off x="6741943" y="1592741"/>
            <a:ext cx="2191767" cy="9316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20" name="AutoShape 12"/>
          <p:cNvCxnSpPr>
            <a:cxnSpLocks noChangeShapeType="1"/>
            <a:stCxn id="43015" idx="3"/>
            <a:endCxn id="43016" idx="7"/>
          </p:cNvCxnSpPr>
          <p:nvPr/>
        </p:nvCxnSpPr>
        <p:spPr bwMode="auto">
          <a:xfrm flipH="1">
            <a:off x="5054871" y="2676721"/>
            <a:ext cx="3878840" cy="128871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21" name="AutoShape 13"/>
          <p:cNvCxnSpPr>
            <a:cxnSpLocks noChangeShapeType="1"/>
            <a:stCxn id="43012" idx="6"/>
            <a:endCxn id="43015" idx="2"/>
          </p:cNvCxnSpPr>
          <p:nvPr/>
        </p:nvCxnSpPr>
        <p:spPr bwMode="auto">
          <a:xfrm flipV="1">
            <a:off x="3502701" y="2600542"/>
            <a:ext cx="5399269" cy="5761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22" name="AutoShape 14"/>
          <p:cNvCxnSpPr>
            <a:cxnSpLocks noChangeShapeType="1"/>
            <a:stCxn id="43016" idx="5"/>
            <a:endCxn id="43017" idx="1"/>
          </p:cNvCxnSpPr>
          <p:nvPr/>
        </p:nvCxnSpPr>
        <p:spPr bwMode="auto">
          <a:xfrm>
            <a:off x="5054873" y="4117796"/>
            <a:ext cx="3518570" cy="6348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023" name="Text Box 15"/>
          <p:cNvSpPr txBox="1">
            <a:spLocks noChangeArrowheads="1"/>
          </p:cNvSpPr>
          <p:nvPr/>
        </p:nvSpPr>
        <p:spPr bwMode="auto">
          <a:xfrm>
            <a:off x="8901969" y="3933694"/>
            <a:ext cx="1439487" cy="46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399">
                <a:latin typeface="Comic Sans MS" panose="030F0702030302020204" pitchFamily="66" charset="0"/>
              </a:rPr>
              <a:t>Miami</a:t>
            </a:r>
            <a:endParaRPr lang="es-ES" altLang="es-MX" sz="2399">
              <a:latin typeface="Comic Sans MS" panose="030F0702030302020204" pitchFamily="66" charset="0"/>
            </a:endParaRPr>
          </a:p>
        </p:txBody>
      </p:sp>
      <p:sp>
        <p:nvSpPr>
          <p:cNvPr id="43024" name="Text Box 16"/>
          <p:cNvSpPr txBox="1">
            <a:spLocks noChangeArrowheads="1"/>
          </p:cNvSpPr>
          <p:nvPr/>
        </p:nvSpPr>
        <p:spPr bwMode="auto">
          <a:xfrm>
            <a:off x="4078813" y="4220957"/>
            <a:ext cx="1655332" cy="46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399">
                <a:latin typeface="Comic Sans MS" panose="030F0702030302020204" pitchFamily="66" charset="0"/>
              </a:rPr>
              <a:t>Las Vegas</a:t>
            </a:r>
            <a:endParaRPr lang="es-ES" altLang="es-MX" sz="2399">
              <a:latin typeface="Comic Sans MS" panose="030F0702030302020204" pitchFamily="66" charset="0"/>
            </a:endParaRPr>
          </a:p>
        </p:txBody>
      </p:sp>
      <p:sp>
        <p:nvSpPr>
          <p:cNvPr id="43025" name="Text Box 17"/>
          <p:cNvSpPr txBox="1">
            <a:spLocks noChangeArrowheads="1"/>
          </p:cNvSpPr>
          <p:nvPr/>
        </p:nvSpPr>
        <p:spPr bwMode="auto">
          <a:xfrm>
            <a:off x="2710745" y="3332189"/>
            <a:ext cx="2015600" cy="46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399">
                <a:latin typeface="Comic Sans MS" panose="030F0702030302020204" pitchFamily="66" charset="0"/>
              </a:rPr>
              <a:t>Los Ángeles</a:t>
            </a:r>
            <a:endParaRPr lang="es-ES" altLang="es-MX" sz="2399">
              <a:latin typeface="Comic Sans MS" panose="030F0702030302020204" pitchFamily="66" charset="0"/>
            </a:endParaRPr>
          </a:p>
        </p:txBody>
      </p:sp>
      <p:sp>
        <p:nvSpPr>
          <p:cNvPr id="43026" name="Text Box 18"/>
          <p:cNvSpPr txBox="1">
            <a:spLocks noChangeArrowheads="1"/>
          </p:cNvSpPr>
          <p:nvPr/>
        </p:nvSpPr>
        <p:spPr bwMode="auto">
          <a:xfrm>
            <a:off x="4078813" y="1053132"/>
            <a:ext cx="1655332" cy="46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399" dirty="0">
                <a:latin typeface="Comic Sans MS" panose="030F0702030302020204" pitchFamily="66" charset="0"/>
              </a:rPr>
              <a:t>Portland</a:t>
            </a:r>
            <a:endParaRPr lang="es-ES" altLang="es-MX" sz="2399" dirty="0">
              <a:latin typeface="Comic Sans MS" panose="030F0702030302020204" pitchFamily="66" charset="0"/>
            </a:endParaRPr>
          </a:p>
        </p:txBody>
      </p:sp>
      <p:sp>
        <p:nvSpPr>
          <p:cNvPr id="43027" name="Text Box 19"/>
          <p:cNvSpPr txBox="1">
            <a:spLocks noChangeArrowheads="1"/>
          </p:cNvSpPr>
          <p:nvPr/>
        </p:nvSpPr>
        <p:spPr bwMode="auto">
          <a:xfrm>
            <a:off x="6743531" y="908707"/>
            <a:ext cx="1655331" cy="46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399">
                <a:latin typeface="Comic Sans MS" panose="030F0702030302020204" pitchFamily="66" charset="0"/>
              </a:rPr>
              <a:t>Chicago</a:t>
            </a:r>
            <a:endParaRPr lang="es-ES" altLang="es-MX" sz="2399">
              <a:latin typeface="Comic Sans MS" panose="030F0702030302020204" pitchFamily="66" charset="0"/>
            </a:endParaRPr>
          </a:p>
        </p:txBody>
      </p:sp>
      <p:sp>
        <p:nvSpPr>
          <p:cNvPr id="43028" name="Text Box 20"/>
          <p:cNvSpPr txBox="1">
            <a:spLocks noChangeArrowheads="1"/>
          </p:cNvSpPr>
          <p:nvPr/>
        </p:nvSpPr>
        <p:spPr bwMode="auto">
          <a:xfrm>
            <a:off x="8686125" y="1773670"/>
            <a:ext cx="1655331" cy="46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399">
                <a:latin typeface="Comic Sans MS" panose="030F0702030302020204" pitchFamily="66" charset="0"/>
              </a:rPr>
              <a:t>New York</a:t>
            </a:r>
            <a:endParaRPr lang="es-ES" altLang="es-MX" sz="2399">
              <a:latin typeface="Comic Sans MS" panose="030F0702030302020204" pitchFamily="66" charset="0"/>
            </a:endParaRPr>
          </a:p>
        </p:txBody>
      </p:sp>
      <p:sp>
        <p:nvSpPr>
          <p:cNvPr id="43029" name="Text Box 21"/>
          <p:cNvSpPr txBox="1">
            <a:spLocks noChangeArrowheads="1"/>
          </p:cNvSpPr>
          <p:nvPr/>
        </p:nvSpPr>
        <p:spPr bwMode="auto">
          <a:xfrm>
            <a:off x="1918788" y="4757394"/>
            <a:ext cx="8746434" cy="21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399" b="1">
                <a:latin typeface="Comic Sans MS" panose="030F0702030302020204" pitchFamily="66" charset="0"/>
              </a:rPr>
              <a:t>V(G)=</a:t>
            </a:r>
            <a:r>
              <a:rPr lang="es-MX" altLang="es-MX" sz="2399">
                <a:latin typeface="Comic Sans MS" panose="030F0702030302020204" pitchFamily="66" charset="0"/>
              </a:rPr>
              <a:t> Los Ángeles, Portland, Chicago, New York, Las Vegas, Miami.</a:t>
            </a:r>
          </a:p>
          <a:p>
            <a:pPr>
              <a:spcBef>
                <a:spcPct val="50000"/>
              </a:spcBef>
            </a:pPr>
            <a:r>
              <a:rPr lang="es-MX" altLang="es-MX" sz="2399" b="1">
                <a:latin typeface="Comic Sans MS" panose="030F0702030302020204" pitchFamily="66" charset="0"/>
              </a:rPr>
              <a:t>E(G)=</a:t>
            </a:r>
            <a:r>
              <a:rPr lang="es-MX" altLang="es-MX" sz="2399">
                <a:latin typeface="Comic Sans MS" panose="030F0702030302020204" pitchFamily="66" charset="0"/>
              </a:rPr>
              <a:t>{(Los ángeles, Chicago),(Los ángeles, New York), (Chicago, New York), (Chicago, Las Vegas), (Las vegas, New York), (Las Vegas, Miami)}</a:t>
            </a:r>
            <a:endParaRPr lang="es-ES" altLang="es-MX" sz="2399">
              <a:latin typeface="Comic Sans MS" panose="030F0702030302020204" pitchFamily="66" charset="0"/>
            </a:endParaRPr>
          </a:p>
        </p:txBody>
      </p:sp>
    </p:spTree>
    <p:extLst>
      <p:ext uri="{BB962C8B-B14F-4D97-AF65-F5344CB8AC3E}">
        <p14:creationId xmlns:p14="http://schemas.microsoft.com/office/powerpoint/2010/main" val="8486127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350768" y="155132"/>
            <a:ext cx="8133819" cy="3229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399" dirty="0">
                <a:latin typeface="Comic Sans MS" panose="030F0702030302020204" pitchFamily="66" charset="0"/>
              </a:rPr>
              <a:t>Las aristas no están ordenadas lo que significa que:</a:t>
            </a:r>
          </a:p>
          <a:p>
            <a:pPr algn="ctr">
              <a:spcBef>
                <a:spcPct val="50000"/>
              </a:spcBef>
            </a:pPr>
            <a:r>
              <a:rPr lang="es-MX" altLang="es-MX" sz="2399" dirty="0">
                <a:latin typeface="Comic Sans MS" panose="030F0702030302020204" pitchFamily="66" charset="0"/>
              </a:rPr>
              <a:t>( Los Ángeles, Chicago) = ( Chicago, Los Ángeles)</a:t>
            </a:r>
          </a:p>
          <a:p>
            <a:pPr algn="ctr">
              <a:spcBef>
                <a:spcPct val="50000"/>
              </a:spcBef>
            </a:pPr>
            <a:r>
              <a:rPr lang="es-MX" altLang="es-MX" sz="2399" dirty="0">
                <a:latin typeface="Comic Sans MS" panose="030F0702030302020204" pitchFamily="66" charset="0"/>
              </a:rPr>
              <a:t>( u</a:t>
            </a:r>
            <a:r>
              <a:rPr lang="es-MX" altLang="es-MX" sz="2399" baseline="-25000" dirty="0">
                <a:latin typeface="Comic Sans MS" panose="030F0702030302020204" pitchFamily="66" charset="0"/>
              </a:rPr>
              <a:t>1</a:t>
            </a:r>
            <a:r>
              <a:rPr lang="es-MX" altLang="es-MX" sz="2399" dirty="0">
                <a:latin typeface="Comic Sans MS" panose="030F0702030302020204" pitchFamily="66" charset="0"/>
              </a:rPr>
              <a:t>, v</a:t>
            </a:r>
            <a:r>
              <a:rPr lang="es-MX" altLang="es-MX" sz="2399" baseline="-25000" dirty="0">
                <a:latin typeface="Comic Sans MS" panose="030F0702030302020204" pitchFamily="66" charset="0"/>
              </a:rPr>
              <a:t>2</a:t>
            </a:r>
            <a:r>
              <a:rPr lang="es-MX" altLang="es-MX" sz="2399" dirty="0">
                <a:latin typeface="Comic Sans MS" panose="030F0702030302020204" pitchFamily="66" charset="0"/>
              </a:rPr>
              <a:t>) = (u</a:t>
            </a:r>
            <a:r>
              <a:rPr lang="es-MX" altLang="es-MX" sz="2399" baseline="-25000" dirty="0">
                <a:latin typeface="Comic Sans MS" panose="030F0702030302020204" pitchFamily="66" charset="0"/>
              </a:rPr>
              <a:t>2</a:t>
            </a:r>
            <a:r>
              <a:rPr lang="es-MX" altLang="es-MX" sz="2399" dirty="0">
                <a:latin typeface="Comic Sans MS" panose="030F0702030302020204" pitchFamily="66" charset="0"/>
              </a:rPr>
              <a:t>, v</a:t>
            </a:r>
            <a:r>
              <a:rPr lang="es-MX" altLang="es-MX" sz="2399" baseline="-25000" dirty="0">
                <a:latin typeface="Comic Sans MS" panose="030F0702030302020204" pitchFamily="66" charset="0"/>
              </a:rPr>
              <a:t>1</a:t>
            </a:r>
            <a:r>
              <a:rPr lang="es-MX" altLang="es-MX" sz="2399" dirty="0">
                <a:latin typeface="Comic Sans MS" panose="030F0702030302020204" pitchFamily="66" charset="0"/>
              </a:rPr>
              <a:t>)</a:t>
            </a:r>
          </a:p>
          <a:p>
            <a:pPr algn="just">
              <a:spcBef>
                <a:spcPct val="50000"/>
              </a:spcBef>
            </a:pPr>
            <a:r>
              <a:rPr lang="es-MX" altLang="es-MX" sz="2399" dirty="0">
                <a:latin typeface="Comic Sans MS" panose="030F0702030302020204" pitchFamily="66" charset="0"/>
              </a:rPr>
              <a:t>Grado (Los Ángeles) = 2</a:t>
            </a:r>
          </a:p>
          <a:p>
            <a:pPr algn="just">
              <a:spcBef>
                <a:spcPct val="50000"/>
              </a:spcBef>
            </a:pPr>
            <a:r>
              <a:rPr lang="es-MX" altLang="es-MX" sz="2399" dirty="0">
                <a:latin typeface="Comic Sans MS" panose="030F0702030302020204" pitchFamily="66" charset="0"/>
              </a:rPr>
              <a:t>Grado (Chicago) = 3</a:t>
            </a:r>
            <a:endParaRPr lang="en-US" altLang="es-MX" sz="2399" dirty="0">
              <a:latin typeface="Comic Sans MS" panose="030F0702030302020204" pitchFamily="66" charset="0"/>
            </a:endParaRPr>
          </a:p>
          <a:p>
            <a:pPr algn="just">
              <a:spcBef>
                <a:spcPct val="50000"/>
              </a:spcBef>
            </a:pPr>
            <a:r>
              <a:rPr lang="en-US" altLang="es-MX" sz="2399" dirty="0" err="1">
                <a:latin typeface="Comic Sans MS" panose="030F0702030302020204" pitchFamily="66" charset="0"/>
              </a:rPr>
              <a:t>Grado</a:t>
            </a:r>
            <a:r>
              <a:rPr lang="en-US" altLang="es-MX" sz="2399" dirty="0">
                <a:latin typeface="Comic Sans MS" panose="030F0702030302020204" pitchFamily="66" charset="0"/>
              </a:rPr>
              <a:t> de Portland = 0</a:t>
            </a:r>
            <a:endParaRPr lang="es-ES" altLang="es-MX" sz="2399" dirty="0">
              <a:latin typeface="Comic Sans MS" panose="030F0702030302020204" pitchFamily="66" charset="0"/>
            </a:endParaRPr>
          </a:p>
        </p:txBody>
      </p:sp>
      <p:pic>
        <p:nvPicPr>
          <p:cNvPr id="2" name="Picture 1"/>
          <p:cNvPicPr>
            <a:picLocks noChangeAspect="1"/>
          </p:cNvPicPr>
          <p:nvPr/>
        </p:nvPicPr>
        <p:blipFill>
          <a:blip r:embed="rId2"/>
          <a:stretch>
            <a:fillRect/>
          </a:stretch>
        </p:blipFill>
        <p:spPr>
          <a:xfrm>
            <a:off x="3476390" y="1801655"/>
            <a:ext cx="8531594" cy="4199230"/>
          </a:xfrm>
          <a:prstGeom prst="rect">
            <a:avLst/>
          </a:prstGeom>
        </p:spPr>
      </p:pic>
    </p:spTree>
    <p:extLst>
      <p:ext uri="{BB962C8B-B14F-4D97-AF65-F5344CB8AC3E}">
        <p14:creationId xmlns:p14="http://schemas.microsoft.com/office/powerpoint/2010/main" val="11024625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1761" y="284283"/>
            <a:ext cx="10055781" cy="1608925"/>
          </a:xfrm>
        </p:spPr>
        <p:txBody>
          <a:bodyPr/>
          <a:lstStyle/>
          <a:p>
            <a:r>
              <a:rPr lang="es-MX" dirty="0" smtClean="0"/>
              <a:t>Utilidades</a:t>
            </a:r>
            <a:endParaRPr lang="es-MX" dirty="0"/>
          </a:p>
        </p:txBody>
      </p:sp>
      <p:sp>
        <p:nvSpPr>
          <p:cNvPr id="3" name="Content Placeholder 2"/>
          <p:cNvSpPr>
            <a:spLocks noGrp="1"/>
          </p:cNvSpPr>
          <p:nvPr>
            <p:ph idx="1"/>
          </p:nvPr>
        </p:nvSpPr>
        <p:spPr>
          <a:xfrm>
            <a:off x="1283953" y="1657403"/>
            <a:ext cx="10055781" cy="1432788"/>
          </a:xfrm>
        </p:spPr>
        <p:txBody>
          <a:bodyPr>
            <a:normAutofit/>
          </a:bodyPr>
          <a:lstStyle/>
          <a:p>
            <a:r>
              <a:rPr lang="es-ES" altLang="es-MX" dirty="0"/>
              <a:t>Los grafos sirven para representar relaciones arbitrarias (no necesariamente jerárquicas) entre objetos de datos</a:t>
            </a:r>
          </a:p>
          <a:p>
            <a:endParaRPr lang="es-MX" dirty="0"/>
          </a:p>
        </p:txBody>
      </p:sp>
      <p:grpSp>
        <p:nvGrpSpPr>
          <p:cNvPr id="4" name="Group 4"/>
          <p:cNvGrpSpPr>
            <a:grpSpLocks/>
          </p:cNvGrpSpPr>
          <p:nvPr/>
        </p:nvGrpSpPr>
        <p:grpSpPr bwMode="auto">
          <a:xfrm>
            <a:off x="757040" y="2806862"/>
            <a:ext cx="7916388" cy="3574119"/>
            <a:chOff x="432" y="1540"/>
            <a:chExt cx="4988" cy="2252"/>
          </a:xfrm>
        </p:grpSpPr>
        <p:sp>
          <p:nvSpPr>
            <p:cNvPr id="5" name="Rectangle 5"/>
            <p:cNvSpPr>
              <a:spLocks noChangeArrowheads="1"/>
            </p:cNvSpPr>
            <p:nvPr/>
          </p:nvSpPr>
          <p:spPr bwMode="auto">
            <a:xfrm>
              <a:off x="432" y="3504"/>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6" name="Rectangle 6"/>
            <p:cNvSpPr>
              <a:spLocks noChangeArrowheads="1"/>
            </p:cNvSpPr>
            <p:nvPr/>
          </p:nvSpPr>
          <p:spPr bwMode="auto">
            <a:xfrm>
              <a:off x="1968" y="3504"/>
              <a:ext cx="18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7" name="Oval 7"/>
            <p:cNvSpPr>
              <a:spLocks noChangeArrowheads="1"/>
            </p:cNvSpPr>
            <p:nvPr/>
          </p:nvSpPr>
          <p:spPr bwMode="auto">
            <a:xfrm>
              <a:off x="3364" y="2356"/>
              <a:ext cx="760" cy="52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8" name="Oval 8"/>
            <p:cNvSpPr>
              <a:spLocks noChangeArrowheads="1"/>
            </p:cNvSpPr>
            <p:nvPr/>
          </p:nvSpPr>
          <p:spPr bwMode="auto">
            <a:xfrm>
              <a:off x="1540" y="2452"/>
              <a:ext cx="760" cy="52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9" name="Oval 9"/>
            <p:cNvSpPr>
              <a:spLocks noChangeArrowheads="1"/>
            </p:cNvSpPr>
            <p:nvPr/>
          </p:nvSpPr>
          <p:spPr bwMode="auto">
            <a:xfrm>
              <a:off x="2356" y="1540"/>
              <a:ext cx="760" cy="52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10" name="Oval 10"/>
            <p:cNvSpPr>
              <a:spLocks noChangeArrowheads="1"/>
            </p:cNvSpPr>
            <p:nvPr/>
          </p:nvSpPr>
          <p:spPr bwMode="auto">
            <a:xfrm>
              <a:off x="2020" y="3220"/>
              <a:ext cx="760" cy="52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11" name="Oval 11"/>
            <p:cNvSpPr>
              <a:spLocks noChangeArrowheads="1"/>
            </p:cNvSpPr>
            <p:nvPr/>
          </p:nvSpPr>
          <p:spPr bwMode="auto">
            <a:xfrm>
              <a:off x="3172" y="3220"/>
              <a:ext cx="760" cy="52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12" name="Oval 12"/>
            <p:cNvSpPr>
              <a:spLocks noChangeArrowheads="1"/>
            </p:cNvSpPr>
            <p:nvPr/>
          </p:nvSpPr>
          <p:spPr bwMode="auto">
            <a:xfrm>
              <a:off x="436" y="1828"/>
              <a:ext cx="760" cy="52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13" name="Rectangle 13"/>
            <p:cNvSpPr>
              <a:spLocks noChangeArrowheads="1"/>
            </p:cNvSpPr>
            <p:nvPr/>
          </p:nvSpPr>
          <p:spPr bwMode="auto">
            <a:xfrm>
              <a:off x="2445" y="1647"/>
              <a:ext cx="646"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64" tIns="44438" rIns="90464" bIns="44438">
              <a:spAutoFit/>
            </a:bodyP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eaLnBrk="0" hangingPunct="0"/>
              <a:r>
                <a:rPr lang="es-ES" altLang="es-MX" sz="1200" b="1">
                  <a:latin typeface="Verdana" panose="020B0604030504040204" pitchFamily="34" charset="0"/>
                </a:rPr>
                <a:t>PLAZA DE</a:t>
              </a:r>
            </a:p>
            <a:p>
              <a:pPr algn="ctr" eaLnBrk="0" hangingPunct="0"/>
              <a:r>
                <a:rPr lang="es-ES" altLang="es-MX" sz="1200" b="1">
                  <a:latin typeface="Verdana" panose="020B0604030504040204" pitchFamily="34" charset="0"/>
                </a:rPr>
                <a:t>CASTILLA</a:t>
              </a:r>
            </a:p>
          </p:txBody>
        </p:sp>
        <p:sp>
          <p:nvSpPr>
            <p:cNvPr id="14" name="Line 14"/>
            <p:cNvSpPr>
              <a:spLocks noChangeShapeType="1"/>
            </p:cNvSpPr>
            <p:nvPr/>
          </p:nvSpPr>
          <p:spPr bwMode="auto">
            <a:xfrm>
              <a:off x="3024" y="1968"/>
              <a:ext cx="432"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15" name="Line 15"/>
            <p:cNvSpPr>
              <a:spLocks noChangeShapeType="1"/>
            </p:cNvSpPr>
            <p:nvPr/>
          </p:nvSpPr>
          <p:spPr bwMode="auto">
            <a:xfrm flipH="1">
              <a:off x="3600" y="2880"/>
              <a:ext cx="96"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16" name="Line 16"/>
            <p:cNvSpPr>
              <a:spLocks noChangeShapeType="1"/>
            </p:cNvSpPr>
            <p:nvPr/>
          </p:nvSpPr>
          <p:spPr bwMode="auto">
            <a:xfrm flipH="1">
              <a:off x="2160" y="2016"/>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17" name="Line 17"/>
            <p:cNvSpPr>
              <a:spLocks noChangeShapeType="1"/>
            </p:cNvSpPr>
            <p:nvPr/>
          </p:nvSpPr>
          <p:spPr bwMode="auto">
            <a:xfrm>
              <a:off x="2016" y="2976"/>
              <a:ext cx="192"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18" name="Line 18"/>
            <p:cNvSpPr>
              <a:spLocks noChangeShapeType="1"/>
            </p:cNvSpPr>
            <p:nvPr/>
          </p:nvSpPr>
          <p:spPr bwMode="auto">
            <a:xfrm>
              <a:off x="2784" y="3504"/>
              <a:ext cx="3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19" name="Line 19"/>
            <p:cNvSpPr>
              <a:spLocks noChangeShapeType="1"/>
            </p:cNvSpPr>
            <p:nvPr/>
          </p:nvSpPr>
          <p:spPr bwMode="auto">
            <a:xfrm flipV="1">
              <a:off x="2304" y="2592"/>
              <a:ext cx="1056"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20" name="Line 20"/>
            <p:cNvSpPr>
              <a:spLocks noChangeShapeType="1"/>
            </p:cNvSpPr>
            <p:nvPr/>
          </p:nvSpPr>
          <p:spPr bwMode="auto">
            <a:xfrm>
              <a:off x="1152" y="2208"/>
              <a:ext cx="432" cy="3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21" name="Rectangle 21"/>
            <p:cNvSpPr>
              <a:spLocks noChangeArrowheads="1"/>
            </p:cNvSpPr>
            <p:nvPr/>
          </p:nvSpPr>
          <p:spPr bwMode="auto">
            <a:xfrm>
              <a:off x="3339" y="2463"/>
              <a:ext cx="874"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64" tIns="44438" rIns="90464" bIns="44438">
              <a:spAutoFit/>
            </a:bodyP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eaLnBrk="0" hangingPunct="0"/>
              <a:r>
                <a:rPr lang="es-ES" altLang="es-MX" sz="1200" b="1">
                  <a:latin typeface="Verdana" panose="020B0604030504040204" pitchFamily="34" charset="0"/>
                </a:rPr>
                <a:t>NUEVOS</a:t>
              </a:r>
            </a:p>
            <a:p>
              <a:pPr algn="ctr" eaLnBrk="0" hangingPunct="0"/>
              <a:r>
                <a:rPr lang="es-ES" altLang="es-MX" sz="1200" b="1">
                  <a:latin typeface="Verdana" panose="020B0604030504040204" pitchFamily="34" charset="0"/>
                </a:rPr>
                <a:t>MINISTERIOS</a:t>
              </a:r>
            </a:p>
          </p:txBody>
        </p:sp>
        <p:sp>
          <p:nvSpPr>
            <p:cNvPr id="22" name="Rectangle 22"/>
            <p:cNvSpPr>
              <a:spLocks noChangeArrowheads="1"/>
            </p:cNvSpPr>
            <p:nvPr/>
          </p:nvSpPr>
          <p:spPr bwMode="auto">
            <a:xfrm>
              <a:off x="3230" y="3327"/>
              <a:ext cx="709"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64" tIns="44438" rIns="90464" bIns="44438">
              <a:spAutoFit/>
            </a:bodyP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eaLnBrk="0" hangingPunct="0"/>
              <a:r>
                <a:rPr lang="es-ES" altLang="es-MX" sz="1200" b="1">
                  <a:latin typeface="Verdana" panose="020B0604030504040204" pitchFamily="34" charset="0"/>
                </a:rPr>
                <a:t>GREGORIO</a:t>
              </a:r>
            </a:p>
            <a:p>
              <a:pPr algn="ctr" eaLnBrk="0" hangingPunct="0"/>
              <a:r>
                <a:rPr lang="es-ES" altLang="es-MX" sz="1200" b="1">
                  <a:latin typeface="Verdana" panose="020B0604030504040204" pitchFamily="34" charset="0"/>
                </a:rPr>
                <a:t>MARAÑÓN</a:t>
              </a:r>
            </a:p>
          </p:txBody>
        </p:sp>
        <p:sp>
          <p:nvSpPr>
            <p:cNvPr id="23" name="Rectangle 23"/>
            <p:cNvSpPr>
              <a:spLocks noChangeArrowheads="1"/>
            </p:cNvSpPr>
            <p:nvPr/>
          </p:nvSpPr>
          <p:spPr bwMode="auto">
            <a:xfrm>
              <a:off x="2145" y="3375"/>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64" tIns="44438" rIns="90464" bIns="44438">
              <a:spAutoFit/>
            </a:bodyP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eaLnBrk="0" hangingPunct="0"/>
              <a:r>
                <a:rPr lang="es-ES" altLang="es-MX" sz="1200" b="1">
                  <a:latin typeface="Verdana" panose="020B0604030504040204" pitchFamily="34" charset="0"/>
                </a:rPr>
                <a:t>CANAL</a:t>
              </a:r>
            </a:p>
          </p:txBody>
        </p:sp>
        <p:sp>
          <p:nvSpPr>
            <p:cNvPr id="24" name="Rectangle 24"/>
            <p:cNvSpPr>
              <a:spLocks noChangeArrowheads="1"/>
            </p:cNvSpPr>
            <p:nvPr/>
          </p:nvSpPr>
          <p:spPr bwMode="auto">
            <a:xfrm>
              <a:off x="479" y="1935"/>
              <a:ext cx="66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64" tIns="44438" rIns="90464" bIns="44438">
              <a:spAutoFit/>
            </a:bodyP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eaLnBrk="0" hangingPunct="0"/>
              <a:r>
                <a:rPr lang="es-ES" altLang="es-MX" sz="1200" b="1">
                  <a:latin typeface="Verdana" panose="020B0604030504040204" pitchFamily="34" charset="0"/>
                </a:rPr>
                <a:t>GUZMAN </a:t>
              </a:r>
            </a:p>
            <a:p>
              <a:pPr algn="ctr" eaLnBrk="0" hangingPunct="0"/>
              <a:r>
                <a:rPr lang="es-ES" altLang="es-MX" sz="1200" b="1">
                  <a:latin typeface="Verdana" panose="020B0604030504040204" pitchFamily="34" charset="0"/>
                </a:rPr>
                <a:t>EL BUENO</a:t>
              </a:r>
            </a:p>
          </p:txBody>
        </p:sp>
        <p:sp>
          <p:nvSpPr>
            <p:cNvPr id="25" name="Rectangle 25"/>
            <p:cNvSpPr>
              <a:spLocks noChangeArrowheads="1"/>
            </p:cNvSpPr>
            <p:nvPr/>
          </p:nvSpPr>
          <p:spPr bwMode="auto">
            <a:xfrm>
              <a:off x="1585" y="2559"/>
              <a:ext cx="63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64" tIns="44438" rIns="90464" bIns="44438">
              <a:spAutoFit/>
            </a:bodyP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eaLnBrk="0" hangingPunct="0"/>
              <a:r>
                <a:rPr lang="es-ES" altLang="es-MX" sz="1200" b="1">
                  <a:latin typeface="Verdana" panose="020B0604030504040204" pitchFamily="34" charset="0"/>
                </a:rPr>
                <a:t>CUATRO</a:t>
              </a:r>
            </a:p>
            <a:p>
              <a:pPr algn="ctr" eaLnBrk="0" hangingPunct="0"/>
              <a:r>
                <a:rPr lang="es-ES" altLang="es-MX" sz="1200" b="1">
                  <a:latin typeface="Verdana" panose="020B0604030504040204" pitchFamily="34" charset="0"/>
                </a:rPr>
                <a:t>CAMINOS</a:t>
              </a:r>
            </a:p>
          </p:txBody>
        </p:sp>
        <p:sp>
          <p:nvSpPr>
            <p:cNvPr id="26" name="Oval 26"/>
            <p:cNvSpPr>
              <a:spLocks noChangeArrowheads="1"/>
            </p:cNvSpPr>
            <p:nvPr/>
          </p:nvSpPr>
          <p:spPr bwMode="auto">
            <a:xfrm>
              <a:off x="4660" y="2932"/>
              <a:ext cx="760" cy="52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27" name="Rectangle 27"/>
            <p:cNvSpPr>
              <a:spLocks noChangeArrowheads="1"/>
            </p:cNvSpPr>
            <p:nvPr/>
          </p:nvSpPr>
          <p:spPr bwMode="auto">
            <a:xfrm>
              <a:off x="4753" y="3039"/>
              <a:ext cx="637"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64" tIns="44438" rIns="90464" bIns="44438">
              <a:spAutoFit/>
            </a:bodyP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eaLnBrk="0" hangingPunct="0"/>
              <a:r>
                <a:rPr lang="es-ES" altLang="es-MX" sz="1200" b="1">
                  <a:latin typeface="Verdana" panose="020B0604030504040204" pitchFamily="34" charset="0"/>
                </a:rPr>
                <a:t>AVDA. DE</a:t>
              </a:r>
            </a:p>
            <a:p>
              <a:pPr algn="ctr" eaLnBrk="0" hangingPunct="0"/>
              <a:r>
                <a:rPr lang="es-ES" altLang="es-MX" sz="1200" b="1">
                  <a:latin typeface="Verdana" panose="020B0604030504040204" pitchFamily="34" charset="0"/>
                </a:rPr>
                <a:t>AMÉRICA</a:t>
              </a:r>
            </a:p>
          </p:txBody>
        </p:sp>
        <p:sp>
          <p:nvSpPr>
            <p:cNvPr id="28" name="Line 28"/>
            <p:cNvSpPr>
              <a:spLocks noChangeShapeType="1"/>
            </p:cNvSpPr>
            <p:nvPr/>
          </p:nvSpPr>
          <p:spPr bwMode="auto">
            <a:xfrm>
              <a:off x="4128" y="2592"/>
              <a:ext cx="57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grpSp>
    </p:spTree>
    <p:extLst>
      <p:ext uri="{BB962C8B-B14F-4D97-AF65-F5344CB8AC3E}">
        <p14:creationId xmlns:p14="http://schemas.microsoft.com/office/powerpoint/2010/main" val="23168770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4" name="Object 2"/>
          <p:cNvGraphicFramePr>
            <a:graphicFrameLocks noChangeAspect="1"/>
          </p:cNvGraphicFramePr>
          <p:nvPr/>
        </p:nvGraphicFramePr>
        <p:xfrm>
          <a:off x="2437764" y="1391181"/>
          <a:ext cx="8075097" cy="5085025"/>
        </p:xfrm>
        <a:graphic>
          <a:graphicData uri="http://schemas.openxmlformats.org/presentationml/2006/ole">
            <mc:AlternateContent xmlns:mc="http://schemas.openxmlformats.org/markup-compatibility/2006">
              <mc:Choice xmlns:v="urn:schemas-microsoft-com:vml" Requires="v">
                <p:oleObj spid="_x0000_s1029" name="Visio" r:id="rId3" imgW="10086840" imgH="7005960" progId="Visio.Drawing.6">
                  <p:embed/>
                </p:oleObj>
              </mc:Choice>
              <mc:Fallback>
                <p:oleObj name="Visio" r:id="rId3" imgW="10086840" imgH="70059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7764" y="1391181"/>
                        <a:ext cx="8075097" cy="508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395" name="Rectangle 3"/>
          <p:cNvSpPr>
            <a:spLocks noGrp="1" noChangeArrowheads="1"/>
          </p:cNvSpPr>
          <p:nvPr>
            <p:ph type="title"/>
          </p:nvPr>
        </p:nvSpPr>
        <p:spPr>
          <a:xfrm>
            <a:off x="1991794" y="405601"/>
            <a:ext cx="8227457" cy="622138"/>
          </a:xfrm>
        </p:spPr>
        <p:txBody>
          <a:bodyPr/>
          <a:lstStyle/>
          <a:p>
            <a:r>
              <a:rPr lang="es-ES" altLang="es-MX" sz="3599"/>
              <a:t>Introducción: aplicaciones</a:t>
            </a:r>
          </a:p>
        </p:txBody>
      </p:sp>
      <p:sp>
        <p:nvSpPr>
          <p:cNvPr id="59396" name="Rectangle 4"/>
          <p:cNvSpPr>
            <a:spLocks noGrp="1" noChangeArrowheads="1"/>
          </p:cNvSpPr>
          <p:nvPr>
            <p:ph type="body" idx="1"/>
          </p:nvPr>
        </p:nvSpPr>
        <p:spPr>
          <a:xfrm>
            <a:off x="1774362" y="857921"/>
            <a:ext cx="4191496" cy="5665899"/>
          </a:xfrm>
        </p:spPr>
        <p:txBody>
          <a:bodyPr/>
          <a:lstStyle/>
          <a:p>
            <a:r>
              <a:rPr lang="es-MX" altLang="es-MX" sz="2399" noProof="1"/>
              <a:t>Circuitos electrónicos</a:t>
            </a:r>
          </a:p>
          <a:p>
            <a:pPr lvl="1"/>
            <a:r>
              <a:rPr lang="es-MX" altLang="es-MX" noProof="1"/>
              <a:t>Tarjetas impresas</a:t>
            </a:r>
          </a:p>
          <a:p>
            <a:pPr lvl="1"/>
            <a:r>
              <a:rPr lang="es-MX" altLang="es-MX" noProof="1"/>
              <a:t>Circuitos integrados</a:t>
            </a:r>
          </a:p>
          <a:p>
            <a:r>
              <a:rPr lang="es-MX" altLang="es-MX" sz="2399" noProof="1"/>
              <a:t>Redes de transporte</a:t>
            </a:r>
          </a:p>
          <a:p>
            <a:pPr lvl="1"/>
            <a:r>
              <a:rPr lang="es-MX" altLang="es-MX" noProof="1"/>
              <a:t>Autopistas</a:t>
            </a:r>
          </a:p>
          <a:p>
            <a:pPr lvl="1"/>
            <a:r>
              <a:rPr lang="es-MX" altLang="es-MX" noProof="1"/>
              <a:t>Vuelos</a:t>
            </a:r>
          </a:p>
          <a:p>
            <a:r>
              <a:rPr lang="es-MX" altLang="es-MX" sz="2399" noProof="1"/>
              <a:t>Redes de ordenadores</a:t>
            </a:r>
          </a:p>
          <a:p>
            <a:pPr lvl="1"/>
            <a:r>
              <a:rPr lang="es-MX" altLang="es-MX" noProof="1"/>
              <a:t>LANs</a:t>
            </a:r>
          </a:p>
          <a:p>
            <a:pPr lvl="1"/>
            <a:r>
              <a:rPr lang="es-MX" altLang="es-MX" noProof="1"/>
              <a:t>Internet</a:t>
            </a:r>
          </a:p>
          <a:p>
            <a:pPr lvl="1"/>
            <a:r>
              <a:rPr lang="es-MX" altLang="es-MX" noProof="1"/>
              <a:t>Web</a:t>
            </a:r>
          </a:p>
          <a:p>
            <a:r>
              <a:rPr lang="es-MX" altLang="es-MX" sz="2399" noProof="1"/>
              <a:t>Bases de datos</a:t>
            </a:r>
          </a:p>
          <a:p>
            <a:pPr lvl="1"/>
            <a:r>
              <a:rPr lang="es-MX" altLang="es-MX" noProof="1"/>
              <a:t>Diagramas entidad/relación</a:t>
            </a:r>
          </a:p>
        </p:txBody>
      </p:sp>
    </p:spTree>
    <p:extLst>
      <p:ext uri="{BB962C8B-B14F-4D97-AF65-F5344CB8AC3E}">
        <p14:creationId xmlns:p14="http://schemas.microsoft.com/office/powerpoint/2010/main" val="29609684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904503" y="229433"/>
            <a:ext cx="8227457" cy="990342"/>
          </a:xfrm>
        </p:spPr>
        <p:txBody>
          <a:bodyPr/>
          <a:lstStyle/>
          <a:p>
            <a:r>
              <a:rPr lang="en-US" altLang="es-MX">
                <a:solidFill>
                  <a:srgbClr val="FF9933"/>
                </a:solidFill>
              </a:rPr>
              <a:t>Grafo dirigido</a:t>
            </a:r>
            <a:endParaRPr lang="es-MX" altLang="es-MX">
              <a:solidFill>
                <a:srgbClr val="FF9933"/>
              </a:solidFill>
            </a:endParaRPr>
          </a:p>
        </p:txBody>
      </p:sp>
      <p:sp>
        <p:nvSpPr>
          <p:cNvPr id="45059" name="Rectangle 3"/>
          <p:cNvSpPr>
            <a:spLocks noGrp="1" noChangeArrowheads="1"/>
          </p:cNvSpPr>
          <p:nvPr>
            <p:ph type="body" idx="1"/>
          </p:nvPr>
        </p:nvSpPr>
        <p:spPr>
          <a:xfrm>
            <a:off x="1904503" y="1143595"/>
            <a:ext cx="8227457" cy="2361585"/>
          </a:xfrm>
        </p:spPr>
        <p:txBody>
          <a:bodyPr/>
          <a:lstStyle/>
          <a:p>
            <a:pPr marL="609417" indent="-609417">
              <a:spcBef>
                <a:spcPct val="50000"/>
              </a:spcBef>
              <a:buNone/>
            </a:pPr>
            <a:r>
              <a:rPr lang="en-US" altLang="es-MX" sz="2399">
                <a:latin typeface="Comic Sans MS" panose="030F0702030302020204" pitchFamily="66" charset="0"/>
              </a:rPr>
              <a:t>Un </a:t>
            </a:r>
            <a:r>
              <a:rPr lang="en-US" altLang="es-MX" sz="2399" b="1">
                <a:latin typeface="Comic Sans MS" panose="030F0702030302020204" pitchFamily="66" charset="0"/>
              </a:rPr>
              <a:t>grafo dirigido</a:t>
            </a:r>
            <a:r>
              <a:rPr lang="en-US" altLang="es-MX" sz="2399">
                <a:latin typeface="Comic Sans MS" panose="030F0702030302020204" pitchFamily="66" charset="0"/>
              </a:rPr>
              <a:t> es una estructura de datos no lineal que consta de:</a:t>
            </a:r>
          </a:p>
          <a:p>
            <a:pPr marL="609417" indent="-609417">
              <a:spcBef>
                <a:spcPct val="50000"/>
              </a:spcBef>
            </a:pPr>
            <a:r>
              <a:rPr lang="en-US" altLang="es-MX" sz="2399">
                <a:latin typeface="Comic Sans MS" panose="030F0702030302020204" pitchFamily="66" charset="0"/>
              </a:rPr>
              <a:t>Un conjunto finito de elementos llamados vértices.</a:t>
            </a:r>
          </a:p>
          <a:p>
            <a:pPr marL="609417" indent="-609417">
              <a:spcBef>
                <a:spcPct val="50000"/>
              </a:spcBef>
            </a:pPr>
            <a:r>
              <a:rPr lang="en-US" altLang="es-MX" sz="2399">
                <a:latin typeface="Comic Sans MS" panose="030F0702030302020204" pitchFamily="66" charset="0"/>
              </a:rPr>
              <a:t>Un conjunto E de aristas con orientación (flechas) que conectan a 2 nodos.</a:t>
            </a:r>
          </a:p>
          <a:p>
            <a:pPr marL="609417" indent="-609417"/>
            <a:endParaRPr lang="es-MX" altLang="es-MX"/>
          </a:p>
        </p:txBody>
      </p:sp>
      <p:cxnSp>
        <p:nvCxnSpPr>
          <p:cNvPr id="45060" name="AutoShape 4"/>
          <p:cNvCxnSpPr>
            <a:cxnSpLocks noChangeShapeType="1"/>
            <a:endCxn id="45063" idx="2"/>
          </p:cNvCxnSpPr>
          <p:nvPr/>
        </p:nvCxnSpPr>
        <p:spPr bwMode="auto">
          <a:xfrm flipV="1">
            <a:off x="3240830" y="3771810"/>
            <a:ext cx="3167825" cy="154899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061" name="Oval 5"/>
          <p:cNvSpPr>
            <a:spLocks noChangeArrowheads="1"/>
          </p:cNvSpPr>
          <p:nvPr/>
        </p:nvSpPr>
        <p:spPr bwMode="auto">
          <a:xfrm>
            <a:off x="3169412" y="5247801"/>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45062" name="Oval 6"/>
          <p:cNvSpPr>
            <a:spLocks noChangeArrowheads="1"/>
          </p:cNvSpPr>
          <p:nvPr/>
        </p:nvSpPr>
        <p:spPr bwMode="auto">
          <a:xfrm>
            <a:off x="3889949" y="3879732"/>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45063" name="Oval 7"/>
          <p:cNvSpPr>
            <a:spLocks noChangeArrowheads="1"/>
          </p:cNvSpPr>
          <p:nvPr/>
        </p:nvSpPr>
        <p:spPr bwMode="auto">
          <a:xfrm>
            <a:off x="6408655" y="3663889"/>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45064" name="Oval 8"/>
          <p:cNvSpPr>
            <a:spLocks noChangeArrowheads="1"/>
          </p:cNvSpPr>
          <p:nvPr/>
        </p:nvSpPr>
        <p:spPr bwMode="auto">
          <a:xfrm>
            <a:off x="8784524" y="4671689"/>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45065" name="Oval 9"/>
          <p:cNvSpPr>
            <a:spLocks noChangeArrowheads="1"/>
          </p:cNvSpPr>
          <p:nvPr/>
        </p:nvSpPr>
        <p:spPr bwMode="auto">
          <a:xfrm>
            <a:off x="4753324" y="6112764"/>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45066" name="Oval 10"/>
          <p:cNvSpPr>
            <a:spLocks noChangeArrowheads="1"/>
          </p:cNvSpPr>
          <p:nvPr/>
        </p:nvSpPr>
        <p:spPr bwMode="auto">
          <a:xfrm>
            <a:off x="8424255" y="6328608"/>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cxnSp>
        <p:nvCxnSpPr>
          <p:cNvPr id="45067" name="AutoShape 11"/>
          <p:cNvCxnSpPr>
            <a:cxnSpLocks noChangeShapeType="1"/>
            <a:stCxn id="45063" idx="4"/>
            <a:endCxn id="45065" idx="0"/>
          </p:cNvCxnSpPr>
          <p:nvPr/>
        </p:nvCxnSpPr>
        <p:spPr bwMode="auto">
          <a:xfrm flipH="1">
            <a:off x="4861246" y="3879734"/>
            <a:ext cx="1655331" cy="2233031"/>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68" name="AutoShape 12"/>
          <p:cNvCxnSpPr>
            <a:cxnSpLocks noChangeShapeType="1"/>
            <a:stCxn id="45063" idx="6"/>
            <a:endCxn id="45064" idx="1"/>
          </p:cNvCxnSpPr>
          <p:nvPr/>
        </p:nvCxnSpPr>
        <p:spPr bwMode="auto">
          <a:xfrm>
            <a:off x="6624499" y="3771812"/>
            <a:ext cx="2191767" cy="93162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69" name="AutoShape 13"/>
          <p:cNvCxnSpPr>
            <a:cxnSpLocks noChangeShapeType="1"/>
            <a:stCxn id="45064" idx="3"/>
            <a:endCxn id="45065" idx="7"/>
          </p:cNvCxnSpPr>
          <p:nvPr/>
        </p:nvCxnSpPr>
        <p:spPr bwMode="auto">
          <a:xfrm flipH="1">
            <a:off x="4937426" y="4855791"/>
            <a:ext cx="3878840" cy="128871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70" name="AutoShape 14"/>
          <p:cNvCxnSpPr>
            <a:cxnSpLocks noChangeShapeType="1"/>
            <a:stCxn id="45061" idx="6"/>
            <a:endCxn id="45064" idx="2"/>
          </p:cNvCxnSpPr>
          <p:nvPr/>
        </p:nvCxnSpPr>
        <p:spPr bwMode="auto">
          <a:xfrm flipV="1">
            <a:off x="3385257" y="4779611"/>
            <a:ext cx="5399269" cy="5761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71" name="AutoShape 15"/>
          <p:cNvCxnSpPr>
            <a:cxnSpLocks noChangeShapeType="1"/>
            <a:stCxn id="45065" idx="5"/>
            <a:endCxn id="45066" idx="1"/>
          </p:cNvCxnSpPr>
          <p:nvPr/>
        </p:nvCxnSpPr>
        <p:spPr bwMode="auto">
          <a:xfrm>
            <a:off x="4937428" y="6296866"/>
            <a:ext cx="3518570" cy="63483"/>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072" name="Text Box 16"/>
          <p:cNvSpPr txBox="1">
            <a:spLocks noChangeArrowheads="1"/>
          </p:cNvSpPr>
          <p:nvPr/>
        </p:nvSpPr>
        <p:spPr bwMode="auto">
          <a:xfrm>
            <a:off x="8784524" y="6112764"/>
            <a:ext cx="1439487" cy="46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399">
                <a:solidFill>
                  <a:srgbClr val="FF9933"/>
                </a:solidFill>
                <a:latin typeface="Comic Sans MS" panose="030F0702030302020204" pitchFamily="66" charset="0"/>
              </a:rPr>
              <a:t>Miami</a:t>
            </a:r>
            <a:endParaRPr lang="es-ES" altLang="es-MX" sz="2399">
              <a:solidFill>
                <a:srgbClr val="FF9933"/>
              </a:solidFill>
              <a:latin typeface="Comic Sans MS" panose="030F0702030302020204" pitchFamily="66" charset="0"/>
            </a:endParaRPr>
          </a:p>
        </p:txBody>
      </p:sp>
      <p:sp>
        <p:nvSpPr>
          <p:cNvPr id="45073" name="Text Box 17"/>
          <p:cNvSpPr txBox="1">
            <a:spLocks noChangeArrowheads="1"/>
          </p:cNvSpPr>
          <p:nvPr/>
        </p:nvSpPr>
        <p:spPr bwMode="auto">
          <a:xfrm>
            <a:off x="3961369" y="6400026"/>
            <a:ext cx="1655332" cy="46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399">
                <a:solidFill>
                  <a:srgbClr val="FF9933"/>
                </a:solidFill>
                <a:latin typeface="Comic Sans MS" panose="030F0702030302020204" pitchFamily="66" charset="0"/>
              </a:rPr>
              <a:t>Las Vegas</a:t>
            </a:r>
            <a:endParaRPr lang="es-ES" altLang="es-MX" sz="2399">
              <a:solidFill>
                <a:srgbClr val="FF9933"/>
              </a:solidFill>
              <a:latin typeface="Comic Sans MS" panose="030F0702030302020204" pitchFamily="66" charset="0"/>
            </a:endParaRPr>
          </a:p>
        </p:txBody>
      </p:sp>
      <p:sp>
        <p:nvSpPr>
          <p:cNvPr id="45074" name="Text Box 18"/>
          <p:cNvSpPr txBox="1">
            <a:spLocks noChangeArrowheads="1"/>
          </p:cNvSpPr>
          <p:nvPr/>
        </p:nvSpPr>
        <p:spPr bwMode="auto">
          <a:xfrm>
            <a:off x="2593300" y="5511258"/>
            <a:ext cx="2015600" cy="46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399">
                <a:solidFill>
                  <a:srgbClr val="FF9933"/>
                </a:solidFill>
                <a:latin typeface="Comic Sans MS" panose="030F0702030302020204" pitchFamily="66" charset="0"/>
              </a:rPr>
              <a:t>Los Ángeles</a:t>
            </a:r>
            <a:endParaRPr lang="es-ES" altLang="es-MX" sz="2399">
              <a:solidFill>
                <a:srgbClr val="FF9933"/>
              </a:solidFill>
              <a:latin typeface="Comic Sans MS" panose="030F0702030302020204" pitchFamily="66" charset="0"/>
            </a:endParaRPr>
          </a:p>
        </p:txBody>
      </p:sp>
      <p:sp>
        <p:nvSpPr>
          <p:cNvPr id="45075" name="Text Box 19"/>
          <p:cNvSpPr txBox="1">
            <a:spLocks noChangeArrowheads="1"/>
          </p:cNvSpPr>
          <p:nvPr/>
        </p:nvSpPr>
        <p:spPr bwMode="auto">
          <a:xfrm>
            <a:off x="3961369" y="3232202"/>
            <a:ext cx="1655332" cy="46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399">
                <a:solidFill>
                  <a:srgbClr val="FF9933"/>
                </a:solidFill>
                <a:latin typeface="Comic Sans MS" panose="030F0702030302020204" pitchFamily="66" charset="0"/>
              </a:rPr>
              <a:t>Portland</a:t>
            </a:r>
            <a:endParaRPr lang="es-ES" altLang="es-MX" sz="2399">
              <a:solidFill>
                <a:srgbClr val="FF9933"/>
              </a:solidFill>
              <a:latin typeface="Comic Sans MS" panose="030F0702030302020204" pitchFamily="66" charset="0"/>
            </a:endParaRPr>
          </a:p>
        </p:txBody>
      </p:sp>
      <p:sp>
        <p:nvSpPr>
          <p:cNvPr id="45076" name="Text Box 20"/>
          <p:cNvSpPr txBox="1">
            <a:spLocks noChangeArrowheads="1"/>
          </p:cNvSpPr>
          <p:nvPr/>
        </p:nvSpPr>
        <p:spPr bwMode="auto">
          <a:xfrm>
            <a:off x="6626086" y="3087777"/>
            <a:ext cx="1655331" cy="46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399">
                <a:solidFill>
                  <a:srgbClr val="FF9933"/>
                </a:solidFill>
                <a:latin typeface="Comic Sans MS" panose="030F0702030302020204" pitchFamily="66" charset="0"/>
              </a:rPr>
              <a:t>Chicago</a:t>
            </a:r>
            <a:endParaRPr lang="es-ES" altLang="es-MX" sz="2399">
              <a:solidFill>
                <a:srgbClr val="FF9933"/>
              </a:solidFill>
              <a:latin typeface="Comic Sans MS" panose="030F0702030302020204" pitchFamily="66" charset="0"/>
            </a:endParaRPr>
          </a:p>
        </p:txBody>
      </p:sp>
      <p:sp>
        <p:nvSpPr>
          <p:cNvPr id="45077" name="Text Box 21"/>
          <p:cNvSpPr txBox="1">
            <a:spLocks noChangeArrowheads="1"/>
          </p:cNvSpPr>
          <p:nvPr/>
        </p:nvSpPr>
        <p:spPr bwMode="auto">
          <a:xfrm>
            <a:off x="8568680" y="3952739"/>
            <a:ext cx="1655331" cy="46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399">
                <a:solidFill>
                  <a:srgbClr val="FF9933"/>
                </a:solidFill>
                <a:latin typeface="Comic Sans MS" panose="030F0702030302020204" pitchFamily="66" charset="0"/>
              </a:rPr>
              <a:t>New York</a:t>
            </a:r>
            <a:endParaRPr lang="es-ES" altLang="es-MX" sz="2399">
              <a:solidFill>
                <a:srgbClr val="FF9933"/>
              </a:solidFill>
              <a:latin typeface="Comic Sans MS" panose="030F0702030302020204" pitchFamily="66" charset="0"/>
            </a:endParaRPr>
          </a:p>
        </p:txBody>
      </p:sp>
    </p:spTree>
    <p:extLst>
      <p:ext uri="{BB962C8B-B14F-4D97-AF65-F5344CB8AC3E}">
        <p14:creationId xmlns:p14="http://schemas.microsoft.com/office/powerpoint/2010/main" val="2002953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Introducción a ED Árbol: </a:t>
            </a:r>
          </a:p>
        </p:txBody>
      </p:sp>
      <p:sp>
        <p:nvSpPr>
          <p:cNvPr id="3" name="Content Placeholder 2"/>
          <p:cNvSpPr>
            <a:spLocks noGrp="1"/>
          </p:cNvSpPr>
          <p:nvPr>
            <p:ph idx="1"/>
          </p:nvPr>
        </p:nvSpPr>
        <p:spPr/>
        <p:txBody>
          <a:bodyPr/>
          <a:lstStyle/>
          <a:p>
            <a:r>
              <a:rPr lang="es-MX" altLang="es-MX" dirty="0"/>
              <a:t>Un árbol es una </a:t>
            </a:r>
            <a:r>
              <a:rPr lang="es-ES" altLang="es-MX" dirty="0"/>
              <a:t>estructura de datos </a:t>
            </a:r>
            <a:r>
              <a:rPr lang="es-MX" altLang="es-MX" b="1" dirty="0"/>
              <a:t>no lineal</a:t>
            </a:r>
            <a:r>
              <a:rPr lang="es-MX" altLang="es-MX" dirty="0"/>
              <a:t> que representa una relación jerárquica de sus elementos</a:t>
            </a:r>
            <a:r>
              <a:rPr lang="es-MX" altLang="es-MX" dirty="0" smtClean="0"/>
              <a:t>.</a:t>
            </a:r>
          </a:p>
          <a:p>
            <a:r>
              <a:rPr lang="es-MX" altLang="es-MX" dirty="0"/>
              <a:t>El árbol es un ED fundamental en informática, muy utilizada en todos sus campos, porque se adapta a la representación natural de informaciones homogéneas organizadas y de una gran comodidad y rapidez de manipulación</a:t>
            </a:r>
            <a:r>
              <a:rPr lang="es-MX" altLang="es-MX" dirty="0" smtClean="0"/>
              <a:t>.</a:t>
            </a:r>
          </a:p>
          <a:p>
            <a:r>
              <a:rPr lang="es-MX" altLang="es-MX" dirty="0"/>
              <a:t>Las ED tipo árbol se usan principalmente para representar datos con una relación jerárquica entre sus elementos, como son árboles genealógicos.</a:t>
            </a:r>
          </a:p>
          <a:p>
            <a:endParaRPr lang="es-MX" altLang="es-MX" dirty="0" smtClean="0"/>
          </a:p>
          <a:p>
            <a:endParaRPr lang="es-ES" altLang="es-MX" dirty="0" smtClean="0"/>
          </a:p>
          <a:p>
            <a:endParaRPr lang="es-MX" dirty="0"/>
          </a:p>
        </p:txBody>
      </p:sp>
    </p:spTree>
    <p:extLst>
      <p:ext uri="{BB962C8B-B14F-4D97-AF65-F5344CB8AC3E}">
        <p14:creationId xmlns:p14="http://schemas.microsoft.com/office/powerpoint/2010/main" val="17660190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980684" y="477019"/>
            <a:ext cx="8227457" cy="622138"/>
          </a:xfrm>
        </p:spPr>
        <p:txBody>
          <a:bodyPr/>
          <a:lstStyle/>
          <a:p>
            <a:r>
              <a:rPr lang="es-ES" altLang="es-MX" sz="3599" dirty="0">
                <a:solidFill>
                  <a:schemeClr val="accent3"/>
                </a:solidFill>
              </a:rPr>
              <a:t>Grafos Dirigidos</a:t>
            </a:r>
          </a:p>
        </p:txBody>
      </p:sp>
      <p:sp>
        <p:nvSpPr>
          <p:cNvPr id="61443" name="Rectangle 3"/>
          <p:cNvSpPr>
            <a:spLocks noGrp="1" noChangeArrowheads="1"/>
          </p:cNvSpPr>
          <p:nvPr>
            <p:ph type="body" sz="half" idx="1"/>
          </p:nvPr>
        </p:nvSpPr>
        <p:spPr>
          <a:xfrm>
            <a:off x="2134632" y="1437207"/>
            <a:ext cx="4562873" cy="1344262"/>
          </a:xfrm>
        </p:spPr>
        <p:txBody>
          <a:bodyPr>
            <a:normAutofit/>
          </a:bodyPr>
          <a:lstStyle/>
          <a:p>
            <a:pPr>
              <a:buFontTx/>
              <a:buNone/>
            </a:pPr>
            <a:r>
              <a:rPr lang="es-ES" altLang="es-MX" sz="2399" b="1"/>
              <a:t>Grafo no dirigido</a:t>
            </a:r>
            <a:endParaRPr lang="es-ES" altLang="es-MX" sz="2399"/>
          </a:p>
          <a:p>
            <a:pPr>
              <a:buFontTx/>
              <a:buNone/>
            </a:pPr>
            <a:r>
              <a:rPr lang="es-ES" altLang="es-MX" sz="2399"/>
              <a:t>V(G1) = {a,b,c,d}</a:t>
            </a:r>
          </a:p>
          <a:p>
            <a:pPr>
              <a:buFontTx/>
              <a:buNone/>
            </a:pPr>
            <a:r>
              <a:rPr lang="es-ES" altLang="es-MX" sz="2399"/>
              <a:t>A(G1) = {(a,b),(a,d),(b,c),(b,d)}</a:t>
            </a:r>
          </a:p>
        </p:txBody>
      </p:sp>
      <p:sp>
        <p:nvSpPr>
          <p:cNvPr id="61444" name="Rectangle 4"/>
          <p:cNvSpPr>
            <a:spLocks noGrp="1" noChangeArrowheads="1"/>
          </p:cNvSpPr>
          <p:nvPr>
            <p:ph type="body" sz="half" idx="2"/>
          </p:nvPr>
        </p:nvSpPr>
        <p:spPr>
          <a:xfrm>
            <a:off x="2060038" y="4149539"/>
            <a:ext cx="4018503" cy="1655332"/>
          </a:xfrm>
        </p:spPr>
        <p:txBody>
          <a:bodyPr>
            <a:normAutofit lnSpcReduction="10000"/>
          </a:bodyPr>
          <a:lstStyle/>
          <a:p>
            <a:pPr marL="1333100" indent="-1333100">
              <a:buNone/>
            </a:pPr>
            <a:r>
              <a:rPr lang="es-ES" altLang="es-MX" sz="2399" b="1"/>
              <a:t>Grafo dirigido</a:t>
            </a:r>
          </a:p>
          <a:p>
            <a:pPr marL="1333100" indent="-1333100">
              <a:buNone/>
            </a:pPr>
            <a:r>
              <a:rPr lang="es-ES" altLang="es-MX" sz="2399"/>
              <a:t>V(G2) = {1,3,5,7,9}</a:t>
            </a:r>
          </a:p>
          <a:p>
            <a:pPr marL="1333100" indent="-1333100">
              <a:buNone/>
            </a:pPr>
            <a:r>
              <a:rPr lang="es-ES" altLang="es-MX" sz="2399"/>
              <a:t>A(G2) = {(1,3),(3,1),(9,1),</a:t>
            </a:r>
            <a:br>
              <a:rPr lang="es-ES" altLang="es-MX" sz="2399"/>
            </a:br>
            <a:r>
              <a:rPr lang="es-ES" altLang="es-MX" sz="2399"/>
              <a:t>(3,5),(5,7)}</a:t>
            </a:r>
          </a:p>
        </p:txBody>
      </p:sp>
      <p:grpSp>
        <p:nvGrpSpPr>
          <p:cNvPr id="61445" name="Group 5"/>
          <p:cNvGrpSpPr>
            <a:grpSpLocks/>
          </p:cNvGrpSpPr>
          <p:nvPr/>
        </p:nvGrpSpPr>
        <p:grpSpPr bwMode="auto">
          <a:xfrm>
            <a:off x="7465655" y="1126138"/>
            <a:ext cx="2196528" cy="2444113"/>
            <a:chOff x="3660" y="912"/>
            <a:chExt cx="1384" cy="1540"/>
          </a:xfrm>
        </p:grpSpPr>
        <p:sp>
          <p:nvSpPr>
            <p:cNvPr id="61446" name="Oval 6"/>
            <p:cNvSpPr>
              <a:spLocks noChangeArrowheads="1"/>
            </p:cNvSpPr>
            <p:nvPr/>
          </p:nvSpPr>
          <p:spPr bwMode="auto">
            <a:xfrm>
              <a:off x="3660" y="1836"/>
              <a:ext cx="280" cy="28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61447" name="Oval 7"/>
            <p:cNvSpPr>
              <a:spLocks noChangeArrowheads="1"/>
            </p:cNvSpPr>
            <p:nvPr/>
          </p:nvSpPr>
          <p:spPr bwMode="auto">
            <a:xfrm>
              <a:off x="4188" y="924"/>
              <a:ext cx="280" cy="28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61448" name="Oval 8"/>
            <p:cNvSpPr>
              <a:spLocks noChangeArrowheads="1"/>
            </p:cNvSpPr>
            <p:nvPr/>
          </p:nvSpPr>
          <p:spPr bwMode="auto">
            <a:xfrm>
              <a:off x="4188" y="2172"/>
              <a:ext cx="280" cy="28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61449" name="Oval 9"/>
            <p:cNvSpPr>
              <a:spLocks noChangeArrowheads="1"/>
            </p:cNvSpPr>
            <p:nvPr/>
          </p:nvSpPr>
          <p:spPr bwMode="auto">
            <a:xfrm>
              <a:off x="4764" y="1308"/>
              <a:ext cx="280" cy="28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61450" name="Line 10"/>
            <p:cNvSpPr>
              <a:spLocks noChangeShapeType="1"/>
            </p:cNvSpPr>
            <p:nvPr/>
          </p:nvSpPr>
          <p:spPr bwMode="auto">
            <a:xfrm>
              <a:off x="4472" y="1112"/>
              <a:ext cx="336"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1451" name="Line 11"/>
            <p:cNvSpPr>
              <a:spLocks noChangeShapeType="1"/>
            </p:cNvSpPr>
            <p:nvPr/>
          </p:nvSpPr>
          <p:spPr bwMode="auto">
            <a:xfrm flipH="1">
              <a:off x="3848" y="1208"/>
              <a:ext cx="384" cy="6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1452" name="Line 12"/>
            <p:cNvSpPr>
              <a:spLocks noChangeShapeType="1"/>
            </p:cNvSpPr>
            <p:nvPr/>
          </p:nvSpPr>
          <p:spPr bwMode="auto">
            <a:xfrm flipH="1">
              <a:off x="4328" y="1208"/>
              <a:ext cx="48" cy="9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1453" name="Line 13"/>
            <p:cNvSpPr>
              <a:spLocks noChangeShapeType="1"/>
            </p:cNvSpPr>
            <p:nvPr/>
          </p:nvSpPr>
          <p:spPr bwMode="auto">
            <a:xfrm flipV="1">
              <a:off x="3944" y="1496"/>
              <a:ext cx="816"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1454" name="Rectangle 14"/>
            <p:cNvSpPr>
              <a:spLocks noChangeArrowheads="1"/>
            </p:cNvSpPr>
            <p:nvPr/>
          </p:nvSpPr>
          <p:spPr bwMode="auto">
            <a:xfrm>
              <a:off x="3696" y="1824"/>
              <a:ext cx="23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64" tIns="44438" rIns="90464" bIns="44438">
              <a:spAutoFit/>
            </a:bodyP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eaLnBrk="0" hangingPunct="0"/>
              <a:r>
                <a:rPr lang="es-ES" altLang="es-MX" sz="2399">
                  <a:latin typeface="Verdana" panose="020B0604030504040204" pitchFamily="34" charset="0"/>
                </a:rPr>
                <a:t>a</a:t>
              </a:r>
            </a:p>
          </p:txBody>
        </p:sp>
        <p:sp>
          <p:nvSpPr>
            <p:cNvPr id="61455" name="Rectangle 15"/>
            <p:cNvSpPr>
              <a:spLocks noChangeArrowheads="1"/>
            </p:cNvSpPr>
            <p:nvPr/>
          </p:nvSpPr>
          <p:spPr bwMode="auto">
            <a:xfrm>
              <a:off x="4224" y="912"/>
              <a:ext cx="236"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64" tIns="44438" rIns="90464" bIns="44438">
              <a:spAutoFit/>
            </a:bodyP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eaLnBrk="0" hangingPunct="0"/>
              <a:r>
                <a:rPr lang="es-ES" altLang="es-MX" sz="2399">
                  <a:latin typeface="Verdana" panose="020B0604030504040204" pitchFamily="34" charset="0"/>
                </a:rPr>
                <a:t>b</a:t>
              </a:r>
            </a:p>
          </p:txBody>
        </p:sp>
        <p:sp>
          <p:nvSpPr>
            <p:cNvPr id="61456" name="Rectangle 16"/>
            <p:cNvSpPr>
              <a:spLocks noChangeArrowheads="1"/>
            </p:cNvSpPr>
            <p:nvPr/>
          </p:nvSpPr>
          <p:spPr bwMode="auto">
            <a:xfrm>
              <a:off x="4800" y="1296"/>
              <a:ext cx="236"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64" tIns="44438" rIns="90464" bIns="44438">
              <a:spAutoFit/>
            </a:bodyP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eaLnBrk="0" hangingPunct="0"/>
              <a:r>
                <a:rPr lang="es-ES" altLang="es-MX" sz="2399">
                  <a:latin typeface="Verdana" panose="020B0604030504040204" pitchFamily="34" charset="0"/>
                </a:rPr>
                <a:t>d</a:t>
              </a:r>
            </a:p>
          </p:txBody>
        </p:sp>
        <p:sp>
          <p:nvSpPr>
            <p:cNvPr id="61457" name="Rectangle 17"/>
            <p:cNvSpPr>
              <a:spLocks noChangeArrowheads="1"/>
            </p:cNvSpPr>
            <p:nvPr/>
          </p:nvSpPr>
          <p:spPr bwMode="auto">
            <a:xfrm>
              <a:off x="4224" y="2159"/>
              <a:ext cx="216"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64" tIns="44438" rIns="90464" bIns="44438">
              <a:spAutoFit/>
            </a:bodyP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eaLnBrk="0" hangingPunct="0"/>
              <a:r>
                <a:rPr lang="es-ES" altLang="es-MX" sz="2399">
                  <a:latin typeface="Verdana" panose="020B0604030504040204" pitchFamily="34" charset="0"/>
                </a:rPr>
                <a:t>c</a:t>
              </a:r>
            </a:p>
          </p:txBody>
        </p:sp>
      </p:grpSp>
      <p:grpSp>
        <p:nvGrpSpPr>
          <p:cNvPr id="61458" name="Group 18"/>
          <p:cNvGrpSpPr>
            <a:grpSpLocks/>
          </p:cNvGrpSpPr>
          <p:nvPr/>
        </p:nvGrpSpPr>
        <p:grpSpPr bwMode="auto">
          <a:xfrm>
            <a:off x="7340276" y="3871799"/>
            <a:ext cx="2425068" cy="2604409"/>
            <a:chOff x="388" y="2583"/>
            <a:chExt cx="1528" cy="1641"/>
          </a:xfrm>
        </p:grpSpPr>
        <p:sp>
          <p:nvSpPr>
            <p:cNvPr id="61459" name="Rectangle 19"/>
            <p:cNvSpPr>
              <a:spLocks noChangeArrowheads="1"/>
            </p:cNvSpPr>
            <p:nvPr/>
          </p:nvSpPr>
          <p:spPr bwMode="auto">
            <a:xfrm>
              <a:off x="432" y="3936"/>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61460" name="Oval 20"/>
            <p:cNvSpPr>
              <a:spLocks noChangeArrowheads="1"/>
            </p:cNvSpPr>
            <p:nvPr/>
          </p:nvSpPr>
          <p:spPr bwMode="auto">
            <a:xfrm>
              <a:off x="532" y="3508"/>
              <a:ext cx="280" cy="28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61461" name="Oval 21"/>
            <p:cNvSpPr>
              <a:spLocks noChangeArrowheads="1"/>
            </p:cNvSpPr>
            <p:nvPr/>
          </p:nvSpPr>
          <p:spPr bwMode="auto">
            <a:xfrm>
              <a:off x="1060" y="2596"/>
              <a:ext cx="280" cy="28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61462" name="Oval 22"/>
            <p:cNvSpPr>
              <a:spLocks noChangeArrowheads="1"/>
            </p:cNvSpPr>
            <p:nvPr/>
          </p:nvSpPr>
          <p:spPr bwMode="auto">
            <a:xfrm>
              <a:off x="1060" y="3844"/>
              <a:ext cx="280" cy="28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61463" name="Oval 23"/>
            <p:cNvSpPr>
              <a:spLocks noChangeArrowheads="1"/>
            </p:cNvSpPr>
            <p:nvPr/>
          </p:nvSpPr>
          <p:spPr bwMode="auto">
            <a:xfrm>
              <a:off x="1636" y="2980"/>
              <a:ext cx="280" cy="28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61464" name="Line 24"/>
            <p:cNvSpPr>
              <a:spLocks noChangeShapeType="1"/>
            </p:cNvSpPr>
            <p:nvPr/>
          </p:nvSpPr>
          <p:spPr bwMode="auto">
            <a:xfrm>
              <a:off x="1344" y="2784"/>
              <a:ext cx="336" cy="24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1465" name="Line 25"/>
            <p:cNvSpPr>
              <a:spLocks noChangeShapeType="1"/>
            </p:cNvSpPr>
            <p:nvPr/>
          </p:nvSpPr>
          <p:spPr bwMode="auto">
            <a:xfrm flipH="1">
              <a:off x="624" y="2784"/>
              <a:ext cx="480" cy="72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1466" name="Rectangle 26"/>
            <p:cNvSpPr>
              <a:spLocks noChangeArrowheads="1"/>
            </p:cNvSpPr>
            <p:nvPr/>
          </p:nvSpPr>
          <p:spPr bwMode="auto">
            <a:xfrm>
              <a:off x="568" y="3495"/>
              <a:ext cx="23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64" tIns="44438" rIns="90464" bIns="44438">
              <a:spAutoFit/>
            </a:bodyP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eaLnBrk="0" hangingPunct="0"/>
              <a:r>
                <a:rPr lang="es-ES" altLang="es-MX" sz="2399">
                  <a:latin typeface="Verdana" panose="020B0604030504040204" pitchFamily="34" charset="0"/>
                </a:rPr>
                <a:t>1</a:t>
              </a:r>
            </a:p>
          </p:txBody>
        </p:sp>
        <p:sp>
          <p:nvSpPr>
            <p:cNvPr id="61467" name="Rectangle 27"/>
            <p:cNvSpPr>
              <a:spLocks noChangeArrowheads="1"/>
            </p:cNvSpPr>
            <p:nvPr/>
          </p:nvSpPr>
          <p:spPr bwMode="auto">
            <a:xfrm>
              <a:off x="1096" y="2583"/>
              <a:ext cx="23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64" tIns="44438" rIns="90464" bIns="44438">
              <a:spAutoFit/>
            </a:bodyP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eaLnBrk="0" hangingPunct="0"/>
              <a:r>
                <a:rPr lang="es-ES" altLang="es-MX" sz="2399">
                  <a:latin typeface="Verdana" panose="020B0604030504040204" pitchFamily="34" charset="0"/>
                </a:rPr>
                <a:t>3</a:t>
              </a:r>
            </a:p>
          </p:txBody>
        </p:sp>
        <p:sp>
          <p:nvSpPr>
            <p:cNvPr id="61468" name="Rectangle 28"/>
            <p:cNvSpPr>
              <a:spLocks noChangeArrowheads="1"/>
            </p:cNvSpPr>
            <p:nvPr/>
          </p:nvSpPr>
          <p:spPr bwMode="auto">
            <a:xfrm>
              <a:off x="1672" y="2967"/>
              <a:ext cx="23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64" tIns="44438" rIns="90464" bIns="44438">
              <a:spAutoFit/>
            </a:bodyP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eaLnBrk="0" hangingPunct="0"/>
              <a:r>
                <a:rPr lang="es-ES" altLang="es-MX" sz="2399">
                  <a:latin typeface="Verdana" panose="020B0604030504040204" pitchFamily="34" charset="0"/>
                </a:rPr>
                <a:t>5</a:t>
              </a:r>
            </a:p>
          </p:txBody>
        </p:sp>
        <p:sp>
          <p:nvSpPr>
            <p:cNvPr id="61469" name="Rectangle 29"/>
            <p:cNvSpPr>
              <a:spLocks noChangeArrowheads="1"/>
            </p:cNvSpPr>
            <p:nvPr/>
          </p:nvSpPr>
          <p:spPr bwMode="auto">
            <a:xfrm>
              <a:off x="1096" y="3831"/>
              <a:ext cx="23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64" tIns="44438" rIns="90464" bIns="44438">
              <a:spAutoFit/>
            </a:bodyP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eaLnBrk="0" hangingPunct="0"/>
              <a:r>
                <a:rPr lang="es-ES" altLang="es-MX" sz="2399">
                  <a:latin typeface="Verdana" panose="020B0604030504040204" pitchFamily="34" charset="0"/>
                </a:rPr>
                <a:t>7</a:t>
              </a:r>
            </a:p>
          </p:txBody>
        </p:sp>
        <p:sp>
          <p:nvSpPr>
            <p:cNvPr id="61470" name="Oval 30"/>
            <p:cNvSpPr>
              <a:spLocks noChangeArrowheads="1"/>
            </p:cNvSpPr>
            <p:nvPr/>
          </p:nvSpPr>
          <p:spPr bwMode="auto">
            <a:xfrm>
              <a:off x="388" y="2836"/>
              <a:ext cx="280" cy="28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61471" name="Rectangle 31"/>
            <p:cNvSpPr>
              <a:spLocks noChangeArrowheads="1"/>
            </p:cNvSpPr>
            <p:nvPr/>
          </p:nvSpPr>
          <p:spPr bwMode="auto">
            <a:xfrm>
              <a:off x="424" y="2823"/>
              <a:ext cx="23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64" tIns="44438" rIns="90464" bIns="44438">
              <a:spAutoFit/>
            </a:bodyP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eaLnBrk="0" hangingPunct="0"/>
              <a:r>
                <a:rPr lang="es-ES" altLang="es-MX" sz="2399">
                  <a:latin typeface="Verdana" panose="020B0604030504040204" pitchFamily="34" charset="0"/>
                </a:rPr>
                <a:t>9</a:t>
              </a:r>
            </a:p>
          </p:txBody>
        </p:sp>
        <p:sp>
          <p:nvSpPr>
            <p:cNvPr id="61472" name="Line 32"/>
            <p:cNvSpPr>
              <a:spLocks noChangeShapeType="1"/>
            </p:cNvSpPr>
            <p:nvPr/>
          </p:nvSpPr>
          <p:spPr bwMode="auto">
            <a:xfrm flipH="1">
              <a:off x="768" y="2880"/>
              <a:ext cx="432" cy="67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1473" name="Line 33"/>
            <p:cNvSpPr>
              <a:spLocks noChangeShapeType="1"/>
            </p:cNvSpPr>
            <p:nvPr/>
          </p:nvSpPr>
          <p:spPr bwMode="auto">
            <a:xfrm flipH="1">
              <a:off x="1296" y="3264"/>
              <a:ext cx="432" cy="6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1474" name="Line 34"/>
            <p:cNvSpPr>
              <a:spLocks noChangeShapeType="1"/>
            </p:cNvSpPr>
            <p:nvPr/>
          </p:nvSpPr>
          <p:spPr bwMode="auto">
            <a:xfrm>
              <a:off x="528" y="3120"/>
              <a:ext cx="48" cy="38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grpSp>
    </p:spTree>
    <p:extLst>
      <p:ext uri="{BB962C8B-B14F-4D97-AF65-F5344CB8AC3E}">
        <p14:creationId xmlns:p14="http://schemas.microsoft.com/office/powerpoint/2010/main" val="44443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991415" y="334182"/>
            <a:ext cx="9134198" cy="5138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s-MX" altLang="es-MX" sz="2799" b="1" dirty="0">
                <a:latin typeface="Comic Sans MS" panose="030F0702030302020204" pitchFamily="66" charset="0"/>
              </a:rPr>
              <a:t>Terminología:</a:t>
            </a:r>
          </a:p>
          <a:p>
            <a:pPr algn="just">
              <a:spcBef>
                <a:spcPct val="50000"/>
              </a:spcBef>
            </a:pPr>
            <a:r>
              <a:rPr lang="es-MX" altLang="es-MX" sz="1999" dirty="0">
                <a:latin typeface="Comic Sans MS" panose="030F0702030302020204" pitchFamily="66" charset="0"/>
              </a:rPr>
              <a:t>Un </a:t>
            </a:r>
            <a:r>
              <a:rPr lang="es-MX" altLang="es-MX" sz="1999" b="1" dirty="0">
                <a:solidFill>
                  <a:srgbClr val="FF9933"/>
                </a:solidFill>
                <a:latin typeface="Comic Sans MS" panose="030F0702030302020204" pitchFamily="66" charset="0"/>
              </a:rPr>
              <a:t>camino P</a:t>
            </a:r>
            <a:r>
              <a:rPr lang="es-MX" altLang="es-MX" sz="1999" dirty="0">
                <a:latin typeface="Comic Sans MS" panose="030F0702030302020204" pitchFamily="66" charset="0"/>
              </a:rPr>
              <a:t> de longitud n desde un nodo </a:t>
            </a:r>
            <a:r>
              <a:rPr lang="es-MX" altLang="es-MX" sz="1999" b="1" dirty="0">
                <a:latin typeface="Comic Sans MS" panose="030F0702030302020204" pitchFamily="66" charset="0"/>
              </a:rPr>
              <a:t>U</a:t>
            </a:r>
            <a:r>
              <a:rPr lang="es-MX" altLang="es-MX" sz="1999" dirty="0">
                <a:latin typeface="Comic Sans MS" panose="030F0702030302020204" pitchFamily="66" charset="0"/>
              </a:rPr>
              <a:t> a un nodo </a:t>
            </a:r>
            <a:r>
              <a:rPr lang="es-MX" altLang="es-MX" sz="1999" b="1" dirty="0">
                <a:latin typeface="Comic Sans MS" panose="030F0702030302020204" pitchFamily="66" charset="0"/>
              </a:rPr>
              <a:t>V </a:t>
            </a:r>
            <a:r>
              <a:rPr lang="es-MX" altLang="es-MX" sz="1999" dirty="0">
                <a:latin typeface="Comic Sans MS" panose="030F0702030302020204" pitchFamily="66" charset="0"/>
              </a:rPr>
              <a:t>es una secuencia de n + 1 nodos escrita como: </a:t>
            </a:r>
            <a:r>
              <a:rPr lang="en-US" altLang="es-MX" sz="1999" dirty="0">
                <a:latin typeface="Comic Sans MS" panose="030F0702030302020204" pitchFamily="66" charset="0"/>
              </a:rPr>
              <a:t>                </a:t>
            </a:r>
            <a:r>
              <a:rPr lang="es-MX" altLang="es-MX" sz="1999" dirty="0">
                <a:solidFill>
                  <a:srgbClr val="FF9933"/>
                </a:solidFill>
                <a:latin typeface="Comic Sans MS" panose="030F0702030302020204" pitchFamily="66" charset="0"/>
              </a:rPr>
              <a:t>P (V</a:t>
            </a:r>
            <a:r>
              <a:rPr lang="es-MX" altLang="es-MX" sz="1999" baseline="-25000" dirty="0">
                <a:solidFill>
                  <a:srgbClr val="FF9933"/>
                </a:solidFill>
                <a:latin typeface="Comic Sans MS" panose="030F0702030302020204" pitchFamily="66" charset="0"/>
              </a:rPr>
              <a:t>0</a:t>
            </a:r>
            <a:r>
              <a:rPr lang="es-MX" altLang="es-MX" sz="1999" dirty="0">
                <a:solidFill>
                  <a:srgbClr val="FF9933"/>
                </a:solidFill>
                <a:latin typeface="Comic Sans MS" panose="030F0702030302020204" pitchFamily="66" charset="0"/>
              </a:rPr>
              <a:t>,V</a:t>
            </a:r>
            <a:r>
              <a:rPr lang="es-MX" altLang="es-MX" sz="1999" baseline="-25000" dirty="0">
                <a:solidFill>
                  <a:srgbClr val="FF9933"/>
                </a:solidFill>
                <a:latin typeface="Comic Sans MS" panose="030F0702030302020204" pitchFamily="66" charset="0"/>
              </a:rPr>
              <a:t>1</a:t>
            </a:r>
            <a:r>
              <a:rPr lang="es-MX" altLang="es-MX" sz="1999" dirty="0">
                <a:solidFill>
                  <a:srgbClr val="FF9933"/>
                </a:solidFill>
                <a:latin typeface="Comic Sans MS" panose="030F0702030302020204" pitchFamily="66" charset="0"/>
              </a:rPr>
              <a:t>,…,</a:t>
            </a:r>
            <a:r>
              <a:rPr lang="es-MX" altLang="es-MX" sz="1999" dirty="0" err="1">
                <a:solidFill>
                  <a:srgbClr val="FF9933"/>
                </a:solidFill>
                <a:latin typeface="Comic Sans MS" panose="030F0702030302020204" pitchFamily="66" charset="0"/>
              </a:rPr>
              <a:t>V</a:t>
            </a:r>
            <a:r>
              <a:rPr lang="es-MX" altLang="es-MX" sz="1999" baseline="-25000" dirty="0" err="1">
                <a:solidFill>
                  <a:srgbClr val="FF9933"/>
                </a:solidFill>
                <a:latin typeface="Comic Sans MS" panose="030F0702030302020204" pitchFamily="66" charset="0"/>
              </a:rPr>
              <a:t>n</a:t>
            </a:r>
            <a:r>
              <a:rPr lang="es-MX" altLang="es-MX" sz="1999" dirty="0">
                <a:solidFill>
                  <a:srgbClr val="FF9933"/>
                </a:solidFill>
                <a:latin typeface="Comic Sans MS" panose="030F0702030302020204" pitchFamily="66" charset="0"/>
              </a:rPr>
              <a:t>).</a:t>
            </a:r>
          </a:p>
          <a:p>
            <a:pPr algn="just">
              <a:spcBef>
                <a:spcPct val="50000"/>
              </a:spcBef>
            </a:pPr>
            <a:r>
              <a:rPr lang="es-MX" altLang="es-MX" sz="1999" dirty="0">
                <a:latin typeface="Comic Sans MS" panose="030F0702030302020204" pitchFamily="66" charset="0"/>
              </a:rPr>
              <a:t>Donde:</a:t>
            </a:r>
          </a:p>
          <a:p>
            <a:pPr algn="just">
              <a:spcBef>
                <a:spcPct val="50000"/>
              </a:spcBef>
            </a:pPr>
            <a:r>
              <a:rPr lang="es-MX" altLang="es-MX" sz="1999" dirty="0">
                <a:latin typeface="Comic Sans MS" panose="030F0702030302020204" pitchFamily="66" charset="0"/>
              </a:rPr>
              <a:t>U = V</a:t>
            </a:r>
            <a:r>
              <a:rPr lang="es-MX" altLang="es-MX" sz="1999" baseline="-25000" dirty="0">
                <a:latin typeface="Comic Sans MS" panose="030F0702030302020204" pitchFamily="66" charset="0"/>
              </a:rPr>
              <a:t>0</a:t>
            </a:r>
            <a:endParaRPr lang="es-MX" altLang="es-MX" sz="1999" dirty="0">
              <a:latin typeface="Comic Sans MS" panose="030F0702030302020204" pitchFamily="66" charset="0"/>
            </a:endParaRPr>
          </a:p>
          <a:p>
            <a:pPr algn="just">
              <a:spcBef>
                <a:spcPct val="50000"/>
              </a:spcBef>
            </a:pPr>
            <a:r>
              <a:rPr lang="es-MX" altLang="es-MX" sz="1999" dirty="0">
                <a:latin typeface="Comic Sans MS" panose="030F0702030302020204" pitchFamily="66" charset="0"/>
              </a:rPr>
              <a:t>V</a:t>
            </a:r>
            <a:r>
              <a:rPr lang="es-MX" altLang="es-MX" sz="1999" baseline="-25000" dirty="0">
                <a:latin typeface="Comic Sans MS" panose="030F0702030302020204" pitchFamily="66" charset="0"/>
              </a:rPr>
              <a:t>i</a:t>
            </a:r>
            <a:r>
              <a:rPr lang="es-MX" altLang="es-MX" sz="1999" dirty="0">
                <a:latin typeface="Comic Sans MS" panose="030F0702030302020204" pitchFamily="66" charset="0"/>
              </a:rPr>
              <a:t> es adyacente a V</a:t>
            </a:r>
            <a:r>
              <a:rPr lang="es-MX" altLang="es-MX" sz="1999" baseline="-25000" dirty="0">
                <a:latin typeface="Comic Sans MS" panose="030F0702030302020204" pitchFamily="66" charset="0"/>
              </a:rPr>
              <a:t>i-1 </a:t>
            </a:r>
            <a:r>
              <a:rPr lang="es-MX" altLang="es-MX" sz="1999" dirty="0">
                <a:latin typeface="Comic Sans MS" panose="030F0702030302020204" pitchFamily="66" charset="0"/>
              </a:rPr>
              <a:t>para toda i = 1, 2, …, n</a:t>
            </a:r>
          </a:p>
          <a:p>
            <a:pPr algn="just">
              <a:spcBef>
                <a:spcPct val="50000"/>
              </a:spcBef>
            </a:pPr>
            <a:r>
              <a:rPr lang="es-MX" altLang="es-MX" sz="1999" dirty="0" err="1">
                <a:latin typeface="Comic Sans MS" panose="030F0702030302020204" pitchFamily="66" charset="0"/>
              </a:rPr>
              <a:t>V</a:t>
            </a:r>
            <a:r>
              <a:rPr lang="es-MX" altLang="es-MX" sz="1999" baseline="-25000" dirty="0" err="1">
                <a:latin typeface="Comic Sans MS" panose="030F0702030302020204" pitchFamily="66" charset="0"/>
              </a:rPr>
              <a:t>n</a:t>
            </a:r>
            <a:r>
              <a:rPr lang="es-MX" altLang="es-MX" sz="1999" dirty="0">
                <a:latin typeface="Comic Sans MS" panose="030F0702030302020204" pitchFamily="66" charset="0"/>
              </a:rPr>
              <a:t> = V</a:t>
            </a:r>
          </a:p>
          <a:p>
            <a:pPr algn="just">
              <a:spcBef>
                <a:spcPct val="50000"/>
              </a:spcBef>
            </a:pPr>
            <a:r>
              <a:rPr lang="es-MX" altLang="es-MX" sz="1999" b="1" dirty="0">
                <a:solidFill>
                  <a:srgbClr val="FF9933"/>
                </a:solidFill>
                <a:latin typeface="Comic Sans MS" panose="030F0702030302020204" pitchFamily="66" charset="0"/>
              </a:rPr>
              <a:t>Bucle</a:t>
            </a:r>
            <a:r>
              <a:rPr lang="es-MX" altLang="es-MX" sz="1999" b="1" dirty="0">
                <a:latin typeface="Comic Sans MS" panose="030F0702030302020204" pitchFamily="66" charset="0"/>
              </a:rPr>
              <a:t>:</a:t>
            </a:r>
            <a:r>
              <a:rPr lang="es-MX" altLang="es-MX" sz="1999" dirty="0">
                <a:latin typeface="Comic Sans MS" panose="030F0702030302020204" pitchFamily="66" charset="0"/>
              </a:rPr>
              <a:t> Conexión de un vértice consigo mismo.</a:t>
            </a:r>
          </a:p>
          <a:p>
            <a:pPr algn="just">
              <a:spcBef>
                <a:spcPct val="50000"/>
              </a:spcBef>
            </a:pPr>
            <a:r>
              <a:rPr lang="es-MX" altLang="es-MX" sz="1999" b="1" dirty="0">
                <a:solidFill>
                  <a:srgbClr val="FF9933"/>
                </a:solidFill>
                <a:latin typeface="Comic Sans MS" panose="030F0702030302020204" pitchFamily="66" charset="0"/>
              </a:rPr>
              <a:t>Camino Cerrado</a:t>
            </a:r>
            <a:r>
              <a:rPr lang="es-MX" altLang="es-MX" sz="1999" b="1" dirty="0">
                <a:latin typeface="Comic Sans MS" panose="030F0702030302020204" pitchFamily="66" charset="0"/>
              </a:rPr>
              <a:t>: </a:t>
            </a:r>
            <a:r>
              <a:rPr lang="es-MX" altLang="es-MX" sz="1999" dirty="0">
                <a:latin typeface="Comic Sans MS" panose="030F0702030302020204" pitchFamily="66" charset="0"/>
              </a:rPr>
              <a:t>Es un camino donde V</a:t>
            </a:r>
            <a:r>
              <a:rPr lang="es-MX" altLang="es-MX" sz="1999" baseline="-25000" dirty="0">
                <a:latin typeface="Comic Sans MS" panose="030F0702030302020204" pitchFamily="66" charset="0"/>
              </a:rPr>
              <a:t>0 </a:t>
            </a:r>
            <a:r>
              <a:rPr lang="es-MX" altLang="es-MX" sz="1999" dirty="0">
                <a:latin typeface="Comic Sans MS" panose="030F0702030302020204" pitchFamily="66" charset="0"/>
              </a:rPr>
              <a:t>= </a:t>
            </a:r>
            <a:r>
              <a:rPr lang="es-MX" altLang="es-MX" sz="1999" dirty="0" err="1">
                <a:latin typeface="Comic Sans MS" panose="030F0702030302020204" pitchFamily="66" charset="0"/>
              </a:rPr>
              <a:t>V</a:t>
            </a:r>
            <a:r>
              <a:rPr lang="es-MX" altLang="es-MX" sz="1999" baseline="-25000" dirty="0" err="1">
                <a:latin typeface="Arial" panose="020B0604020202020204" pitchFamily="34" charset="0"/>
              </a:rPr>
              <a:t>n</a:t>
            </a:r>
            <a:r>
              <a:rPr lang="es-MX" altLang="es-MX" sz="1999" baseline="-25000" dirty="0">
                <a:latin typeface="Arial" panose="020B0604020202020204" pitchFamily="34" charset="0"/>
              </a:rPr>
              <a:t> </a:t>
            </a:r>
            <a:r>
              <a:rPr lang="es-MX" altLang="es-MX" sz="1999" dirty="0">
                <a:latin typeface="Arial" panose="020B0604020202020204" pitchFamily="34" charset="0"/>
              </a:rPr>
              <a:t>, </a:t>
            </a:r>
            <a:r>
              <a:rPr lang="es-MX" altLang="es-MX" sz="1999" dirty="0">
                <a:latin typeface="Comic Sans MS" panose="030F0702030302020204" pitchFamily="66" charset="0"/>
              </a:rPr>
              <a:t>el vértice inicial y el final son el mismo.</a:t>
            </a:r>
          </a:p>
          <a:p>
            <a:pPr algn="just">
              <a:spcBef>
                <a:spcPct val="50000"/>
              </a:spcBef>
            </a:pPr>
            <a:r>
              <a:rPr lang="es-MX" altLang="es-MX" sz="1999" b="1" dirty="0">
                <a:solidFill>
                  <a:srgbClr val="FF9933"/>
                </a:solidFill>
                <a:latin typeface="Comic Sans MS" panose="030F0702030302020204" pitchFamily="66" charset="0"/>
              </a:rPr>
              <a:t>Camino Simple</a:t>
            </a:r>
            <a:r>
              <a:rPr lang="es-MX" altLang="es-MX" sz="1999" b="1" dirty="0">
                <a:latin typeface="Comic Sans MS" panose="030F0702030302020204" pitchFamily="66" charset="0"/>
              </a:rPr>
              <a:t>:</a:t>
            </a:r>
            <a:r>
              <a:rPr lang="es-MX" altLang="es-MX" sz="1999" dirty="0">
                <a:latin typeface="Comic Sans MS" panose="030F0702030302020204" pitchFamily="66" charset="0"/>
              </a:rPr>
              <a:t> Es aquel donde todos los vértices son distintos (Solo V</a:t>
            </a:r>
            <a:r>
              <a:rPr lang="es-MX" altLang="es-MX" sz="1999" baseline="-25000" dirty="0">
                <a:latin typeface="Comic Sans MS" panose="030F0702030302020204" pitchFamily="66" charset="0"/>
              </a:rPr>
              <a:t>0</a:t>
            </a:r>
            <a:r>
              <a:rPr lang="es-MX" altLang="es-MX" sz="1999" dirty="0">
                <a:latin typeface="Comic Sans MS" panose="030F0702030302020204" pitchFamily="66" charset="0"/>
              </a:rPr>
              <a:t> puede ser = a </a:t>
            </a:r>
            <a:r>
              <a:rPr lang="es-MX" altLang="es-MX" sz="1999" dirty="0" err="1">
                <a:latin typeface="Comic Sans MS" panose="030F0702030302020204" pitchFamily="66" charset="0"/>
              </a:rPr>
              <a:t>V</a:t>
            </a:r>
            <a:r>
              <a:rPr lang="es-MX" altLang="es-MX" sz="1999" baseline="-25000" dirty="0" err="1">
                <a:latin typeface="Comic Sans MS" panose="030F0702030302020204" pitchFamily="66" charset="0"/>
              </a:rPr>
              <a:t>n</a:t>
            </a:r>
            <a:r>
              <a:rPr lang="es-MX" altLang="es-MX" sz="1999" dirty="0">
                <a:latin typeface="Comic Sans MS" panose="030F0702030302020204" pitchFamily="66" charset="0"/>
              </a:rPr>
              <a:t>).</a:t>
            </a:r>
            <a:endParaRPr lang="es-ES" altLang="es-MX" sz="1999" b="1" baseline="-25000" dirty="0">
              <a:latin typeface="Comic Sans MS" panose="030F0702030302020204" pitchFamily="66" charset="0"/>
            </a:endParaRPr>
          </a:p>
        </p:txBody>
      </p:sp>
    </p:spTree>
    <p:extLst>
      <p:ext uri="{BB962C8B-B14F-4D97-AF65-F5344CB8AC3E}">
        <p14:creationId xmlns:p14="http://schemas.microsoft.com/office/powerpoint/2010/main" val="39483602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918788" y="405602"/>
            <a:ext cx="8278244" cy="4892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fontAlgn="base">
              <a:spcBef>
                <a:spcPct val="0"/>
              </a:spcBef>
              <a:spcAft>
                <a:spcPct val="0"/>
              </a:spcAft>
              <a:defRPr sz="2400">
                <a:solidFill>
                  <a:schemeClr val="tx1"/>
                </a:solidFill>
                <a:latin typeface="Times New Roman" panose="02020603050405020304" pitchFamily="18" charset="0"/>
              </a:defRPr>
            </a:lvl6pPr>
            <a:lvl7pPr marL="3086100" indent="-342900" fontAlgn="base">
              <a:spcBef>
                <a:spcPct val="0"/>
              </a:spcBef>
              <a:spcAft>
                <a:spcPct val="0"/>
              </a:spcAft>
              <a:defRPr sz="2400">
                <a:solidFill>
                  <a:schemeClr val="tx1"/>
                </a:solidFill>
                <a:latin typeface="Times New Roman" panose="02020603050405020304" pitchFamily="18" charset="0"/>
              </a:defRPr>
            </a:lvl7pPr>
            <a:lvl8pPr marL="3543300" indent="-342900" fontAlgn="base">
              <a:spcBef>
                <a:spcPct val="0"/>
              </a:spcBef>
              <a:spcAft>
                <a:spcPct val="0"/>
              </a:spcAft>
              <a:defRPr sz="2400">
                <a:solidFill>
                  <a:schemeClr val="tx1"/>
                </a:solidFill>
                <a:latin typeface="Times New Roman" panose="02020603050405020304" pitchFamily="18" charset="0"/>
              </a:defRPr>
            </a:lvl8pPr>
            <a:lvl9pPr marL="4000500" indent="-3429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s-MX" altLang="es-MX" sz="2399" b="1" dirty="0">
                <a:solidFill>
                  <a:srgbClr val="FF9933"/>
                </a:solidFill>
                <a:latin typeface="Comic Sans MS" panose="030F0702030302020204" pitchFamily="66" charset="0"/>
              </a:rPr>
              <a:t>Ciclo</a:t>
            </a:r>
            <a:r>
              <a:rPr lang="es-MX" altLang="es-MX" sz="2399" b="1" dirty="0">
                <a:latin typeface="Comic Sans MS" panose="030F0702030302020204" pitchFamily="66" charset="0"/>
              </a:rPr>
              <a:t>: </a:t>
            </a:r>
            <a:r>
              <a:rPr lang="es-MX" altLang="es-MX" sz="2399" dirty="0">
                <a:latin typeface="Comic Sans MS" panose="030F0702030302020204" pitchFamily="66" charset="0"/>
              </a:rPr>
              <a:t>Camino simple cerrado de longitud 3 o mayor.</a:t>
            </a:r>
          </a:p>
          <a:p>
            <a:pPr>
              <a:spcBef>
                <a:spcPct val="50000"/>
              </a:spcBef>
            </a:pPr>
            <a:r>
              <a:rPr lang="es-MX" altLang="es-MX" sz="2399" dirty="0">
                <a:solidFill>
                  <a:srgbClr val="FF9933"/>
                </a:solidFill>
                <a:latin typeface="Comic Sans MS" panose="030F0702030302020204" pitchFamily="66" charset="0"/>
              </a:rPr>
              <a:t>K-Ciclo</a:t>
            </a:r>
            <a:r>
              <a:rPr lang="es-MX" altLang="es-MX" sz="2399" dirty="0">
                <a:latin typeface="Comic Sans MS" panose="030F0702030302020204" pitchFamily="66" charset="0"/>
              </a:rPr>
              <a:t>: Es un ciclo de longitud K.</a:t>
            </a:r>
          </a:p>
          <a:p>
            <a:pPr>
              <a:spcBef>
                <a:spcPct val="50000"/>
              </a:spcBef>
            </a:pPr>
            <a:r>
              <a:rPr lang="es-MX" altLang="es-MX" sz="2399" dirty="0">
                <a:solidFill>
                  <a:srgbClr val="FF9933"/>
                </a:solidFill>
                <a:latin typeface="Comic Sans MS" panose="030F0702030302020204" pitchFamily="66" charset="0"/>
              </a:rPr>
              <a:t>Grafo Convexo</a:t>
            </a:r>
            <a:r>
              <a:rPr lang="es-MX" altLang="es-MX" sz="2399" dirty="0">
                <a:latin typeface="Comic Sans MS" panose="030F0702030302020204" pitchFamily="66" charset="0"/>
              </a:rPr>
              <a:t>: Grafo donde existe un camino entre cualesquiera dos de sus nodos.</a:t>
            </a:r>
          </a:p>
          <a:p>
            <a:pPr>
              <a:spcBef>
                <a:spcPct val="50000"/>
              </a:spcBef>
            </a:pPr>
            <a:r>
              <a:rPr lang="es-MX" altLang="es-MX" sz="2399" dirty="0">
                <a:solidFill>
                  <a:srgbClr val="FF9933"/>
                </a:solidFill>
                <a:latin typeface="Comic Sans MS" panose="030F0702030302020204" pitchFamily="66" charset="0"/>
              </a:rPr>
              <a:t>Grafo Completo</a:t>
            </a:r>
            <a:r>
              <a:rPr lang="es-MX" altLang="es-MX" sz="2399" dirty="0">
                <a:latin typeface="Comic Sans MS" panose="030F0702030302020204" pitchFamily="66" charset="0"/>
              </a:rPr>
              <a:t>: Un grafo es completo si cada nodo U de G es adyacente a todos los demás nodos de G.</a:t>
            </a:r>
          </a:p>
          <a:p>
            <a:pPr>
              <a:spcBef>
                <a:spcPct val="50000"/>
              </a:spcBef>
            </a:pPr>
            <a:r>
              <a:rPr lang="es-MX" altLang="es-MX" sz="2399" dirty="0" err="1">
                <a:solidFill>
                  <a:srgbClr val="FF9933"/>
                </a:solidFill>
                <a:latin typeface="Comic Sans MS" panose="030F0702030302020204" pitchFamily="66" charset="0"/>
              </a:rPr>
              <a:t>Multigrafo</a:t>
            </a:r>
            <a:r>
              <a:rPr lang="es-MX" altLang="es-MX" sz="2399" dirty="0">
                <a:latin typeface="Comic Sans MS" panose="030F0702030302020204" pitchFamily="66" charset="0"/>
              </a:rPr>
              <a:t>: Es una generalización de un grafo que:</a:t>
            </a:r>
          </a:p>
          <a:p>
            <a:pPr>
              <a:spcBef>
                <a:spcPct val="50000"/>
              </a:spcBef>
              <a:buFontTx/>
              <a:buAutoNum type="arabicParenR"/>
            </a:pPr>
            <a:r>
              <a:rPr lang="es-MX" altLang="es-MX" sz="2399" dirty="0">
                <a:latin typeface="Comic Sans MS" panose="030F0702030302020204" pitchFamily="66" charset="0"/>
              </a:rPr>
              <a:t>Contiene bucles y /o</a:t>
            </a:r>
          </a:p>
          <a:p>
            <a:pPr>
              <a:spcBef>
                <a:spcPct val="50000"/>
              </a:spcBef>
              <a:buFontTx/>
              <a:buAutoNum type="arabicParenR"/>
            </a:pPr>
            <a:r>
              <a:rPr lang="es-MX" altLang="es-MX" sz="2399" dirty="0">
                <a:latin typeface="Comic Sans MS" panose="030F0702030302020204" pitchFamily="66" charset="0"/>
              </a:rPr>
              <a:t>Contiene aristas múltiples que conectan a los mismos extremos.</a:t>
            </a:r>
            <a:endParaRPr lang="es-ES" altLang="es-MX" sz="2399" dirty="0">
              <a:latin typeface="Comic Sans MS" panose="030F0702030302020204" pitchFamily="66" charset="0"/>
            </a:endParaRPr>
          </a:p>
        </p:txBody>
      </p:sp>
    </p:spTree>
    <p:extLst>
      <p:ext uri="{BB962C8B-B14F-4D97-AF65-F5344CB8AC3E}">
        <p14:creationId xmlns:p14="http://schemas.microsoft.com/office/powerpoint/2010/main" val="18192358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Oval 2"/>
          <p:cNvSpPr>
            <a:spLocks noChangeArrowheads="1"/>
          </p:cNvSpPr>
          <p:nvPr/>
        </p:nvSpPr>
        <p:spPr bwMode="auto">
          <a:xfrm>
            <a:off x="2926587" y="621444"/>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48131" name="Oval 3"/>
          <p:cNvSpPr>
            <a:spLocks noChangeArrowheads="1"/>
          </p:cNvSpPr>
          <p:nvPr/>
        </p:nvSpPr>
        <p:spPr bwMode="auto">
          <a:xfrm>
            <a:off x="2279056" y="1341982"/>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48132" name="Oval 4"/>
          <p:cNvSpPr>
            <a:spLocks noChangeArrowheads="1"/>
          </p:cNvSpPr>
          <p:nvPr/>
        </p:nvSpPr>
        <p:spPr bwMode="auto">
          <a:xfrm>
            <a:off x="2926587" y="2060931"/>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48133" name="Oval 5"/>
          <p:cNvSpPr>
            <a:spLocks noChangeArrowheads="1"/>
          </p:cNvSpPr>
          <p:nvPr/>
        </p:nvSpPr>
        <p:spPr bwMode="auto">
          <a:xfrm>
            <a:off x="3574118" y="1341982"/>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48134" name="Oval 6"/>
          <p:cNvSpPr>
            <a:spLocks noChangeArrowheads="1"/>
          </p:cNvSpPr>
          <p:nvPr/>
        </p:nvSpPr>
        <p:spPr bwMode="auto">
          <a:xfrm>
            <a:off x="5949988" y="621444"/>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48135" name="Oval 7"/>
          <p:cNvSpPr>
            <a:spLocks noChangeArrowheads="1"/>
          </p:cNvSpPr>
          <p:nvPr/>
        </p:nvSpPr>
        <p:spPr bwMode="auto">
          <a:xfrm>
            <a:off x="5015193" y="1268976"/>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48136" name="Oval 8"/>
          <p:cNvSpPr>
            <a:spLocks noChangeArrowheads="1"/>
          </p:cNvSpPr>
          <p:nvPr/>
        </p:nvSpPr>
        <p:spPr bwMode="auto">
          <a:xfrm>
            <a:off x="6741943" y="1341982"/>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48137" name="Oval 9"/>
          <p:cNvSpPr>
            <a:spLocks noChangeArrowheads="1"/>
          </p:cNvSpPr>
          <p:nvPr/>
        </p:nvSpPr>
        <p:spPr bwMode="auto">
          <a:xfrm>
            <a:off x="5949988" y="2205357"/>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48138" name="Oval 10"/>
          <p:cNvSpPr>
            <a:spLocks noChangeArrowheads="1"/>
          </p:cNvSpPr>
          <p:nvPr/>
        </p:nvSpPr>
        <p:spPr bwMode="auto">
          <a:xfrm>
            <a:off x="2926587" y="2924306"/>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48139" name="Oval 11"/>
          <p:cNvSpPr>
            <a:spLocks noChangeArrowheads="1"/>
          </p:cNvSpPr>
          <p:nvPr/>
        </p:nvSpPr>
        <p:spPr bwMode="auto">
          <a:xfrm>
            <a:off x="5949988" y="3068732"/>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48140" name="Oval 12"/>
          <p:cNvSpPr>
            <a:spLocks noChangeArrowheads="1"/>
          </p:cNvSpPr>
          <p:nvPr/>
        </p:nvSpPr>
        <p:spPr bwMode="auto">
          <a:xfrm>
            <a:off x="8901969" y="765869"/>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48141" name="Oval 13"/>
          <p:cNvSpPr>
            <a:spLocks noChangeArrowheads="1"/>
          </p:cNvSpPr>
          <p:nvPr/>
        </p:nvSpPr>
        <p:spPr bwMode="auto">
          <a:xfrm>
            <a:off x="9838350" y="1557825"/>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48142" name="Oval 14"/>
          <p:cNvSpPr>
            <a:spLocks noChangeArrowheads="1"/>
          </p:cNvSpPr>
          <p:nvPr/>
        </p:nvSpPr>
        <p:spPr bwMode="auto">
          <a:xfrm>
            <a:off x="8038593" y="1629244"/>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48143" name="Oval 15"/>
          <p:cNvSpPr>
            <a:spLocks noChangeArrowheads="1"/>
          </p:cNvSpPr>
          <p:nvPr/>
        </p:nvSpPr>
        <p:spPr bwMode="auto">
          <a:xfrm>
            <a:off x="8973387" y="2492619"/>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cxnSp>
        <p:nvCxnSpPr>
          <p:cNvPr id="48144" name="AutoShape 16"/>
          <p:cNvCxnSpPr>
            <a:cxnSpLocks noChangeShapeType="1"/>
            <a:stCxn id="48130" idx="3"/>
            <a:endCxn id="48131" idx="7"/>
          </p:cNvCxnSpPr>
          <p:nvPr/>
        </p:nvCxnSpPr>
        <p:spPr bwMode="auto">
          <a:xfrm flipH="1">
            <a:off x="2463158" y="805548"/>
            <a:ext cx="495171" cy="56817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45" name="AutoShape 17"/>
          <p:cNvCxnSpPr>
            <a:cxnSpLocks noChangeShapeType="1"/>
            <a:stCxn id="48130" idx="5"/>
            <a:endCxn id="48133" idx="1"/>
          </p:cNvCxnSpPr>
          <p:nvPr/>
        </p:nvCxnSpPr>
        <p:spPr bwMode="auto">
          <a:xfrm>
            <a:off x="3110689" y="805548"/>
            <a:ext cx="495171" cy="56817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46" name="AutoShape 18"/>
          <p:cNvCxnSpPr>
            <a:cxnSpLocks noChangeShapeType="1"/>
            <a:stCxn id="48131" idx="5"/>
            <a:endCxn id="48132" idx="1"/>
          </p:cNvCxnSpPr>
          <p:nvPr/>
        </p:nvCxnSpPr>
        <p:spPr bwMode="auto">
          <a:xfrm>
            <a:off x="2463158" y="1526085"/>
            <a:ext cx="495171" cy="5665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47" name="AutoShape 19"/>
          <p:cNvCxnSpPr>
            <a:cxnSpLocks noChangeShapeType="1"/>
          </p:cNvCxnSpPr>
          <p:nvPr/>
        </p:nvCxnSpPr>
        <p:spPr bwMode="auto">
          <a:xfrm flipH="1">
            <a:off x="3071013" y="1484821"/>
            <a:ext cx="539609" cy="61102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48" name="AutoShape 20"/>
          <p:cNvCxnSpPr>
            <a:cxnSpLocks noChangeShapeType="1"/>
            <a:stCxn id="48132" idx="4"/>
            <a:endCxn id="48138" idx="0"/>
          </p:cNvCxnSpPr>
          <p:nvPr/>
        </p:nvCxnSpPr>
        <p:spPr bwMode="auto">
          <a:xfrm>
            <a:off x="3034509" y="2276775"/>
            <a:ext cx="0" cy="64753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49" name="AutoShape 21"/>
          <p:cNvCxnSpPr>
            <a:cxnSpLocks noChangeShapeType="1"/>
            <a:stCxn id="48131" idx="6"/>
            <a:endCxn id="48133" idx="2"/>
          </p:cNvCxnSpPr>
          <p:nvPr/>
        </p:nvCxnSpPr>
        <p:spPr bwMode="auto">
          <a:xfrm>
            <a:off x="2494900" y="1449904"/>
            <a:ext cx="1079219"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50" name="AutoShape 22"/>
          <p:cNvCxnSpPr>
            <a:cxnSpLocks noChangeShapeType="1"/>
            <a:stCxn id="48140" idx="3"/>
            <a:endCxn id="48142" idx="7"/>
          </p:cNvCxnSpPr>
          <p:nvPr/>
        </p:nvCxnSpPr>
        <p:spPr bwMode="auto">
          <a:xfrm flipH="1">
            <a:off x="8222696" y="949971"/>
            <a:ext cx="711015" cy="71101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51" name="AutoShape 23"/>
          <p:cNvCxnSpPr>
            <a:cxnSpLocks noChangeShapeType="1"/>
            <a:stCxn id="48142" idx="5"/>
            <a:endCxn id="48143" idx="0"/>
          </p:cNvCxnSpPr>
          <p:nvPr/>
        </p:nvCxnSpPr>
        <p:spPr bwMode="auto">
          <a:xfrm>
            <a:off x="8222697" y="1813346"/>
            <a:ext cx="858613" cy="67927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52" name="AutoShape 24"/>
          <p:cNvCxnSpPr>
            <a:cxnSpLocks noChangeShapeType="1"/>
            <a:stCxn id="48141" idx="3"/>
            <a:endCxn id="48143" idx="7"/>
          </p:cNvCxnSpPr>
          <p:nvPr/>
        </p:nvCxnSpPr>
        <p:spPr bwMode="auto">
          <a:xfrm flipH="1">
            <a:off x="9157489" y="1741929"/>
            <a:ext cx="712602" cy="78243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53" name="AutoShape 25"/>
          <p:cNvCxnSpPr>
            <a:cxnSpLocks noChangeShapeType="1"/>
            <a:stCxn id="48140" idx="5"/>
            <a:endCxn id="48141" idx="1"/>
          </p:cNvCxnSpPr>
          <p:nvPr/>
        </p:nvCxnSpPr>
        <p:spPr bwMode="auto">
          <a:xfrm>
            <a:off x="9086072" y="949972"/>
            <a:ext cx="784021" cy="63959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54" name="AutoShape 26"/>
          <p:cNvCxnSpPr>
            <a:cxnSpLocks noChangeShapeType="1"/>
            <a:stCxn id="48142" idx="6"/>
            <a:endCxn id="48141" idx="2"/>
          </p:cNvCxnSpPr>
          <p:nvPr/>
        </p:nvCxnSpPr>
        <p:spPr bwMode="auto">
          <a:xfrm flipV="1">
            <a:off x="8254439" y="1665749"/>
            <a:ext cx="1583912" cy="714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55" name="AutoShape 27"/>
          <p:cNvCxnSpPr>
            <a:cxnSpLocks noChangeShapeType="1"/>
            <a:stCxn id="48140" idx="4"/>
            <a:endCxn id="48143" idx="0"/>
          </p:cNvCxnSpPr>
          <p:nvPr/>
        </p:nvCxnSpPr>
        <p:spPr bwMode="auto">
          <a:xfrm>
            <a:off x="9009892" y="981713"/>
            <a:ext cx="71418" cy="151090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56" name="AutoShape 28"/>
          <p:cNvCxnSpPr>
            <a:cxnSpLocks noChangeShapeType="1"/>
            <a:stCxn id="48134" idx="2"/>
            <a:endCxn id="48135" idx="7"/>
          </p:cNvCxnSpPr>
          <p:nvPr/>
        </p:nvCxnSpPr>
        <p:spPr bwMode="auto">
          <a:xfrm flipH="1">
            <a:off x="5199295" y="729366"/>
            <a:ext cx="750692" cy="57135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57" name="AutoShape 29"/>
          <p:cNvCxnSpPr>
            <a:cxnSpLocks noChangeShapeType="1"/>
            <a:stCxn id="48134" idx="6"/>
            <a:endCxn id="48136" idx="0"/>
          </p:cNvCxnSpPr>
          <p:nvPr/>
        </p:nvCxnSpPr>
        <p:spPr bwMode="auto">
          <a:xfrm>
            <a:off x="6165831" y="729368"/>
            <a:ext cx="684034" cy="61261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58" name="AutoShape 30"/>
          <p:cNvCxnSpPr>
            <a:cxnSpLocks noChangeShapeType="1"/>
            <a:stCxn id="48136" idx="1"/>
            <a:endCxn id="48134" idx="5"/>
          </p:cNvCxnSpPr>
          <p:nvPr/>
        </p:nvCxnSpPr>
        <p:spPr bwMode="auto">
          <a:xfrm flipH="1" flipV="1">
            <a:off x="6134090" y="805548"/>
            <a:ext cx="639595" cy="56817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59" name="AutoShape 31"/>
          <p:cNvCxnSpPr>
            <a:cxnSpLocks noChangeShapeType="1"/>
            <a:stCxn id="48136" idx="2"/>
            <a:endCxn id="48135" idx="5"/>
          </p:cNvCxnSpPr>
          <p:nvPr/>
        </p:nvCxnSpPr>
        <p:spPr bwMode="auto">
          <a:xfrm flipH="1">
            <a:off x="5199295" y="1449905"/>
            <a:ext cx="1542648" cy="317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60" name="AutoShape 32"/>
          <p:cNvCxnSpPr>
            <a:cxnSpLocks noChangeShapeType="1"/>
            <a:stCxn id="48137" idx="7"/>
            <a:endCxn id="48136" idx="3"/>
          </p:cNvCxnSpPr>
          <p:nvPr/>
        </p:nvCxnSpPr>
        <p:spPr bwMode="auto">
          <a:xfrm flipV="1">
            <a:off x="6134090" y="1526084"/>
            <a:ext cx="639595" cy="71101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61" name="AutoShape 33"/>
          <p:cNvCxnSpPr>
            <a:cxnSpLocks noChangeShapeType="1"/>
            <a:stCxn id="48135" idx="5"/>
            <a:endCxn id="48137" idx="1"/>
          </p:cNvCxnSpPr>
          <p:nvPr/>
        </p:nvCxnSpPr>
        <p:spPr bwMode="auto">
          <a:xfrm>
            <a:off x="5199295" y="1453079"/>
            <a:ext cx="782434" cy="78402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62" name="AutoShape 34"/>
          <p:cNvCxnSpPr>
            <a:cxnSpLocks noChangeShapeType="1"/>
            <a:stCxn id="48139" idx="0"/>
            <a:endCxn id="48137" idx="4"/>
          </p:cNvCxnSpPr>
          <p:nvPr/>
        </p:nvCxnSpPr>
        <p:spPr bwMode="auto">
          <a:xfrm flipV="1">
            <a:off x="6057910" y="2421201"/>
            <a:ext cx="0" cy="6475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163" name="Text Box 35"/>
          <p:cNvSpPr txBox="1">
            <a:spLocks noChangeArrowheads="1"/>
          </p:cNvSpPr>
          <p:nvPr/>
        </p:nvSpPr>
        <p:spPr bwMode="auto">
          <a:xfrm>
            <a:off x="2710745" y="3573426"/>
            <a:ext cx="791957" cy="46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399">
                <a:latin typeface="Comic Sans MS" panose="030F0702030302020204" pitchFamily="66" charset="0"/>
              </a:rPr>
              <a:t>G1</a:t>
            </a:r>
            <a:endParaRPr lang="es-ES" altLang="es-MX" sz="2399">
              <a:latin typeface="Comic Sans MS" panose="030F0702030302020204" pitchFamily="66" charset="0"/>
            </a:endParaRPr>
          </a:p>
        </p:txBody>
      </p:sp>
      <p:sp>
        <p:nvSpPr>
          <p:cNvPr id="48164" name="Text Box 36"/>
          <p:cNvSpPr txBox="1">
            <a:spLocks noChangeArrowheads="1"/>
          </p:cNvSpPr>
          <p:nvPr/>
        </p:nvSpPr>
        <p:spPr bwMode="auto">
          <a:xfrm>
            <a:off x="5589719" y="3573426"/>
            <a:ext cx="1009387" cy="46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399">
                <a:latin typeface="Comic Sans MS" panose="030F0702030302020204" pitchFamily="66" charset="0"/>
              </a:rPr>
              <a:t>G2</a:t>
            </a:r>
            <a:endParaRPr lang="es-ES" altLang="es-MX" sz="2399">
              <a:latin typeface="Comic Sans MS" panose="030F0702030302020204" pitchFamily="66" charset="0"/>
            </a:endParaRPr>
          </a:p>
        </p:txBody>
      </p:sp>
      <p:sp>
        <p:nvSpPr>
          <p:cNvPr id="48165" name="Text Box 37"/>
          <p:cNvSpPr txBox="1">
            <a:spLocks noChangeArrowheads="1"/>
          </p:cNvSpPr>
          <p:nvPr/>
        </p:nvSpPr>
        <p:spPr bwMode="auto">
          <a:xfrm>
            <a:off x="7533900" y="3573426"/>
            <a:ext cx="2736137" cy="1015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MX" altLang="es-MX" sz="2399">
                <a:latin typeface="Comic Sans MS" panose="030F0702030302020204" pitchFamily="66" charset="0"/>
              </a:rPr>
              <a:t>Grafo Completo</a:t>
            </a:r>
          </a:p>
          <a:p>
            <a:pPr algn="ctr">
              <a:spcBef>
                <a:spcPct val="50000"/>
              </a:spcBef>
            </a:pPr>
            <a:r>
              <a:rPr lang="es-MX" altLang="es-MX" sz="2399">
                <a:latin typeface="Comic Sans MS" panose="030F0702030302020204" pitchFamily="66" charset="0"/>
              </a:rPr>
              <a:t>G3</a:t>
            </a:r>
            <a:endParaRPr lang="es-ES" altLang="es-MX" sz="2399">
              <a:latin typeface="Comic Sans MS" panose="030F0702030302020204" pitchFamily="66" charset="0"/>
            </a:endParaRPr>
          </a:p>
        </p:txBody>
      </p:sp>
      <p:sp>
        <p:nvSpPr>
          <p:cNvPr id="48166" name="Oval 38"/>
          <p:cNvSpPr>
            <a:spLocks noChangeArrowheads="1"/>
          </p:cNvSpPr>
          <p:nvPr/>
        </p:nvSpPr>
        <p:spPr bwMode="auto">
          <a:xfrm>
            <a:off x="6813363" y="4365381"/>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48167" name="Oval 39"/>
          <p:cNvSpPr>
            <a:spLocks noChangeArrowheads="1"/>
          </p:cNvSpPr>
          <p:nvPr/>
        </p:nvSpPr>
        <p:spPr bwMode="auto">
          <a:xfrm>
            <a:off x="7749744" y="5157338"/>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48168" name="Oval 40"/>
          <p:cNvSpPr>
            <a:spLocks noChangeArrowheads="1"/>
          </p:cNvSpPr>
          <p:nvPr/>
        </p:nvSpPr>
        <p:spPr bwMode="auto">
          <a:xfrm>
            <a:off x="5949988" y="5228756"/>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48169" name="Oval 41"/>
          <p:cNvSpPr>
            <a:spLocks noChangeArrowheads="1"/>
          </p:cNvSpPr>
          <p:nvPr/>
        </p:nvSpPr>
        <p:spPr bwMode="auto">
          <a:xfrm>
            <a:off x="6884781" y="6092131"/>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cxnSp>
        <p:nvCxnSpPr>
          <p:cNvPr id="48170" name="AutoShape 42"/>
          <p:cNvCxnSpPr>
            <a:cxnSpLocks noChangeShapeType="1"/>
            <a:stCxn id="48166" idx="3"/>
            <a:endCxn id="48168" idx="7"/>
          </p:cNvCxnSpPr>
          <p:nvPr/>
        </p:nvCxnSpPr>
        <p:spPr bwMode="auto">
          <a:xfrm flipH="1">
            <a:off x="6134090" y="4549483"/>
            <a:ext cx="711015" cy="71101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71" name="AutoShape 43"/>
          <p:cNvCxnSpPr>
            <a:cxnSpLocks noChangeShapeType="1"/>
            <a:stCxn id="48168" idx="5"/>
            <a:endCxn id="48169" idx="1"/>
          </p:cNvCxnSpPr>
          <p:nvPr/>
        </p:nvCxnSpPr>
        <p:spPr bwMode="auto">
          <a:xfrm>
            <a:off x="6134091" y="5412858"/>
            <a:ext cx="782433" cy="71101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72" name="AutoShape 44"/>
          <p:cNvCxnSpPr>
            <a:cxnSpLocks noChangeShapeType="1"/>
            <a:stCxn id="48166" idx="4"/>
            <a:endCxn id="48169" idx="1"/>
          </p:cNvCxnSpPr>
          <p:nvPr/>
        </p:nvCxnSpPr>
        <p:spPr bwMode="auto">
          <a:xfrm flipH="1">
            <a:off x="6916524" y="4581225"/>
            <a:ext cx="4762" cy="154264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73" name="AutoShape 45"/>
          <p:cNvCxnSpPr>
            <a:cxnSpLocks noChangeShapeType="1"/>
            <a:stCxn id="48169" idx="7"/>
            <a:endCxn id="48167" idx="4"/>
          </p:cNvCxnSpPr>
          <p:nvPr/>
        </p:nvCxnSpPr>
        <p:spPr bwMode="auto">
          <a:xfrm flipV="1">
            <a:off x="7068883" y="5373183"/>
            <a:ext cx="788783" cy="75069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74" name="AutoShape 46"/>
          <p:cNvCxnSpPr>
            <a:cxnSpLocks noChangeShapeType="1"/>
            <a:stCxn id="48167" idx="1"/>
            <a:endCxn id="48166" idx="6"/>
          </p:cNvCxnSpPr>
          <p:nvPr/>
        </p:nvCxnSpPr>
        <p:spPr bwMode="auto">
          <a:xfrm flipH="1" flipV="1">
            <a:off x="7029208" y="4473304"/>
            <a:ext cx="752279" cy="71577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75" name="AutoShape 47"/>
          <p:cNvCxnSpPr>
            <a:cxnSpLocks noChangeShapeType="1"/>
            <a:stCxn id="48167" idx="2"/>
            <a:endCxn id="48168" idx="6"/>
          </p:cNvCxnSpPr>
          <p:nvPr/>
        </p:nvCxnSpPr>
        <p:spPr bwMode="auto">
          <a:xfrm flipH="1">
            <a:off x="6165833" y="5265261"/>
            <a:ext cx="1583912" cy="7141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76" name="AutoShape 48"/>
          <p:cNvCxnSpPr>
            <a:cxnSpLocks noChangeShapeType="1"/>
            <a:stCxn id="48169" idx="0"/>
            <a:endCxn id="48166" idx="5"/>
          </p:cNvCxnSpPr>
          <p:nvPr/>
        </p:nvCxnSpPr>
        <p:spPr bwMode="auto">
          <a:xfrm flipV="1">
            <a:off x="6992704" y="4549483"/>
            <a:ext cx="4762" cy="154264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177" name="Text Box 49"/>
          <p:cNvSpPr txBox="1">
            <a:spLocks noChangeArrowheads="1"/>
          </p:cNvSpPr>
          <p:nvPr/>
        </p:nvSpPr>
        <p:spPr bwMode="auto">
          <a:xfrm>
            <a:off x="2999595" y="4941495"/>
            <a:ext cx="2663131" cy="1384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MX" altLang="es-MX" sz="2399">
                <a:latin typeface="Comic Sans MS" panose="030F0702030302020204" pitchFamily="66" charset="0"/>
              </a:rPr>
              <a:t>Grafo Completo Dirigido</a:t>
            </a:r>
          </a:p>
          <a:p>
            <a:pPr algn="ctr">
              <a:spcBef>
                <a:spcPct val="50000"/>
              </a:spcBef>
            </a:pPr>
            <a:r>
              <a:rPr lang="es-MX" altLang="es-MX" sz="2399">
                <a:latin typeface="Comic Sans MS" panose="030F0702030302020204" pitchFamily="66" charset="0"/>
              </a:rPr>
              <a:t>G4</a:t>
            </a:r>
            <a:endParaRPr lang="es-ES" altLang="es-MX" sz="2399">
              <a:latin typeface="Comic Sans MS" panose="030F0702030302020204" pitchFamily="66" charset="0"/>
            </a:endParaRPr>
          </a:p>
        </p:txBody>
      </p:sp>
      <p:cxnSp>
        <p:nvCxnSpPr>
          <p:cNvPr id="48178" name="AutoShape 50"/>
          <p:cNvCxnSpPr>
            <a:cxnSpLocks noChangeShapeType="1"/>
            <a:stCxn id="48168" idx="1"/>
            <a:endCxn id="48166" idx="2"/>
          </p:cNvCxnSpPr>
          <p:nvPr/>
        </p:nvCxnSpPr>
        <p:spPr bwMode="auto">
          <a:xfrm flipV="1">
            <a:off x="5981730" y="4473303"/>
            <a:ext cx="831633" cy="78719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79" name="AutoShape 51"/>
          <p:cNvCxnSpPr>
            <a:cxnSpLocks noChangeShapeType="1"/>
            <a:stCxn id="48166" idx="7"/>
            <a:endCxn id="48167" idx="0"/>
          </p:cNvCxnSpPr>
          <p:nvPr/>
        </p:nvCxnSpPr>
        <p:spPr bwMode="auto">
          <a:xfrm>
            <a:off x="6997466" y="4397124"/>
            <a:ext cx="860201" cy="76021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80" name="AutoShape 52"/>
          <p:cNvCxnSpPr>
            <a:cxnSpLocks noChangeShapeType="1"/>
            <a:stCxn id="48167" idx="5"/>
            <a:endCxn id="48169" idx="6"/>
          </p:cNvCxnSpPr>
          <p:nvPr/>
        </p:nvCxnSpPr>
        <p:spPr bwMode="auto">
          <a:xfrm flipH="1">
            <a:off x="7100625" y="5341442"/>
            <a:ext cx="833221" cy="8586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81" name="AutoShape 53"/>
          <p:cNvCxnSpPr>
            <a:cxnSpLocks noChangeShapeType="1"/>
            <a:stCxn id="48169" idx="2"/>
            <a:endCxn id="48168" idx="4"/>
          </p:cNvCxnSpPr>
          <p:nvPr/>
        </p:nvCxnSpPr>
        <p:spPr bwMode="auto">
          <a:xfrm flipH="1" flipV="1">
            <a:off x="6057911" y="5444600"/>
            <a:ext cx="826872" cy="75545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82" name="AutoShape 54"/>
          <p:cNvCxnSpPr>
            <a:cxnSpLocks noChangeShapeType="1"/>
            <a:stCxn id="48168" idx="6"/>
            <a:endCxn id="48167" idx="3"/>
          </p:cNvCxnSpPr>
          <p:nvPr/>
        </p:nvCxnSpPr>
        <p:spPr bwMode="auto">
          <a:xfrm>
            <a:off x="6165833" y="5336679"/>
            <a:ext cx="1615654" cy="47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676686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p:nvPr/>
        </p:nvPicPr>
        <p:blipFill>
          <a:blip r:embed="rId2"/>
          <a:stretch>
            <a:fillRect/>
          </a:stretch>
        </p:blipFill>
        <p:spPr>
          <a:xfrm>
            <a:off x="837748" y="1069092"/>
            <a:ext cx="4145077" cy="2369565"/>
          </a:xfrm>
          <a:prstGeom prst="rect">
            <a:avLst/>
          </a:prstGeom>
        </p:spPr>
      </p:pic>
      <p:sp>
        <p:nvSpPr>
          <p:cNvPr id="5" name="CuadroTexto 4"/>
          <p:cNvSpPr txBox="1"/>
          <p:nvPr/>
        </p:nvSpPr>
        <p:spPr>
          <a:xfrm>
            <a:off x="5896988" y="1069092"/>
            <a:ext cx="3833962" cy="461417"/>
          </a:xfrm>
          <a:prstGeom prst="rect">
            <a:avLst/>
          </a:prstGeom>
          <a:noFill/>
        </p:spPr>
        <p:txBody>
          <a:bodyPr wrap="none" rtlCol="0">
            <a:spAutoFit/>
          </a:bodyPr>
          <a:lstStyle/>
          <a:p>
            <a:r>
              <a:rPr lang="es-MX" sz="2399" dirty="0"/>
              <a:t>Ejercicio, definir lo siguiente: </a:t>
            </a:r>
          </a:p>
        </p:txBody>
      </p:sp>
      <p:sp>
        <p:nvSpPr>
          <p:cNvPr id="6" name="Rectángulo 5"/>
          <p:cNvSpPr/>
          <p:nvPr/>
        </p:nvSpPr>
        <p:spPr>
          <a:xfrm>
            <a:off x="4982824" y="2400933"/>
            <a:ext cx="6094413" cy="1937846"/>
          </a:xfrm>
          <a:prstGeom prst="rect">
            <a:avLst/>
          </a:prstGeom>
        </p:spPr>
        <p:txBody>
          <a:bodyPr>
            <a:spAutoFit/>
          </a:bodyPr>
          <a:lstStyle/>
          <a:p>
            <a:pPr algn="just"/>
            <a:r>
              <a:rPr lang="es-ES" sz="2399" dirty="0">
                <a:latin typeface="Arial" panose="020B0604020202020204" pitchFamily="34" charset="0"/>
                <a:ea typeface="Times New Roman" panose="02020603050405020304" pitchFamily="18" charset="0"/>
              </a:rPr>
              <a:t>V(G1): __________________________________</a:t>
            </a:r>
            <a:endParaRPr lang="es-MX" sz="2399" dirty="0">
              <a:latin typeface="Times New Roman" panose="02020603050405020304" pitchFamily="18" charset="0"/>
              <a:ea typeface="Times New Roman" panose="02020603050405020304" pitchFamily="18" charset="0"/>
            </a:endParaRPr>
          </a:p>
          <a:p>
            <a:pPr algn="just"/>
            <a:r>
              <a:rPr lang="es-ES" sz="2399" dirty="0">
                <a:latin typeface="Arial" panose="020B0604020202020204" pitchFamily="34" charset="0"/>
                <a:ea typeface="Times New Roman" panose="02020603050405020304" pitchFamily="18" charset="0"/>
              </a:rPr>
              <a:t> </a:t>
            </a:r>
            <a:endParaRPr lang="es-MX" sz="2399" dirty="0">
              <a:latin typeface="Times New Roman" panose="02020603050405020304" pitchFamily="18" charset="0"/>
              <a:ea typeface="Times New Roman" panose="02020603050405020304" pitchFamily="18" charset="0"/>
            </a:endParaRPr>
          </a:p>
          <a:p>
            <a:pPr algn="just"/>
            <a:r>
              <a:rPr lang="es-ES" sz="2399" dirty="0">
                <a:latin typeface="Arial" panose="020B0604020202020204" pitchFamily="34" charset="0"/>
                <a:ea typeface="Times New Roman" panose="02020603050405020304" pitchFamily="18" charset="0"/>
              </a:rPr>
              <a:t>A(G1):__________________________________</a:t>
            </a:r>
            <a:endParaRPr lang="es-MX" sz="2399" dirty="0">
              <a:latin typeface="Times New Roman" panose="02020603050405020304" pitchFamily="18" charset="0"/>
              <a:ea typeface="Times New Roman" panose="02020603050405020304" pitchFamily="18" charset="0"/>
            </a:endParaRPr>
          </a:p>
        </p:txBody>
      </p:sp>
      <p:sp>
        <p:nvSpPr>
          <p:cNvPr id="7" name="CuadroTexto 6"/>
          <p:cNvSpPr txBox="1"/>
          <p:nvPr/>
        </p:nvSpPr>
        <p:spPr>
          <a:xfrm>
            <a:off x="1030041" y="606043"/>
            <a:ext cx="663791" cy="584623"/>
          </a:xfrm>
          <a:prstGeom prst="rect">
            <a:avLst/>
          </a:prstGeom>
          <a:noFill/>
        </p:spPr>
        <p:txBody>
          <a:bodyPr wrap="none" rtlCol="0">
            <a:spAutoFit/>
          </a:bodyPr>
          <a:lstStyle/>
          <a:p>
            <a:r>
              <a:rPr lang="es-MX" sz="3199" b="1" dirty="0"/>
              <a:t>G1</a:t>
            </a:r>
            <a:endParaRPr lang="es-MX" sz="2399" b="1" dirty="0"/>
          </a:p>
        </p:txBody>
      </p:sp>
    </p:spTree>
    <p:extLst>
      <p:ext uri="{BB962C8B-B14F-4D97-AF65-F5344CB8AC3E}">
        <p14:creationId xmlns:p14="http://schemas.microsoft.com/office/powerpoint/2010/main" val="3792867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4.2.1. Representación de Grafos</a:t>
            </a:r>
            <a:endParaRPr lang="es-MX" dirty="0"/>
          </a:p>
        </p:txBody>
      </p:sp>
      <p:sp>
        <p:nvSpPr>
          <p:cNvPr id="3" name="Marcador de contenido 2"/>
          <p:cNvSpPr>
            <a:spLocks noGrp="1"/>
          </p:cNvSpPr>
          <p:nvPr>
            <p:ph idx="1"/>
          </p:nvPr>
        </p:nvSpPr>
        <p:spPr/>
        <p:txBody>
          <a:bodyPr/>
          <a:lstStyle/>
          <a:p>
            <a:r>
              <a:rPr lang="es-MX" dirty="0" smtClean="0"/>
              <a:t>La representación de los grafos (de manera interna) puede hacerse de varias formas:</a:t>
            </a:r>
          </a:p>
          <a:p>
            <a:pPr lvl="1"/>
            <a:r>
              <a:rPr lang="es-MX" dirty="0" smtClean="0"/>
              <a:t>Por medio de una matriz de adyacencia: representa a un grafo utilizando un espacio cuadrático. </a:t>
            </a:r>
          </a:p>
          <a:p>
            <a:pPr lvl="1"/>
            <a:r>
              <a:rPr lang="es-MX" dirty="0" smtClean="0"/>
              <a:t>Por medio de listas de adyacencia: Utiliza un espacio lineal.</a:t>
            </a:r>
          </a:p>
          <a:p>
            <a:pPr lvl="1"/>
            <a:endParaRPr lang="es-MX" dirty="0"/>
          </a:p>
        </p:txBody>
      </p:sp>
    </p:spTree>
    <p:extLst>
      <p:ext uri="{BB962C8B-B14F-4D97-AF65-F5344CB8AC3E}">
        <p14:creationId xmlns:p14="http://schemas.microsoft.com/office/powerpoint/2010/main" val="4464779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824034" y="334182"/>
            <a:ext cx="9372999" cy="4367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s-MX" altLang="es-MX" sz="2599" b="1" dirty="0">
                <a:latin typeface="Comic Sans MS" panose="030F0702030302020204" pitchFamily="66" charset="0"/>
              </a:rPr>
              <a:t>Representación secuencial de grafos:</a:t>
            </a:r>
          </a:p>
          <a:p>
            <a:pPr>
              <a:spcBef>
                <a:spcPct val="50000"/>
              </a:spcBef>
              <a:buFontTx/>
              <a:buChar char="•"/>
            </a:pPr>
            <a:r>
              <a:rPr lang="es-MX" altLang="es-MX" sz="2399" dirty="0">
                <a:latin typeface="Comic Sans MS" panose="030F0702030302020204" pitchFamily="66" charset="0"/>
              </a:rPr>
              <a:t>Se basa en una matriz de adyacencia.</a:t>
            </a:r>
          </a:p>
          <a:p>
            <a:pPr>
              <a:spcBef>
                <a:spcPct val="50000"/>
              </a:spcBef>
              <a:buFontTx/>
              <a:buChar char="•"/>
            </a:pPr>
            <a:r>
              <a:rPr lang="es-MX" altLang="es-MX" sz="2399" dirty="0">
                <a:latin typeface="Comic Sans MS" panose="030F0702030302020204" pitchFamily="66" charset="0"/>
              </a:rPr>
              <a:t>Suponga que G es un grafo dirigido simple de m nodos y que los nodos de G han sido ordenados y llamados V</a:t>
            </a:r>
            <a:r>
              <a:rPr lang="es-MX" altLang="es-MX" sz="2399" baseline="-25000" dirty="0">
                <a:latin typeface="Comic Sans MS" panose="030F0702030302020204" pitchFamily="66" charset="0"/>
              </a:rPr>
              <a:t>1</a:t>
            </a:r>
            <a:r>
              <a:rPr lang="es-MX" altLang="es-MX" sz="2399" dirty="0">
                <a:latin typeface="Comic Sans MS" panose="030F0702030302020204" pitchFamily="66" charset="0"/>
              </a:rPr>
              <a:t>, V</a:t>
            </a:r>
            <a:r>
              <a:rPr lang="es-MX" altLang="es-MX" sz="2399" baseline="-25000" dirty="0">
                <a:latin typeface="Comic Sans MS" panose="030F0702030302020204" pitchFamily="66" charset="0"/>
              </a:rPr>
              <a:t>2</a:t>
            </a:r>
            <a:r>
              <a:rPr lang="es-MX" altLang="es-MX" sz="2399" dirty="0">
                <a:latin typeface="Comic Sans MS" panose="030F0702030302020204" pitchFamily="66" charset="0"/>
              </a:rPr>
              <a:t>, … , </a:t>
            </a:r>
            <a:r>
              <a:rPr lang="es-MX" altLang="es-MX" sz="2399" dirty="0" err="1">
                <a:latin typeface="Comic Sans MS" panose="030F0702030302020204" pitchFamily="66" charset="0"/>
              </a:rPr>
              <a:t>V</a:t>
            </a:r>
            <a:r>
              <a:rPr lang="es-MX" altLang="es-MX" sz="2399" baseline="-25000" dirty="0" err="1">
                <a:latin typeface="Comic Sans MS" panose="030F0702030302020204" pitchFamily="66" charset="0"/>
              </a:rPr>
              <a:t>n</a:t>
            </a:r>
            <a:r>
              <a:rPr lang="es-MX" altLang="es-MX" sz="2399" dirty="0">
                <a:latin typeface="Comic Sans MS" panose="030F0702030302020204" pitchFamily="66" charset="0"/>
              </a:rPr>
              <a:t>. La matriz de adyacencia para G es de tamaño m x m definiendo cada elemento como:</a:t>
            </a:r>
          </a:p>
          <a:p>
            <a:pPr>
              <a:spcBef>
                <a:spcPct val="50000"/>
              </a:spcBef>
            </a:pPr>
            <a:r>
              <a:rPr lang="es-MX" altLang="es-MX" sz="2399" dirty="0" err="1">
                <a:latin typeface="Comic Sans MS" panose="030F0702030302020204" pitchFamily="66" charset="0"/>
              </a:rPr>
              <a:t>a</a:t>
            </a:r>
            <a:r>
              <a:rPr lang="es-MX" altLang="es-MX" sz="2399" baseline="-25000" dirty="0" err="1">
                <a:latin typeface="Comic Sans MS" panose="030F0702030302020204" pitchFamily="66" charset="0"/>
              </a:rPr>
              <a:t>ij</a:t>
            </a:r>
            <a:r>
              <a:rPr lang="es-MX" altLang="es-MX" sz="2399" dirty="0">
                <a:latin typeface="Comic Sans MS" panose="030F0702030302020204" pitchFamily="66" charset="0"/>
              </a:rPr>
              <a:t> =    1 : si V</a:t>
            </a:r>
            <a:r>
              <a:rPr lang="es-MX" altLang="es-MX" sz="2399" baseline="-25000" dirty="0">
                <a:latin typeface="Comic Sans MS" panose="030F0702030302020204" pitchFamily="66" charset="0"/>
              </a:rPr>
              <a:t>i</a:t>
            </a:r>
            <a:r>
              <a:rPr lang="es-MX" altLang="es-MX" sz="2399" dirty="0">
                <a:latin typeface="Comic Sans MS" panose="030F0702030302020204" pitchFamily="66" charset="0"/>
              </a:rPr>
              <a:t> es adyacente a </a:t>
            </a:r>
            <a:r>
              <a:rPr lang="es-MX" altLang="es-MX" sz="2399" dirty="0" err="1">
                <a:latin typeface="Comic Sans MS" panose="030F0702030302020204" pitchFamily="66" charset="0"/>
              </a:rPr>
              <a:t>v</a:t>
            </a:r>
            <a:r>
              <a:rPr lang="es-MX" altLang="es-MX" sz="2399" baseline="-25000" dirty="0" err="1">
                <a:latin typeface="Comic Sans MS" panose="030F0702030302020204" pitchFamily="66" charset="0"/>
              </a:rPr>
              <a:t>j</a:t>
            </a:r>
            <a:r>
              <a:rPr lang="es-MX" altLang="es-MX" sz="2399" dirty="0">
                <a:latin typeface="Comic Sans MS" panose="030F0702030302020204" pitchFamily="66" charset="0"/>
              </a:rPr>
              <a:t>. Existe e = (v</a:t>
            </a:r>
            <a:r>
              <a:rPr lang="es-MX" altLang="es-MX" sz="2399" baseline="-25000" dirty="0">
                <a:latin typeface="Comic Sans MS" panose="030F0702030302020204" pitchFamily="66" charset="0"/>
              </a:rPr>
              <a:t>i</a:t>
            </a:r>
            <a:r>
              <a:rPr lang="es-MX" altLang="es-MX" sz="2399" dirty="0">
                <a:latin typeface="Comic Sans MS" panose="030F0702030302020204" pitchFamily="66" charset="0"/>
              </a:rPr>
              <a:t>, </a:t>
            </a:r>
            <a:r>
              <a:rPr lang="es-MX" altLang="es-MX" sz="2399" dirty="0" err="1">
                <a:latin typeface="Comic Sans MS" panose="030F0702030302020204" pitchFamily="66" charset="0"/>
              </a:rPr>
              <a:t>v</a:t>
            </a:r>
            <a:r>
              <a:rPr lang="es-MX" altLang="es-MX" sz="2399" baseline="-25000" dirty="0" err="1">
                <a:latin typeface="Comic Sans MS" panose="030F0702030302020204" pitchFamily="66" charset="0"/>
              </a:rPr>
              <a:t>j</a:t>
            </a:r>
            <a:r>
              <a:rPr lang="es-MX" altLang="es-MX" sz="2399" dirty="0">
                <a:latin typeface="Comic Sans MS" panose="030F0702030302020204" pitchFamily="66" charset="0"/>
              </a:rPr>
              <a:t>)</a:t>
            </a:r>
          </a:p>
          <a:p>
            <a:pPr>
              <a:spcBef>
                <a:spcPct val="50000"/>
              </a:spcBef>
            </a:pPr>
            <a:r>
              <a:rPr lang="es-MX" altLang="es-MX" sz="2399" dirty="0">
                <a:latin typeface="Comic Sans MS" panose="030F0702030302020204" pitchFamily="66" charset="0"/>
              </a:rPr>
              <a:t>	0 : en caso contrario.</a:t>
            </a:r>
          </a:p>
          <a:p>
            <a:pPr>
              <a:spcBef>
                <a:spcPct val="50000"/>
              </a:spcBef>
            </a:pPr>
            <a:r>
              <a:rPr lang="es-MX" altLang="es-MX" sz="2399" dirty="0">
                <a:latin typeface="Comic Sans MS" panose="030F0702030302020204" pitchFamily="66" charset="0"/>
              </a:rPr>
              <a:t>Ejemplo 1:</a:t>
            </a:r>
            <a:endParaRPr lang="es-ES" altLang="es-MX" sz="2399" dirty="0">
              <a:latin typeface="Comic Sans MS" panose="030F0702030302020204" pitchFamily="66" charset="0"/>
            </a:endParaRPr>
          </a:p>
        </p:txBody>
      </p:sp>
      <p:cxnSp>
        <p:nvCxnSpPr>
          <p:cNvPr id="52228" name="AutoShape 4"/>
          <p:cNvCxnSpPr>
            <a:cxnSpLocks noChangeShapeType="1"/>
            <a:stCxn id="52233" idx="2"/>
            <a:endCxn id="52231" idx="6"/>
          </p:cNvCxnSpPr>
          <p:nvPr/>
        </p:nvCxnSpPr>
        <p:spPr bwMode="auto">
          <a:xfrm flipH="1">
            <a:off x="2116954" y="5912790"/>
            <a:ext cx="936381"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2229" name="Group 5"/>
          <p:cNvGrpSpPr>
            <a:grpSpLocks/>
          </p:cNvGrpSpPr>
          <p:nvPr/>
        </p:nvGrpSpPr>
        <p:grpSpPr bwMode="auto">
          <a:xfrm>
            <a:off x="1398003" y="4436800"/>
            <a:ext cx="2231444" cy="1875936"/>
            <a:chOff x="431" y="3158"/>
            <a:chExt cx="1406" cy="1182"/>
          </a:xfrm>
        </p:grpSpPr>
        <p:sp>
          <p:nvSpPr>
            <p:cNvPr id="52230" name="Oval 6"/>
            <p:cNvSpPr>
              <a:spLocks noChangeArrowheads="1"/>
            </p:cNvSpPr>
            <p:nvPr/>
          </p:nvSpPr>
          <p:spPr bwMode="auto">
            <a:xfrm>
              <a:off x="748" y="3385"/>
              <a:ext cx="136" cy="1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52231" name="Oval 7"/>
            <p:cNvSpPr>
              <a:spLocks noChangeArrowheads="1"/>
            </p:cNvSpPr>
            <p:nvPr/>
          </p:nvSpPr>
          <p:spPr bwMode="auto">
            <a:xfrm>
              <a:off x="748" y="4020"/>
              <a:ext cx="136" cy="1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52232" name="Oval 8"/>
            <p:cNvSpPr>
              <a:spLocks noChangeArrowheads="1"/>
            </p:cNvSpPr>
            <p:nvPr/>
          </p:nvSpPr>
          <p:spPr bwMode="auto">
            <a:xfrm>
              <a:off x="1474" y="3385"/>
              <a:ext cx="136" cy="1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52233" name="Oval 9"/>
            <p:cNvSpPr>
              <a:spLocks noChangeArrowheads="1"/>
            </p:cNvSpPr>
            <p:nvPr/>
          </p:nvSpPr>
          <p:spPr bwMode="auto">
            <a:xfrm>
              <a:off x="1474" y="4020"/>
              <a:ext cx="136" cy="1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cxnSp>
          <p:nvCxnSpPr>
            <p:cNvPr id="52234" name="AutoShape 10"/>
            <p:cNvCxnSpPr>
              <a:cxnSpLocks noChangeShapeType="1"/>
              <a:stCxn id="52230" idx="6"/>
              <a:endCxn id="52232" idx="2"/>
            </p:cNvCxnSpPr>
            <p:nvPr/>
          </p:nvCxnSpPr>
          <p:spPr bwMode="auto">
            <a:xfrm>
              <a:off x="884" y="3453"/>
              <a:ext cx="59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35" name="AutoShape 11"/>
            <p:cNvCxnSpPr>
              <a:cxnSpLocks noChangeShapeType="1"/>
              <a:stCxn id="52231" idx="7"/>
              <a:endCxn id="52232" idx="3"/>
            </p:cNvCxnSpPr>
            <p:nvPr/>
          </p:nvCxnSpPr>
          <p:spPr bwMode="auto">
            <a:xfrm flipV="1">
              <a:off x="864" y="3501"/>
              <a:ext cx="630" cy="53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36" name="AutoShape 12"/>
            <p:cNvCxnSpPr>
              <a:cxnSpLocks noChangeShapeType="1"/>
              <a:stCxn id="52230" idx="5"/>
              <a:endCxn id="52233" idx="1"/>
            </p:cNvCxnSpPr>
            <p:nvPr/>
          </p:nvCxnSpPr>
          <p:spPr bwMode="auto">
            <a:xfrm>
              <a:off x="864" y="3501"/>
              <a:ext cx="630" cy="53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37" name="AutoShape 13"/>
            <p:cNvCxnSpPr>
              <a:cxnSpLocks noChangeShapeType="1"/>
              <a:stCxn id="52230" idx="4"/>
              <a:endCxn id="52231" idx="0"/>
            </p:cNvCxnSpPr>
            <p:nvPr/>
          </p:nvCxnSpPr>
          <p:spPr bwMode="auto">
            <a:xfrm>
              <a:off x="816" y="3521"/>
              <a:ext cx="0" cy="49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38" name="AutoShape 14"/>
            <p:cNvCxnSpPr>
              <a:cxnSpLocks noChangeShapeType="1"/>
              <a:stCxn id="52232" idx="4"/>
              <a:endCxn id="52233" idx="0"/>
            </p:cNvCxnSpPr>
            <p:nvPr/>
          </p:nvCxnSpPr>
          <p:spPr bwMode="auto">
            <a:xfrm>
              <a:off x="1542" y="3521"/>
              <a:ext cx="0" cy="49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39" name="AutoShape 15"/>
            <p:cNvCxnSpPr>
              <a:cxnSpLocks noChangeShapeType="1"/>
              <a:stCxn id="52231" idx="5"/>
              <a:endCxn id="52233" idx="4"/>
            </p:cNvCxnSpPr>
            <p:nvPr/>
          </p:nvCxnSpPr>
          <p:spPr bwMode="auto">
            <a:xfrm>
              <a:off x="864" y="4136"/>
              <a:ext cx="678" cy="2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240" name="Text Box 16"/>
            <p:cNvSpPr txBox="1">
              <a:spLocks noChangeArrowheads="1"/>
            </p:cNvSpPr>
            <p:nvPr/>
          </p:nvSpPr>
          <p:spPr bwMode="auto">
            <a:xfrm>
              <a:off x="1610" y="3158"/>
              <a:ext cx="2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399" b="1">
                  <a:latin typeface="Comic Sans MS" panose="030F0702030302020204" pitchFamily="66" charset="0"/>
                </a:rPr>
                <a:t>X</a:t>
              </a:r>
              <a:endParaRPr lang="es-ES" altLang="es-MX" sz="2399" b="1">
                <a:latin typeface="Comic Sans MS" panose="030F0702030302020204" pitchFamily="66" charset="0"/>
              </a:endParaRPr>
            </a:p>
          </p:txBody>
        </p:sp>
        <p:sp>
          <p:nvSpPr>
            <p:cNvPr id="52241" name="Text Box 17"/>
            <p:cNvSpPr txBox="1">
              <a:spLocks noChangeArrowheads="1"/>
            </p:cNvSpPr>
            <p:nvPr/>
          </p:nvSpPr>
          <p:spPr bwMode="auto">
            <a:xfrm>
              <a:off x="1611" y="4049"/>
              <a:ext cx="2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399" b="1">
                  <a:latin typeface="Comic Sans MS" panose="030F0702030302020204" pitchFamily="66" charset="0"/>
                </a:rPr>
                <a:t>W</a:t>
              </a:r>
              <a:endParaRPr lang="es-ES" altLang="es-MX" sz="2399" b="1">
                <a:latin typeface="Comic Sans MS" panose="030F0702030302020204" pitchFamily="66" charset="0"/>
              </a:endParaRPr>
            </a:p>
          </p:txBody>
        </p:sp>
        <p:sp>
          <p:nvSpPr>
            <p:cNvPr id="52242" name="Text Box 18"/>
            <p:cNvSpPr txBox="1">
              <a:spLocks noChangeArrowheads="1"/>
            </p:cNvSpPr>
            <p:nvPr/>
          </p:nvSpPr>
          <p:spPr bwMode="auto">
            <a:xfrm>
              <a:off x="431" y="4032"/>
              <a:ext cx="27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399" b="1">
                  <a:latin typeface="Comic Sans MS" panose="030F0702030302020204" pitchFamily="66" charset="0"/>
                </a:rPr>
                <a:t>Z</a:t>
              </a:r>
              <a:endParaRPr lang="es-ES" altLang="es-MX" sz="2399" b="1">
                <a:latin typeface="Comic Sans MS" panose="030F0702030302020204" pitchFamily="66" charset="0"/>
              </a:endParaRPr>
            </a:p>
          </p:txBody>
        </p:sp>
        <p:sp>
          <p:nvSpPr>
            <p:cNvPr id="52243" name="Text Box 19"/>
            <p:cNvSpPr txBox="1">
              <a:spLocks noChangeArrowheads="1"/>
            </p:cNvSpPr>
            <p:nvPr/>
          </p:nvSpPr>
          <p:spPr bwMode="auto">
            <a:xfrm>
              <a:off x="431" y="3203"/>
              <a:ext cx="36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399" b="1">
                  <a:latin typeface="Comic Sans MS" panose="030F0702030302020204" pitchFamily="66" charset="0"/>
                </a:rPr>
                <a:t>Y</a:t>
              </a:r>
              <a:endParaRPr lang="es-ES" altLang="es-MX" sz="2399" b="1">
                <a:latin typeface="Comic Sans MS" panose="030F0702030302020204" pitchFamily="66" charset="0"/>
              </a:endParaRPr>
            </a:p>
          </p:txBody>
        </p:sp>
      </p:grpSp>
      <p:sp>
        <p:nvSpPr>
          <p:cNvPr id="52244" name="Text Box 20"/>
          <p:cNvSpPr txBox="1">
            <a:spLocks noChangeArrowheads="1"/>
          </p:cNvSpPr>
          <p:nvPr/>
        </p:nvSpPr>
        <p:spPr bwMode="auto">
          <a:xfrm>
            <a:off x="4799351" y="4352686"/>
            <a:ext cx="1223644" cy="21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399">
                <a:latin typeface="Comic Sans MS" panose="030F0702030302020204" pitchFamily="66" charset="0"/>
              </a:rPr>
              <a:t>V</a:t>
            </a:r>
            <a:r>
              <a:rPr lang="es-MX" altLang="es-MX" sz="2399" baseline="-25000">
                <a:latin typeface="Comic Sans MS" panose="030F0702030302020204" pitchFamily="66" charset="0"/>
              </a:rPr>
              <a:t>1</a:t>
            </a:r>
            <a:r>
              <a:rPr lang="es-MX" altLang="es-MX" sz="2399">
                <a:latin typeface="Comic Sans MS" panose="030F0702030302020204" pitchFamily="66" charset="0"/>
              </a:rPr>
              <a:t> = X</a:t>
            </a:r>
          </a:p>
          <a:p>
            <a:pPr>
              <a:spcBef>
                <a:spcPct val="50000"/>
              </a:spcBef>
            </a:pPr>
            <a:r>
              <a:rPr lang="es-MX" altLang="es-MX" sz="2399">
                <a:latin typeface="Comic Sans MS" panose="030F0702030302020204" pitchFamily="66" charset="0"/>
              </a:rPr>
              <a:t>V</a:t>
            </a:r>
            <a:r>
              <a:rPr lang="es-MX" altLang="es-MX" sz="2399" baseline="-25000">
                <a:latin typeface="Comic Sans MS" panose="030F0702030302020204" pitchFamily="66" charset="0"/>
              </a:rPr>
              <a:t>2</a:t>
            </a:r>
            <a:r>
              <a:rPr lang="es-MX" altLang="es-MX" sz="2399">
                <a:latin typeface="Comic Sans MS" panose="030F0702030302020204" pitchFamily="66" charset="0"/>
              </a:rPr>
              <a:t> = Y</a:t>
            </a:r>
          </a:p>
          <a:p>
            <a:pPr>
              <a:spcBef>
                <a:spcPct val="50000"/>
              </a:spcBef>
            </a:pPr>
            <a:r>
              <a:rPr lang="es-MX" altLang="es-MX" sz="2399">
                <a:latin typeface="Comic Sans MS" panose="030F0702030302020204" pitchFamily="66" charset="0"/>
              </a:rPr>
              <a:t>V</a:t>
            </a:r>
            <a:r>
              <a:rPr lang="es-MX" altLang="es-MX" sz="2399" baseline="-25000">
                <a:latin typeface="Comic Sans MS" panose="030F0702030302020204" pitchFamily="66" charset="0"/>
              </a:rPr>
              <a:t>3</a:t>
            </a:r>
            <a:r>
              <a:rPr lang="es-MX" altLang="es-MX" sz="2399">
                <a:latin typeface="Comic Sans MS" panose="030F0702030302020204" pitchFamily="66" charset="0"/>
              </a:rPr>
              <a:t> = Z</a:t>
            </a:r>
          </a:p>
          <a:p>
            <a:pPr>
              <a:spcBef>
                <a:spcPct val="50000"/>
              </a:spcBef>
            </a:pPr>
            <a:r>
              <a:rPr lang="es-MX" altLang="es-MX" sz="2399">
                <a:latin typeface="Comic Sans MS" panose="030F0702030302020204" pitchFamily="66" charset="0"/>
              </a:rPr>
              <a:t>V</a:t>
            </a:r>
            <a:r>
              <a:rPr lang="es-MX" altLang="es-MX" sz="2399" baseline="-25000">
                <a:latin typeface="Comic Sans MS" panose="030F0702030302020204" pitchFamily="66" charset="0"/>
              </a:rPr>
              <a:t>4</a:t>
            </a:r>
            <a:r>
              <a:rPr lang="es-MX" altLang="es-MX" sz="2399">
                <a:latin typeface="Comic Sans MS" panose="030F0702030302020204" pitchFamily="66" charset="0"/>
              </a:rPr>
              <a:t> = W</a:t>
            </a:r>
            <a:endParaRPr lang="es-ES" altLang="es-MX" sz="2399">
              <a:latin typeface="Comic Sans MS" panose="030F0702030302020204" pitchFamily="66" charset="0"/>
            </a:endParaRPr>
          </a:p>
        </p:txBody>
      </p:sp>
      <p:grpSp>
        <p:nvGrpSpPr>
          <p:cNvPr id="52245" name="Group 21"/>
          <p:cNvGrpSpPr>
            <a:grpSpLocks/>
          </p:cNvGrpSpPr>
          <p:nvPr/>
        </p:nvGrpSpPr>
        <p:grpSpPr bwMode="auto">
          <a:xfrm>
            <a:off x="6981442" y="3286632"/>
            <a:ext cx="3383669" cy="2996419"/>
            <a:chOff x="3243" y="2432"/>
            <a:chExt cx="2132" cy="1888"/>
          </a:xfrm>
        </p:grpSpPr>
        <p:sp>
          <p:nvSpPr>
            <p:cNvPr id="52246" name="AutoShape 22"/>
            <p:cNvSpPr>
              <a:spLocks noChangeArrowheads="1"/>
            </p:cNvSpPr>
            <p:nvPr/>
          </p:nvSpPr>
          <p:spPr bwMode="auto">
            <a:xfrm>
              <a:off x="3832" y="2704"/>
              <a:ext cx="1225" cy="1316"/>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52247" name="Text Box 23"/>
            <p:cNvSpPr txBox="1">
              <a:spLocks noChangeArrowheads="1"/>
            </p:cNvSpPr>
            <p:nvPr/>
          </p:nvSpPr>
          <p:spPr bwMode="auto">
            <a:xfrm>
              <a:off x="3923" y="2704"/>
              <a:ext cx="1134" cy="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fontAlgn="base">
                <a:spcBef>
                  <a:spcPct val="0"/>
                </a:spcBef>
                <a:spcAft>
                  <a:spcPct val="0"/>
                </a:spcAft>
                <a:defRPr sz="2400">
                  <a:solidFill>
                    <a:schemeClr val="tx1"/>
                  </a:solidFill>
                  <a:latin typeface="Times New Roman" panose="02020603050405020304" pitchFamily="18" charset="0"/>
                </a:defRPr>
              </a:lvl6pPr>
              <a:lvl7pPr marL="3086100" indent="-342900" fontAlgn="base">
                <a:spcBef>
                  <a:spcPct val="0"/>
                </a:spcBef>
                <a:spcAft>
                  <a:spcPct val="0"/>
                </a:spcAft>
                <a:defRPr sz="2400">
                  <a:solidFill>
                    <a:schemeClr val="tx1"/>
                  </a:solidFill>
                  <a:latin typeface="Times New Roman" panose="02020603050405020304" pitchFamily="18" charset="0"/>
                </a:defRPr>
              </a:lvl7pPr>
              <a:lvl8pPr marL="3543300" indent="-342900" fontAlgn="base">
                <a:spcBef>
                  <a:spcPct val="0"/>
                </a:spcBef>
                <a:spcAft>
                  <a:spcPct val="0"/>
                </a:spcAft>
                <a:defRPr sz="2400">
                  <a:solidFill>
                    <a:schemeClr val="tx1"/>
                  </a:solidFill>
                  <a:latin typeface="Times New Roman" panose="02020603050405020304" pitchFamily="18" charset="0"/>
                </a:defRPr>
              </a:lvl8pPr>
              <a:lvl9pPr marL="4000500" indent="-3429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s-MX" altLang="es-MX" sz="2399" dirty="0">
                  <a:latin typeface="Comic Sans MS" panose="030F0702030302020204" pitchFamily="66" charset="0"/>
                </a:rPr>
                <a:t>0   0   0   1</a:t>
              </a:r>
            </a:p>
            <a:p>
              <a:pPr>
                <a:spcBef>
                  <a:spcPct val="50000"/>
                </a:spcBef>
              </a:pPr>
              <a:r>
                <a:rPr lang="es-MX" altLang="es-MX" sz="2399" dirty="0">
                  <a:latin typeface="Comic Sans MS" panose="030F0702030302020204" pitchFamily="66" charset="0"/>
                </a:rPr>
                <a:t>1   0    1   1</a:t>
              </a:r>
            </a:p>
            <a:p>
              <a:pPr>
                <a:spcBef>
                  <a:spcPct val="50000"/>
                </a:spcBef>
              </a:pPr>
              <a:r>
                <a:rPr lang="es-MX" altLang="es-MX" sz="2399" dirty="0">
                  <a:latin typeface="Comic Sans MS" panose="030F0702030302020204" pitchFamily="66" charset="0"/>
                </a:rPr>
                <a:t>1   0   0    1</a:t>
              </a:r>
            </a:p>
            <a:p>
              <a:pPr>
                <a:spcBef>
                  <a:spcPct val="50000"/>
                </a:spcBef>
              </a:pPr>
              <a:r>
                <a:rPr lang="es-MX" altLang="es-MX" sz="2399" dirty="0">
                  <a:latin typeface="Comic Sans MS" panose="030F0702030302020204" pitchFamily="66" charset="0"/>
                </a:rPr>
                <a:t>0   0   1   0</a:t>
              </a:r>
              <a:endParaRPr lang="es-ES" altLang="es-MX" sz="2399" dirty="0">
                <a:latin typeface="Comic Sans MS" panose="030F0702030302020204" pitchFamily="66" charset="0"/>
              </a:endParaRPr>
            </a:p>
          </p:txBody>
        </p:sp>
        <p:sp>
          <p:nvSpPr>
            <p:cNvPr id="52248" name="Text Box 24"/>
            <p:cNvSpPr txBox="1">
              <a:spLocks noChangeArrowheads="1"/>
            </p:cNvSpPr>
            <p:nvPr/>
          </p:nvSpPr>
          <p:spPr bwMode="auto">
            <a:xfrm>
              <a:off x="3243" y="3158"/>
              <a:ext cx="54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399" b="1">
                  <a:latin typeface="Comic Sans MS" panose="030F0702030302020204" pitchFamily="66" charset="0"/>
                </a:rPr>
                <a:t>A =</a:t>
              </a:r>
              <a:endParaRPr lang="es-ES" altLang="es-MX" sz="2399" b="1">
                <a:latin typeface="Comic Sans MS" panose="030F0702030302020204" pitchFamily="66" charset="0"/>
              </a:endParaRPr>
            </a:p>
          </p:txBody>
        </p:sp>
        <p:sp>
          <p:nvSpPr>
            <p:cNvPr id="52249" name="Text Box 25"/>
            <p:cNvSpPr txBox="1">
              <a:spLocks noChangeArrowheads="1"/>
            </p:cNvSpPr>
            <p:nvPr/>
          </p:nvSpPr>
          <p:spPr bwMode="auto">
            <a:xfrm>
              <a:off x="3833" y="2432"/>
              <a:ext cx="1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1999">
                  <a:latin typeface="Comic Sans MS" panose="030F0702030302020204" pitchFamily="66" charset="0"/>
                </a:rPr>
                <a:t>V</a:t>
              </a:r>
              <a:r>
                <a:rPr lang="es-MX" altLang="es-MX" sz="1999" baseline="-25000">
                  <a:latin typeface="Comic Sans MS" panose="030F0702030302020204" pitchFamily="66" charset="0"/>
                </a:rPr>
                <a:t>1</a:t>
              </a:r>
              <a:r>
                <a:rPr lang="es-MX" altLang="es-MX" sz="1999">
                  <a:latin typeface="Comic Sans MS" panose="030F0702030302020204" pitchFamily="66" charset="0"/>
                </a:rPr>
                <a:t>   V</a:t>
              </a:r>
              <a:r>
                <a:rPr lang="es-MX" altLang="es-MX" sz="1999" baseline="-25000">
                  <a:latin typeface="Comic Sans MS" panose="030F0702030302020204" pitchFamily="66" charset="0"/>
                </a:rPr>
                <a:t>2</a:t>
              </a:r>
              <a:r>
                <a:rPr lang="es-MX" altLang="es-MX" sz="1999">
                  <a:latin typeface="Comic Sans MS" panose="030F0702030302020204" pitchFamily="66" charset="0"/>
                </a:rPr>
                <a:t>   V</a:t>
              </a:r>
              <a:r>
                <a:rPr lang="es-MX" altLang="es-MX" sz="1999" baseline="-25000">
                  <a:latin typeface="Comic Sans MS" panose="030F0702030302020204" pitchFamily="66" charset="0"/>
                </a:rPr>
                <a:t>3</a:t>
              </a:r>
              <a:r>
                <a:rPr lang="es-MX" altLang="es-MX" sz="1999">
                  <a:latin typeface="Comic Sans MS" panose="030F0702030302020204" pitchFamily="66" charset="0"/>
                </a:rPr>
                <a:t>   V</a:t>
              </a:r>
              <a:r>
                <a:rPr lang="es-MX" altLang="es-MX" sz="1999" baseline="-25000">
                  <a:latin typeface="Comic Sans MS" panose="030F0702030302020204" pitchFamily="66" charset="0"/>
                </a:rPr>
                <a:t>4</a:t>
              </a:r>
              <a:endParaRPr lang="es-ES" altLang="es-MX" sz="1999" baseline="-25000">
                <a:latin typeface="Comic Sans MS" panose="030F0702030302020204" pitchFamily="66" charset="0"/>
              </a:endParaRPr>
            </a:p>
          </p:txBody>
        </p:sp>
        <p:sp>
          <p:nvSpPr>
            <p:cNvPr id="52250" name="Text Box 26"/>
            <p:cNvSpPr txBox="1">
              <a:spLocks noChangeArrowheads="1"/>
            </p:cNvSpPr>
            <p:nvPr/>
          </p:nvSpPr>
          <p:spPr bwMode="auto">
            <a:xfrm>
              <a:off x="5058" y="2795"/>
              <a:ext cx="317" cy="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1999">
                  <a:latin typeface="Comic Sans MS" panose="030F0702030302020204" pitchFamily="66" charset="0"/>
                </a:rPr>
                <a:t>V</a:t>
              </a:r>
              <a:r>
                <a:rPr lang="es-MX" altLang="es-MX" sz="1999" baseline="-25000">
                  <a:latin typeface="Comic Sans MS" panose="030F0702030302020204" pitchFamily="66" charset="0"/>
                </a:rPr>
                <a:t>1</a:t>
              </a:r>
              <a:r>
                <a:rPr lang="es-MX" altLang="es-MX" sz="1999">
                  <a:latin typeface="Comic Sans MS" panose="030F0702030302020204" pitchFamily="66" charset="0"/>
                </a:rPr>
                <a:t> </a:t>
              </a:r>
            </a:p>
            <a:p>
              <a:pPr>
                <a:spcBef>
                  <a:spcPct val="50000"/>
                </a:spcBef>
              </a:pPr>
              <a:r>
                <a:rPr lang="es-MX" altLang="es-MX" sz="1999">
                  <a:latin typeface="Comic Sans MS" panose="030F0702030302020204" pitchFamily="66" charset="0"/>
                </a:rPr>
                <a:t>V</a:t>
              </a:r>
              <a:r>
                <a:rPr lang="es-MX" altLang="es-MX" sz="1999" baseline="-25000">
                  <a:latin typeface="Comic Sans MS" panose="030F0702030302020204" pitchFamily="66" charset="0"/>
                </a:rPr>
                <a:t>2</a:t>
              </a:r>
              <a:r>
                <a:rPr lang="es-MX" altLang="es-MX" sz="1999">
                  <a:latin typeface="Comic Sans MS" panose="030F0702030302020204" pitchFamily="66" charset="0"/>
                </a:rPr>
                <a:t>  </a:t>
              </a:r>
            </a:p>
            <a:p>
              <a:pPr>
                <a:spcBef>
                  <a:spcPct val="50000"/>
                </a:spcBef>
              </a:pPr>
              <a:r>
                <a:rPr lang="es-MX" altLang="es-MX" sz="1999">
                  <a:latin typeface="Comic Sans MS" panose="030F0702030302020204" pitchFamily="66" charset="0"/>
                </a:rPr>
                <a:t>V</a:t>
              </a:r>
              <a:r>
                <a:rPr lang="es-MX" altLang="es-MX" sz="1999" baseline="-25000">
                  <a:latin typeface="Comic Sans MS" panose="030F0702030302020204" pitchFamily="66" charset="0"/>
                </a:rPr>
                <a:t>3</a:t>
              </a:r>
              <a:r>
                <a:rPr lang="es-MX" altLang="es-MX" sz="1999">
                  <a:latin typeface="Comic Sans MS" panose="030F0702030302020204" pitchFamily="66" charset="0"/>
                </a:rPr>
                <a:t> </a:t>
              </a:r>
            </a:p>
            <a:p>
              <a:pPr>
                <a:spcBef>
                  <a:spcPct val="50000"/>
                </a:spcBef>
              </a:pPr>
              <a:r>
                <a:rPr lang="es-MX" altLang="es-MX" sz="1999">
                  <a:latin typeface="Comic Sans MS" panose="030F0702030302020204" pitchFamily="66" charset="0"/>
                </a:rPr>
                <a:t>V</a:t>
              </a:r>
              <a:r>
                <a:rPr lang="es-MX" altLang="es-MX" sz="1999" baseline="-25000">
                  <a:latin typeface="Comic Sans MS" panose="030F0702030302020204" pitchFamily="66" charset="0"/>
                </a:rPr>
                <a:t>4</a:t>
              </a:r>
              <a:endParaRPr lang="es-ES" altLang="es-MX" sz="1999" baseline="-25000">
                <a:latin typeface="Comic Sans MS" panose="030F0702030302020204" pitchFamily="66" charset="0"/>
              </a:endParaRPr>
            </a:p>
          </p:txBody>
        </p:sp>
        <p:sp>
          <p:nvSpPr>
            <p:cNvPr id="52251" name="Text Box 27"/>
            <p:cNvSpPr txBox="1">
              <a:spLocks noChangeArrowheads="1"/>
            </p:cNvSpPr>
            <p:nvPr/>
          </p:nvSpPr>
          <p:spPr bwMode="auto">
            <a:xfrm>
              <a:off x="3606" y="2750"/>
              <a:ext cx="272" cy="1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199">
                  <a:latin typeface="Comic Sans MS" panose="030F0702030302020204" pitchFamily="66" charset="0"/>
                </a:rPr>
                <a:t>X</a:t>
              </a:r>
            </a:p>
            <a:p>
              <a:pPr>
                <a:spcBef>
                  <a:spcPct val="50000"/>
                </a:spcBef>
              </a:pPr>
              <a:r>
                <a:rPr lang="es-MX" altLang="es-MX" sz="2199">
                  <a:latin typeface="Comic Sans MS" panose="030F0702030302020204" pitchFamily="66" charset="0"/>
                </a:rPr>
                <a:t>Y</a:t>
              </a:r>
            </a:p>
            <a:p>
              <a:pPr>
                <a:spcBef>
                  <a:spcPct val="50000"/>
                </a:spcBef>
              </a:pPr>
              <a:r>
                <a:rPr lang="es-MX" altLang="es-MX" sz="2199">
                  <a:latin typeface="Comic Sans MS" panose="030F0702030302020204" pitchFamily="66" charset="0"/>
                </a:rPr>
                <a:t>Z</a:t>
              </a:r>
            </a:p>
            <a:p>
              <a:pPr>
                <a:spcBef>
                  <a:spcPct val="50000"/>
                </a:spcBef>
              </a:pPr>
              <a:r>
                <a:rPr lang="es-MX" altLang="es-MX" sz="2199">
                  <a:latin typeface="Comic Sans MS" panose="030F0702030302020204" pitchFamily="66" charset="0"/>
                </a:rPr>
                <a:t>W</a:t>
              </a:r>
              <a:endParaRPr lang="es-ES" altLang="es-MX" sz="2199">
                <a:latin typeface="Comic Sans MS" panose="030F0702030302020204" pitchFamily="66" charset="0"/>
              </a:endParaRPr>
            </a:p>
          </p:txBody>
        </p:sp>
        <p:sp>
          <p:nvSpPr>
            <p:cNvPr id="52252" name="Text Box 28"/>
            <p:cNvSpPr txBox="1">
              <a:spLocks noChangeArrowheads="1"/>
            </p:cNvSpPr>
            <p:nvPr/>
          </p:nvSpPr>
          <p:spPr bwMode="auto">
            <a:xfrm>
              <a:off x="3878" y="4051"/>
              <a:ext cx="1225"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199">
                  <a:latin typeface="Comic Sans MS" panose="030F0702030302020204" pitchFamily="66" charset="0"/>
                </a:rPr>
                <a:t>X   Y   Z   W</a:t>
              </a:r>
              <a:endParaRPr lang="es-ES" altLang="es-MX" sz="2199">
                <a:latin typeface="Comic Sans MS" panose="030F0702030302020204" pitchFamily="66" charset="0"/>
              </a:endParaRPr>
            </a:p>
          </p:txBody>
        </p:sp>
      </p:grpSp>
      <p:sp>
        <p:nvSpPr>
          <p:cNvPr id="52253" name="Text Box 29"/>
          <p:cNvSpPr txBox="1">
            <a:spLocks noChangeArrowheads="1"/>
          </p:cNvSpPr>
          <p:nvPr/>
        </p:nvSpPr>
        <p:spPr bwMode="auto">
          <a:xfrm>
            <a:off x="10347874" y="4436800"/>
            <a:ext cx="1187141" cy="518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799" b="1" dirty="0">
                <a:latin typeface="Comic Sans MS" panose="030F0702030302020204" pitchFamily="66" charset="0"/>
              </a:rPr>
              <a:t>= A</a:t>
            </a:r>
            <a:r>
              <a:rPr lang="es-MX" altLang="es-MX" sz="2799" b="1" baseline="30000" dirty="0">
                <a:latin typeface="Comic Sans MS" panose="030F0702030302020204" pitchFamily="66" charset="0"/>
              </a:rPr>
              <a:t>1</a:t>
            </a:r>
            <a:endParaRPr lang="es-ES" altLang="es-MX" sz="2799" b="1" baseline="30000" dirty="0">
              <a:latin typeface="Comic Sans MS" panose="030F0702030302020204" pitchFamily="66" charset="0"/>
            </a:endParaRPr>
          </a:p>
        </p:txBody>
      </p:sp>
    </p:spTree>
    <p:extLst>
      <p:ext uri="{BB962C8B-B14F-4D97-AF65-F5344CB8AC3E}">
        <p14:creationId xmlns:p14="http://schemas.microsoft.com/office/powerpoint/2010/main" val="2501884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2063212" y="621445"/>
            <a:ext cx="7846556" cy="830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399">
                <a:latin typeface="Comic Sans MS" panose="030F0702030302020204" pitchFamily="66" charset="0"/>
              </a:rPr>
              <a:t>Para un grafo no dirigido, la matriz de adyacencia es una matriz simétrica:  a</a:t>
            </a:r>
            <a:r>
              <a:rPr lang="es-MX" altLang="es-MX" sz="2399" baseline="-25000">
                <a:latin typeface="Comic Sans MS" panose="030F0702030302020204" pitchFamily="66" charset="0"/>
              </a:rPr>
              <a:t>i,j</a:t>
            </a:r>
            <a:r>
              <a:rPr lang="es-MX" altLang="es-MX" sz="2399">
                <a:latin typeface="Comic Sans MS" panose="030F0702030302020204" pitchFamily="66" charset="0"/>
              </a:rPr>
              <a:t> = a</a:t>
            </a:r>
            <a:r>
              <a:rPr lang="es-MX" altLang="es-MX" sz="2399" baseline="-25000">
                <a:latin typeface="Comic Sans MS" panose="030F0702030302020204" pitchFamily="66" charset="0"/>
              </a:rPr>
              <a:t>j,i</a:t>
            </a:r>
            <a:endParaRPr lang="es-ES" altLang="es-MX" sz="2399" baseline="-25000">
              <a:latin typeface="Comic Sans MS" panose="030F0702030302020204" pitchFamily="66" charset="0"/>
            </a:endParaRPr>
          </a:p>
        </p:txBody>
      </p:sp>
      <p:sp>
        <p:nvSpPr>
          <p:cNvPr id="53251" name="Oval 3"/>
          <p:cNvSpPr>
            <a:spLocks noChangeArrowheads="1"/>
          </p:cNvSpPr>
          <p:nvPr/>
        </p:nvSpPr>
        <p:spPr bwMode="auto">
          <a:xfrm>
            <a:off x="2710743" y="1918093"/>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53252" name="Oval 4"/>
          <p:cNvSpPr>
            <a:spLocks noChangeArrowheads="1"/>
          </p:cNvSpPr>
          <p:nvPr/>
        </p:nvSpPr>
        <p:spPr bwMode="auto">
          <a:xfrm>
            <a:off x="2710743" y="2925894"/>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53253" name="Oval 5"/>
          <p:cNvSpPr>
            <a:spLocks noChangeArrowheads="1"/>
          </p:cNvSpPr>
          <p:nvPr/>
        </p:nvSpPr>
        <p:spPr bwMode="auto">
          <a:xfrm>
            <a:off x="3862968" y="1918093"/>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53254" name="Oval 6"/>
          <p:cNvSpPr>
            <a:spLocks noChangeArrowheads="1"/>
          </p:cNvSpPr>
          <p:nvPr/>
        </p:nvSpPr>
        <p:spPr bwMode="auto">
          <a:xfrm>
            <a:off x="3862968" y="2925894"/>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53255" name="Text Box 7"/>
          <p:cNvSpPr txBox="1">
            <a:spLocks noChangeArrowheads="1"/>
          </p:cNvSpPr>
          <p:nvPr/>
        </p:nvSpPr>
        <p:spPr bwMode="auto">
          <a:xfrm>
            <a:off x="4078813" y="1557826"/>
            <a:ext cx="358682" cy="46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399" b="1">
                <a:latin typeface="Comic Sans MS" panose="030F0702030302020204" pitchFamily="66" charset="0"/>
              </a:rPr>
              <a:t>X</a:t>
            </a:r>
            <a:endParaRPr lang="es-ES" altLang="es-MX" sz="2399" b="1">
              <a:latin typeface="Comic Sans MS" panose="030F0702030302020204" pitchFamily="66" charset="0"/>
            </a:endParaRPr>
          </a:p>
        </p:txBody>
      </p:sp>
      <p:sp>
        <p:nvSpPr>
          <p:cNvPr id="53256" name="Text Box 8"/>
          <p:cNvSpPr txBox="1">
            <a:spLocks noChangeArrowheads="1"/>
          </p:cNvSpPr>
          <p:nvPr/>
        </p:nvSpPr>
        <p:spPr bwMode="auto">
          <a:xfrm>
            <a:off x="4080401" y="2971919"/>
            <a:ext cx="358682" cy="46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399" b="1">
                <a:latin typeface="Comic Sans MS" panose="030F0702030302020204" pitchFamily="66" charset="0"/>
              </a:rPr>
              <a:t>W</a:t>
            </a:r>
            <a:endParaRPr lang="es-ES" altLang="es-MX" sz="2399" b="1">
              <a:latin typeface="Comic Sans MS" panose="030F0702030302020204" pitchFamily="66" charset="0"/>
            </a:endParaRPr>
          </a:p>
        </p:txBody>
      </p:sp>
      <p:sp>
        <p:nvSpPr>
          <p:cNvPr id="53257" name="Text Box 9"/>
          <p:cNvSpPr txBox="1">
            <a:spLocks noChangeArrowheads="1"/>
          </p:cNvSpPr>
          <p:nvPr/>
        </p:nvSpPr>
        <p:spPr bwMode="auto">
          <a:xfrm>
            <a:off x="2207637" y="2944939"/>
            <a:ext cx="431688" cy="46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399" b="1">
                <a:latin typeface="Comic Sans MS" panose="030F0702030302020204" pitchFamily="66" charset="0"/>
              </a:rPr>
              <a:t>Z</a:t>
            </a:r>
            <a:endParaRPr lang="es-ES" altLang="es-MX" sz="2399" b="1">
              <a:latin typeface="Comic Sans MS" panose="030F0702030302020204" pitchFamily="66" charset="0"/>
            </a:endParaRPr>
          </a:p>
        </p:txBody>
      </p:sp>
      <p:sp>
        <p:nvSpPr>
          <p:cNvPr id="53258" name="Text Box 10"/>
          <p:cNvSpPr txBox="1">
            <a:spLocks noChangeArrowheads="1"/>
          </p:cNvSpPr>
          <p:nvPr/>
        </p:nvSpPr>
        <p:spPr bwMode="auto">
          <a:xfrm>
            <a:off x="2207637" y="1629244"/>
            <a:ext cx="576112" cy="46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399" b="1">
                <a:latin typeface="Comic Sans MS" panose="030F0702030302020204" pitchFamily="66" charset="0"/>
              </a:rPr>
              <a:t>Y</a:t>
            </a:r>
            <a:endParaRPr lang="es-ES" altLang="es-MX" sz="2399" b="1">
              <a:latin typeface="Comic Sans MS" panose="030F0702030302020204" pitchFamily="66" charset="0"/>
            </a:endParaRPr>
          </a:p>
        </p:txBody>
      </p:sp>
      <p:cxnSp>
        <p:nvCxnSpPr>
          <p:cNvPr id="53259" name="AutoShape 11"/>
          <p:cNvCxnSpPr>
            <a:cxnSpLocks noChangeShapeType="1"/>
            <a:stCxn id="53251" idx="6"/>
            <a:endCxn id="53253" idx="2"/>
          </p:cNvCxnSpPr>
          <p:nvPr/>
        </p:nvCxnSpPr>
        <p:spPr bwMode="auto">
          <a:xfrm>
            <a:off x="2926589" y="2026015"/>
            <a:ext cx="936381"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60" name="AutoShape 12"/>
          <p:cNvCxnSpPr>
            <a:cxnSpLocks noChangeShapeType="1"/>
            <a:stCxn id="53251" idx="4"/>
            <a:endCxn id="53252" idx="0"/>
          </p:cNvCxnSpPr>
          <p:nvPr/>
        </p:nvCxnSpPr>
        <p:spPr bwMode="auto">
          <a:xfrm>
            <a:off x="2818665" y="2133939"/>
            <a:ext cx="0" cy="7919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61" name="AutoShape 13"/>
          <p:cNvCxnSpPr>
            <a:cxnSpLocks noChangeShapeType="1"/>
            <a:stCxn id="53252" idx="6"/>
            <a:endCxn id="53254" idx="2"/>
          </p:cNvCxnSpPr>
          <p:nvPr/>
        </p:nvCxnSpPr>
        <p:spPr bwMode="auto">
          <a:xfrm>
            <a:off x="2926589" y="3033816"/>
            <a:ext cx="936381"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62" name="AutoShape 14"/>
          <p:cNvCxnSpPr>
            <a:cxnSpLocks noChangeShapeType="1"/>
            <a:stCxn id="53253" idx="4"/>
            <a:endCxn id="53254" idx="0"/>
          </p:cNvCxnSpPr>
          <p:nvPr/>
        </p:nvCxnSpPr>
        <p:spPr bwMode="auto">
          <a:xfrm>
            <a:off x="3970890" y="2133939"/>
            <a:ext cx="0" cy="7919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63" name="AutoShape 15"/>
          <p:cNvCxnSpPr>
            <a:cxnSpLocks noChangeShapeType="1"/>
            <a:stCxn id="53251" idx="5"/>
            <a:endCxn id="53254" idx="1"/>
          </p:cNvCxnSpPr>
          <p:nvPr/>
        </p:nvCxnSpPr>
        <p:spPr bwMode="auto">
          <a:xfrm>
            <a:off x="2894847" y="2102197"/>
            <a:ext cx="999865" cy="85544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64" name="AutoShape 16"/>
          <p:cNvCxnSpPr>
            <a:cxnSpLocks noChangeShapeType="1"/>
            <a:stCxn id="53253" idx="3"/>
            <a:endCxn id="53252" idx="7"/>
          </p:cNvCxnSpPr>
          <p:nvPr/>
        </p:nvCxnSpPr>
        <p:spPr bwMode="auto">
          <a:xfrm flipH="1">
            <a:off x="2894847" y="2102197"/>
            <a:ext cx="999865" cy="85544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65" name="AutoShape 17"/>
          <p:cNvCxnSpPr>
            <a:cxnSpLocks noChangeShapeType="1"/>
            <a:stCxn id="53252" idx="4"/>
            <a:endCxn id="53254" idx="3"/>
          </p:cNvCxnSpPr>
          <p:nvPr/>
        </p:nvCxnSpPr>
        <p:spPr bwMode="auto">
          <a:xfrm flipV="1">
            <a:off x="2818667" y="3109996"/>
            <a:ext cx="1076045" cy="3174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266" name="AutoShape 18"/>
          <p:cNvSpPr>
            <a:spLocks noChangeArrowheads="1"/>
          </p:cNvSpPr>
          <p:nvPr/>
        </p:nvSpPr>
        <p:spPr bwMode="auto">
          <a:xfrm>
            <a:off x="6884781" y="1872069"/>
            <a:ext cx="1944182" cy="2088606"/>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53267" name="Text Box 19"/>
          <p:cNvSpPr txBox="1">
            <a:spLocks noChangeArrowheads="1"/>
          </p:cNvSpPr>
          <p:nvPr/>
        </p:nvSpPr>
        <p:spPr bwMode="auto">
          <a:xfrm>
            <a:off x="7029208" y="1872069"/>
            <a:ext cx="1799756" cy="2123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fontAlgn="base">
              <a:spcBef>
                <a:spcPct val="0"/>
              </a:spcBef>
              <a:spcAft>
                <a:spcPct val="0"/>
              </a:spcAft>
              <a:defRPr sz="2400">
                <a:solidFill>
                  <a:schemeClr val="tx1"/>
                </a:solidFill>
                <a:latin typeface="Times New Roman" panose="02020603050405020304" pitchFamily="18" charset="0"/>
              </a:defRPr>
            </a:lvl6pPr>
            <a:lvl7pPr marL="3086100" indent="-342900" fontAlgn="base">
              <a:spcBef>
                <a:spcPct val="0"/>
              </a:spcBef>
              <a:spcAft>
                <a:spcPct val="0"/>
              </a:spcAft>
              <a:defRPr sz="2400">
                <a:solidFill>
                  <a:schemeClr val="tx1"/>
                </a:solidFill>
                <a:latin typeface="Times New Roman" panose="02020603050405020304" pitchFamily="18" charset="0"/>
              </a:defRPr>
            </a:lvl7pPr>
            <a:lvl8pPr marL="3543300" indent="-342900" fontAlgn="base">
              <a:spcBef>
                <a:spcPct val="0"/>
              </a:spcBef>
              <a:spcAft>
                <a:spcPct val="0"/>
              </a:spcAft>
              <a:defRPr sz="2400">
                <a:solidFill>
                  <a:schemeClr val="tx1"/>
                </a:solidFill>
                <a:latin typeface="Times New Roman" panose="02020603050405020304" pitchFamily="18" charset="0"/>
              </a:defRPr>
            </a:lvl8pPr>
            <a:lvl9pPr marL="4000500" indent="-3429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s-MX" altLang="es-MX" sz="2399">
                <a:latin typeface="Comic Sans MS" panose="030F0702030302020204" pitchFamily="66" charset="0"/>
              </a:rPr>
              <a:t>0   1    1   1</a:t>
            </a:r>
          </a:p>
          <a:p>
            <a:pPr>
              <a:spcBef>
                <a:spcPct val="50000"/>
              </a:spcBef>
            </a:pPr>
            <a:r>
              <a:rPr lang="es-MX" altLang="es-MX" sz="2399">
                <a:latin typeface="Comic Sans MS" panose="030F0702030302020204" pitchFamily="66" charset="0"/>
              </a:rPr>
              <a:t>1   0    1   1</a:t>
            </a:r>
          </a:p>
          <a:p>
            <a:pPr>
              <a:spcBef>
                <a:spcPct val="50000"/>
              </a:spcBef>
            </a:pPr>
            <a:r>
              <a:rPr lang="es-MX" altLang="es-MX" sz="2399">
                <a:latin typeface="Comic Sans MS" panose="030F0702030302020204" pitchFamily="66" charset="0"/>
              </a:rPr>
              <a:t>1    1   0   2</a:t>
            </a:r>
          </a:p>
          <a:p>
            <a:pPr>
              <a:spcBef>
                <a:spcPct val="50000"/>
              </a:spcBef>
            </a:pPr>
            <a:r>
              <a:rPr lang="es-MX" altLang="es-MX" sz="2399">
                <a:latin typeface="Comic Sans MS" panose="030F0702030302020204" pitchFamily="66" charset="0"/>
              </a:rPr>
              <a:t>1    1   2   0</a:t>
            </a:r>
            <a:endParaRPr lang="es-ES" altLang="es-MX" sz="2399">
              <a:latin typeface="Comic Sans MS" panose="030F0702030302020204" pitchFamily="66" charset="0"/>
            </a:endParaRPr>
          </a:p>
        </p:txBody>
      </p:sp>
      <p:sp>
        <p:nvSpPr>
          <p:cNvPr id="53268" name="Text Box 20"/>
          <p:cNvSpPr txBox="1">
            <a:spLocks noChangeArrowheads="1"/>
          </p:cNvSpPr>
          <p:nvPr/>
        </p:nvSpPr>
        <p:spPr bwMode="auto">
          <a:xfrm>
            <a:off x="6526099" y="1945074"/>
            <a:ext cx="431688" cy="1936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199">
                <a:latin typeface="Comic Sans MS" panose="030F0702030302020204" pitchFamily="66" charset="0"/>
              </a:rPr>
              <a:t>X</a:t>
            </a:r>
          </a:p>
          <a:p>
            <a:pPr>
              <a:spcBef>
                <a:spcPct val="50000"/>
              </a:spcBef>
            </a:pPr>
            <a:r>
              <a:rPr lang="es-MX" altLang="es-MX" sz="2199">
                <a:latin typeface="Comic Sans MS" panose="030F0702030302020204" pitchFamily="66" charset="0"/>
              </a:rPr>
              <a:t>Y</a:t>
            </a:r>
          </a:p>
          <a:p>
            <a:pPr>
              <a:spcBef>
                <a:spcPct val="50000"/>
              </a:spcBef>
            </a:pPr>
            <a:r>
              <a:rPr lang="es-MX" altLang="es-MX" sz="2199">
                <a:latin typeface="Comic Sans MS" panose="030F0702030302020204" pitchFamily="66" charset="0"/>
              </a:rPr>
              <a:t>Z</a:t>
            </a:r>
          </a:p>
          <a:p>
            <a:pPr>
              <a:spcBef>
                <a:spcPct val="50000"/>
              </a:spcBef>
            </a:pPr>
            <a:r>
              <a:rPr lang="es-MX" altLang="es-MX" sz="2199">
                <a:latin typeface="Comic Sans MS" panose="030F0702030302020204" pitchFamily="66" charset="0"/>
              </a:rPr>
              <a:t>W</a:t>
            </a:r>
            <a:endParaRPr lang="es-ES" altLang="es-MX" sz="2199">
              <a:latin typeface="Comic Sans MS" panose="030F0702030302020204" pitchFamily="66" charset="0"/>
            </a:endParaRPr>
          </a:p>
        </p:txBody>
      </p:sp>
      <p:sp>
        <p:nvSpPr>
          <p:cNvPr id="53269" name="Text Box 21"/>
          <p:cNvSpPr txBox="1">
            <a:spLocks noChangeArrowheads="1"/>
          </p:cNvSpPr>
          <p:nvPr/>
        </p:nvSpPr>
        <p:spPr bwMode="auto">
          <a:xfrm>
            <a:off x="6957787" y="1341983"/>
            <a:ext cx="1944182" cy="426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199">
                <a:latin typeface="Comic Sans MS" panose="030F0702030302020204" pitchFamily="66" charset="0"/>
              </a:rPr>
              <a:t>X   Y   Z   W</a:t>
            </a:r>
            <a:endParaRPr lang="es-ES" altLang="es-MX" sz="2199">
              <a:latin typeface="Comic Sans MS" panose="030F0702030302020204" pitchFamily="66" charset="0"/>
            </a:endParaRPr>
          </a:p>
        </p:txBody>
      </p:sp>
    </p:spTree>
    <p:extLst>
      <p:ext uri="{BB962C8B-B14F-4D97-AF65-F5344CB8AC3E}">
        <p14:creationId xmlns:p14="http://schemas.microsoft.com/office/powerpoint/2010/main" val="3276295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2063212" y="621445"/>
            <a:ext cx="7846556" cy="830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399">
                <a:latin typeface="Comic Sans MS" panose="030F0702030302020204" pitchFamily="66" charset="0"/>
              </a:rPr>
              <a:t>Para un grafo no dirigido, la matriz de adyacencia es una matriz simétrica:  a</a:t>
            </a:r>
            <a:r>
              <a:rPr lang="es-MX" altLang="es-MX" sz="2399" baseline="-25000">
                <a:latin typeface="Comic Sans MS" panose="030F0702030302020204" pitchFamily="66" charset="0"/>
              </a:rPr>
              <a:t>i,j</a:t>
            </a:r>
            <a:r>
              <a:rPr lang="es-MX" altLang="es-MX" sz="2399">
                <a:latin typeface="Comic Sans MS" panose="030F0702030302020204" pitchFamily="66" charset="0"/>
              </a:rPr>
              <a:t> = a</a:t>
            </a:r>
            <a:r>
              <a:rPr lang="es-MX" altLang="es-MX" sz="2399" baseline="-25000">
                <a:latin typeface="Comic Sans MS" panose="030F0702030302020204" pitchFamily="66" charset="0"/>
              </a:rPr>
              <a:t>j,i</a:t>
            </a:r>
            <a:endParaRPr lang="es-ES" altLang="es-MX" sz="2399" baseline="-25000">
              <a:latin typeface="Comic Sans MS" panose="030F0702030302020204" pitchFamily="66" charset="0"/>
            </a:endParaRPr>
          </a:p>
        </p:txBody>
      </p:sp>
      <p:sp>
        <p:nvSpPr>
          <p:cNvPr id="53251" name="Oval 3"/>
          <p:cNvSpPr>
            <a:spLocks noChangeArrowheads="1"/>
          </p:cNvSpPr>
          <p:nvPr/>
        </p:nvSpPr>
        <p:spPr bwMode="auto">
          <a:xfrm>
            <a:off x="2710743" y="1918093"/>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53252" name="Oval 4"/>
          <p:cNvSpPr>
            <a:spLocks noChangeArrowheads="1"/>
          </p:cNvSpPr>
          <p:nvPr/>
        </p:nvSpPr>
        <p:spPr bwMode="auto">
          <a:xfrm>
            <a:off x="2710743" y="2925894"/>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53253" name="Oval 5"/>
          <p:cNvSpPr>
            <a:spLocks noChangeArrowheads="1"/>
          </p:cNvSpPr>
          <p:nvPr/>
        </p:nvSpPr>
        <p:spPr bwMode="auto">
          <a:xfrm>
            <a:off x="3862968" y="1918093"/>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53254" name="Oval 6"/>
          <p:cNvSpPr>
            <a:spLocks noChangeArrowheads="1"/>
          </p:cNvSpPr>
          <p:nvPr/>
        </p:nvSpPr>
        <p:spPr bwMode="auto">
          <a:xfrm>
            <a:off x="3862968" y="2925894"/>
            <a:ext cx="215844" cy="2158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53255" name="Text Box 7"/>
          <p:cNvSpPr txBox="1">
            <a:spLocks noChangeArrowheads="1"/>
          </p:cNvSpPr>
          <p:nvPr/>
        </p:nvSpPr>
        <p:spPr bwMode="auto">
          <a:xfrm>
            <a:off x="4078813" y="1557826"/>
            <a:ext cx="358682" cy="46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399" b="1">
                <a:latin typeface="Comic Sans MS" panose="030F0702030302020204" pitchFamily="66" charset="0"/>
              </a:rPr>
              <a:t>X</a:t>
            </a:r>
            <a:endParaRPr lang="es-ES" altLang="es-MX" sz="2399" b="1">
              <a:latin typeface="Comic Sans MS" panose="030F0702030302020204" pitchFamily="66" charset="0"/>
            </a:endParaRPr>
          </a:p>
        </p:txBody>
      </p:sp>
      <p:sp>
        <p:nvSpPr>
          <p:cNvPr id="53256" name="Text Box 8"/>
          <p:cNvSpPr txBox="1">
            <a:spLocks noChangeArrowheads="1"/>
          </p:cNvSpPr>
          <p:nvPr/>
        </p:nvSpPr>
        <p:spPr bwMode="auto">
          <a:xfrm>
            <a:off x="4080401" y="2971919"/>
            <a:ext cx="358682" cy="46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399" b="1">
                <a:latin typeface="Comic Sans MS" panose="030F0702030302020204" pitchFamily="66" charset="0"/>
              </a:rPr>
              <a:t>W</a:t>
            </a:r>
            <a:endParaRPr lang="es-ES" altLang="es-MX" sz="2399" b="1">
              <a:latin typeface="Comic Sans MS" panose="030F0702030302020204" pitchFamily="66" charset="0"/>
            </a:endParaRPr>
          </a:p>
        </p:txBody>
      </p:sp>
      <p:sp>
        <p:nvSpPr>
          <p:cNvPr id="53257" name="Text Box 9"/>
          <p:cNvSpPr txBox="1">
            <a:spLocks noChangeArrowheads="1"/>
          </p:cNvSpPr>
          <p:nvPr/>
        </p:nvSpPr>
        <p:spPr bwMode="auto">
          <a:xfrm>
            <a:off x="2207637" y="2944939"/>
            <a:ext cx="431688" cy="46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399" b="1">
                <a:latin typeface="Comic Sans MS" panose="030F0702030302020204" pitchFamily="66" charset="0"/>
              </a:rPr>
              <a:t>Z</a:t>
            </a:r>
            <a:endParaRPr lang="es-ES" altLang="es-MX" sz="2399" b="1">
              <a:latin typeface="Comic Sans MS" panose="030F0702030302020204" pitchFamily="66" charset="0"/>
            </a:endParaRPr>
          </a:p>
        </p:txBody>
      </p:sp>
      <p:sp>
        <p:nvSpPr>
          <p:cNvPr id="53258" name="Text Box 10"/>
          <p:cNvSpPr txBox="1">
            <a:spLocks noChangeArrowheads="1"/>
          </p:cNvSpPr>
          <p:nvPr/>
        </p:nvSpPr>
        <p:spPr bwMode="auto">
          <a:xfrm>
            <a:off x="2207637" y="1629244"/>
            <a:ext cx="576112" cy="46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399" b="1">
                <a:latin typeface="Comic Sans MS" panose="030F0702030302020204" pitchFamily="66" charset="0"/>
              </a:rPr>
              <a:t>Y</a:t>
            </a:r>
            <a:endParaRPr lang="es-ES" altLang="es-MX" sz="2399" b="1">
              <a:latin typeface="Comic Sans MS" panose="030F0702030302020204" pitchFamily="66" charset="0"/>
            </a:endParaRPr>
          </a:p>
        </p:txBody>
      </p:sp>
      <p:cxnSp>
        <p:nvCxnSpPr>
          <p:cNvPr id="53259" name="AutoShape 11"/>
          <p:cNvCxnSpPr>
            <a:cxnSpLocks noChangeShapeType="1"/>
            <a:stCxn id="53251" idx="6"/>
            <a:endCxn id="53253" idx="2"/>
          </p:cNvCxnSpPr>
          <p:nvPr/>
        </p:nvCxnSpPr>
        <p:spPr bwMode="auto">
          <a:xfrm>
            <a:off x="2926589" y="2026015"/>
            <a:ext cx="936381"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60" name="AutoShape 12"/>
          <p:cNvCxnSpPr>
            <a:cxnSpLocks noChangeShapeType="1"/>
            <a:stCxn id="53251" idx="4"/>
            <a:endCxn id="53252" idx="0"/>
          </p:cNvCxnSpPr>
          <p:nvPr/>
        </p:nvCxnSpPr>
        <p:spPr bwMode="auto">
          <a:xfrm>
            <a:off x="2818665" y="2133939"/>
            <a:ext cx="0" cy="7919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61" name="AutoShape 13"/>
          <p:cNvCxnSpPr>
            <a:cxnSpLocks noChangeShapeType="1"/>
            <a:stCxn id="53252" idx="6"/>
            <a:endCxn id="53254" idx="2"/>
          </p:cNvCxnSpPr>
          <p:nvPr/>
        </p:nvCxnSpPr>
        <p:spPr bwMode="auto">
          <a:xfrm>
            <a:off x="2926589" y="3033816"/>
            <a:ext cx="936381"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62" name="AutoShape 14"/>
          <p:cNvCxnSpPr>
            <a:cxnSpLocks noChangeShapeType="1"/>
            <a:stCxn id="53253" idx="4"/>
            <a:endCxn id="53254" idx="0"/>
          </p:cNvCxnSpPr>
          <p:nvPr/>
        </p:nvCxnSpPr>
        <p:spPr bwMode="auto">
          <a:xfrm>
            <a:off x="3970890" y="2133939"/>
            <a:ext cx="0" cy="7919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63" name="AutoShape 15"/>
          <p:cNvCxnSpPr>
            <a:cxnSpLocks noChangeShapeType="1"/>
            <a:stCxn id="53251" idx="5"/>
            <a:endCxn id="53254" idx="1"/>
          </p:cNvCxnSpPr>
          <p:nvPr/>
        </p:nvCxnSpPr>
        <p:spPr bwMode="auto">
          <a:xfrm>
            <a:off x="2894847" y="2102197"/>
            <a:ext cx="999865" cy="85544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64" name="AutoShape 16"/>
          <p:cNvCxnSpPr>
            <a:cxnSpLocks noChangeShapeType="1"/>
            <a:stCxn id="53253" idx="3"/>
            <a:endCxn id="53252" idx="7"/>
          </p:cNvCxnSpPr>
          <p:nvPr/>
        </p:nvCxnSpPr>
        <p:spPr bwMode="auto">
          <a:xfrm flipH="1">
            <a:off x="2894847" y="2102197"/>
            <a:ext cx="999865" cy="85544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65" name="AutoShape 17"/>
          <p:cNvCxnSpPr>
            <a:cxnSpLocks noChangeShapeType="1"/>
            <a:stCxn id="53252" idx="4"/>
            <a:endCxn id="53254" idx="3"/>
          </p:cNvCxnSpPr>
          <p:nvPr/>
        </p:nvCxnSpPr>
        <p:spPr bwMode="auto">
          <a:xfrm flipV="1">
            <a:off x="2818667" y="3109996"/>
            <a:ext cx="1076045" cy="3174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266" name="AutoShape 18"/>
          <p:cNvSpPr>
            <a:spLocks noChangeArrowheads="1"/>
          </p:cNvSpPr>
          <p:nvPr/>
        </p:nvSpPr>
        <p:spPr bwMode="auto">
          <a:xfrm>
            <a:off x="6884781" y="1872069"/>
            <a:ext cx="1944182" cy="2088606"/>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53267" name="Text Box 19"/>
          <p:cNvSpPr txBox="1">
            <a:spLocks noChangeArrowheads="1"/>
          </p:cNvSpPr>
          <p:nvPr/>
        </p:nvSpPr>
        <p:spPr bwMode="auto">
          <a:xfrm>
            <a:off x="7029208" y="1872069"/>
            <a:ext cx="1799756" cy="2123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fontAlgn="base">
              <a:spcBef>
                <a:spcPct val="0"/>
              </a:spcBef>
              <a:spcAft>
                <a:spcPct val="0"/>
              </a:spcAft>
              <a:defRPr sz="2400">
                <a:solidFill>
                  <a:schemeClr val="tx1"/>
                </a:solidFill>
                <a:latin typeface="Times New Roman" panose="02020603050405020304" pitchFamily="18" charset="0"/>
              </a:defRPr>
            </a:lvl6pPr>
            <a:lvl7pPr marL="3086100" indent="-342900" fontAlgn="base">
              <a:spcBef>
                <a:spcPct val="0"/>
              </a:spcBef>
              <a:spcAft>
                <a:spcPct val="0"/>
              </a:spcAft>
              <a:defRPr sz="2400">
                <a:solidFill>
                  <a:schemeClr val="tx1"/>
                </a:solidFill>
                <a:latin typeface="Times New Roman" panose="02020603050405020304" pitchFamily="18" charset="0"/>
              </a:defRPr>
            </a:lvl7pPr>
            <a:lvl8pPr marL="3543300" indent="-342900" fontAlgn="base">
              <a:spcBef>
                <a:spcPct val="0"/>
              </a:spcBef>
              <a:spcAft>
                <a:spcPct val="0"/>
              </a:spcAft>
              <a:defRPr sz="2400">
                <a:solidFill>
                  <a:schemeClr val="tx1"/>
                </a:solidFill>
                <a:latin typeface="Times New Roman" panose="02020603050405020304" pitchFamily="18" charset="0"/>
              </a:defRPr>
            </a:lvl8pPr>
            <a:lvl9pPr marL="4000500" indent="-3429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s-MX" altLang="es-MX" sz="2399">
                <a:latin typeface="Comic Sans MS" panose="030F0702030302020204" pitchFamily="66" charset="0"/>
              </a:rPr>
              <a:t>0   1    1   1</a:t>
            </a:r>
          </a:p>
          <a:p>
            <a:pPr>
              <a:spcBef>
                <a:spcPct val="50000"/>
              </a:spcBef>
            </a:pPr>
            <a:r>
              <a:rPr lang="es-MX" altLang="es-MX" sz="2399">
                <a:latin typeface="Comic Sans MS" panose="030F0702030302020204" pitchFamily="66" charset="0"/>
              </a:rPr>
              <a:t>1   0    1   1</a:t>
            </a:r>
          </a:p>
          <a:p>
            <a:pPr>
              <a:spcBef>
                <a:spcPct val="50000"/>
              </a:spcBef>
            </a:pPr>
            <a:r>
              <a:rPr lang="es-MX" altLang="es-MX" sz="2399">
                <a:latin typeface="Comic Sans MS" panose="030F0702030302020204" pitchFamily="66" charset="0"/>
              </a:rPr>
              <a:t>1    1   0   2</a:t>
            </a:r>
          </a:p>
          <a:p>
            <a:pPr>
              <a:spcBef>
                <a:spcPct val="50000"/>
              </a:spcBef>
            </a:pPr>
            <a:r>
              <a:rPr lang="es-MX" altLang="es-MX" sz="2399">
                <a:latin typeface="Comic Sans MS" panose="030F0702030302020204" pitchFamily="66" charset="0"/>
              </a:rPr>
              <a:t>1    1   2   0</a:t>
            </a:r>
            <a:endParaRPr lang="es-ES" altLang="es-MX" sz="2399">
              <a:latin typeface="Comic Sans MS" panose="030F0702030302020204" pitchFamily="66" charset="0"/>
            </a:endParaRPr>
          </a:p>
        </p:txBody>
      </p:sp>
      <p:sp>
        <p:nvSpPr>
          <p:cNvPr id="53268" name="Text Box 20"/>
          <p:cNvSpPr txBox="1">
            <a:spLocks noChangeArrowheads="1"/>
          </p:cNvSpPr>
          <p:nvPr/>
        </p:nvSpPr>
        <p:spPr bwMode="auto">
          <a:xfrm>
            <a:off x="6526099" y="1945074"/>
            <a:ext cx="431688" cy="1936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199">
                <a:latin typeface="Comic Sans MS" panose="030F0702030302020204" pitchFamily="66" charset="0"/>
              </a:rPr>
              <a:t>X</a:t>
            </a:r>
          </a:p>
          <a:p>
            <a:pPr>
              <a:spcBef>
                <a:spcPct val="50000"/>
              </a:spcBef>
            </a:pPr>
            <a:r>
              <a:rPr lang="es-MX" altLang="es-MX" sz="2199">
                <a:latin typeface="Comic Sans MS" panose="030F0702030302020204" pitchFamily="66" charset="0"/>
              </a:rPr>
              <a:t>Y</a:t>
            </a:r>
          </a:p>
          <a:p>
            <a:pPr>
              <a:spcBef>
                <a:spcPct val="50000"/>
              </a:spcBef>
            </a:pPr>
            <a:r>
              <a:rPr lang="es-MX" altLang="es-MX" sz="2199">
                <a:latin typeface="Comic Sans MS" panose="030F0702030302020204" pitchFamily="66" charset="0"/>
              </a:rPr>
              <a:t>Z</a:t>
            </a:r>
          </a:p>
          <a:p>
            <a:pPr>
              <a:spcBef>
                <a:spcPct val="50000"/>
              </a:spcBef>
            </a:pPr>
            <a:r>
              <a:rPr lang="es-MX" altLang="es-MX" sz="2199">
                <a:latin typeface="Comic Sans MS" panose="030F0702030302020204" pitchFamily="66" charset="0"/>
              </a:rPr>
              <a:t>W</a:t>
            </a:r>
            <a:endParaRPr lang="es-ES" altLang="es-MX" sz="2199">
              <a:latin typeface="Comic Sans MS" panose="030F0702030302020204" pitchFamily="66" charset="0"/>
            </a:endParaRPr>
          </a:p>
        </p:txBody>
      </p:sp>
      <p:sp>
        <p:nvSpPr>
          <p:cNvPr id="53269" name="Text Box 21"/>
          <p:cNvSpPr txBox="1">
            <a:spLocks noChangeArrowheads="1"/>
          </p:cNvSpPr>
          <p:nvPr/>
        </p:nvSpPr>
        <p:spPr bwMode="auto">
          <a:xfrm>
            <a:off x="6957787" y="1341983"/>
            <a:ext cx="1944182" cy="426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199">
                <a:latin typeface="Comic Sans MS" panose="030F0702030302020204" pitchFamily="66" charset="0"/>
              </a:rPr>
              <a:t>X   Y   Z   W</a:t>
            </a:r>
            <a:endParaRPr lang="es-ES" altLang="es-MX" sz="2199">
              <a:latin typeface="Comic Sans MS" panose="030F0702030302020204" pitchFamily="66" charset="0"/>
            </a:endParaRPr>
          </a:p>
        </p:txBody>
      </p:sp>
    </p:spTree>
    <p:extLst>
      <p:ext uri="{BB962C8B-B14F-4D97-AF65-F5344CB8AC3E}">
        <p14:creationId xmlns:p14="http://schemas.microsoft.com/office/powerpoint/2010/main" val="5758615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1774362" y="405602"/>
            <a:ext cx="8495675" cy="3814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MX" altLang="es-MX" sz="2599" b="1">
                <a:latin typeface="Comic Sans MS" panose="030F0702030302020204" pitchFamily="66" charset="0"/>
              </a:rPr>
              <a:t>Representación en memoria enlazada:</a:t>
            </a:r>
          </a:p>
          <a:p>
            <a:pPr algn="just">
              <a:spcBef>
                <a:spcPct val="50000"/>
              </a:spcBef>
            </a:pPr>
            <a:r>
              <a:rPr lang="es-MX" altLang="es-MX" sz="2399" b="1">
                <a:latin typeface="Comic Sans MS" panose="030F0702030302020204" pitchFamily="66" charset="0"/>
              </a:rPr>
              <a:t>Un grafo se puede representar con una LISTA DE ADYACENCIA.</a:t>
            </a:r>
          </a:p>
          <a:p>
            <a:pPr algn="just">
              <a:spcBef>
                <a:spcPct val="50000"/>
              </a:spcBef>
            </a:pPr>
            <a:r>
              <a:rPr lang="es-MX" altLang="es-MX" sz="2399" b="1">
                <a:latin typeface="Comic Sans MS" panose="030F0702030302020204" pitchFamily="66" charset="0"/>
              </a:rPr>
              <a:t>Una lista de adyacencia para un vértice a es una lista ordenada de todos los vértices adyacentes a a.</a:t>
            </a:r>
          </a:p>
          <a:p>
            <a:pPr algn="just">
              <a:spcBef>
                <a:spcPct val="50000"/>
              </a:spcBef>
              <a:buFontTx/>
              <a:buChar char="•"/>
            </a:pPr>
            <a:r>
              <a:rPr lang="es-MX" altLang="es-MX" sz="2399" b="1">
                <a:latin typeface="Comic Sans MS" panose="030F0702030302020204" pitchFamily="66" charset="0"/>
              </a:rPr>
              <a:t> Si el Número de nodos es fijo se pueden almacenar en un arreglo.</a:t>
            </a:r>
          </a:p>
          <a:p>
            <a:pPr algn="just">
              <a:spcBef>
                <a:spcPct val="50000"/>
              </a:spcBef>
            </a:pPr>
            <a:r>
              <a:rPr lang="es-MX" altLang="es-MX" sz="2399" b="1">
                <a:latin typeface="Comic Sans MS" panose="030F0702030302020204" pitchFamily="66" charset="0"/>
              </a:rPr>
              <a:t>Ejemplo:</a:t>
            </a:r>
            <a:endParaRPr lang="es-ES" altLang="es-MX" sz="2399" b="1">
              <a:latin typeface="Comic Sans MS" panose="030F0702030302020204" pitchFamily="66" charset="0"/>
            </a:endParaRPr>
          </a:p>
        </p:txBody>
      </p:sp>
      <p:sp>
        <p:nvSpPr>
          <p:cNvPr id="55299" name="Oval 3"/>
          <p:cNvSpPr>
            <a:spLocks noChangeArrowheads="1"/>
          </p:cNvSpPr>
          <p:nvPr/>
        </p:nvSpPr>
        <p:spPr bwMode="auto">
          <a:xfrm>
            <a:off x="2423483" y="4941495"/>
            <a:ext cx="503106" cy="5031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altLang="es-MX" sz="2399" b="1">
                <a:latin typeface="Comic Sans MS" panose="030F0702030302020204" pitchFamily="66" charset="0"/>
              </a:rPr>
              <a:t>a</a:t>
            </a:r>
            <a:endParaRPr lang="es-ES" altLang="es-MX" sz="2399" b="1">
              <a:latin typeface="Comic Sans MS" panose="030F0702030302020204" pitchFamily="66" charset="0"/>
            </a:endParaRPr>
          </a:p>
        </p:txBody>
      </p:sp>
      <p:sp>
        <p:nvSpPr>
          <p:cNvPr id="55300" name="Oval 4"/>
          <p:cNvSpPr>
            <a:spLocks noChangeArrowheads="1"/>
          </p:cNvSpPr>
          <p:nvPr/>
        </p:nvSpPr>
        <p:spPr bwMode="auto">
          <a:xfrm>
            <a:off x="3789964" y="6022300"/>
            <a:ext cx="504694" cy="50151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altLang="es-MX" sz="2399" b="1">
                <a:latin typeface="Comic Sans MS" panose="030F0702030302020204" pitchFamily="66" charset="0"/>
              </a:rPr>
              <a:t>d</a:t>
            </a:r>
            <a:endParaRPr lang="es-ES" altLang="es-MX" sz="2399" b="1">
              <a:latin typeface="Comic Sans MS" panose="030F0702030302020204" pitchFamily="66" charset="0"/>
            </a:endParaRPr>
          </a:p>
        </p:txBody>
      </p:sp>
      <p:sp>
        <p:nvSpPr>
          <p:cNvPr id="55301" name="Oval 5"/>
          <p:cNvSpPr>
            <a:spLocks noChangeArrowheads="1"/>
          </p:cNvSpPr>
          <p:nvPr/>
        </p:nvSpPr>
        <p:spPr bwMode="auto">
          <a:xfrm>
            <a:off x="2423483" y="6022300"/>
            <a:ext cx="503106" cy="50151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altLang="es-MX" sz="2399" b="1">
                <a:latin typeface="Comic Sans MS" panose="030F0702030302020204" pitchFamily="66" charset="0"/>
              </a:rPr>
              <a:t>c</a:t>
            </a:r>
            <a:endParaRPr lang="es-ES" altLang="es-MX" sz="2399" b="1">
              <a:latin typeface="Comic Sans MS" panose="030F0702030302020204" pitchFamily="66" charset="0"/>
            </a:endParaRPr>
          </a:p>
        </p:txBody>
      </p:sp>
      <p:sp>
        <p:nvSpPr>
          <p:cNvPr id="55302" name="Oval 6"/>
          <p:cNvSpPr>
            <a:spLocks noChangeArrowheads="1"/>
          </p:cNvSpPr>
          <p:nvPr/>
        </p:nvSpPr>
        <p:spPr bwMode="auto">
          <a:xfrm>
            <a:off x="3789964" y="4941495"/>
            <a:ext cx="504694" cy="5031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altLang="es-MX" sz="2399" b="1">
                <a:latin typeface="Comic Sans MS" panose="030F0702030302020204" pitchFamily="66" charset="0"/>
              </a:rPr>
              <a:t>b</a:t>
            </a:r>
            <a:endParaRPr lang="es-ES" altLang="es-MX" sz="2399" b="1">
              <a:latin typeface="Comic Sans MS" panose="030F0702030302020204" pitchFamily="66" charset="0"/>
            </a:endParaRPr>
          </a:p>
        </p:txBody>
      </p:sp>
      <p:cxnSp>
        <p:nvCxnSpPr>
          <p:cNvPr id="55303" name="AutoShape 7"/>
          <p:cNvCxnSpPr>
            <a:cxnSpLocks noChangeShapeType="1"/>
            <a:stCxn id="55299" idx="2"/>
            <a:endCxn id="55301" idx="2"/>
          </p:cNvCxnSpPr>
          <p:nvPr/>
        </p:nvCxnSpPr>
        <p:spPr bwMode="auto">
          <a:xfrm rot="10800000" flipH="1" flipV="1">
            <a:off x="2423483" y="5193840"/>
            <a:ext cx="1587" cy="1079219"/>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04" name="AutoShape 8"/>
          <p:cNvCxnSpPr>
            <a:cxnSpLocks noChangeShapeType="1"/>
            <a:stCxn id="55302" idx="0"/>
            <a:endCxn id="55299" idx="0"/>
          </p:cNvCxnSpPr>
          <p:nvPr/>
        </p:nvCxnSpPr>
        <p:spPr bwMode="auto">
          <a:xfrm rot="16200000" flipH="1" flipV="1">
            <a:off x="3358276" y="4259047"/>
            <a:ext cx="1587" cy="1366482"/>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05" name="AutoShape 9"/>
          <p:cNvCxnSpPr>
            <a:cxnSpLocks noChangeShapeType="1"/>
            <a:stCxn id="55301" idx="4"/>
            <a:endCxn id="55300" idx="3"/>
          </p:cNvCxnSpPr>
          <p:nvPr/>
        </p:nvCxnSpPr>
        <p:spPr bwMode="auto">
          <a:xfrm rot="5400000" flipH="1" flipV="1">
            <a:off x="3233690" y="5892952"/>
            <a:ext cx="73006" cy="1188728"/>
          </a:xfrm>
          <a:prstGeom prst="curvedConnector3">
            <a:avLst>
              <a:gd name="adj1" fmla="val -31304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06" name="AutoShape 10"/>
          <p:cNvCxnSpPr>
            <a:cxnSpLocks noChangeShapeType="1"/>
            <a:stCxn id="55300" idx="6"/>
            <a:endCxn id="55302" idx="6"/>
          </p:cNvCxnSpPr>
          <p:nvPr/>
        </p:nvCxnSpPr>
        <p:spPr bwMode="auto">
          <a:xfrm flipV="1">
            <a:off x="4294656" y="5193840"/>
            <a:ext cx="1588" cy="1079219"/>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07" name="AutoShape 11"/>
          <p:cNvCxnSpPr>
            <a:cxnSpLocks noChangeShapeType="1"/>
            <a:stCxn id="55299" idx="4"/>
            <a:endCxn id="55302" idx="3"/>
          </p:cNvCxnSpPr>
          <p:nvPr/>
        </p:nvCxnSpPr>
        <p:spPr bwMode="auto">
          <a:xfrm rot="5400000" flipH="1" flipV="1">
            <a:off x="3233690" y="4813733"/>
            <a:ext cx="73006" cy="1188728"/>
          </a:xfrm>
          <a:prstGeom prst="curvedConnector3">
            <a:avLst>
              <a:gd name="adj1" fmla="val -31304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308" name="Rectangle 12"/>
          <p:cNvSpPr>
            <a:spLocks noChangeArrowheads="1"/>
          </p:cNvSpPr>
          <p:nvPr/>
        </p:nvSpPr>
        <p:spPr bwMode="auto">
          <a:xfrm>
            <a:off x="8455997" y="3809901"/>
            <a:ext cx="1080806" cy="4316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altLang="es-MX" sz="2399" b="1">
                <a:latin typeface="Comic Sans MS" panose="030F0702030302020204" pitchFamily="66" charset="0"/>
              </a:rPr>
              <a:t>b</a:t>
            </a:r>
            <a:endParaRPr lang="es-ES" altLang="es-MX" sz="2399" b="1">
              <a:latin typeface="Comic Sans MS" panose="030F0702030302020204" pitchFamily="66" charset="0"/>
            </a:endParaRPr>
          </a:p>
        </p:txBody>
      </p:sp>
      <p:sp>
        <p:nvSpPr>
          <p:cNvPr id="55309" name="Rectangle 13"/>
          <p:cNvSpPr>
            <a:spLocks noChangeArrowheads="1"/>
          </p:cNvSpPr>
          <p:nvPr/>
        </p:nvSpPr>
        <p:spPr bwMode="auto">
          <a:xfrm>
            <a:off x="7008574" y="3809901"/>
            <a:ext cx="1080806" cy="4316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s-MX" altLang="es-MX" sz="2399" b="1">
                <a:latin typeface="Comic Sans MS" panose="030F0702030302020204" pitchFamily="66" charset="0"/>
              </a:rPr>
              <a:t>c</a:t>
            </a:r>
            <a:endParaRPr lang="es-ES" altLang="es-MX" sz="2399" b="1">
              <a:latin typeface="Comic Sans MS" panose="030F0702030302020204" pitchFamily="66" charset="0"/>
            </a:endParaRPr>
          </a:p>
        </p:txBody>
      </p:sp>
      <p:cxnSp>
        <p:nvCxnSpPr>
          <p:cNvPr id="55310" name="AutoShape 14"/>
          <p:cNvCxnSpPr>
            <a:cxnSpLocks noChangeShapeType="1"/>
            <a:stCxn id="55309" idx="0"/>
            <a:endCxn id="55309" idx="2"/>
          </p:cNvCxnSpPr>
          <p:nvPr/>
        </p:nvCxnSpPr>
        <p:spPr bwMode="auto">
          <a:xfrm>
            <a:off x="7549771" y="3809901"/>
            <a:ext cx="0" cy="4316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311" name="Rectangle 15"/>
          <p:cNvSpPr>
            <a:spLocks noChangeArrowheads="1"/>
          </p:cNvSpPr>
          <p:nvPr/>
        </p:nvSpPr>
        <p:spPr bwMode="auto">
          <a:xfrm>
            <a:off x="5375464" y="3860689"/>
            <a:ext cx="1080805" cy="5046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s-MX" altLang="es-MX" sz="2399" b="1">
                <a:latin typeface="Comic Sans MS" panose="030F0702030302020204" pitchFamily="66" charset="0"/>
              </a:rPr>
              <a:t>a</a:t>
            </a:r>
            <a:endParaRPr lang="es-ES" altLang="es-MX" sz="2399" b="1">
              <a:latin typeface="Comic Sans MS" panose="030F0702030302020204" pitchFamily="66" charset="0"/>
            </a:endParaRPr>
          </a:p>
        </p:txBody>
      </p:sp>
      <p:sp>
        <p:nvSpPr>
          <p:cNvPr id="55312" name="Rectangle 16"/>
          <p:cNvSpPr>
            <a:spLocks noChangeArrowheads="1"/>
          </p:cNvSpPr>
          <p:nvPr/>
        </p:nvSpPr>
        <p:spPr bwMode="auto">
          <a:xfrm>
            <a:off x="5375464" y="4365382"/>
            <a:ext cx="1080805" cy="5046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s-MX" altLang="es-MX" sz="2399" b="1">
                <a:latin typeface="Comic Sans MS" panose="030F0702030302020204" pitchFamily="66" charset="0"/>
              </a:rPr>
              <a:t>b</a:t>
            </a:r>
            <a:endParaRPr lang="es-ES" altLang="es-MX" sz="2399" b="1">
              <a:latin typeface="Comic Sans MS" panose="030F0702030302020204" pitchFamily="66" charset="0"/>
            </a:endParaRPr>
          </a:p>
        </p:txBody>
      </p:sp>
      <p:sp>
        <p:nvSpPr>
          <p:cNvPr id="55313" name="Rectangle 17"/>
          <p:cNvSpPr>
            <a:spLocks noChangeArrowheads="1"/>
          </p:cNvSpPr>
          <p:nvPr/>
        </p:nvSpPr>
        <p:spPr bwMode="auto">
          <a:xfrm>
            <a:off x="5375464" y="4868489"/>
            <a:ext cx="1080805" cy="5046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s-MX" altLang="es-MX" sz="2399" b="1">
                <a:latin typeface="Comic Sans MS" panose="030F0702030302020204" pitchFamily="66" charset="0"/>
              </a:rPr>
              <a:t>c</a:t>
            </a:r>
            <a:endParaRPr lang="es-ES" altLang="es-MX" sz="2399" b="1">
              <a:latin typeface="Comic Sans MS" panose="030F0702030302020204" pitchFamily="66" charset="0"/>
            </a:endParaRPr>
          </a:p>
        </p:txBody>
      </p:sp>
      <p:sp>
        <p:nvSpPr>
          <p:cNvPr id="55314" name="Rectangle 18"/>
          <p:cNvSpPr>
            <a:spLocks noChangeArrowheads="1"/>
          </p:cNvSpPr>
          <p:nvPr/>
        </p:nvSpPr>
        <p:spPr bwMode="auto">
          <a:xfrm>
            <a:off x="5375464" y="5373183"/>
            <a:ext cx="1080805" cy="5046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s-MX" altLang="es-MX" sz="2399" b="1">
                <a:latin typeface="Comic Sans MS" panose="030F0702030302020204" pitchFamily="66" charset="0"/>
              </a:rPr>
              <a:t>d</a:t>
            </a:r>
            <a:endParaRPr lang="es-ES" altLang="es-MX" sz="2399" b="1">
              <a:latin typeface="Comic Sans MS" panose="030F0702030302020204" pitchFamily="66" charset="0"/>
            </a:endParaRPr>
          </a:p>
        </p:txBody>
      </p:sp>
      <p:sp>
        <p:nvSpPr>
          <p:cNvPr id="55315" name="Oval 19"/>
          <p:cNvSpPr>
            <a:spLocks noChangeArrowheads="1"/>
          </p:cNvSpPr>
          <p:nvPr/>
        </p:nvSpPr>
        <p:spPr bwMode="auto">
          <a:xfrm>
            <a:off x="6096000" y="4508221"/>
            <a:ext cx="144424" cy="14442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55316" name="Oval 20"/>
          <p:cNvSpPr>
            <a:spLocks noChangeArrowheads="1"/>
          </p:cNvSpPr>
          <p:nvPr/>
        </p:nvSpPr>
        <p:spPr bwMode="auto">
          <a:xfrm>
            <a:off x="6096000" y="5012914"/>
            <a:ext cx="144424" cy="14442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55317" name="Oval 21"/>
          <p:cNvSpPr>
            <a:spLocks noChangeArrowheads="1"/>
          </p:cNvSpPr>
          <p:nvPr/>
        </p:nvSpPr>
        <p:spPr bwMode="auto">
          <a:xfrm>
            <a:off x="6096000" y="5516020"/>
            <a:ext cx="144424" cy="14442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cxnSp>
        <p:nvCxnSpPr>
          <p:cNvPr id="55318" name="AutoShape 22"/>
          <p:cNvCxnSpPr>
            <a:cxnSpLocks noChangeShapeType="1"/>
            <a:stCxn id="55311" idx="0"/>
            <a:endCxn id="55314" idx="2"/>
          </p:cNvCxnSpPr>
          <p:nvPr/>
        </p:nvCxnSpPr>
        <p:spPr bwMode="auto">
          <a:xfrm>
            <a:off x="5916658" y="3860689"/>
            <a:ext cx="0" cy="2017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319" name="Rectangle 23"/>
          <p:cNvSpPr>
            <a:spLocks noChangeArrowheads="1"/>
          </p:cNvSpPr>
          <p:nvPr/>
        </p:nvSpPr>
        <p:spPr bwMode="auto">
          <a:xfrm>
            <a:off x="7032382" y="4436800"/>
            <a:ext cx="1080805" cy="4316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s-MX" altLang="es-MX" sz="2399" b="1">
                <a:latin typeface="Comic Sans MS" panose="030F0702030302020204" pitchFamily="66" charset="0"/>
              </a:rPr>
              <a:t>a</a:t>
            </a:r>
            <a:endParaRPr lang="es-ES" altLang="es-MX" sz="2399" b="1">
              <a:latin typeface="Comic Sans MS" panose="030F0702030302020204" pitchFamily="66" charset="0"/>
            </a:endParaRPr>
          </a:p>
        </p:txBody>
      </p:sp>
      <p:sp>
        <p:nvSpPr>
          <p:cNvPr id="55320" name="Rectangle 24"/>
          <p:cNvSpPr>
            <a:spLocks noChangeArrowheads="1"/>
          </p:cNvSpPr>
          <p:nvPr/>
        </p:nvSpPr>
        <p:spPr bwMode="auto">
          <a:xfrm>
            <a:off x="7032382" y="4941494"/>
            <a:ext cx="1080805" cy="4316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altLang="es-MX" sz="2399" b="1">
                <a:latin typeface="Comic Sans MS" panose="030F0702030302020204" pitchFamily="66" charset="0"/>
              </a:rPr>
              <a:t>d</a:t>
            </a:r>
            <a:endParaRPr lang="es-ES" altLang="es-MX" sz="2399" b="1">
              <a:latin typeface="Comic Sans MS" panose="030F0702030302020204" pitchFamily="66" charset="0"/>
            </a:endParaRPr>
          </a:p>
        </p:txBody>
      </p:sp>
      <p:cxnSp>
        <p:nvCxnSpPr>
          <p:cNvPr id="55321" name="AutoShape 25"/>
          <p:cNvCxnSpPr>
            <a:cxnSpLocks noChangeShapeType="1"/>
            <a:stCxn id="55319" idx="0"/>
            <a:endCxn id="55319" idx="2"/>
          </p:cNvCxnSpPr>
          <p:nvPr/>
        </p:nvCxnSpPr>
        <p:spPr bwMode="auto">
          <a:xfrm>
            <a:off x="7573577" y="4436800"/>
            <a:ext cx="0" cy="4316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22" name="AutoShape 26"/>
          <p:cNvCxnSpPr>
            <a:cxnSpLocks noChangeShapeType="1"/>
            <a:stCxn id="55320" idx="0"/>
            <a:endCxn id="55320" idx="2"/>
          </p:cNvCxnSpPr>
          <p:nvPr/>
        </p:nvCxnSpPr>
        <p:spPr bwMode="auto">
          <a:xfrm>
            <a:off x="7573577" y="4941494"/>
            <a:ext cx="0" cy="4316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23" name="AutoShape 27"/>
          <p:cNvCxnSpPr>
            <a:cxnSpLocks noChangeShapeType="1"/>
          </p:cNvCxnSpPr>
          <p:nvPr/>
        </p:nvCxnSpPr>
        <p:spPr bwMode="auto">
          <a:xfrm>
            <a:off x="8998780" y="3809901"/>
            <a:ext cx="0" cy="4316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324" name="Oval 28"/>
          <p:cNvSpPr>
            <a:spLocks noChangeArrowheads="1"/>
          </p:cNvSpPr>
          <p:nvPr/>
        </p:nvSpPr>
        <p:spPr bwMode="auto">
          <a:xfrm>
            <a:off x="6094414" y="4038443"/>
            <a:ext cx="144425" cy="14442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55325" name="Oval 29"/>
          <p:cNvSpPr>
            <a:spLocks noChangeArrowheads="1"/>
          </p:cNvSpPr>
          <p:nvPr/>
        </p:nvSpPr>
        <p:spPr bwMode="auto">
          <a:xfrm>
            <a:off x="7822750" y="4581227"/>
            <a:ext cx="144424" cy="14442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55326" name="Oval 30"/>
          <p:cNvSpPr>
            <a:spLocks noChangeArrowheads="1"/>
          </p:cNvSpPr>
          <p:nvPr/>
        </p:nvSpPr>
        <p:spPr bwMode="auto">
          <a:xfrm>
            <a:off x="7824338" y="5084332"/>
            <a:ext cx="144425" cy="14442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55327" name="Oval 31"/>
          <p:cNvSpPr>
            <a:spLocks noChangeArrowheads="1"/>
          </p:cNvSpPr>
          <p:nvPr/>
        </p:nvSpPr>
        <p:spPr bwMode="auto">
          <a:xfrm>
            <a:off x="9249542" y="3952740"/>
            <a:ext cx="144425" cy="14442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cxnSp>
        <p:nvCxnSpPr>
          <p:cNvPr id="55328" name="AutoShape 32"/>
          <p:cNvCxnSpPr>
            <a:cxnSpLocks noChangeShapeType="1"/>
            <a:stCxn id="55315" idx="6"/>
            <a:endCxn id="55319" idx="1"/>
          </p:cNvCxnSpPr>
          <p:nvPr/>
        </p:nvCxnSpPr>
        <p:spPr bwMode="auto">
          <a:xfrm>
            <a:off x="6240425" y="4581225"/>
            <a:ext cx="791957" cy="7141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29" name="AutoShape 33"/>
          <p:cNvCxnSpPr>
            <a:cxnSpLocks noChangeShapeType="1"/>
            <a:stCxn id="55316" idx="6"/>
            <a:endCxn id="55320" idx="1"/>
          </p:cNvCxnSpPr>
          <p:nvPr/>
        </p:nvCxnSpPr>
        <p:spPr bwMode="auto">
          <a:xfrm>
            <a:off x="6240425" y="5085919"/>
            <a:ext cx="791957" cy="7141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30" name="AutoShape 34"/>
          <p:cNvCxnSpPr>
            <a:cxnSpLocks noChangeShapeType="1"/>
            <a:stCxn id="55317" idx="6"/>
            <a:endCxn id="55339" idx="1"/>
          </p:cNvCxnSpPr>
          <p:nvPr/>
        </p:nvCxnSpPr>
        <p:spPr bwMode="auto">
          <a:xfrm>
            <a:off x="6240424" y="5589025"/>
            <a:ext cx="844330" cy="1888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31" name="AutoShape 35"/>
          <p:cNvCxnSpPr>
            <a:cxnSpLocks noChangeShapeType="1"/>
            <a:stCxn id="55324" idx="6"/>
            <a:endCxn id="55309" idx="1"/>
          </p:cNvCxnSpPr>
          <p:nvPr/>
        </p:nvCxnSpPr>
        <p:spPr bwMode="auto">
          <a:xfrm flipV="1">
            <a:off x="6238839" y="4025746"/>
            <a:ext cx="769736" cy="8570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32" name="AutoShape 36"/>
          <p:cNvCxnSpPr>
            <a:cxnSpLocks noChangeShapeType="1"/>
            <a:stCxn id="55325" idx="6"/>
          </p:cNvCxnSpPr>
          <p:nvPr/>
        </p:nvCxnSpPr>
        <p:spPr bwMode="auto">
          <a:xfrm>
            <a:off x="7967174" y="4654231"/>
            <a:ext cx="431688" cy="287263"/>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33" name="AutoShape 37"/>
          <p:cNvCxnSpPr>
            <a:cxnSpLocks noChangeShapeType="1"/>
            <a:stCxn id="55326" idx="6"/>
          </p:cNvCxnSpPr>
          <p:nvPr/>
        </p:nvCxnSpPr>
        <p:spPr bwMode="auto">
          <a:xfrm>
            <a:off x="7968762" y="5157338"/>
            <a:ext cx="430100" cy="215844"/>
          </a:xfrm>
          <a:prstGeom prst="bentConnector3">
            <a:avLst>
              <a:gd name="adj1" fmla="val 49815"/>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34" name="AutoShape 38"/>
          <p:cNvCxnSpPr>
            <a:cxnSpLocks noChangeShapeType="1"/>
            <a:stCxn id="55327" idx="6"/>
          </p:cNvCxnSpPr>
          <p:nvPr/>
        </p:nvCxnSpPr>
        <p:spPr bwMode="auto">
          <a:xfrm>
            <a:off x="9393966" y="4025744"/>
            <a:ext cx="430100" cy="215844"/>
          </a:xfrm>
          <a:prstGeom prst="bentConnector3">
            <a:avLst>
              <a:gd name="adj1" fmla="val 49815"/>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335" name="Oval 39"/>
          <p:cNvSpPr>
            <a:spLocks noChangeArrowheads="1"/>
          </p:cNvSpPr>
          <p:nvPr/>
        </p:nvSpPr>
        <p:spPr bwMode="auto">
          <a:xfrm>
            <a:off x="7800531" y="3954326"/>
            <a:ext cx="144424" cy="14442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cxnSp>
        <p:nvCxnSpPr>
          <p:cNvPr id="55336" name="AutoShape 40"/>
          <p:cNvCxnSpPr>
            <a:cxnSpLocks noChangeShapeType="1"/>
            <a:stCxn id="55335" idx="6"/>
            <a:endCxn id="55308" idx="1"/>
          </p:cNvCxnSpPr>
          <p:nvPr/>
        </p:nvCxnSpPr>
        <p:spPr bwMode="auto">
          <a:xfrm flipV="1">
            <a:off x="7944956" y="4025744"/>
            <a:ext cx="511042" cy="1588"/>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337" name="Text Box 41"/>
          <p:cNvSpPr txBox="1">
            <a:spLocks noChangeArrowheads="1"/>
          </p:cNvSpPr>
          <p:nvPr/>
        </p:nvSpPr>
        <p:spPr bwMode="auto">
          <a:xfrm>
            <a:off x="4799351" y="6020714"/>
            <a:ext cx="1871176" cy="830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MX" altLang="es-MX" sz="2399">
                <a:latin typeface="Comic Sans MS" panose="030F0702030302020204" pitchFamily="66" charset="0"/>
              </a:rPr>
              <a:t>Arreglo de nodos</a:t>
            </a:r>
            <a:endParaRPr lang="es-ES" altLang="es-MX" sz="2399">
              <a:latin typeface="Comic Sans MS" panose="030F0702030302020204" pitchFamily="66" charset="0"/>
            </a:endParaRPr>
          </a:p>
        </p:txBody>
      </p:sp>
      <p:sp>
        <p:nvSpPr>
          <p:cNvPr id="55338" name="Text Box 42"/>
          <p:cNvSpPr txBox="1">
            <a:spLocks noChangeArrowheads="1"/>
          </p:cNvSpPr>
          <p:nvPr/>
        </p:nvSpPr>
        <p:spPr bwMode="auto">
          <a:xfrm>
            <a:off x="6670527" y="6020714"/>
            <a:ext cx="3994696" cy="830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s-MX" altLang="es-MX" sz="2399">
                <a:latin typeface="Comic Sans MS" panose="030F0702030302020204" pitchFamily="66" charset="0"/>
              </a:rPr>
              <a:t>Lista de nodos adyacentes a cada nodo.</a:t>
            </a:r>
            <a:endParaRPr lang="es-ES" altLang="es-MX" sz="2399">
              <a:latin typeface="Comic Sans MS" panose="030F0702030302020204" pitchFamily="66" charset="0"/>
            </a:endParaRPr>
          </a:p>
        </p:txBody>
      </p:sp>
      <p:sp>
        <p:nvSpPr>
          <p:cNvPr id="55339" name="Rectangle 43"/>
          <p:cNvSpPr>
            <a:spLocks noChangeArrowheads="1"/>
          </p:cNvSpPr>
          <p:nvPr/>
        </p:nvSpPr>
        <p:spPr bwMode="auto">
          <a:xfrm>
            <a:off x="7084754" y="5562044"/>
            <a:ext cx="1080806" cy="4316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altLang="es-MX" sz="2399" b="1">
                <a:latin typeface="Comic Sans MS" panose="030F0702030302020204" pitchFamily="66" charset="0"/>
              </a:rPr>
              <a:t>b</a:t>
            </a:r>
            <a:endParaRPr lang="es-ES" altLang="es-MX" sz="2399" b="1">
              <a:latin typeface="Comic Sans MS" panose="030F0702030302020204" pitchFamily="66" charset="0"/>
            </a:endParaRPr>
          </a:p>
        </p:txBody>
      </p:sp>
      <p:cxnSp>
        <p:nvCxnSpPr>
          <p:cNvPr id="55340" name="AutoShape 44"/>
          <p:cNvCxnSpPr>
            <a:cxnSpLocks noChangeShapeType="1"/>
          </p:cNvCxnSpPr>
          <p:nvPr/>
        </p:nvCxnSpPr>
        <p:spPr bwMode="auto">
          <a:xfrm>
            <a:off x="7627538" y="5562044"/>
            <a:ext cx="0" cy="4316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341" name="Oval 45"/>
          <p:cNvSpPr>
            <a:spLocks noChangeArrowheads="1"/>
          </p:cNvSpPr>
          <p:nvPr/>
        </p:nvSpPr>
        <p:spPr bwMode="auto">
          <a:xfrm>
            <a:off x="7878299" y="5704884"/>
            <a:ext cx="144425" cy="14442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cxnSp>
        <p:nvCxnSpPr>
          <p:cNvPr id="55342" name="AutoShape 46"/>
          <p:cNvCxnSpPr>
            <a:cxnSpLocks noChangeShapeType="1"/>
            <a:stCxn id="55341" idx="6"/>
          </p:cNvCxnSpPr>
          <p:nvPr/>
        </p:nvCxnSpPr>
        <p:spPr bwMode="auto">
          <a:xfrm>
            <a:off x="8022723" y="5777888"/>
            <a:ext cx="430100" cy="215844"/>
          </a:xfrm>
          <a:prstGeom prst="bentConnector3">
            <a:avLst>
              <a:gd name="adj1" fmla="val 49815"/>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64324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4.1. Clasificación de árboles</a:t>
            </a:r>
            <a:endParaRPr lang="es-MX" dirty="0"/>
          </a:p>
        </p:txBody>
      </p:sp>
      <p:sp>
        <p:nvSpPr>
          <p:cNvPr id="3" name="Content Placeholder 2"/>
          <p:cNvSpPr>
            <a:spLocks noGrp="1"/>
          </p:cNvSpPr>
          <p:nvPr>
            <p:ph idx="1"/>
          </p:nvPr>
        </p:nvSpPr>
        <p:spPr/>
        <p:txBody>
          <a:bodyPr/>
          <a:lstStyle/>
          <a:p>
            <a:pPr marL="914126" lvl="1" indent="-457063"/>
            <a:r>
              <a:rPr lang="es-ES" altLang="es-MX" dirty="0"/>
              <a:t>Generales </a:t>
            </a:r>
          </a:p>
          <a:p>
            <a:pPr marL="914126" lvl="1" indent="-457063"/>
            <a:r>
              <a:rPr lang="es-ES" altLang="es-MX" dirty="0"/>
              <a:t>Binarios</a:t>
            </a:r>
          </a:p>
          <a:p>
            <a:pPr marL="914126" lvl="1" indent="-457063"/>
            <a:r>
              <a:rPr lang="es-ES" altLang="es-MX" dirty="0"/>
              <a:t>Binarios de búsqueda</a:t>
            </a:r>
          </a:p>
          <a:p>
            <a:pPr marL="914126" lvl="1" indent="-457063"/>
            <a:r>
              <a:rPr lang="es-ES" altLang="es-MX" dirty="0"/>
              <a:t>AVL</a:t>
            </a:r>
          </a:p>
          <a:p>
            <a:pPr marL="914126" lvl="1" indent="-457063"/>
            <a:r>
              <a:rPr lang="es-ES" altLang="es-MX" dirty="0"/>
              <a:t>B+</a:t>
            </a:r>
          </a:p>
        </p:txBody>
      </p:sp>
    </p:spTree>
    <p:extLst>
      <p:ext uri="{BB962C8B-B14F-4D97-AF65-F5344CB8AC3E}">
        <p14:creationId xmlns:p14="http://schemas.microsoft.com/office/powerpoint/2010/main" val="5178597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2063212" y="405601"/>
            <a:ext cx="7486288" cy="46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 altLang="es-MX" sz="2399">
              <a:latin typeface="Comic Sans MS" panose="030F0702030302020204" pitchFamily="66" charset="0"/>
            </a:endParaRPr>
          </a:p>
        </p:txBody>
      </p:sp>
      <p:sp>
        <p:nvSpPr>
          <p:cNvPr id="56323" name="Text Box 3"/>
          <p:cNvSpPr txBox="1">
            <a:spLocks noChangeArrowheads="1"/>
          </p:cNvSpPr>
          <p:nvPr/>
        </p:nvSpPr>
        <p:spPr bwMode="auto">
          <a:xfrm>
            <a:off x="1991795" y="621444"/>
            <a:ext cx="7917974" cy="830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399">
                <a:latin typeface="Comic Sans MS" panose="030F0702030302020204" pitchFamily="66" charset="0"/>
              </a:rPr>
              <a:t>* Si el número de nodos puede variar, se deben almacenar en una lista.</a:t>
            </a:r>
            <a:endParaRPr lang="es-ES" altLang="es-MX" sz="2399">
              <a:latin typeface="Comic Sans MS" panose="030F0702030302020204" pitchFamily="66" charset="0"/>
            </a:endParaRPr>
          </a:p>
        </p:txBody>
      </p:sp>
      <p:sp>
        <p:nvSpPr>
          <p:cNvPr id="56324" name="Rectangle 4"/>
          <p:cNvSpPr>
            <a:spLocks noChangeArrowheads="1"/>
          </p:cNvSpPr>
          <p:nvPr/>
        </p:nvSpPr>
        <p:spPr bwMode="auto">
          <a:xfrm>
            <a:off x="3791550" y="1773670"/>
            <a:ext cx="5973794" cy="9347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grpSp>
        <p:nvGrpSpPr>
          <p:cNvPr id="56325" name="Group 5"/>
          <p:cNvGrpSpPr>
            <a:grpSpLocks/>
          </p:cNvGrpSpPr>
          <p:nvPr/>
        </p:nvGrpSpPr>
        <p:grpSpPr bwMode="auto">
          <a:xfrm>
            <a:off x="3934389" y="1989513"/>
            <a:ext cx="1512493" cy="431688"/>
            <a:chOff x="1519" y="1253"/>
            <a:chExt cx="953" cy="272"/>
          </a:xfrm>
        </p:grpSpPr>
        <p:grpSp>
          <p:nvGrpSpPr>
            <p:cNvPr id="56326" name="Group 6"/>
            <p:cNvGrpSpPr>
              <a:grpSpLocks/>
            </p:cNvGrpSpPr>
            <p:nvPr/>
          </p:nvGrpSpPr>
          <p:grpSpPr bwMode="auto">
            <a:xfrm>
              <a:off x="1519" y="1253"/>
              <a:ext cx="635" cy="272"/>
              <a:chOff x="1519" y="1253"/>
              <a:chExt cx="635" cy="272"/>
            </a:xfrm>
          </p:grpSpPr>
          <p:sp>
            <p:nvSpPr>
              <p:cNvPr id="56327" name="Rectangle 7"/>
              <p:cNvSpPr>
                <a:spLocks noChangeArrowheads="1"/>
              </p:cNvSpPr>
              <p:nvPr/>
            </p:nvSpPr>
            <p:spPr bwMode="auto">
              <a:xfrm>
                <a:off x="1519" y="1253"/>
                <a:ext cx="635" cy="2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s-MX" altLang="es-MX" sz="2399" b="1">
                    <a:latin typeface="Comic Sans MS" panose="030F0702030302020204" pitchFamily="66" charset="0"/>
                  </a:rPr>
                  <a:t>a</a:t>
                </a:r>
                <a:endParaRPr lang="es-ES" altLang="es-MX" sz="2399" b="1">
                  <a:latin typeface="Comic Sans MS" panose="030F0702030302020204" pitchFamily="66" charset="0"/>
                </a:endParaRPr>
              </a:p>
            </p:txBody>
          </p:sp>
          <p:cxnSp>
            <p:nvCxnSpPr>
              <p:cNvPr id="56328" name="AutoShape 8"/>
              <p:cNvCxnSpPr>
                <a:cxnSpLocks noChangeShapeType="1"/>
                <a:stCxn id="56327" idx="0"/>
                <a:endCxn id="56327" idx="2"/>
              </p:cNvCxnSpPr>
              <p:nvPr/>
            </p:nvCxnSpPr>
            <p:spPr bwMode="auto">
              <a:xfrm>
                <a:off x="1837" y="1253"/>
                <a:ext cx="0" cy="2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329" name="Oval 9"/>
              <p:cNvSpPr>
                <a:spLocks noChangeArrowheads="1"/>
              </p:cNvSpPr>
              <p:nvPr/>
            </p:nvSpPr>
            <p:spPr bwMode="auto">
              <a:xfrm>
                <a:off x="1973" y="1344"/>
                <a:ext cx="91" cy="9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grpSp>
        <p:cxnSp>
          <p:nvCxnSpPr>
            <p:cNvPr id="56330" name="AutoShape 10"/>
            <p:cNvCxnSpPr>
              <a:cxnSpLocks noChangeShapeType="1"/>
              <a:stCxn id="56329" idx="6"/>
              <a:endCxn id="56333" idx="1"/>
            </p:cNvCxnSpPr>
            <p:nvPr/>
          </p:nvCxnSpPr>
          <p:spPr bwMode="auto">
            <a:xfrm>
              <a:off x="2064" y="1389"/>
              <a:ext cx="408"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6331" name="Group 11"/>
          <p:cNvGrpSpPr>
            <a:grpSpLocks/>
          </p:cNvGrpSpPr>
          <p:nvPr/>
        </p:nvGrpSpPr>
        <p:grpSpPr bwMode="auto">
          <a:xfrm>
            <a:off x="5446881" y="1989513"/>
            <a:ext cx="1510906" cy="431688"/>
            <a:chOff x="2472" y="1253"/>
            <a:chExt cx="952" cy="272"/>
          </a:xfrm>
        </p:grpSpPr>
        <p:grpSp>
          <p:nvGrpSpPr>
            <p:cNvPr id="56332" name="Group 12"/>
            <p:cNvGrpSpPr>
              <a:grpSpLocks/>
            </p:cNvGrpSpPr>
            <p:nvPr/>
          </p:nvGrpSpPr>
          <p:grpSpPr bwMode="auto">
            <a:xfrm>
              <a:off x="2472" y="1253"/>
              <a:ext cx="635" cy="272"/>
              <a:chOff x="1519" y="1253"/>
              <a:chExt cx="635" cy="272"/>
            </a:xfrm>
          </p:grpSpPr>
          <p:sp>
            <p:nvSpPr>
              <p:cNvPr id="56333" name="Rectangle 13"/>
              <p:cNvSpPr>
                <a:spLocks noChangeArrowheads="1"/>
              </p:cNvSpPr>
              <p:nvPr/>
            </p:nvSpPr>
            <p:spPr bwMode="auto">
              <a:xfrm>
                <a:off x="1519" y="1253"/>
                <a:ext cx="635" cy="2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s-MX" altLang="es-MX" sz="2399" b="1">
                    <a:latin typeface="Comic Sans MS" panose="030F0702030302020204" pitchFamily="66" charset="0"/>
                  </a:rPr>
                  <a:t>b</a:t>
                </a:r>
                <a:endParaRPr lang="es-ES" altLang="es-MX" sz="2399" b="1">
                  <a:latin typeface="Comic Sans MS" panose="030F0702030302020204" pitchFamily="66" charset="0"/>
                </a:endParaRPr>
              </a:p>
            </p:txBody>
          </p:sp>
          <p:cxnSp>
            <p:nvCxnSpPr>
              <p:cNvPr id="56334" name="AutoShape 14"/>
              <p:cNvCxnSpPr>
                <a:cxnSpLocks noChangeShapeType="1"/>
                <a:stCxn id="56333" idx="0"/>
                <a:endCxn id="56333" idx="2"/>
              </p:cNvCxnSpPr>
              <p:nvPr/>
            </p:nvCxnSpPr>
            <p:spPr bwMode="auto">
              <a:xfrm>
                <a:off x="1837" y="1253"/>
                <a:ext cx="0" cy="2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335" name="Oval 15"/>
              <p:cNvSpPr>
                <a:spLocks noChangeArrowheads="1"/>
              </p:cNvSpPr>
              <p:nvPr/>
            </p:nvSpPr>
            <p:spPr bwMode="auto">
              <a:xfrm>
                <a:off x="1973" y="1344"/>
                <a:ext cx="91" cy="9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grpSp>
        <p:cxnSp>
          <p:nvCxnSpPr>
            <p:cNvPr id="56336" name="AutoShape 16"/>
            <p:cNvCxnSpPr>
              <a:cxnSpLocks noChangeShapeType="1"/>
              <a:stCxn id="56335" idx="6"/>
              <a:endCxn id="56339" idx="1"/>
            </p:cNvCxnSpPr>
            <p:nvPr/>
          </p:nvCxnSpPr>
          <p:spPr bwMode="auto">
            <a:xfrm>
              <a:off x="3017" y="1389"/>
              <a:ext cx="40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6337" name="Group 17"/>
          <p:cNvGrpSpPr>
            <a:grpSpLocks/>
          </p:cNvGrpSpPr>
          <p:nvPr/>
        </p:nvGrpSpPr>
        <p:grpSpPr bwMode="auto">
          <a:xfrm>
            <a:off x="6957787" y="1989513"/>
            <a:ext cx="1441075" cy="431688"/>
            <a:chOff x="3424" y="1253"/>
            <a:chExt cx="908" cy="272"/>
          </a:xfrm>
        </p:grpSpPr>
        <p:grpSp>
          <p:nvGrpSpPr>
            <p:cNvPr id="56338" name="Group 18"/>
            <p:cNvGrpSpPr>
              <a:grpSpLocks/>
            </p:cNvGrpSpPr>
            <p:nvPr/>
          </p:nvGrpSpPr>
          <p:grpSpPr bwMode="auto">
            <a:xfrm>
              <a:off x="3424" y="1253"/>
              <a:ext cx="635" cy="272"/>
              <a:chOff x="1519" y="1253"/>
              <a:chExt cx="635" cy="272"/>
            </a:xfrm>
          </p:grpSpPr>
          <p:sp>
            <p:nvSpPr>
              <p:cNvPr id="56339" name="Rectangle 19"/>
              <p:cNvSpPr>
                <a:spLocks noChangeArrowheads="1"/>
              </p:cNvSpPr>
              <p:nvPr/>
            </p:nvSpPr>
            <p:spPr bwMode="auto">
              <a:xfrm>
                <a:off x="1519" y="1253"/>
                <a:ext cx="635" cy="2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s-MX" altLang="es-MX" sz="2399" b="1">
                    <a:latin typeface="Comic Sans MS" panose="030F0702030302020204" pitchFamily="66" charset="0"/>
                  </a:rPr>
                  <a:t>c</a:t>
                </a:r>
                <a:endParaRPr lang="es-ES" altLang="es-MX" sz="2399" b="1">
                  <a:latin typeface="Comic Sans MS" panose="030F0702030302020204" pitchFamily="66" charset="0"/>
                </a:endParaRPr>
              </a:p>
            </p:txBody>
          </p:sp>
          <p:cxnSp>
            <p:nvCxnSpPr>
              <p:cNvPr id="56340" name="AutoShape 20"/>
              <p:cNvCxnSpPr>
                <a:cxnSpLocks noChangeShapeType="1"/>
                <a:stCxn id="56339" idx="0"/>
                <a:endCxn id="56339" idx="2"/>
              </p:cNvCxnSpPr>
              <p:nvPr/>
            </p:nvCxnSpPr>
            <p:spPr bwMode="auto">
              <a:xfrm>
                <a:off x="1837" y="1253"/>
                <a:ext cx="0" cy="2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341" name="Oval 21"/>
              <p:cNvSpPr>
                <a:spLocks noChangeArrowheads="1"/>
              </p:cNvSpPr>
              <p:nvPr/>
            </p:nvSpPr>
            <p:spPr bwMode="auto">
              <a:xfrm>
                <a:off x="1973" y="1344"/>
                <a:ext cx="91" cy="9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grpSp>
        <p:sp>
          <p:nvSpPr>
            <p:cNvPr id="56342" name="Oval 22"/>
            <p:cNvSpPr>
              <a:spLocks noChangeArrowheads="1"/>
            </p:cNvSpPr>
            <p:nvPr/>
          </p:nvSpPr>
          <p:spPr bwMode="auto">
            <a:xfrm>
              <a:off x="4195" y="1480"/>
              <a:ext cx="137" cy="4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cxnSp>
          <p:nvCxnSpPr>
            <p:cNvPr id="56343" name="AutoShape 23"/>
            <p:cNvCxnSpPr>
              <a:cxnSpLocks noChangeShapeType="1"/>
              <a:stCxn id="56341" idx="6"/>
              <a:endCxn id="56342" idx="0"/>
            </p:cNvCxnSpPr>
            <p:nvPr/>
          </p:nvCxnSpPr>
          <p:spPr bwMode="auto">
            <a:xfrm>
              <a:off x="3969" y="1389"/>
              <a:ext cx="295" cy="91"/>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6344" name="Line 24"/>
          <p:cNvSpPr>
            <a:spLocks noChangeShapeType="1"/>
          </p:cNvSpPr>
          <p:nvPr/>
        </p:nvSpPr>
        <p:spPr bwMode="auto">
          <a:xfrm>
            <a:off x="8830549" y="1773670"/>
            <a:ext cx="0" cy="9347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56345" name="Oval 25"/>
          <p:cNvSpPr>
            <a:spLocks noChangeArrowheads="1"/>
          </p:cNvSpPr>
          <p:nvPr/>
        </p:nvSpPr>
        <p:spPr bwMode="auto">
          <a:xfrm>
            <a:off x="9117814" y="2133937"/>
            <a:ext cx="287262" cy="28726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56346" name="Line 26"/>
          <p:cNvSpPr>
            <a:spLocks noChangeShapeType="1"/>
          </p:cNvSpPr>
          <p:nvPr/>
        </p:nvSpPr>
        <p:spPr bwMode="auto">
          <a:xfrm>
            <a:off x="8830549" y="3070318"/>
            <a:ext cx="0" cy="9347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56347" name="Line 27"/>
          <p:cNvSpPr>
            <a:spLocks noChangeShapeType="1"/>
          </p:cNvSpPr>
          <p:nvPr/>
        </p:nvSpPr>
        <p:spPr bwMode="auto">
          <a:xfrm>
            <a:off x="9262237" y="2421201"/>
            <a:ext cx="0" cy="6475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grpSp>
        <p:nvGrpSpPr>
          <p:cNvPr id="56348" name="Group 28"/>
          <p:cNvGrpSpPr>
            <a:grpSpLocks/>
          </p:cNvGrpSpPr>
          <p:nvPr/>
        </p:nvGrpSpPr>
        <p:grpSpPr bwMode="auto">
          <a:xfrm>
            <a:off x="3791550" y="3070320"/>
            <a:ext cx="5973794" cy="1222057"/>
            <a:chOff x="1429" y="1934"/>
            <a:chExt cx="3764" cy="770"/>
          </a:xfrm>
        </p:grpSpPr>
        <p:sp>
          <p:nvSpPr>
            <p:cNvPr id="56349" name="Rectangle 29"/>
            <p:cNvSpPr>
              <a:spLocks noChangeArrowheads="1"/>
            </p:cNvSpPr>
            <p:nvPr/>
          </p:nvSpPr>
          <p:spPr bwMode="auto">
            <a:xfrm>
              <a:off x="1429" y="1934"/>
              <a:ext cx="3764" cy="58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56350" name="Oval 30"/>
            <p:cNvSpPr>
              <a:spLocks noChangeArrowheads="1"/>
            </p:cNvSpPr>
            <p:nvPr/>
          </p:nvSpPr>
          <p:spPr bwMode="auto">
            <a:xfrm>
              <a:off x="4785" y="2115"/>
              <a:ext cx="181" cy="181"/>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grpSp>
          <p:nvGrpSpPr>
            <p:cNvPr id="56351" name="Group 31"/>
            <p:cNvGrpSpPr>
              <a:grpSpLocks/>
            </p:cNvGrpSpPr>
            <p:nvPr/>
          </p:nvGrpSpPr>
          <p:grpSpPr bwMode="auto">
            <a:xfrm>
              <a:off x="1519" y="2115"/>
              <a:ext cx="635" cy="272"/>
              <a:chOff x="1519" y="1253"/>
              <a:chExt cx="635" cy="272"/>
            </a:xfrm>
          </p:grpSpPr>
          <p:sp>
            <p:nvSpPr>
              <p:cNvPr id="56352" name="Rectangle 32"/>
              <p:cNvSpPr>
                <a:spLocks noChangeArrowheads="1"/>
              </p:cNvSpPr>
              <p:nvPr/>
            </p:nvSpPr>
            <p:spPr bwMode="auto">
              <a:xfrm>
                <a:off x="1519" y="1253"/>
                <a:ext cx="635" cy="2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s-MX" altLang="es-MX" sz="2399" b="1">
                    <a:latin typeface="Comic Sans MS" panose="030F0702030302020204" pitchFamily="66" charset="0"/>
                  </a:rPr>
                  <a:t>b</a:t>
                </a:r>
                <a:endParaRPr lang="es-ES" altLang="es-MX" sz="2399" b="1">
                  <a:latin typeface="Comic Sans MS" panose="030F0702030302020204" pitchFamily="66" charset="0"/>
                </a:endParaRPr>
              </a:p>
            </p:txBody>
          </p:sp>
          <p:cxnSp>
            <p:nvCxnSpPr>
              <p:cNvPr id="56353" name="AutoShape 33"/>
              <p:cNvCxnSpPr>
                <a:cxnSpLocks noChangeShapeType="1"/>
                <a:stCxn id="56352" idx="0"/>
                <a:endCxn id="56352" idx="2"/>
              </p:cNvCxnSpPr>
              <p:nvPr/>
            </p:nvCxnSpPr>
            <p:spPr bwMode="auto">
              <a:xfrm>
                <a:off x="1837" y="1253"/>
                <a:ext cx="0" cy="2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354" name="Oval 34"/>
              <p:cNvSpPr>
                <a:spLocks noChangeArrowheads="1"/>
              </p:cNvSpPr>
              <p:nvPr/>
            </p:nvSpPr>
            <p:spPr bwMode="auto">
              <a:xfrm>
                <a:off x="1973" y="1344"/>
                <a:ext cx="91" cy="9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grpSp>
        <p:grpSp>
          <p:nvGrpSpPr>
            <p:cNvPr id="56355" name="Group 35"/>
            <p:cNvGrpSpPr>
              <a:grpSpLocks/>
            </p:cNvGrpSpPr>
            <p:nvPr/>
          </p:nvGrpSpPr>
          <p:grpSpPr bwMode="auto">
            <a:xfrm>
              <a:off x="2471" y="2115"/>
              <a:ext cx="908" cy="272"/>
              <a:chOff x="3424" y="1253"/>
              <a:chExt cx="908" cy="272"/>
            </a:xfrm>
          </p:grpSpPr>
          <p:grpSp>
            <p:nvGrpSpPr>
              <p:cNvPr id="56356" name="Group 36"/>
              <p:cNvGrpSpPr>
                <a:grpSpLocks/>
              </p:cNvGrpSpPr>
              <p:nvPr/>
            </p:nvGrpSpPr>
            <p:grpSpPr bwMode="auto">
              <a:xfrm>
                <a:off x="3424" y="1253"/>
                <a:ext cx="635" cy="272"/>
                <a:chOff x="1519" y="1253"/>
                <a:chExt cx="635" cy="272"/>
              </a:xfrm>
            </p:grpSpPr>
            <p:sp>
              <p:nvSpPr>
                <p:cNvPr id="56357" name="Rectangle 37"/>
                <p:cNvSpPr>
                  <a:spLocks noChangeArrowheads="1"/>
                </p:cNvSpPr>
                <p:nvPr/>
              </p:nvSpPr>
              <p:spPr bwMode="auto">
                <a:xfrm>
                  <a:off x="1519" y="1253"/>
                  <a:ext cx="635" cy="2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s-MX" altLang="es-MX" sz="2399" b="1">
                      <a:latin typeface="Comic Sans MS" panose="030F0702030302020204" pitchFamily="66" charset="0"/>
                    </a:rPr>
                    <a:t>a</a:t>
                  </a:r>
                  <a:endParaRPr lang="es-ES" altLang="es-MX" sz="2399" b="1">
                    <a:latin typeface="Comic Sans MS" panose="030F0702030302020204" pitchFamily="66" charset="0"/>
                  </a:endParaRPr>
                </a:p>
              </p:txBody>
            </p:sp>
            <p:cxnSp>
              <p:nvCxnSpPr>
                <p:cNvPr id="56358" name="AutoShape 38"/>
                <p:cNvCxnSpPr>
                  <a:cxnSpLocks noChangeShapeType="1"/>
                  <a:stCxn id="56357" idx="0"/>
                  <a:endCxn id="56357" idx="2"/>
                </p:cNvCxnSpPr>
                <p:nvPr/>
              </p:nvCxnSpPr>
              <p:spPr bwMode="auto">
                <a:xfrm>
                  <a:off x="1837" y="1253"/>
                  <a:ext cx="0" cy="2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359" name="Oval 39"/>
                <p:cNvSpPr>
                  <a:spLocks noChangeArrowheads="1"/>
                </p:cNvSpPr>
                <p:nvPr/>
              </p:nvSpPr>
              <p:spPr bwMode="auto">
                <a:xfrm>
                  <a:off x="1973" y="1344"/>
                  <a:ext cx="91" cy="9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grpSp>
          <p:sp>
            <p:nvSpPr>
              <p:cNvPr id="56360" name="Oval 40"/>
              <p:cNvSpPr>
                <a:spLocks noChangeArrowheads="1"/>
              </p:cNvSpPr>
              <p:nvPr/>
            </p:nvSpPr>
            <p:spPr bwMode="auto">
              <a:xfrm>
                <a:off x="4195" y="1480"/>
                <a:ext cx="137" cy="4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cxnSp>
            <p:nvCxnSpPr>
              <p:cNvPr id="56361" name="AutoShape 41"/>
              <p:cNvCxnSpPr>
                <a:cxnSpLocks noChangeShapeType="1"/>
                <a:stCxn id="56359" idx="6"/>
                <a:endCxn id="56360" idx="0"/>
              </p:cNvCxnSpPr>
              <p:nvPr/>
            </p:nvCxnSpPr>
            <p:spPr bwMode="auto">
              <a:xfrm>
                <a:off x="3969" y="1389"/>
                <a:ext cx="295" cy="91"/>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56362" name="AutoShape 42"/>
            <p:cNvCxnSpPr>
              <a:cxnSpLocks noChangeShapeType="1"/>
              <a:stCxn id="56354" idx="6"/>
              <a:endCxn id="56357" idx="1"/>
            </p:cNvCxnSpPr>
            <p:nvPr/>
          </p:nvCxnSpPr>
          <p:spPr bwMode="auto">
            <a:xfrm>
              <a:off x="2064" y="2251"/>
              <a:ext cx="40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363" name="Line 43"/>
            <p:cNvSpPr>
              <a:spLocks noChangeShapeType="1"/>
            </p:cNvSpPr>
            <p:nvPr/>
          </p:nvSpPr>
          <p:spPr bwMode="auto">
            <a:xfrm>
              <a:off x="4876" y="2296"/>
              <a:ext cx="0" cy="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grpSp>
      <p:grpSp>
        <p:nvGrpSpPr>
          <p:cNvPr id="56364" name="Group 44"/>
          <p:cNvGrpSpPr>
            <a:grpSpLocks/>
          </p:cNvGrpSpPr>
          <p:nvPr/>
        </p:nvGrpSpPr>
        <p:grpSpPr bwMode="auto">
          <a:xfrm>
            <a:off x="3791550" y="4292376"/>
            <a:ext cx="5973794" cy="1222057"/>
            <a:chOff x="1429" y="1934"/>
            <a:chExt cx="3764" cy="770"/>
          </a:xfrm>
        </p:grpSpPr>
        <p:sp>
          <p:nvSpPr>
            <p:cNvPr id="56365" name="Rectangle 45"/>
            <p:cNvSpPr>
              <a:spLocks noChangeArrowheads="1"/>
            </p:cNvSpPr>
            <p:nvPr/>
          </p:nvSpPr>
          <p:spPr bwMode="auto">
            <a:xfrm>
              <a:off x="1429" y="1934"/>
              <a:ext cx="3764" cy="58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56366" name="Oval 46"/>
            <p:cNvSpPr>
              <a:spLocks noChangeArrowheads="1"/>
            </p:cNvSpPr>
            <p:nvPr/>
          </p:nvSpPr>
          <p:spPr bwMode="auto">
            <a:xfrm>
              <a:off x="4785" y="2115"/>
              <a:ext cx="181" cy="181"/>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grpSp>
          <p:nvGrpSpPr>
            <p:cNvPr id="56367" name="Group 47"/>
            <p:cNvGrpSpPr>
              <a:grpSpLocks/>
            </p:cNvGrpSpPr>
            <p:nvPr/>
          </p:nvGrpSpPr>
          <p:grpSpPr bwMode="auto">
            <a:xfrm>
              <a:off x="1519" y="2115"/>
              <a:ext cx="635" cy="272"/>
              <a:chOff x="1519" y="1253"/>
              <a:chExt cx="635" cy="272"/>
            </a:xfrm>
          </p:grpSpPr>
          <p:sp>
            <p:nvSpPr>
              <p:cNvPr id="56368" name="Rectangle 48"/>
              <p:cNvSpPr>
                <a:spLocks noChangeArrowheads="1"/>
              </p:cNvSpPr>
              <p:nvPr/>
            </p:nvSpPr>
            <p:spPr bwMode="auto">
              <a:xfrm>
                <a:off x="1519" y="1253"/>
                <a:ext cx="635" cy="2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s-MX" altLang="es-MX" sz="2399" b="1">
                    <a:latin typeface="Comic Sans MS" panose="030F0702030302020204" pitchFamily="66" charset="0"/>
                  </a:rPr>
                  <a:t>c</a:t>
                </a:r>
                <a:endParaRPr lang="es-ES" altLang="es-MX" sz="2399" b="1">
                  <a:latin typeface="Comic Sans MS" panose="030F0702030302020204" pitchFamily="66" charset="0"/>
                </a:endParaRPr>
              </a:p>
            </p:txBody>
          </p:sp>
          <p:cxnSp>
            <p:nvCxnSpPr>
              <p:cNvPr id="56369" name="AutoShape 49"/>
              <p:cNvCxnSpPr>
                <a:cxnSpLocks noChangeShapeType="1"/>
                <a:stCxn id="56368" idx="0"/>
                <a:endCxn id="56368" idx="2"/>
              </p:cNvCxnSpPr>
              <p:nvPr/>
            </p:nvCxnSpPr>
            <p:spPr bwMode="auto">
              <a:xfrm>
                <a:off x="1837" y="1253"/>
                <a:ext cx="0" cy="2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370" name="Oval 50"/>
              <p:cNvSpPr>
                <a:spLocks noChangeArrowheads="1"/>
              </p:cNvSpPr>
              <p:nvPr/>
            </p:nvSpPr>
            <p:spPr bwMode="auto">
              <a:xfrm>
                <a:off x="1973" y="1344"/>
                <a:ext cx="91" cy="9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grpSp>
        <p:grpSp>
          <p:nvGrpSpPr>
            <p:cNvPr id="56371" name="Group 51"/>
            <p:cNvGrpSpPr>
              <a:grpSpLocks/>
            </p:cNvGrpSpPr>
            <p:nvPr/>
          </p:nvGrpSpPr>
          <p:grpSpPr bwMode="auto">
            <a:xfrm>
              <a:off x="2471" y="2115"/>
              <a:ext cx="908" cy="272"/>
              <a:chOff x="3424" y="1253"/>
              <a:chExt cx="908" cy="272"/>
            </a:xfrm>
          </p:grpSpPr>
          <p:grpSp>
            <p:nvGrpSpPr>
              <p:cNvPr id="56372" name="Group 52"/>
              <p:cNvGrpSpPr>
                <a:grpSpLocks/>
              </p:cNvGrpSpPr>
              <p:nvPr/>
            </p:nvGrpSpPr>
            <p:grpSpPr bwMode="auto">
              <a:xfrm>
                <a:off x="3424" y="1253"/>
                <a:ext cx="635" cy="272"/>
                <a:chOff x="1519" y="1253"/>
                <a:chExt cx="635" cy="272"/>
              </a:xfrm>
            </p:grpSpPr>
            <p:sp>
              <p:nvSpPr>
                <p:cNvPr id="56373" name="Rectangle 53"/>
                <p:cNvSpPr>
                  <a:spLocks noChangeArrowheads="1"/>
                </p:cNvSpPr>
                <p:nvPr/>
              </p:nvSpPr>
              <p:spPr bwMode="auto">
                <a:xfrm>
                  <a:off x="1519" y="1253"/>
                  <a:ext cx="635" cy="2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s-MX" altLang="es-MX" sz="2399" b="1">
                      <a:latin typeface="Comic Sans MS" panose="030F0702030302020204" pitchFamily="66" charset="0"/>
                    </a:rPr>
                    <a:t>d</a:t>
                  </a:r>
                  <a:endParaRPr lang="es-ES" altLang="es-MX" sz="2399" b="1">
                    <a:latin typeface="Comic Sans MS" panose="030F0702030302020204" pitchFamily="66" charset="0"/>
                  </a:endParaRPr>
                </a:p>
              </p:txBody>
            </p:sp>
            <p:cxnSp>
              <p:nvCxnSpPr>
                <p:cNvPr id="56374" name="AutoShape 54"/>
                <p:cNvCxnSpPr>
                  <a:cxnSpLocks noChangeShapeType="1"/>
                  <a:stCxn id="56373" idx="0"/>
                  <a:endCxn id="56373" idx="2"/>
                </p:cNvCxnSpPr>
                <p:nvPr/>
              </p:nvCxnSpPr>
              <p:spPr bwMode="auto">
                <a:xfrm>
                  <a:off x="1837" y="1253"/>
                  <a:ext cx="0" cy="2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375" name="Oval 55"/>
                <p:cNvSpPr>
                  <a:spLocks noChangeArrowheads="1"/>
                </p:cNvSpPr>
                <p:nvPr/>
              </p:nvSpPr>
              <p:spPr bwMode="auto">
                <a:xfrm>
                  <a:off x="1973" y="1344"/>
                  <a:ext cx="91" cy="9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grpSp>
          <p:sp>
            <p:nvSpPr>
              <p:cNvPr id="56376" name="Oval 56"/>
              <p:cNvSpPr>
                <a:spLocks noChangeArrowheads="1"/>
              </p:cNvSpPr>
              <p:nvPr/>
            </p:nvSpPr>
            <p:spPr bwMode="auto">
              <a:xfrm>
                <a:off x="4195" y="1480"/>
                <a:ext cx="137" cy="4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cxnSp>
            <p:nvCxnSpPr>
              <p:cNvPr id="56377" name="AutoShape 57"/>
              <p:cNvCxnSpPr>
                <a:cxnSpLocks noChangeShapeType="1"/>
                <a:stCxn id="56375" idx="6"/>
                <a:endCxn id="56376" idx="0"/>
              </p:cNvCxnSpPr>
              <p:nvPr/>
            </p:nvCxnSpPr>
            <p:spPr bwMode="auto">
              <a:xfrm>
                <a:off x="3969" y="1389"/>
                <a:ext cx="295" cy="91"/>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56378" name="AutoShape 58"/>
            <p:cNvCxnSpPr>
              <a:cxnSpLocks noChangeShapeType="1"/>
              <a:stCxn id="56370" idx="6"/>
              <a:endCxn id="56373" idx="1"/>
            </p:cNvCxnSpPr>
            <p:nvPr/>
          </p:nvCxnSpPr>
          <p:spPr bwMode="auto">
            <a:xfrm>
              <a:off x="2064" y="2251"/>
              <a:ext cx="40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379" name="Line 59"/>
            <p:cNvSpPr>
              <a:spLocks noChangeShapeType="1"/>
            </p:cNvSpPr>
            <p:nvPr/>
          </p:nvSpPr>
          <p:spPr bwMode="auto">
            <a:xfrm>
              <a:off x="4876" y="2296"/>
              <a:ext cx="0" cy="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grpSp>
      <p:sp>
        <p:nvSpPr>
          <p:cNvPr id="56380" name="Rectangle 60"/>
          <p:cNvSpPr>
            <a:spLocks noChangeArrowheads="1"/>
          </p:cNvSpPr>
          <p:nvPr/>
        </p:nvSpPr>
        <p:spPr bwMode="auto">
          <a:xfrm>
            <a:off x="3791550" y="5519195"/>
            <a:ext cx="5973794" cy="9347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56381" name="Oval 61"/>
          <p:cNvSpPr>
            <a:spLocks noChangeArrowheads="1"/>
          </p:cNvSpPr>
          <p:nvPr/>
        </p:nvSpPr>
        <p:spPr bwMode="auto">
          <a:xfrm>
            <a:off x="9117814" y="5806456"/>
            <a:ext cx="287262" cy="28726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grpSp>
        <p:nvGrpSpPr>
          <p:cNvPr id="56382" name="Group 62"/>
          <p:cNvGrpSpPr>
            <a:grpSpLocks/>
          </p:cNvGrpSpPr>
          <p:nvPr/>
        </p:nvGrpSpPr>
        <p:grpSpPr bwMode="auto">
          <a:xfrm>
            <a:off x="3934388" y="5806455"/>
            <a:ext cx="1007799" cy="431688"/>
            <a:chOff x="1519" y="1253"/>
            <a:chExt cx="635" cy="272"/>
          </a:xfrm>
        </p:grpSpPr>
        <p:sp>
          <p:nvSpPr>
            <p:cNvPr id="56383" name="Rectangle 63"/>
            <p:cNvSpPr>
              <a:spLocks noChangeArrowheads="1"/>
            </p:cNvSpPr>
            <p:nvPr/>
          </p:nvSpPr>
          <p:spPr bwMode="auto">
            <a:xfrm>
              <a:off x="1519" y="1253"/>
              <a:ext cx="635" cy="2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s-MX" altLang="es-MX" sz="2399" b="1">
                  <a:latin typeface="Comic Sans MS" panose="030F0702030302020204" pitchFamily="66" charset="0"/>
                </a:rPr>
                <a:t>d</a:t>
              </a:r>
              <a:endParaRPr lang="es-ES" altLang="es-MX" sz="2399" b="1">
                <a:latin typeface="Comic Sans MS" panose="030F0702030302020204" pitchFamily="66" charset="0"/>
              </a:endParaRPr>
            </a:p>
          </p:txBody>
        </p:sp>
        <p:cxnSp>
          <p:nvCxnSpPr>
            <p:cNvPr id="56384" name="AutoShape 64"/>
            <p:cNvCxnSpPr>
              <a:cxnSpLocks noChangeShapeType="1"/>
              <a:stCxn id="56383" idx="0"/>
              <a:endCxn id="56383" idx="2"/>
            </p:cNvCxnSpPr>
            <p:nvPr/>
          </p:nvCxnSpPr>
          <p:spPr bwMode="auto">
            <a:xfrm>
              <a:off x="1837" y="1253"/>
              <a:ext cx="0" cy="2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385" name="Oval 65"/>
            <p:cNvSpPr>
              <a:spLocks noChangeArrowheads="1"/>
            </p:cNvSpPr>
            <p:nvPr/>
          </p:nvSpPr>
          <p:spPr bwMode="auto">
            <a:xfrm>
              <a:off x="1973" y="1344"/>
              <a:ext cx="91" cy="9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grpSp>
      <p:grpSp>
        <p:nvGrpSpPr>
          <p:cNvPr id="56386" name="Group 66"/>
          <p:cNvGrpSpPr>
            <a:grpSpLocks/>
          </p:cNvGrpSpPr>
          <p:nvPr/>
        </p:nvGrpSpPr>
        <p:grpSpPr bwMode="auto">
          <a:xfrm>
            <a:off x="5445294" y="5806455"/>
            <a:ext cx="1441075" cy="431688"/>
            <a:chOff x="3424" y="1253"/>
            <a:chExt cx="908" cy="272"/>
          </a:xfrm>
        </p:grpSpPr>
        <p:grpSp>
          <p:nvGrpSpPr>
            <p:cNvPr id="56387" name="Group 67"/>
            <p:cNvGrpSpPr>
              <a:grpSpLocks/>
            </p:cNvGrpSpPr>
            <p:nvPr/>
          </p:nvGrpSpPr>
          <p:grpSpPr bwMode="auto">
            <a:xfrm>
              <a:off x="3424" y="1253"/>
              <a:ext cx="635" cy="272"/>
              <a:chOff x="1519" y="1253"/>
              <a:chExt cx="635" cy="272"/>
            </a:xfrm>
          </p:grpSpPr>
          <p:sp>
            <p:nvSpPr>
              <p:cNvPr id="56388" name="Rectangle 68"/>
              <p:cNvSpPr>
                <a:spLocks noChangeArrowheads="1"/>
              </p:cNvSpPr>
              <p:nvPr/>
            </p:nvSpPr>
            <p:spPr bwMode="auto">
              <a:xfrm>
                <a:off x="1519" y="1253"/>
                <a:ext cx="635" cy="2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s-MX" altLang="es-MX" sz="2399" b="1">
                    <a:latin typeface="Comic Sans MS" panose="030F0702030302020204" pitchFamily="66" charset="0"/>
                  </a:rPr>
                  <a:t>b</a:t>
                </a:r>
                <a:endParaRPr lang="es-ES" altLang="es-MX" sz="2399" b="1">
                  <a:latin typeface="Comic Sans MS" panose="030F0702030302020204" pitchFamily="66" charset="0"/>
                </a:endParaRPr>
              </a:p>
            </p:txBody>
          </p:sp>
          <p:cxnSp>
            <p:nvCxnSpPr>
              <p:cNvPr id="56389" name="AutoShape 69"/>
              <p:cNvCxnSpPr>
                <a:cxnSpLocks noChangeShapeType="1"/>
                <a:stCxn id="56388" idx="0"/>
                <a:endCxn id="56388" idx="2"/>
              </p:cNvCxnSpPr>
              <p:nvPr/>
            </p:nvCxnSpPr>
            <p:spPr bwMode="auto">
              <a:xfrm>
                <a:off x="1837" y="1253"/>
                <a:ext cx="0" cy="2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390" name="Oval 70"/>
              <p:cNvSpPr>
                <a:spLocks noChangeArrowheads="1"/>
              </p:cNvSpPr>
              <p:nvPr/>
            </p:nvSpPr>
            <p:spPr bwMode="auto">
              <a:xfrm>
                <a:off x="1973" y="1344"/>
                <a:ext cx="91" cy="9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grpSp>
        <p:sp>
          <p:nvSpPr>
            <p:cNvPr id="56391" name="Oval 71"/>
            <p:cNvSpPr>
              <a:spLocks noChangeArrowheads="1"/>
            </p:cNvSpPr>
            <p:nvPr/>
          </p:nvSpPr>
          <p:spPr bwMode="auto">
            <a:xfrm>
              <a:off x="4195" y="1480"/>
              <a:ext cx="137" cy="4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cxnSp>
          <p:nvCxnSpPr>
            <p:cNvPr id="56392" name="AutoShape 72"/>
            <p:cNvCxnSpPr>
              <a:cxnSpLocks noChangeShapeType="1"/>
              <a:stCxn id="56390" idx="6"/>
              <a:endCxn id="56391" idx="0"/>
            </p:cNvCxnSpPr>
            <p:nvPr/>
          </p:nvCxnSpPr>
          <p:spPr bwMode="auto">
            <a:xfrm>
              <a:off x="3969" y="1389"/>
              <a:ext cx="295" cy="91"/>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56393" name="AutoShape 73"/>
          <p:cNvCxnSpPr>
            <a:cxnSpLocks noChangeShapeType="1"/>
            <a:stCxn id="56385" idx="6"/>
            <a:endCxn id="56388" idx="1"/>
          </p:cNvCxnSpPr>
          <p:nvPr/>
        </p:nvCxnSpPr>
        <p:spPr bwMode="auto">
          <a:xfrm>
            <a:off x="4799351" y="6022299"/>
            <a:ext cx="64594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394" name="Line 74"/>
          <p:cNvSpPr>
            <a:spLocks noChangeShapeType="1"/>
          </p:cNvSpPr>
          <p:nvPr/>
        </p:nvSpPr>
        <p:spPr bwMode="auto">
          <a:xfrm>
            <a:off x="9262237" y="6092133"/>
            <a:ext cx="0" cy="5046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56395" name="Oval 75"/>
          <p:cNvSpPr>
            <a:spLocks noChangeArrowheads="1"/>
          </p:cNvSpPr>
          <p:nvPr/>
        </p:nvSpPr>
        <p:spPr bwMode="auto">
          <a:xfrm>
            <a:off x="9117814" y="6523820"/>
            <a:ext cx="288850" cy="7300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56396" name="Text Box 76"/>
          <p:cNvSpPr txBox="1">
            <a:spLocks noChangeArrowheads="1"/>
          </p:cNvSpPr>
          <p:nvPr/>
        </p:nvSpPr>
        <p:spPr bwMode="auto">
          <a:xfrm>
            <a:off x="1523603" y="1989513"/>
            <a:ext cx="2050516" cy="830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MX" altLang="es-MX" sz="2399">
                <a:latin typeface="Comic Sans MS" panose="030F0702030302020204" pitchFamily="66" charset="0"/>
              </a:rPr>
              <a:t>Lista de Nodos</a:t>
            </a:r>
            <a:endParaRPr lang="es-ES" altLang="es-MX" sz="2399">
              <a:latin typeface="Comic Sans MS" panose="030F0702030302020204" pitchFamily="66" charset="0"/>
            </a:endParaRPr>
          </a:p>
        </p:txBody>
      </p:sp>
      <p:sp>
        <p:nvSpPr>
          <p:cNvPr id="56397" name="Line 77"/>
          <p:cNvSpPr>
            <a:spLocks noChangeShapeType="1"/>
          </p:cNvSpPr>
          <p:nvPr/>
        </p:nvSpPr>
        <p:spPr bwMode="auto">
          <a:xfrm>
            <a:off x="3286858" y="2349781"/>
            <a:ext cx="50469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56398" name="Line 78"/>
          <p:cNvSpPr>
            <a:spLocks noChangeShapeType="1"/>
          </p:cNvSpPr>
          <p:nvPr/>
        </p:nvSpPr>
        <p:spPr bwMode="auto">
          <a:xfrm>
            <a:off x="8830549" y="3070318"/>
            <a:ext cx="0" cy="9347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56399" name="Line 79"/>
          <p:cNvSpPr>
            <a:spLocks noChangeShapeType="1"/>
          </p:cNvSpPr>
          <p:nvPr/>
        </p:nvSpPr>
        <p:spPr bwMode="auto">
          <a:xfrm>
            <a:off x="8830549" y="4292375"/>
            <a:ext cx="0" cy="9347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56400" name="Line 80"/>
          <p:cNvSpPr>
            <a:spLocks noChangeShapeType="1"/>
          </p:cNvSpPr>
          <p:nvPr/>
        </p:nvSpPr>
        <p:spPr bwMode="auto">
          <a:xfrm>
            <a:off x="8830549" y="5517606"/>
            <a:ext cx="0" cy="9347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Tree>
    <p:extLst>
      <p:ext uri="{BB962C8B-B14F-4D97-AF65-F5344CB8AC3E}">
        <p14:creationId xmlns:p14="http://schemas.microsoft.com/office/powerpoint/2010/main" val="15454387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202047" y="303174"/>
            <a:ext cx="9158454" cy="6184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fontAlgn="base">
              <a:spcBef>
                <a:spcPct val="0"/>
              </a:spcBef>
              <a:spcAft>
                <a:spcPct val="0"/>
              </a:spcAft>
              <a:defRPr sz="2400">
                <a:solidFill>
                  <a:schemeClr val="tx1"/>
                </a:solidFill>
                <a:latin typeface="Times New Roman" panose="02020603050405020304" pitchFamily="18" charset="0"/>
              </a:defRPr>
            </a:lvl6pPr>
            <a:lvl7pPr marL="3086100" indent="-342900" fontAlgn="base">
              <a:spcBef>
                <a:spcPct val="0"/>
              </a:spcBef>
              <a:spcAft>
                <a:spcPct val="0"/>
              </a:spcAft>
              <a:defRPr sz="2400">
                <a:solidFill>
                  <a:schemeClr val="tx1"/>
                </a:solidFill>
                <a:latin typeface="Times New Roman" panose="02020603050405020304" pitchFamily="18" charset="0"/>
              </a:defRPr>
            </a:lvl7pPr>
            <a:lvl8pPr marL="3543300" indent="-342900" fontAlgn="base">
              <a:spcBef>
                <a:spcPct val="0"/>
              </a:spcBef>
              <a:spcAft>
                <a:spcPct val="0"/>
              </a:spcAft>
              <a:defRPr sz="2400">
                <a:solidFill>
                  <a:schemeClr val="tx1"/>
                </a:solidFill>
                <a:latin typeface="Times New Roman" panose="02020603050405020304" pitchFamily="18" charset="0"/>
              </a:defRPr>
            </a:lvl8pPr>
            <a:lvl9pPr marL="4000500" indent="-342900" fontAlgn="base">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s-MX" altLang="es-MX" sz="2399" b="1" dirty="0">
                <a:latin typeface="Comic Sans MS" panose="030F0702030302020204" pitchFamily="66" charset="0"/>
              </a:rPr>
              <a:t>Operaciones sobre grafos:  (para representación en memoria dinámica)</a:t>
            </a:r>
          </a:p>
          <a:p>
            <a:pPr marL="0" indent="0" algn="just">
              <a:spcBef>
                <a:spcPct val="50000"/>
              </a:spcBef>
            </a:pPr>
            <a:r>
              <a:rPr lang="es-MX" altLang="es-MX" sz="2399" dirty="0">
                <a:latin typeface="Comic Sans MS" panose="030F0702030302020204" pitchFamily="66" charset="0"/>
              </a:rPr>
              <a:t>  </a:t>
            </a:r>
            <a:r>
              <a:rPr lang="es-MX" altLang="es-MX" sz="2399" dirty="0" smtClean="0">
                <a:latin typeface="Comic Sans MS" panose="030F0702030302020204" pitchFamily="66" charset="0"/>
              </a:rPr>
              <a:t>  1</a:t>
            </a:r>
            <a:r>
              <a:rPr lang="es-MX" altLang="es-MX" sz="2399" dirty="0">
                <a:latin typeface="Comic Sans MS" panose="030F0702030302020204" pitchFamily="66" charset="0"/>
              </a:rPr>
              <a:t>) Insertar </a:t>
            </a:r>
            <a:r>
              <a:rPr lang="es-MX" altLang="es-MX" sz="2399" dirty="0" smtClean="0">
                <a:latin typeface="Comic Sans MS" panose="030F0702030302020204" pitchFamily="66" charset="0"/>
              </a:rPr>
              <a:t>Vértice</a:t>
            </a:r>
            <a:endParaRPr lang="es-MX" altLang="es-MX" sz="2399" dirty="0">
              <a:latin typeface="Comic Sans MS" panose="030F0702030302020204" pitchFamily="66" charset="0"/>
            </a:endParaRPr>
          </a:p>
          <a:p>
            <a:pPr marL="0" indent="0" algn="just">
              <a:spcBef>
                <a:spcPct val="50000"/>
              </a:spcBef>
            </a:pPr>
            <a:r>
              <a:rPr lang="es-MX" altLang="es-MX" sz="2399" dirty="0">
                <a:latin typeface="Comic Sans MS" panose="030F0702030302020204" pitchFamily="66" charset="0"/>
              </a:rPr>
              <a:t>    2) Buscar </a:t>
            </a:r>
            <a:r>
              <a:rPr lang="es-MX" altLang="es-MX" sz="2399" dirty="0" smtClean="0">
                <a:latin typeface="Comic Sans MS" panose="030F0702030302020204" pitchFamily="66" charset="0"/>
              </a:rPr>
              <a:t>Vértice </a:t>
            </a:r>
            <a:r>
              <a:rPr lang="es-MX" altLang="es-MX" sz="2399" dirty="0">
                <a:latin typeface="Comic Sans MS" panose="030F0702030302020204" pitchFamily="66" charset="0"/>
              </a:rPr>
              <a:t>(Imprimir Adyacentes)</a:t>
            </a:r>
          </a:p>
          <a:p>
            <a:pPr marL="0" indent="0" algn="just">
              <a:spcBef>
                <a:spcPct val="50000"/>
              </a:spcBef>
            </a:pPr>
            <a:r>
              <a:rPr lang="es-MX" altLang="es-MX" sz="2399" dirty="0">
                <a:latin typeface="Comic Sans MS" panose="030F0702030302020204" pitchFamily="66" charset="0"/>
              </a:rPr>
              <a:t>    3) Insertar Aristas</a:t>
            </a:r>
          </a:p>
          <a:p>
            <a:pPr marL="0" indent="0" algn="just">
              <a:spcBef>
                <a:spcPct val="50000"/>
              </a:spcBef>
            </a:pPr>
            <a:r>
              <a:rPr lang="es-MX" altLang="es-MX" sz="2399" dirty="0">
                <a:latin typeface="Comic Sans MS" panose="030F0702030302020204" pitchFamily="66" charset="0"/>
              </a:rPr>
              <a:t>    4) Eliminar </a:t>
            </a:r>
            <a:r>
              <a:rPr lang="es-MX" altLang="es-MX" sz="2399" dirty="0" smtClean="0">
                <a:latin typeface="Comic Sans MS" panose="030F0702030302020204" pitchFamily="66" charset="0"/>
              </a:rPr>
              <a:t>Vértice</a:t>
            </a:r>
            <a:endParaRPr lang="es-MX" altLang="es-MX" sz="2399" dirty="0">
              <a:latin typeface="Comic Sans MS" panose="030F0702030302020204" pitchFamily="66" charset="0"/>
            </a:endParaRPr>
          </a:p>
          <a:p>
            <a:pPr marL="0" indent="0" algn="just">
              <a:spcBef>
                <a:spcPct val="50000"/>
              </a:spcBef>
            </a:pPr>
            <a:r>
              <a:rPr lang="es-MX" altLang="es-MX" sz="2399" dirty="0">
                <a:latin typeface="Comic Sans MS" panose="030F0702030302020204" pitchFamily="66" charset="0"/>
              </a:rPr>
              <a:t>    5) Eliminar Aristas</a:t>
            </a:r>
          </a:p>
          <a:p>
            <a:pPr marL="0" indent="0" algn="just">
              <a:spcBef>
                <a:spcPct val="50000"/>
              </a:spcBef>
            </a:pPr>
            <a:r>
              <a:rPr lang="es-MX" altLang="es-MX" sz="2399" dirty="0">
                <a:latin typeface="Comic Sans MS" panose="030F0702030302020204" pitchFamily="66" charset="0"/>
              </a:rPr>
              <a:t>    6) Recorrer Grafo</a:t>
            </a:r>
          </a:p>
          <a:p>
            <a:pPr marL="0" indent="0" algn="just">
              <a:spcBef>
                <a:spcPct val="50000"/>
              </a:spcBef>
            </a:pPr>
            <a:r>
              <a:rPr lang="es-MX" altLang="es-MX" sz="2399" dirty="0">
                <a:latin typeface="Comic Sans MS" panose="030F0702030302020204" pitchFamily="66" charset="0"/>
              </a:rPr>
              <a:t>    7) Verificar </a:t>
            </a:r>
            <a:r>
              <a:rPr lang="es-MX" altLang="es-MX" sz="2399" dirty="0" smtClean="0">
                <a:latin typeface="Comic Sans MS" panose="030F0702030302020204" pitchFamily="66" charset="0"/>
              </a:rPr>
              <a:t>vacío</a:t>
            </a:r>
            <a:endParaRPr lang="es-MX" altLang="es-MX" sz="2399" dirty="0">
              <a:latin typeface="Comic Sans MS" panose="030F0702030302020204" pitchFamily="66" charset="0"/>
            </a:endParaRPr>
          </a:p>
          <a:p>
            <a:pPr algn="just">
              <a:spcBef>
                <a:spcPct val="50000"/>
              </a:spcBef>
              <a:buFontTx/>
              <a:buChar char="•"/>
            </a:pPr>
            <a:r>
              <a:rPr lang="es-MX" altLang="es-MX" sz="2399" dirty="0">
                <a:latin typeface="Comic Sans MS" panose="030F0702030302020204" pitchFamily="66" charset="0"/>
              </a:rPr>
              <a:t>Los vértices se mantienen en un </a:t>
            </a:r>
            <a:r>
              <a:rPr lang="es-MX" altLang="es-MX" sz="2399" dirty="0" smtClean="0">
                <a:latin typeface="Comic Sans MS" panose="030F0702030302020204" pitchFamily="66" charset="0"/>
              </a:rPr>
              <a:t>vector de </a:t>
            </a:r>
            <a:r>
              <a:rPr lang="es-MX" altLang="es-MX" sz="2399" dirty="0">
                <a:latin typeface="Comic Sans MS" panose="030F0702030302020204" pitchFamily="66" charset="0"/>
              </a:rPr>
              <a:t>vértices.</a:t>
            </a:r>
            <a:r>
              <a:rPr lang="en-US" altLang="es-MX" sz="2399" dirty="0">
                <a:latin typeface="Comic Sans MS" panose="030F0702030302020204" pitchFamily="66" charset="0"/>
              </a:rPr>
              <a:t> No </a:t>
            </a:r>
            <a:r>
              <a:rPr lang="es-MX" altLang="es-MX" sz="2399" dirty="0">
                <a:latin typeface="Comic Sans MS" panose="030F0702030302020204" pitchFamily="66" charset="0"/>
              </a:rPr>
              <a:t>pueden</a:t>
            </a:r>
            <a:r>
              <a:rPr lang="en-US" altLang="es-MX" sz="2399" dirty="0">
                <a:latin typeface="Comic Sans MS" panose="030F0702030302020204" pitchFamily="66" charset="0"/>
              </a:rPr>
              <a:t> </a:t>
            </a:r>
            <a:r>
              <a:rPr lang="es-MX" altLang="es-MX" sz="2399" dirty="0">
                <a:latin typeface="Comic Sans MS" panose="030F0702030302020204" pitchFamily="66" charset="0"/>
              </a:rPr>
              <a:t>existir</a:t>
            </a:r>
            <a:r>
              <a:rPr lang="en-US" altLang="es-MX" sz="2399" dirty="0">
                <a:latin typeface="Comic Sans MS" panose="030F0702030302020204" pitchFamily="66" charset="0"/>
              </a:rPr>
              <a:t> vertices </a:t>
            </a:r>
            <a:r>
              <a:rPr lang="es-MX" altLang="es-MX" sz="2399" dirty="0">
                <a:latin typeface="Comic Sans MS" panose="030F0702030302020204" pitchFamily="66" charset="0"/>
              </a:rPr>
              <a:t>repetidos</a:t>
            </a:r>
            <a:r>
              <a:rPr lang="en-US" altLang="es-MX" sz="2399" smtClean="0">
                <a:latin typeface="Comic Sans MS" panose="030F0702030302020204" pitchFamily="66" charset="0"/>
              </a:rPr>
              <a:t>.</a:t>
            </a:r>
            <a:endParaRPr lang="es-MX" altLang="es-MX" sz="2399" dirty="0">
              <a:latin typeface="Comic Sans MS" panose="030F0702030302020204" pitchFamily="66" charset="0"/>
            </a:endParaRPr>
          </a:p>
          <a:p>
            <a:pPr algn="just">
              <a:spcBef>
                <a:spcPct val="50000"/>
              </a:spcBef>
              <a:buFontTx/>
              <a:buChar char="•"/>
            </a:pPr>
            <a:r>
              <a:rPr lang="es-MX" altLang="es-MX" sz="2399" dirty="0">
                <a:latin typeface="Comic Sans MS" panose="030F0702030302020204" pitchFamily="66" charset="0"/>
              </a:rPr>
              <a:t>Los aristas se mantienen en una lista para cada vértice.</a:t>
            </a:r>
            <a:r>
              <a:rPr lang="en-US" altLang="es-MX" sz="2399" dirty="0">
                <a:latin typeface="Comic Sans MS" panose="030F0702030302020204" pitchFamily="66" charset="0"/>
              </a:rPr>
              <a:t> </a:t>
            </a:r>
            <a:endParaRPr lang="es-ES" altLang="es-MX" sz="2399" dirty="0">
              <a:latin typeface="Comic Sans MS" panose="030F0702030302020204" pitchFamily="66" charset="0"/>
            </a:endParaRPr>
          </a:p>
        </p:txBody>
      </p:sp>
    </p:spTree>
    <p:extLst>
      <p:ext uri="{BB962C8B-B14F-4D97-AF65-F5344CB8AC3E}">
        <p14:creationId xmlns:p14="http://schemas.microsoft.com/office/powerpoint/2010/main" val="1220736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Descripción de Árbol</a:t>
            </a:r>
            <a:endParaRPr lang="es-MX" dirty="0"/>
          </a:p>
        </p:txBody>
      </p:sp>
      <p:sp>
        <p:nvSpPr>
          <p:cNvPr id="3" name="Content Placeholder 2"/>
          <p:cNvSpPr>
            <a:spLocks noGrp="1"/>
          </p:cNvSpPr>
          <p:nvPr>
            <p:ph idx="1"/>
          </p:nvPr>
        </p:nvSpPr>
        <p:spPr/>
        <p:txBody>
          <a:bodyPr/>
          <a:lstStyle/>
          <a:p>
            <a:pPr marL="457063" indent="-457063">
              <a:buFont typeface="+mj-lt"/>
              <a:buAutoNum type="arabicPeriod"/>
            </a:pPr>
            <a:r>
              <a:rPr lang="es-ES_tradnl" altLang="es-MX" dirty="0" smtClean="0">
                <a:latin typeface="Times New Roman" panose="02020603050405020304" pitchFamily="18" charset="0"/>
              </a:rPr>
              <a:t>Existe </a:t>
            </a:r>
            <a:r>
              <a:rPr lang="es-ES_tradnl" altLang="es-MX" dirty="0">
                <a:latin typeface="Times New Roman" panose="02020603050405020304" pitchFamily="18" charset="0"/>
              </a:rPr>
              <a:t>un nodo especial denominado raíz(v1) del </a:t>
            </a:r>
            <a:r>
              <a:rPr lang="es-ES_tradnl" altLang="es-MX" dirty="0" smtClean="0">
                <a:latin typeface="Times New Roman" panose="02020603050405020304" pitchFamily="18" charset="0"/>
              </a:rPr>
              <a:t>árbol</a:t>
            </a:r>
          </a:p>
          <a:p>
            <a:pPr marL="457063" indent="-457063">
              <a:buFont typeface="+mj-lt"/>
              <a:buAutoNum type="arabicPeriod"/>
            </a:pPr>
            <a:r>
              <a:rPr lang="es-ES_tradnl" altLang="es-MX" dirty="0" smtClean="0">
                <a:latin typeface="Times New Roman" panose="02020603050405020304" pitchFamily="18" charset="0"/>
              </a:rPr>
              <a:t>Los </a:t>
            </a:r>
            <a:r>
              <a:rPr lang="es-ES_tradnl" altLang="es-MX" dirty="0">
                <a:latin typeface="Times New Roman" panose="02020603050405020304" pitchFamily="18" charset="0"/>
              </a:rPr>
              <a:t>nodos restantes (v2...</a:t>
            </a:r>
            <a:r>
              <a:rPr lang="es-ES_tradnl" altLang="es-MX" dirty="0" err="1">
                <a:latin typeface="Times New Roman" panose="02020603050405020304" pitchFamily="18" charset="0"/>
              </a:rPr>
              <a:t>vn</a:t>
            </a:r>
            <a:r>
              <a:rPr lang="es-ES_tradnl" altLang="es-MX" dirty="0">
                <a:latin typeface="Times New Roman" panose="02020603050405020304" pitchFamily="18" charset="0"/>
              </a:rPr>
              <a:t>) se dividen en m&gt;=0 conjuntos disjuntos denominados A1,A2,A3,...,Am donde cada uno de los cuales es, a su vez, un árbol </a:t>
            </a:r>
            <a:r>
              <a:rPr lang="es-ES_tradnl" altLang="es-MX" dirty="0" smtClean="0">
                <a:latin typeface="Times New Roman" panose="02020603050405020304" pitchFamily="18" charset="0"/>
              </a:rPr>
              <a:t>(subárbol </a:t>
            </a:r>
            <a:r>
              <a:rPr lang="es-ES_tradnl" altLang="es-MX" dirty="0">
                <a:latin typeface="Times New Roman" panose="02020603050405020304" pitchFamily="18" charset="0"/>
              </a:rPr>
              <a:t>del </a:t>
            </a:r>
            <a:r>
              <a:rPr lang="es-ES_tradnl" altLang="es-MX" dirty="0" smtClean="0">
                <a:latin typeface="Times New Roman" panose="02020603050405020304" pitchFamily="18" charset="0"/>
              </a:rPr>
              <a:t>raíz).</a:t>
            </a:r>
          </a:p>
          <a:p>
            <a:pPr marL="0" indent="0">
              <a:buNone/>
            </a:pPr>
            <a:endParaRPr lang="es-ES_tradnl" altLang="es-MX" dirty="0" smtClean="0">
              <a:latin typeface="Times New Roman" panose="02020603050405020304" pitchFamily="18" charset="0"/>
            </a:endParaRPr>
          </a:p>
          <a:p>
            <a:pPr marL="0" indent="0">
              <a:buNone/>
            </a:pPr>
            <a:r>
              <a:rPr lang="es-ES_tradnl" altLang="es-MX" dirty="0" smtClean="0">
                <a:latin typeface="Times New Roman" panose="02020603050405020304" pitchFamily="18" charset="0"/>
              </a:rPr>
              <a:t>La </a:t>
            </a:r>
            <a:r>
              <a:rPr lang="es-ES_tradnl" altLang="es-MX" dirty="0">
                <a:latin typeface="Times New Roman" panose="02020603050405020304" pitchFamily="18" charset="0"/>
              </a:rPr>
              <a:t>definición de árbol implica una estructura recursiva. Esto es, la definición del árbol se refiere a otros árboles. Un árbol con ningún nodo es un árbol nulo. No tiene raíz.</a:t>
            </a:r>
            <a:endParaRPr lang="es-ES" altLang="es-MX" dirty="0">
              <a:latin typeface="Times New Roman" panose="02020603050405020304" pitchFamily="18" charset="0"/>
            </a:endParaRPr>
          </a:p>
          <a:p>
            <a:pPr marL="0" indent="0">
              <a:buNone/>
            </a:pPr>
            <a:endParaRPr lang="es-ES" altLang="es-MX" dirty="0">
              <a:latin typeface="Times New Roman" panose="02020603050405020304" pitchFamily="18" charset="0"/>
            </a:endParaRPr>
          </a:p>
          <a:p>
            <a:endParaRPr lang="es-MX" dirty="0"/>
          </a:p>
        </p:txBody>
      </p:sp>
    </p:spTree>
    <p:extLst>
      <p:ext uri="{BB962C8B-B14F-4D97-AF65-F5344CB8AC3E}">
        <p14:creationId xmlns:p14="http://schemas.microsoft.com/office/powerpoint/2010/main" val="23890675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Terminología de Árboles</a:t>
            </a:r>
            <a:endParaRPr lang="es-MX" dirty="0"/>
          </a:p>
        </p:txBody>
      </p:sp>
      <p:sp>
        <p:nvSpPr>
          <p:cNvPr id="3" name="Content Placeholder 2"/>
          <p:cNvSpPr>
            <a:spLocks noGrp="1"/>
          </p:cNvSpPr>
          <p:nvPr>
            <p:ph idx="1"/>
          </p:nvPr>
        </p:nvSpPr>
        <p:spPr/>
        <p:txBody>
          <a:bodyPr/>
          <a:lstStyle/>
          <a:p>
            <a:r>
              <a:rPr lang="es-ES" altLang="es-MX" b="1" dirty="0"/>
              <a:t>Hijo:</a:t>
            </a:r>
            <a:r>
              <a:rPr lang="es-ES" altLang="es-MX" dirty="0"/>
              <a:t> Nodo que desciende de otro nodo.</a:t>
            </a:r>
          </a:p>
          <a:p>
            <a:r>
              <a:rPr lang="es-ES" altLang="es-MX" b="1" dirty="0"/>
              <a:t>Padre: </a:t>
            </a:r>
            <a:r>
              <a:rPr lang="es-ES" altLang="es-MX" dirty="0"/>
              <a:t>Nodo que tiene hijos (descendientes).</a:t>
            </a:r>
          </a:p>
          <a:p>
            <a:r>
              <a:rPr lang="es-ES" altLang="es-MX" b="1" dirty="0"/>
              <a:t>Raíz:</a:t>
            </a:r>
            <a:r>
              <a:rPr lang="es-ES" altLang="es-MX" dirty="0"/>
              <a:t> Único nodo que no tiene padre y tiene nivel </a:t>
            </a:r>
            <a:r>
              <a:rPr lang="es-ES" altLang="es-MX" dirty="0" smtClean="0"/>
              <a:t>1. </a:t>
            </a:r>
            <a:endParaRPr lang="es-ES" altLang="es-MX" dirty="0"/>
          </a:p>
          <a:p>
            <a:r>
              <a:rPr lang="es-ES" altLang="es-MX" b="1" dirty="0"/>
              <a:t>Hoja</a:t>
            </a:r>
            <a:r>
              <a:rPr lang="es-ES" altLang="es-MX" b="1" dirty="0">
                <a:solidFill>
                  <a:schemeClr val="folHlink"/>
                </a:solidFill>
              </a:rPr>
              <a:t> </a:t>
            </a:r>
            <a:r>
              <a:rPr lang="es-ES" altLang="es-MX" b="1" dirty="0"/>
              <a:t>(Terminal):</a:t>
            </a:r>
            <a:r>
              <a:rPr lang="es-ES" altLang="es-MX" dirty="0"/>
              <a:t> Nodo que sus árboles izquierdo y derecho están vacíos.</a:t>
            </a:r>
          </a:p>
          <a:p>
            <a:r>
              <a:rPr lang="es-ES" altLang="es-MX" b="1" dirty="0"/>
              <a:t>Camino:</a:t>
            </a:r>
            <a:r>
              <a:rPr lang="es-ES" altLang="es-MX" dirty="0"/>
              <a:t> Secuencia de aristas consecutivas que inician y terminan en un nodo.</a:t>
            </a:r>
          </a:p>
          <a:p>
            <a:r>
              <a:rPr lang="es-ES" altLang="es-MX" b="1" dirty="0"/>
              <a:t>Rama:</a:t>
            </a:r>
            <a:r>
              <a:rPr lang="es-ES" altLang="es-MX" dirty="0"/>
              <a:t> Camino que termina en una hoja.</a:t>
            </a:r>
          </a:p>
          <a:p>
            <a:r>
              <a:rPr lang="es-ES" altLang="es-MX" b="1" dirty="0"/>
              <a:t>Subárbol: </a:t>
            </a:r>
            <a:r>
              <a:rPr lang="es-ES" altLang="es-MX" dirty="0"/>
              <a:t>es un árbol que depende de otro árbol.</a:t>
            </a:r>
          </a:p>
          <a:p>
            <a:endParaRPr lang="es-MX" dirty="0"/>
          </a:p>
        </p:txBody>
      </p:sp>
    </p:spTree>
    <p:extLst>
      <p:ext uri="{BB962C8B-B14F-4D97-AF65-F5344CB8AC3E}">
        <p14:creationId xmlns:p14="http://schemas.microsoft.com/office/powerpoint/2010/main" val="37050590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Terminología de Árboles</a:t>
            </a:r>
          </a:p>
        </p:txBody>
      </p:sp>
      <p:sp>
        <p:nvSpPr>
          <p:cNvPr id="3" name="Content Placeholder 2"/>
          <p:cNvSpPr>
            <a:spLocks noGrp="1"/>
          </p:cNvSpPr>
          <p:nvPr>
            <p:ph idx="1"/>
          </p:nvPr>
        </p:nvSpPr>
        <p:spPr>
          <a:xfrm>
            <a:off x="1069569" y="2121748"/>
            <a:ext cx="10055781" cy="4329779"/>
          </a:xfrm>
        </p:spPr>
        <p:txBody>
          <a:bodyPr/>
          <a:lstStyle/>
          <a:p>
            <a:r>
              <a:rPr lang="es-MX" altLang="es-MX" b="1" dirty="0"/>
              <a:t>Arista: </a:t>
            </a:r>
            <a:r>
              <a:rPr lang="es-MX" altLang="es-MX" dirty="0"/>
              <a:t>Línea que une a 2 nodos.</a:t>
            </a:r>
            <a:endParaRPr lang="es-ES" altLang="es-MX" dirty="0"/>
          </a:p>
          <a:p>
            <a:r>
              <a:rPr lang="es-ES" altLang="es-MX" b="1" dirty="0"/>
              <a:t>Nivel:</a:t>
            </a:r>
            <a:r>
              <a:rPr lang="es-ES" altLang="es-MX" dirty="0"/>
              <a:t> Es el número de aristas entre ese nodo y la raíz.</a:t>
            </a:r>
          </a:p>
          <a:p>
            <a:r>
              <a:rPr lang="es-ES" altLang="es-MX" b="1" dirty="0"/>
              <a:t>Profundidad (Altura):</a:t>
            </a:r>
            <a:r>
              <a:rPr lang="es-ES" altLang="es-MX" dirty="0"/>
              <a:t> Máximo número de nodos de una rama desde la raíz ( Máximo Nivel + 1 ).</a:t>
            </a:r>
          </a:p>
          <a:p>
            <a:r>
              <a:rPr lang="es-MX" altLang="es-MX" b="1" dirty="0"/>
              <a:t>Generación: </a:t>
            </a:r>
            <a:r>
              <a:rPr lang="es-MX" altLang="es-MX" dirty="0"/>
              <a:t>Todos los nodos que tienen el mismo número de nivel.</a:t>
            </a:r>
            <a:endParaRPr lang="es-ES" altLang="es-MX" dirty="0"/>
          </a:p>
          <a:p>
            <a:r>
              <a:rPr lang="es-ES" altLang="es-MX" b="1" dirty="0"/>
              <a:t>Ancestro de X:</a:t>
            </a:r>
            <a:r>
              <a:rPr lang="es-ES" altLang="es-MX" dirty="0"/>
              <a:t> Cualquier nodo del cuál X es descendiente.</a:t>
            </a:r>
          </a:p>
          <a:p>
            <a:r>
              <a:rPr lang="es-ES" altLang="es-MX" b="1" dirty="0"/>
              <a:t>Descendiente de X: </a:t>
            </a:r>
            <a:r>
              <a:rPr lang="es-ES" altLang="es-MX" dirty="0"/>
              <a:t>Cualquier nodo que se encuentre en el subárbol donde X es raíz</a:t>
            </a:r>
            <a:r>
              <a:rPr lang="es-ES" altLang="es-MX" dirty="0" smtClean="0"/>
              <a:t>.</a:t>
            </a:r>
            <a:endParaRPr lang="es-MX" altLang="es-MX" dirty="0"/>
          </a:p>
        </p:txBody>
      </p:sp>
    </p:spTree>
    <p:extLst>
      <p:ext uri="{BB962C8B-B14F-4D97-AF65-F5344CB8AC3E}">
        <p14:creationId xmlns:p14="http://schemas.microsoft.com/office/powerpoint/2010/main" val="1353186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s-ES" altLang="es-MX" sz="3199" dirty="0"/>
              <a:t>Ejemplo de Árbol y Sus Componentes.</a:t>
            </a:r>
            <a:endParaRPr lang="es-MX" altLang="es-MX" sz="3199" dirty="0"/>
          </a:p>
        </p:txBody>
      </p:sp>
      <p:grpSp>
        <p:nvGrpSpPr>
          <p:cNvPr id="64532" name="Group 20"/>
          <p:cNvGrpSpPr>
            <a:grpSpLocks/>
          </p:cNvGrpSpPr>
          <p:nvPr/>
        </p:nvGrpSpPr>
        <p:grpSpPr bwMode="auto">
          <a:xfrm>
            <a:off x="2285404" y="2057757"/>
            <a:ext cx="5104070" cy="3199567"/>
            <a:chOff x="480" y="1296"/>
            <a:chExt cx="3216" cy="2016"/>
          </a:xfrm>
        </p:grpSpPr>
        <p:sp>
          <p:nvSpPr>
            <p:cNvPr id="64515" name="Oval 3"/>
            <p:cNvSpPr>
              <a:spLocks noChangeArrowheads="1"/>
            </p:cNvSpPr>
            <p:nvPr/>
          </p:nvSpPr>
          <p:spPr bwMode="auto">
            <a:xfrm>
              <a:off x="1728" y="1296"/>
              <a:ext cx="720"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b="1" dirty="0"/>
                <a:t>Pedro</a:t>
              </a:r>
              <a:endParaRPr lang="es-MX" altLang="es-MX" sz="2399" b="1" dirty="0"/>
            </a:p>
          </p:txBody>
        </p:sp>
        <p:sp>
          <p:nvSpPr>
            <p:cNvPr id="64516" name="Oval 4"/>
            <p:cNvSpPr>
              <a:spLocks noChangeArrowheads="1"/>
            </p:cNvSpPr>
            <p:nvPr/>
          </p:nvSpPr>
          <p:spPr bwMode="auto">
            <a:xfrm>
              <a:off x="864" y="1872"/>
              <a:ext cx="720"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b="1" dirty="0"/>
                <a:t>Juan</a:t>
              </a:r>
              <a:endParaRPr lang="es-MX" altLang="es-MX" sz="2399" b="1" dirty="0"/>
            </a:p>
          </p:txBody>
        </p:sp>
        <p:sp>
          <p:nvSpPr>
            <p:cNvPr id="64517" name="Oval 5"/>
            <p:cNvSpPr>
              <a:spLocks noChangeArrowheads="1"/>
            </p:cNvSpPr>
            <p:nvPr/>
          </p:nvSpPr>
          <p:spPr bwMode="auto">
            <a:xfrm>
              <a:off x="2544" y="1872"/>
              <a:ext cx="720"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b="1" dirty="0"/>
                <a:t>María</a:t>
              </a:r>
              <a:endParaRPr lang="es-MX" altLang="es-MX" sz="2399" b="1" dirty="0"/>
            </a:p>
          </p:txBody>
        </p:sp>
        <p:sp>
          <p:nvSpPr>
            <p:cNvPr id="64518" name="Oval 6"/>
            <p:cNvSpPr>
              <a:spLocks noChangeArrowheads="1"/>
            </p:cNvSpPr>
            <p:nvPr/>
          </p:nvSpPr>
          <p:spPr bwMode="auto">
            <a:xfrm>
              <a:off x="480" y="2448"/>
              <a:ext cx="720"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b="1" dirty="0"/>
                <a:t>Ana</a:t>
              </a:r>
              <a:endParaRPr lang="es-MX" altLang="es-MX" sz="2399" b="1" dirty="0"/>
            </a:p>
          </p:txBody>
        </p:sp>
        <p:sp>
          <p:nvSpPr>
            <p:cNvPr id="64519" name="Oval 7"/>
            <p:cNvSpPr>
              <a:spLocks noChangeArrowheads="1"/>
            </p:cNvSpPr>
            <p:nvPr/>
          </p:nvSpPr>
          <p:spPr bwMode="auto">
            <a:xfrm>
              <a:off x="1296" y="2448"/>
              <a:ext cx="720"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b="1" dirty="0"/>
                <a:t>Raúl</a:t>
              </a:r>
              <a:endParaRPr lang="es-MX" altLang="es-MX" sz="2399" b="1" dirty="0"/>
            </a:p>
          </p:txBody>
        </p:sp>
        <p:sp>
          <p:nvSpPr>
            <p:cNvPr id="64520" name="Oval 8"/>
            <p:cNvSpPr>
              <a:spLocks noChangeArrowheads="1"/>
            </p:cNvSpPr>
            <p:nvPr/>
          </p:nvSpPr>
          <p:spPr bwMode="auto">
            <a:xfrm>
              <a:off x="912" y="3024"/>
              <a:ext cx="720"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b="1" dirty="0"/>
                <a:t>Silvia</a:t>
              </a:r>
              <a:endParaRPr lang="es-MX" altLang="es-MX" sz="2399" b="1" dirty="0"/>
            </a:p>
          </p:txBody>
        </p:sp>
        <p:sp>
          <p:nvSpPr>
            <p:cNvPr id="64521" name="Oval 9"/>
            <p:cNvSpPr>
              <a:spLocks noChangeArrowheads="1"/>
            </p:cNvSpPr>
            <p:nvPr/>
          </p:nvSpPr>
          <p:spPr bwMode="auto">
            <a:xfrm>
              <a:off x="1728" y="3024"/>
              <a:ext cx="720"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b="1" dirty="0"/>
                <a:t>Sofía</a:t>
              </a:r>
              <a:endParaRPr lang="es-MX" altLang="es-MX" sz="2399" b="1" dirty="0"/>
            </a:p>
          </p:txBody>
        </p:sp>
        <p:sp>
          <p:nvSpPr>
            <p:cNvPr id="64522" name="Oval 10"/>
            <p:cNvSpPr>
              <a:spLocks noChangeArrowheads="1"/>
            </p:cNvSpPr>
            <p:nvPr/>
          </p:nvSpPr>
          <p:spPr bwMode="auto">
            <a:xfrm>
              <a:off x="2160" y="2448"/>
              <a:ext cx="720"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b="1" dirty="0"/>
                <a:t>Tito</a:t>
              </a:r>
              <a:endParaRPr lang="es-MX" altLang="es-MX" sz="2399" b="1" dirty="0"/>
            </a:p>
          </p:txBody>
        </p:sp>
        <p:sp>
          <p:nvSpPr>
            <p:cNvPr id="64523" name="Oval 11"/>
            <p:cNvSpPr>
              <a:spLocks noChangeArrowheads="1"/>
            </p:cNvSpPr>
            <p:nvPr/>
          </p:nvSpPr>
          <p:spPr bwMode="auto">
            <a:xfrm>
              <a:off x="2976" y="2448"/>
              <a:ext cx="720"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b="1" dirty="0"/>
                <a:t>Eli</a:t>
              </a:r>
              <a:endParaRPr lang="es-MX" altLang="es-MX" sz="2399" b="1" dirty="0"/>
            </a:p>
          </p:txBody>
        </p:sp>
        <p:sp>
          <p:nvSpPr>
            <p:cNvPr id="64524" name="Line 12"/>
            <p:cNvSpPr>
              <a:spLocks noChangeShapeType="1"/>
            </p:cNvSpPr>
            <p:nvPr/>
          </p:nvSpPr>
          <p:spPr bwMode="auto">
            <a:xfrm flipH="1">
              <a:off x="1392" y="1584"/>
              <a:ext cx="67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4525" name="Line 13"/>
            <p:cNvSpPr>
              <a:spLocks noChangeShapeType="1"/>
            </p:cNvSpPr>
            <p:nvPr/>
          </p:nvSpPr>
          <p:spPr bwMode="auto">
            <a:xfrm>
              <a:off x="2064" y="1584"/>
              <a:ext cx="62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4526" name="Line 14"/>
            <p:cNvSpPr>
              <a:spLocks noChangeShapeType="1"/>
            </p:cNvSpPr>
            <p:nvPr/>
          </p:nvSpPr>
          <p:spPr bwMode="auto">
            <a:xfrm flipH="1">
              <a:off x="816" y="2160"/>
              <a:ext cx="38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4527" name="Line 15"/>
            <p:cNvSpPr>
              <a:spLocks noChangeShapeType="1"/>
            </p:cNvSpPr>
            <p:nvPr/>
          </p:nvSpPr>
          <p:spPr bwMode="auto">
            <a:xfrm>
              <a:off x="1200" y="2160"/>
              <a:ext cx="38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4528" name="Line 16"/>
            <p:cNvSpPr>
              <a:spLocks noChangeShapeType="1"/>
            </p:cNvSpPr>
            <p:nvPr/>
          </p:nvSpPr>
          <p:spPr bwMode="auto">
            <a:xfrm flipH="1">
              <a:off x="2496" y="2160"/>
              <a:ext cx="38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4529" name="Line 17"/>
            <p:cNvSpPr>
              <a:spLocks noChangeShapeType="1"/>
            </p:cNvSpPr>
            <p:nvPr/>
          </p:nvSpPr>
          <p:spPr bwMode="auto">
            <a:xfrm>
              <a:off x="2880" y="2160"/>
              <a:ext cx="38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4530" name="Line 18"/>
            <p:cNvSpPr>
              <a:spLocks noChangeShapeType="1"/>
            </p:cNvSpPr>
            <p:nvPr/>
          </p:nvSpPr>
          <p:spPr bwMode="auto">
            <a:xfrm flipH="1">
              <a:off x="1296" y="2736"/>
              <a:ext cx="38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4531" name="Line 19"/>
            <p:cNvSpPr>
              <a:spLocks noChangeShapeType="1"/>
            </p:cNvSpPr>
            <p:nvPr/>
          </p:nvSpPr>
          <p:spPr bwMode="auto">
            <a:xfrm>
              <a:off x="1680" y="2736"/>
              <a:ext cx="38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grpSp>
      <p:sp>
        <p:nvSpPr>
          <p:cNvPr id="64533" name="Text Box 21"/>
          <p:cNvSpPr txBox="1">
            <a:spLocks noChangeArrowheads="1"/>
          </p:cNvSpPr>
          <p:nvPr/>
        </p:nvSpPr>
        <p:spPr bwMode="auto">
          <a:xfrm>
            <a:off x="2421894" y="5831850"/>
            <a:ext cx="652573" cy="399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MX" sz="1999" b="1" dirty="0"/>
              <a:t>hoja</a:t>
            </a:r>
            <a:endParaRPr lang="es-MX" altLang="es-MX" sz="1999" b="1" dirty="0"/>
          </a:p>
        </p:txBody>
      </p:sp>
      <p:sp>
        <p:nvSpPr>
          <p:cNvPr id="64534" name="Line 22"/>
          <p:cNvSpPr>
            <a:spLocks noChangeShapeType="1"/>
          </p:cNvSpPr>
          <p:nvPr/>
        </p:nvSpPr>
        <p:spPr bwMode="auto">
          <a:xfrm flipV="1">
            <a:off x="2894845" y="5333504"/>
            <a:ext cx="533261" cy="609441"/>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4535" name="Text Box 23"/>
          <p:cNvSpPr txBox="1">
            <a:spLocks noChangeArrowheads="1"/>
          </p:cNvSpPr>
          <p:nvPr/>
        </p:nvSpPr>
        <p:spPr bwMode="auto">
          <a:xfrm>
            <a:off x="3412235" y="1489581"/>
            <a:ext cx="561996" cy="399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MX" sz="1999" b="1" dirty="0"/>
              <a:t>raíz</a:t>
            </a:r>
            <a:endParaRPr lang="es-MX" altLang="es-MX" sz="1999" b="1" dirty="0"/>
          </a:p>
        </p:txBody>
      </p:sp>
      <p:sp>
        <p:nvSpPr>
          <p:cNvPr id="64536" name="Line 24"/>
          <p:cNvSpPr>
            <a:spLocks noChangeShapeType="1"/>
          </p:cNvSpPr>
          <p:nvPr/>
        </p:nvSpPr>
        <p:spPr bwMode="auto">
          <a:xfrm>
            <a:off x="4037548" y="1753036"/>
            <a:ext cx="685621" cy="304721"/>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4537" name="Text Box 25"/>
          <p:cNvSpPr txBox="1">
            <a:spLocks noChangeArrowheads="1"/>
          </p:cNvSpPr>
          <p:nvPr/>
        </p:nvSpPr>
        <p:spPr bwMode="auto">
          <a:xfrm>
            <a:off x="1660093" y="3013184"/>
            <a:ext cx="776998" cy="399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MX" sz="1999" b="1" dirty="0"/>
              <a:t>arista</a:t>
            </a:r>
            <a:endParaRPr lang="es-MX" altLang="es-MX" sz="1999" b="1" dirty="0"/>
          </a:p>
        </p:txBody>
      </p:sp>
      <p:sp>
        <p:nvSpPr>
          <p:cNvPr id="64538" name="Line 26"/>
          <p:cNvSpPr>
            <a:spLocks noChangeShapeType="1"/>
          </p:cNvSpPr>
          <p:nvPr/>
        </p:nvSpPr>
        <p:spPr bwMode="auto">
          <a:xfrm>
            <a:off x="2361585" y="3352820"/>
            <a:ext cx="685621" cy="304721"/>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4539" name="Text Box 27"/>
          <p:cNvSpPr txBox="1">
            <a:spLocks noChangeArrowheads="1"/>
          </p:cNvSpPr>
          <p:nvPr/>
        </p:nvSpPr>
        <p:spPr bwMode="auto">
          <a:xfrm>
            <a:off x="6078541" y="5146228"/>
            <a:ext cx="1256748" cy="399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MX" sz="1999" b="1" dirty="0"/>
              <a:t>hermanos</a:t>
            </a:r>
            <a:endParaRPr lang="es-MX" altLang="es-MX" sz="1999" b="1" dirty="0"/>
          </a:p>
        </p:txBody>
      </p:sp>
      <p:sp>
        <p:nvSpPr>
          <p:cNvPr id="64540" name="Line 28"/>
          <p:cNvSpPr>
            <a:spLocks noChangeShapeType="1"/>
          </p:cNvSpPr>
          <p:nvPr/>
        </p:nvSpPr>
        <p:spPr bwMode="auto">
          <a:xfrm flipH="1" flipV="1">
            <a:off x="5865871" y="4419342"/>
            <a:ext cx="837982" cy="83798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4541" name="Line 29"/>
          <p:cNvSpPr>
            <a:spLocks noChangeShapeType="1"/>
          </p:cNvSpPr>
          <p:nvPr/>
        </p:nvSpPr>
        <p:spPr bwMode="auto">
          <a:xfrm flipV="1">
            <a:off x="6703853" y="4419342"/>
            <a:ext cx="380901" cy="83798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4542" name="Text Box 30"/>
          <p:cNvSpPr txBox="1">
            <a:spLocks noChangeArrowheads="1"/>
          </p:cNvSpPr>
          <p:nvPr/>
        </p:nvSpPr>
        <p:spPr bwMode="auto">
          <a:xfrm>
            <a:off x="6078542" y="1870481"/>
            <a:ext cx="914628" cy="399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MX" sz="1999" b="1" dirty="0"/>
              <a:t>Nivel 1</a:t>
            </a:r>
            <a:endParaRPr lang="es-MX" altLang="es-MX" sz="1999" b="1" dirty="0"/>
          </a:p>
        </p:txBody>
      </p:sp>
      <p:sp>
        <p:nvSpPr>
          <p:cNvPr id="64543" name="Text Box 31"/>
          <p:cNvSpPr txBox="1">
            <a:spLocks noChangeArrowheads="1"/>
          </p:cNvSpPr>
          <p:nvPr/>
        </p:nvSpPr>
        <p:spPr bwMode="auto">
          <a:xfrm>
            <a:off x="7449785" y="2860823"/>
            <a:ext cx="1037386" cy="46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MX" sz="2399" dirty="0"/>
              <a:t>Nivel 2</a:t>
            </a:r>
            <a:endParaRPr lang="es-MX" altLang="es-MX" sz="2399" dirty="0"/>
          </a:p>
        </p:txBody>
      </p:sp>
      <p:sp>
        <p:nvSpPr>
          <p:cNvPr id="64544" name="Text Box 32"/>
          <p:cNvSpPr txBox="1">
            <a:spLocks noChangeArrowheads="1"/>
          </p:cNvSpPr>
          <p:nvPr/>
        </p:nvSpPr>
        <p:spPr bwMode="auto">
          <a:xfrm>
            <a:off x="7830686" y="3774985"/>
            <a:ext cx="1037386" cy="46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MX" sz="2399" dirty="0"/>
              <a:t>Nivel 3</a:t>
            </a:r>
            <a:endParaRPr lang="es-MX" altLang="es-MX" sz="2399" dirty="0"/>
          </a:p>
        </p:txBody>
      </p:sp>
      <p:sp>
        <p:nvSpPr>
          <p:cNvPr id="64545" name="Text Box 33"/>
          <p:cNvSpPr txBox="1">
            <a:spLocks noChangeArrowheads="1"/>
          </p:cNvSpPr>
          <p:nvPr/>
        </p:nvSpPr>
        <p:spPr bwMode="auto">
          <a:xfrm>
            <a:off x="8971832" y="3413061"/>
            <a:ext cx="2027784" cy="19378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MX" sz="2399"/>
              <a:t>Ancestro?</a:t>
            </a:r>
          </a:p>
          <a:p>
            <a:r>
              <a:rPr lang="es-ES" altLang="es-MX" sz="2399"/>
              <a:t>Descendiente?</a:t>
            </a:r>
          </a:p>
          <a:p>
            <a:r>
              <a:rPr lang="es-ES" altLang="es-MX" sz="2399"/>
              <a:t># de nodos?</a:t>
            </a:r>
          </a:p>
          <a:p>
            <a:r>
              <a:rPr lang="es-ES" altLang="es-MX" sz="2399"/>
              <a:t>Altura?</a:t>
            </a:r>
          </a:p>
          <a:p>
            <a:r>
              <a:rPr lang="es-ES" altLang="es-MX" sz="2399"/>
              <a:t>Generación?</a:t>
            </a:r>
            <a:endParaRPr lang="es-MX" altLang="es-MX" sz="2399"/>
          </a:p>
        </p:txBody>
      </p:sp>
      <p:sp>
        <p:nvSpPr>
          <p:cNvPr id="64546" name="Rectangle 34"/>
          <p:cNvSpPr>
            <a:spLocks noChangeArrowheads="1"/>
          </p:cNvSpPr>
          <p:nvPr/>
        </p:nvSpPr>
        <p:spPr bwMode="auto">
          <a:xfrm>
            <a:off x="4875530" y="2819559"/>
            <a:ext cx="2666305" cy="18283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64547" name="Text Box 35"/>
          <p:cNvSpPr txBox="1">
            <a:spLocks noChangeArrowheads="1"/>
          </p:cNvSpPr>
          <p:nvPr/>
        </p:nvSpPr>
        <p:spPr bwMode="auto">
          <a:xfrm>
            <a:off x="6764164" y="2403742"/>
            <a:ext cx="2064771" cy="399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MX" sz="1999" b="1" dirty="0"/>
              <a:t>Subárbol derecho</a:t>
            </a:r>
            <a:endParaRPr lang="es-MX" altLang="es-MX" sz="1999" b="1" dirty="0"/>
          </a:p>
        </p:txBody>
      </p:sp>
      <p:sp>
        <p:nvSpPr>
          <p:cNvPr id="2" name="Rectangle 1"/>
          <p:cNvSpPr/>
          <p:nvPr/>
        </p:nvSpPr>
        <p:spPr>
          <a:xfrm>
            <a:off x="3630360" y="5799031"/>
            <a:ext cx="6094413" cy="1568739"/>
          </a:xfrm>
          <a:prstGeom prst="rect">
            <a:avLst/>
          </a:prstGeom>
        </p:spPr>
        <p:txBody>
          <a:bodyPr>
            <a:spAutoFit/>
          </a:bodyPr>
          <a:lstStyle/>
          <a:p>
            <a:pPr>
              <a:spcBef>
                <a:spcPct val="50000"/>
              </a:spcBef>
            </a:pPr>
            <a:r>
              <a:rPr lang="es-ES_tradnl" altLang="es-MX" sz="2399" dirty="0">
                <a:latin typeface="Times New Roman" panose="02020603050405020304" pitchFamily="18" charset="0"/>
              </a:rPr>
              <a:t>Nivel es el número de arcos que deben ser recorridos para llegar a un determinado nodo. La raíz tiene nivel 1 (algunos autores la manejan con nivel 0).</a:t>
            </a:r>
            <a:endParaRPr lang="es-ES" altLang="es-MX" sz="2399" dirty="0">
              <a:latin typeface="Times New Roman" panose="02020603050405020304" pitchFamily="18" charset="0"/>
            </a:endParaRPr>
          </a:p>
        </p:txBody>
      </p:sp>
    </p:spTree>
    <p:extLst>
      <p:ext uri="{BB962C8B-B14F-4D97-AF65-F5344CB8AC3E}">
        <p14:creationId xmlns:p14="http://schemas.microsoft.com/office/powerpoint/2010/main" val="137017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Tema de Offic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Tema de Offic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2.xml><?xml version="1.0" encoding="utf-8"?>
<ds:datastoreItem xmlns:ds="http://schemas.openxmlformats.org/officeDocument/2006/customXml" ds:itemID="{F301D382-32B0-43EE-932C-28906AF37617}">
  <ds:schemaRefs>
    <ds:schemaRef ds:uri="4873beb7-5857-4685-be1f-d57550cc96cc"/>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TM02900688[[fn=Faceta]]</Template>
  <TotalTime>0</TotalTime>
  <Words>2784</Words>
  <Application>Microsoft Office PowerPoint</Application>
  <PresentationFormat>Personalizado</PresentationFormat>
  <Paragraphs>611</Paragraphs>
  <Slides>51</Slides>
  <Notes>1</Notes>
  <HiddenSlides>0</HiddenSlides>
  <MMClips>0</MMClips>
  <ScaleCrop>false</ScaleCrop>
  <HeadingPairs>
    <vt:vector size="8" baseType="variant">
      <vt:variant>
        <vt:lpstr>Fuentes usadas</vt:lpstr>
      </vt:variant>
      <vt:variant>
        <vt:i4>10</vt:i4>
      </vt:variant>
      <vt:variant>
        <vt:lpstr>Tema</vt:lpstr>
      </vt:variant>
      <vt:variant>
        <vt:i4>1</vt:i4>
      </vt:variant>
      <vt:variant>
        <vt:lpstr>Servidores OLE incrustados</vt:lpstr>
      </vt:variant>
      <vt:variant>
        <vt:i4>1</vt:i4>
      </vt:variant>
      <vt:variant>
        <vt:lpstr>Títulos de diapositiva</vt:lpstr>
      </vt:variant>
      <vt:variant>
        <vt:i4>51</vt:i4>
      </vt:variant>
    </vt:vector>
  </HeadingPairs>
  <TitlesOfParts>
    <vt:vector size="63" baseType="lpstr">
      <vt:lpstr>Arial</vt:lpstr>
      <vt:lpstr>Calibri</vt:lpstr>
      <vt:lpstr>Calibri Light</vt:lpstr>
      <vt:lpstr>Century Gothic</vt:lpstr>
      <vt:lpstr>Comic Sans MS</vt:lpstr>
      <vt:lpstr>Courier New</vt:lpstr>
      <vt:lpstr>Times New Roman</vt:lpstr>
      <vt:lpstr>Verdana</vt:lpstr>
      <vt:lpstr>Wingdings</vt:lpstr>
      <vt:lpstr>Wingdings 2</vt:lpstr>
      <vt:lpstr>HDOfficeLightV0</vt:lpstr>
      <vt:lpstr>Visio</vt:lpstr>
      <vt:lpstr>Unidad IV</vt:lpstr>
      <vt:lpstr>Contenido Unidad IV</vt:lpstr>
      <vt:lpstr>Introducción a ED Árbol: </vt:lpstr>
      <vt:lpstr>Introducción a ED Árbol: </vt:lpstr>
      <vt:lpstr>4.1. Clasificación de árboles</vt:lpstr>
      <vt:lpstr>Descripción de Árbol</vt:lpstr>
      <vt:lpstr>Terminología de Árboles</vt:lpstr>
      <vt:lpstr>Terminología de Árboles</vt:lpstr>
      <vt:lpstr>Ejemplo de Árbol y Sus Componentes.</vt:lpstr>
      <vt:lpstr>Presentación de PowerPoint</vt:lpstr>
      <vt:lpstr>4.1.1. Clasificación de árboles  </vt:lpstr>
      <vt:lpstr>Presentación de PowerPoint</vt:lpstr>
      <vt:lpstr>Arboles Binarios</vt:lpstr>
      <vt:lpstr>Presentación de PowerPoint</vt:lpstr>
      <vt:lpstr>Árboles de Búsqueda Binarios</vt:lpstr>
      <vt:lpstr>Árboles de Búsqueda Binarios</vt:lpstr>
      <vt:lpstr>4.1.2 Operaciones básicas sobre árboles binarios</vt:lpstr>
      <vt:lpstr>Presentación de PowerPoint</vt:lpstr>
      <vt:lpstr>Presentación de PowerPoint</vt:lpstr>
      <vt:lpstr>Ejemplo de recorridos</vt:lpstr>
      <vt:lpstr>Presentación de PowerPoint</vt:lpstr>
      <vt:lpstr>Presentación de PowerPoint</vt:lpstr>
      <vt:lpstr>Presentación de PowerPoint</vt:lpstr>
      <vt:lpstr>Presentación de PowerPoint</vt:lpstr>
      <vt:lpstr>Ejercicio</vt:lpstr>
      <vt:lpstr>Menú árboles:</vt:lpstr>
      <vt:lpstr>Borrar nodos en ABB</vt:lpstr>
      <vt:lpstr>Presentación de PowerPoint</vt:lpstr>
      <vt:lpstr>Presentación de PowerPoint</vt:lpstr>
      <vt:lpstr>Presentación de PowerPoint</vt:lpstr>
      <vt:lpstr>Proyecto Arboles</vt:lpstr>
      <vt:lpstr>4.2 Grafos </vt:lpstr>
      <vt:lpstr>Definición de Grafos</vt:lpstr>
      <vt:lpstr>Presentación de PowerPoint</vt:lpstr>
      <vt:lpstr>Presentación de PowerPoint</vt:lpstr>
      <vt:lpstr>Presentación de PowerPoint</vt:lpstr>
      <vt:lpstr>Utilidades</vt:lpstr>
      <vt:lpstr>Introducción: aplicaciones</vt:lpstr>
      <vt:lpstr>Grafo dirigido</vt:lpstr>
      <vt:lpstr>Grafos Dirigidos</vt:lpstr>
      <vt:lpstr>Presentación de PowerPoint</vt:lpstr>
      <vt:lpstr>Presentación de PowerPoint</vt:lpstr>
      <vt:lpstr>Presentación de PowerPoint</vt:lpstr>
      <vt:lpstr>Presentación de PowerPoint</vt:lpstr>
      <vt:lpstr>4.2.1. Representación de Grafos</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2017-01-29T01:04:52Z</dcterms:created>
  <dcterms:modified xsi:type="dcterms:W3CDTF">2017-11-30T18:37:44Z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