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39"/>
  </p:notesMasterIdLst>
  <p:handoutMasterIdLst>
    <p:handoutMasterId r:id="rId40"/>
  </p:handoutMasterIdLst>
  <p:sldIdLst>
    <p:sldId id="282" r:id="rId5"/>
    <p:sldId id="283" r:id="rId6"/>
    <p:sldId id="284" r:id="rId7"/>
    <p:sldId id="285" r:id="rId8"/>
    <p:sldId id="286" r:id="rId9"/>
    <p:sldId id="287" r:id="rId10"/>
    <p:sldId id="288" r:id="rId11"/>
    <p:sldId id="289" r:id="rId12"/>
    <p:sldId id="290" r:id="rId13"/>
    <p:sldId id="291" r:id="rId14"/>
    <p:sldId id="292"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p:cViewPr>
        <p:scale>
          <a:sx n="75" d="100"/>
          <a:sy n="75" d="100"/>
        </p:scale>
        <p:origin x="3342" y="79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solidFill>
                <a:schemeClr val="tx2"/>
              </a:solidFill>
            </a:endParaRPr>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5DD6FA3E-F0AA-4174-B4A2-E5A74C55C518}" type="datetime1">
              <a:rPr lang="es-ES" smtClean="0">
                <a:solidFill>
                  <a:schemeClr val="tx2"/>
                </a:solidFill>
              </a:rPr>
              <a:pPr algn="r" rtl="0"/>
              <a:t>04/12/2017</a:t>
            </a:fld>
            <a:endParaRPr lang="es-ES" dirty="0">
              <a:solidFill>
                <a:schemeClr val="tx2"/>
              </a:solidFill>
            </a:endParaRPr>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solidFill>
                <a:schemeClr val="tx2"/>
              </a:solidFill>
            </a:endParaRPr>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s-ES">
                <a:solidFill>
                  <a:schemeClr val="tx2"/>
                </a:solidFill>
              </a:rPr>
              <a:pPr algn="r" rtl="0"/>
              <a:t>‹Nº›</a:t>
            </a:fld>
            <a:endParaRPr lang="es-ES"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E142CE8E-1509-4367-B318-56C7A1E910B6}" type="datetime1">
              <a:rPr lang="es-ES" smtClean="0"/>
              <a:pPr/>
              <a:t>04/12/2017</a:t>
            </a:fld>
            <a:endParaRPr lang="es-ES"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es-ES" smtClean="0"/>
              <a:pPr/>
              <a:t>‹Nº›</a:t>
            </a:fld>
            <a:endParaRPr lang="es-E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4530"/>
            <a:ext cx="9141619" cy="2387600"/>
          </a:xfrm>
        </p:spPr>
        <p:txBody>
          <a:bodyPr anchor="b">
            <a:normAutofit/>
          </a:bodyPr>
          <a:lstStyle>
            <a:lvl1pPr algn="ctr">
              <a:defRPr sz="5998"/>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3603" y="3602038"/>
            <a:ext cx="9141619" cy="1655762"/>
          </a:xfrm>
        </p:spPr>
        <p:txBody>
          <a:bodyPr>
            <a:normAutofit/>
          </a:bodyPr>
          <a:lstStyle>
            <a:lvl1pPr marL="0" indent="0" algn="ctr">
              <a:buNone/>
              <a:defRPr sz="2399">
                <a:solidFill>
                  <a:schemeClr val="tx1">
                    <a:lumMod val="75000"/>
                    <a:lumOff val="25000"/>
                  </a:schemeClr>
                </a:solidFill>
              </a:defRPr>
            </a:lvl1pPr>
            <a:lvl2pPr marL="457063" indent="0" algn="ctr">
              <a:buNone/>
              <a:defRPr sz="27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169506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DA6EC49-7015-4469-9A74-004F639B3FDA}" type="datetime1">
              <a:rPr lang="es-ES" smtClean="0"/>
              <a:pPr/>
              <a:t>04/12/2017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7108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0362"/>
            <a:ext cx="2628215" cy="581183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37982" y="360363"/>
            <a:ext cx="7732286" cy="58118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F778434-5D58-47CE-9224-ED2BB79A18DD}" type="datetime1">
              <a:rPr lang="es-ES" smtClean="0"/>
              <a:pPr/>
              <a:t>04/12/2017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591C5AD9-787D-40FA-8A4D-16A055B9AF81}" type="slidenum">
              <a:rPr lang="es-ES" noProof="0" smtClean="0"/>
              <a:t>‹Nº›</a:t>
            </a:fld>
            <a:endParaRPr lang="es-ES" noProof="0" dirty="0"/>
          </a:p>
        </p:txBody>
      </p:sp>
    </p:spTree>
    <p:extLst>
      <p:ext uri="{BB962C8B-B14F-4D97-AF65-F5344CB8AC3E}">
        <p14:creationId xmlns:p14="http://schemas.microsoft.com/office/powerpoint/2010/main" val="306899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5431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F3C807-97E5-4EB1-B67A-316AEC28F394}" type="datetime1">
              <a:rPr lang="es-ES" smtClean="0"/>
              <a:pPr/>
              <a:t>04/12/2017</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18351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633" y="1712423"/>
            <a:ext cx="10512862" cy="2851208"/>
          </a:xfrm>
        </p:spPr>
        <p:txBody>
          <a:bodyPr anchor="b">
            <a:normAutofit/>
          </a:bodyPr>
          <a:lstStyle>
            <a:lvl1pPr>
              <a:defRPr sz="5998"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633" y="4552634"/>
            <a:ext cx="10512862" cy="1500187"/>
          </a:xfrm>
        </p:spPr>
        <p:txBody>
          <a:bodyPr anchor="t">
            <a:normAutofit/>
          </a:bodyPr>
          <a:lstStyle>
            <a:lvl1pPr marL="0" indent="0">
              <a:buNone/>
              <a:defRPr sz="23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50F84E2-2D7A-43CF-AC90-352A289A783A}"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414930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4907"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592" y="1828801"/>
            <a:ext cx="5180251"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91690F1-80DA-4D8B-B458-8D4BD410131D}" type="datetime1">
              <a:rPr lang="es-ES" smtClean="0"/>
              <a:pPr/>
              <a:t>04/12/2017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4085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4907" y="1681851"/>
            <a:ext cx="5154857" cy="825699"/>
          </a:xfrm>
        </p:spPr>
        <p:txBody>
          <a:bodyPr anchor="b">
            <a:normAutofit/>
          </a:bodyPr>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44907" y="2507551"/>
            <a:ext cx="5154857"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0593" y="1681851"/>
            <a:ext cx="5180252" cy="825698"/>
          </a:xfrm>
        </p:spPr>
        <p:txBody>
          <a:bodyPr anchor="b"/>
          <a:lstStyle>
            <a:lvl1pPr marL="0" indent="0">
              <a:spcBef>
                <a:spcPts val="0"/>
              </a:spcBef>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0593" y="2507551"/>
            <a:ext cx="5180252"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BA778C7E-2806-4739-BD8D-319D61955722}" type="datetime1">
              <a:rPr lang="es-ES" smtClean="0"/>
              <a:pPr/>
              <a:t>04/12/2017</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785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8437A7-884C-4343-A93E-6370C2487814}" type="datetime1">
              <a:rPr lang="es-ES" smtClean="0"/>
              <a:pPr/>
              <a:t>04/12/2017</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03206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D79CC-2E17-4813-9B77-E03A744EFEA4}" type="datetime1">
              <a:rPr lang="es-ES" smtClean="0"/>
              <a:pPr/>
              <a:t>04/12/2017</a:t>
            </a:fld>
            <a:endParaRPr lang="es-ES"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EB37DED6-D4C7-42EE-AB49-D2E39E64FDE4}" type="slidenum">
              <a:rPr lang="es-ES" noProof="0" smtClean="0"/>
              <a:t>‹Nº›</a:t>
            </a:fld>
            <a:endParaRPr lang="es-ES" noProof="0" dirty="0"/>
          </a:p>
        </p:txBody>
      </p:sp>
    </p:spTree>
    <p:extLst>
      <p:ext uri="{BB962C8B-B14F-4D97-AF65-F5344CB8AC3E}">
        <p14:creationId xmlns:p14="http://schemas.microsoft.com/office/powerpoint/2010/main" val="405716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930896" cy="1600197"/>
          </a:xfrm>
        </p:spPr>
        <p:txBody>
          <a:bodyPr anchor="b">
            <a:normAutofit/>
          </a:bodyPr>
          <a:lstStyle>
            <a:lvl1pPr>
              <a:defRPr sz="3199"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0250" y="990600"/>
            <a:ext cx="6170593" cy="4876800"/>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029" y="2057399"/>
            <a:ext cx="3930896" cy="3810001"/>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4229622-6F3C-4902-9962-43BF7D6E67A7}" type="datetime1">
              <a:rPr lang="es-ES" smtClean="0"/>
              <a:pPr/>
              <a:t>04/12/2017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188218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0"/>
            <a:ext cx="3930896" cy="1600200"/>
          </a:xfrm>
        </p:spPr>
        <p:txBody>
          <a:bodyPr anchor="b">
            <a:normAutofit/>
          </a:bodyPr>
          <a:lstStyle>
            <a:lvl1pPr>
              <a:defRPr sz="3199"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5180250" y="990600"/>
            <a:ext cx="6170593" cy="487680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1029" y="2057400"/>
            <a:ext cx="3930896" cy="3810000"/>
          </a:xfrm>
        </p:spPr>
        <p:txBody>
          <a:bodyPr>
            <a:normAutofit/>
          </a:bodyPr>
          <a:lstStyle>
            <a:lvl1pPr marL="0" indent="0">
              <a:lnSpc>
                <a:spcPct val="90000"/>
              </a:lnSpc>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4F52E44-9152-44CF-BA11-17304D98E8E7}" type="datetime1">
              <a:rPr lang="es-ES" smtClean="0"/>
              <a:pPr/>
              <a:t>04/12/2017</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2DFBB78A-01B4-41F2-96B0-677A4A282832}" type="slidenum">
              <a:rPr lang="es-ES" noProof="0" smtClean="0"/>
              <a:t>‹Nº›</a:t>
            </a:fld>
            <a:endParaRPr lang="es-ES" noProof="0" dirty="0"/>
          </a:p>
        </p:txBody>
      </p:sp>
    </p:spTree>
    <p:extLst>
      <p:ext uri="{BB962C8B-B14F-4D97-AF65-F5344CB8AC3E}">
        <p14:creationId xmlns:p14="http://schemas.microsoft.com/office/powerpoint/2010/main" val="368492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4907" y="365760"/>
            <a:ext cx="10512862"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4907" y="1828801"/>
            <a:ext cx="10512862"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6F3C807-97E5-4EB1-B67A-316AEC28F394}" type="datetime1">
              <a:rPr lang="es-ES" smtClean="0"/>
              <a:pPr/>
              <a:t>04/12/2017</a:t>
            </a:fld>
            <a:endParaRPr lang="es-E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rtl="0"/>
            <a:endParaRPr lang="es-ES" noProof="0" dirty="0"/>
          </a:p>
        </p:txBody>
      </p:sp>
      <p:sp>
        <p:nvSpPr>
          <p:cNvPr id="6" name="Slide Number Placeholder 5"/>
          <p:cNvSpPr>
            <a:spLocks noGrp="1"/>
          </p:cNvSpPr>
          <p:nvPr>
            <p:ph type="sldNum" sz="quarter" idx="4"/>
          </p:nvPr>
        </p:nvSpPr>
        <p:spPr>
          <a:xfrm>
            <a:off x="8615283" y="6356351"/>
            <a:ext cx="274248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B37DED6-D4C7-42EE-AB49-D2E39E64FDE4}" type="slidenum">
              <a:rPr lang="es-ES" smtClean="0"/>
              <a:pPr/>
              <a:t>‹Nº›</a:t>
            </a:fld>
            <a:endParaRPr lang="es-ES" dirty="0"/>
          </a:p>
        </p:txBody>
      </p:sp>
    </p:spTree>
    <p:extLst>
      <p:ext uri="{BB962C8B-B14F-4D97-AF65-F5344CB8AC3E}">
        <p14:creationId xmlns:p14="http://schemas.microsoft.com/office/powerpoint/2010/main" val="331109561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Wingdings 2" pitchFamily="18" charset="2"/>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Wingdings 2" pitchFamily="18" charset="2"/>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Wingdings 2" pitchFamily="18" charset="2"/>
        <a:buChar char=""/>
        <a:defRPr sz="1799" kern="1200">
          <a:solidFill>
            <a:schemeClr val="tx1"/>
          </a:solidFill>
          <a:latin typeface="+mn-lt"/>
          <a:ea typeface="+mn-ea"/>
          <a:cs typeface="+mn-cs"/>
        </a:defRPr>
      </a:lvl5pPr>
      <a:lvl6pPr marL="2513846"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6pPr>
      <a:lvl7pPr marL="2970908"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7pPr>
      <a:lvl8pPr marL="3427971"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8pPr>
      <a:lvl9pPr marL="3885034" indent="-228531" algn="l" defTabSz="914126" rtl="0" eaLnBrk="1" latinLnBrk="0" hangingPunct="1">
        <a:spcBef>
          <a:spcPct val="20000"/>
        </a:spcBef>
        <a:buFont typeface="Wingdings 2" pitchFamily="18" charset="2"/>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Unidad V</a:t>
            </a:r>
            <a:endParaRPr lang="es-MX" dirty="0"/>
          </a:p>
        </p:txBody>
      </p:sp>
      <p:sp>
        <p:nvSpPr>
          <p:cNvPr id="5" name="Text Placeholder 4"/>
          <p:cNvSpPr>
            <a:spLocks noGrp="1"/>
          </p:cNvSpPr>
          <p:nvPr>
            <p:ph type="body" idx="1"/>
          </p:nvPr>
        </p:nvSpPr>
        <p:spPr/>
        <p:txBody>
          <a:bodyPr/>
          <a:lstStyle/>
          <a:p>
            <a:r>
              <a:rPr lang="es-MX" dirty="0" smtClean="0"/>
              <a:t>Métodos de Ordenamiento</a:t>
            </a:r>
            <a:endParaRPr lang="es-MX" dirty="0"/>
          </a:p>
        </p:txBody>
      </p:sp>
    </p:spTree>
    <p:extLst>
      <p:ext uri="{BB962C8B-B14F-4D97-AF65-F5344CB8AC3E}">
        <p14:creationId xmlns:p14="http://schemas.microsoft.com/office/powerpoint/2010/main" val="73101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Descripción </a:t>
            </a:r>
            <a:r>
              <a:rPr lang="es-MX" dirty="0" err="1" smtClean="0"/>
              <a:t>QuickSort</a:t>
            </a:r>
            <a:endParaRPr lang="es-MX" dirty="0"/>
          </a:p>
        </p:txBody>
      </p:sp>
      <p:sp>
        <p:nvSpPr>
          <p:cNvPr id="3" name="Marcador de contenido 2"/>
          <p:cNvSpPr>
            <a:spLocks noGrp="1"/>
          </p:cNvSpPr>
          <p:nvPr>
            <p:ph idx="1"/>
          </p:nvPr>
        </p:nvSpPr>
        <p:spPr/>
        <p:txBody>
          <a:bodyPr/>
          <a:lstStyle/>
          <a:p>
            <a:r>
              <a:rPr lang="es-MX" altLang="es-MX" dirty="0"/>
              <a:t>Se elige un pivote.</a:t>
            </a:r>
          </a:p>
          <a:p>
            <a:r>
              <a:rPr lang="es-MX" altLang="es-MX" dirty="0"/>
              <a:t>Se reubican los elementos respecto al pivote los menores antes, los mayores atrás.</a:t>
            </a:r>
          </a:p>
          <a:p>
            <a:r>
              <a:rPr lang="es-MX" altLang="es-MX" dirty="0"/>
              <a:t>El arreglo queda separado en dos </a:t>
            </a:r>
            <a:r>
              <a:rPr lang="es-MX" altLang="es-MX" dirty="0" err="1"/>
              <a:t>subarreglos</a:t>
            </a:r>
            <a:endParaRPr lang="es-MX" altLang="es-MX" dirty="0"/>
          </a:p>
          <a:p>
            <a:r>
              <a:rPr lang="es-MX" altLang="es-MX" dirty="0"/>
              <a:t>Se repite el proceso con los </a:t>
            </a:r>
            <a:r>
              <a:rPr lang="es-MX" altLang="es-MX" dirty="0" err="1"/>
              <a:t>subarreglos</a:t>
            </a:r>
            <a:r>
              <a:rPr lang="es-MX" altLang="es-MX" dirty="0"/>
              <a:t> resultantes</a:t>
            </a:r>
          </a:p>
          <a:p>
            <a:r>
              <a:rPr lang="es-MX" altLang="es-MX" dirty="0"/>
              <a:t>El arreglo esta ordenado</a:t>
            </a:r>
            <a:endParaRPr lang="es-ES" altLang="es-MX" dirty="0"/>
          </a:p>
          <a:p>
            <a:endParaRPr lang="es-MX" dirty="0"/>
          </a:p>
          <a:p>
            <a:endParaRPr lang="es-MX" dirty="0"/>
          </a:p>
        </p:txBody>
      </p:sp>
    </p:spTree>
    <p:extLst>
      <p:ext uri="{BB962C8B-B14F-4D97-AF65-F5344CB8AC3E}">
        <p14:creationId xmlns:p14="http://schemas.microsoft.com/office/powerpoint/2010/main" val="3507030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Tarea:</a:t>
            </a:r>
            <a:endParaRPr lang="es-MX" dirty="0"/>
          </a:p>
        </p:txBody>
      </p:sp>
      <p:sp>
        <p:nvSpPr>
          <p:cNvPr id="3" name="Marcador de contenido 2"/>
          <p:cNvSpPr>
            <a:spLocks noGrp="1"/>
          </p:cNvSpPr>
          <p:nvPr>
            <p:ph idx="1"/>
          </p:nvPr>
        </p:nvSpPr>
        <p:spPr/>
        <p:txBody>
          <a:bodyPr>
            <a:normAutofit/>
          </a:bodyPr>
          <a:lstStyle/>
          <a:p>
            <a:r>
              <a:rPr lang="es-MX" dirty="0" smtClean="0"/>
              <a:t>Realizarán una investigación sobre los métodos de ordenamiento y búsqueda, que concluirán con un ensayo.</a:t>
            </a:r>
            <a:endParaRPr lang="es-MX" dirty="0"/>
          </a:p>
        </p:txBody>
      </p:sp>
    </p:spTree>
    <p:extLst>
      <p:ext uri="{BB962C8B-B14F-4D97-AF65-F5344CB8AC3E}">
        <p14:creationId xmlns:p14="http://schemas.microsoft.com/office/powerpoint/2010/main" val="44932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5.2. Algoritmos de Ordenamiento Externos</a:t>
            </a:r>
            <a:endParaRPr lang="es-MX" dirty="0"/>
          </a:p>
        </p:txBody>
      </p:sp>
      <p:sp>
        <p:nvSpPr>
          <p:cNvPr id="3" name="Content Placeholder 2"/>
          <p:cNvSpPr>
            <a:spLocks noGrp="1"/>
          </p:cNvSpPr>
          <p:nvPr>
            <p:ph idx="1"/>
          </p:nvPr>
        </p:nvSpPr>
        <p:spPr/>
        <p:txBody>
          <a:bodyPr>
            <a:normAutofit/>
          </a:bodyPr>
          <a:lstStyle/>
          <a:p>
            <a:r>
              <a:rPr lang="es-MX" dirty="0"/>
              <a:t>5.2.1 Intercalación</a:t>
            </a:r>
            <a:br>
              <a:rPr lang="es-MX" dirty="0"/>
            </a:br>
            <a:r>
              <a:rPr lang="es-MX" dirty="0"/>
              <a:t>5.2.2 Mezcla Directa</a:t>
            </a:r>
            <a:br>
              <a:rPr lang="es-MX" dirty="0"/>
            </a:br>
            <a:r>
              <a:rPr lang="es-MX" dirty="0"/>
              <a:t>5.2.3 Mezcla Natural</a:t>
            </a:r>
            <a:br>
              <a:rPr lang="es-MX" dirty="0"/>
            </a:br>
            <a:r>
              <a:rPr lang="es-MX" dirty="0"/>
              <a:t/>
            </a:r>
            <a:br>
              <a:rPr lang="es-MX" dirty="0"/>
            </a:br>
            <a:endParaRPr lang="es-MX" dirty="0"/>
          </a:p>
        </p:txBody>
      </p:sp>
    </p:spTree>
    <p:extLst>
      <p:ext uri="{BB962C8B-B14F-4D97-AF65-F5344CB8AC3E}">
        <p14:creationId xmlns:p14="http://schemas.microsoft.com/office/powerpoint/2010/main" val="2181001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Ordenamiento Externo</a:t>
            </a:r>
            <a:endParaRPr lang="es-MX" dirty="0"/>
          </a:p>
        </p:txBody>
      </p:sp>
      <p:sp>
        <p:nvSpPr>
          <p:cNvPr id="3" name="Content Placeholder 2"/>
          <p:cNvSpPr>
            <a:spLocks noGrp="1"/>
          </p:cNvSpPr>
          <p:nvPr>
            <p:ph idx="1"/>
          </p:nvPr>
        </p:nvSpPr>
        <p:spPr/>
        <p:txBody>
          <a:bodyPr>
            <a:normAutofit/>
          </a:bodyPr>
          <a:lstStyle/>
          <a:p>
            <a:r>
              <a:rPr lang="es-MX" sz="2399" dirty="0"/>
              <a:t>La </a:t>
            </a:r>
            <a:r>
              <a:rPr lang="es-MX" sz="2399" i="1" dirty="0"/>
              <a:t>ordenación externa</a:t>
            </a:r>
            <a:r>
              <a:rPr lang="es-MX" sz="2399" dirty="0"/>
              <a:t> o </a:t>
            </a:r>
            <a:r>
              <a:rPr lang="es-MX" sz="2399" i="1" dirty="0"/>
              <a:t>de archivos</a:t>
            </a:r>
            <a:r>
              <a:rPr lang="es-MX" sz="2399" dirty="0"/>
              <a:t>, recibe este nombre ya que los elementos se encuentran almacenados en un archivo, el cual se almacena en un dispositivo de almacenamiento secundario o externo.</a:t>
            </a:r>
          </a:p>
          <a:p>
            <a:r>
              <a:rPr lang="es-MX" sz="2399" dirty="0"/>
              <a:t>Por </a:t>
            </a:r>
            <a:r>
              <a:rPr lang="es-MX" sz="2399" i="1" dirty="0"/>
              <a:t>intercalación de archivos</a:t>
            </a:r>
            <a:r>
              <a:rPr lang="es-MX" sz="2399" dirty="0"/>
              <a:t> se entiende la unión o fusión de dos o más archivos, previamente ordenados, en un solo archivo, el cual debe quedar ordenado al hacer la intercalación.</a:t>
            </a:r>
          </a:p>
        </p:txBody>
      </p:sp>
    </p:spTree>
    <p:extLst>
      <p:ext uri="{BB962C8B-B14F-4D97-AF65-F5344CB8AC3E}">
        <p14:creationId xmlns:p14="http://schemas.microsoft.com/office/powerpoint/2010/main" val="265253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s-ES" altLang="es-MX"/>
              <a:t>Mezcla de archivos</a:t>
            </a:r>
          </a:p>
        </p:txBody>
      </p:sp>
      <p:sp>
        <p:nvSpPr>
          <p:cNvPr id="3075" name="Rectangle 3"/>
          <p:cNvSpPr>
            <a:spLocks noGrp="1" noChangeArrowheads="1"/>
          </p:cNvSpPr>
          <p:nvPr>
            <p:ph type="body" idx="1"/>
          </p:nvPr>
        </p:nvSpPr>
        <p:spPr/>
        <p:txBody>
          <a:bodyPr>
            <a:normAutofit/>
          </a:bodyPr>
          <a:lstStyle/>
          <a:p>
            <a:r>
              <a:rPr lang="es-ES" altLang="es-MX"/>
              <a:t>Mezclar significa combinar dos o mas archivos ordenados en un archivo simple, algunos métodos dividen un archivo en dos partes para aplicar la mezcla.</a:t>
            </a:r>
          </a:p>
          <a:p>
            <a:r>
              <a:rPr lang="es-ES" altLang="es-MX"/>
              <a:t>Suponer que existen dos archivos tales que: </a:t>
            </a:r>
          </a:p>
          <a:p>
            <a:pPr lvl="1"/>
            <a:r>
              <a:rPr lang="es-ES" altLang="es-MX"/>
              <a:t>Archivo A =   </a:t>
            </a:r>
            <a:r>
              <a:rPr lang="es-ES" altLang="es-MX">
                <a:solidFill>
                  <a:schemeClr val="accent2"/>
                </a:solidFill>
              </a:rPr>
              <a:t>a</a:t>
            </a:r>
            <a:r>
              <a:rPr lang="es-ES" altLang="es-MX" baseline="-25000">
                <a:solidFill>
                  <a:schemeClr val="accent2"/>
                </a:solidFill>
              </a:rPr>
              <a:t>0</a:t>
            </a:r>
            <a:r>
              <a:rPr lang="es-ES" altLang="es-MX">
                <a:solidFill>
                  <a:schemeClr val="accent2"/>
                </a:solidFill>
              </a:rPr>
              <a:t>&lt;= a</a:t>
            </a:r>
            <a:r>
              <a:rPr lang="es-ES" altLang="es-MX" baseline="-25000">
                <a:solidFill>
                  <a:schemeClr val="accent2"/>
                </a:solidFill>
              </a:rPr>
              <a:t>1</a:t>
            </a:r>
            <a:r>
              <a:rPr lang="es-ES" altLang="es-MX">
                <a:solidFill>
                  <a:schemeClr val="accent2"/>
                </a:solidFill>
              </a:rPr>
              <a:t>&lt;= a</a:t>
            </a:r>
            <a:r>
              <a:rPr lang="es-ES" altLang="es-MX" baseline="-25000">
                <a:solidFill>
                  <a:schemeClr val="accent2"/>
                </a:solidFill>
              </a:rPr>
              <a:t>2</a:t>
            </a:r>
            <a:r>
              <a:rPr lang="es-ES" altLang="es-MX">
                <a:solidFill>
                  <a:schemeClr val="accent2"/>
                </a:solidFill>
              </a:rPr>
              <a:t>&lt;= a</a:t>
            </a:r>
            <a:r>
              <a:rPr lang="es-ES" altLang="es-MX" baseline="-25000">
                <a:solidFill>
                  <a:schemeClr val="accent2"/>
                </a:solidFill>
              </a:rPr>
              <a:t>3</a:t>
            </a:r>
            <a:r>
              <a:rPr lang="es-ES" altLang="es-MX">
                <a:solidFill>
                  <a:schemeClr val="accent2"/>
                </a:solidFill>
              </a:rPr>
              <a:t>&lt;= … &lt;= a</a:t>
            </a:r>
            <a:r>
              <a:rPr lang="es-ES" altLang="es-MX" baseline="-25000">
                <a:solidFill>
                  <a:schemeClr val="accent2"/>
                </a:solidFill>
              </a:rPr>
              <a:t>n</a:t>
            </a:r>
            <a:r>
              <a:rPr lang="es-ES" altLang="es-MX" baseline="-25000"/>
              <a:t> </a:t>
            </a:r>
          </a:p>
          <a:p>
            <a:pPr lvl="1"/>
            <a:r>
              <a:rPr lang="es-ES" altLang="es-MX"/>
              <a:t>Archivo B =   </a:t>
            </a:r>
            <a:r>
              <a:rPr lang="es-ES" altLang="es-MX">
                <a:solidFill>
                  <a:schemeClr val="accent2"/>
                </a:solidFill>
              </a:rPr>
              <a:t>b</a:t>
            </a:r>
            <a:r>
              <a:rPr lang="es-ES" altLang="es-MX" baseline="-25000">
                <a:solidFill>
                  <a:schemeClr val="accent2"/>
                </a:solidFill>
              </a:rPr>
              <a:t>0</a:t>
            </a:r>
            <a:r>
              <a:rPr lang="es-ES" altLang="es-MX">
                <a:solidFill>
                  <a:schemeClr val="accent2"/>
                </a:solidFill>
              </a:rPr>
              <a:t> &lt;= b</a:t>
            </a:r>
            <a:r>
              <a:rPr lang="es-ES" altLang="es-MX" baseline="-25000">
                <a:solidFill>
                  <a:schemeClr val="accent2"/>
                </a:solidFill>
              </a:rPr>
              <a:t>1</a:t>
            </a:r>
            <a:r>
              <a:rPr lang="es-ES" altLang="es-MX">
                <a:solidFill>
                  <a:schemeClr val="accent2"/>
                </a:solidFill>
              </a:rPr>
              <a:t>&lt;= b</a:t>
            </a:r>
            <a:r>
              <a:rPr lang="es-ES" altLang="es-MX" baseline="-25000">
                <a:solidFill>
                  <a:schemeClr val="accent2"/>
                </a:solidFill>
              </a:rPr>
              <a:t>2</a:t>
            </a:r>
            <a:r>
              <a:rPr lang="es-ES" altLang="es-MX">
                <a:solidFill>
                  <a:schemeClr val="accent2"/>
                </a:solidFill>
              </a:rPr>
              <a:t>&lt;= b</a:t>
            </a:r>
            <a:r>
              <a:rPr lang="es-ES" altLang="es-MX" baseline="-25000">
                <a:solidFill>
                  <a:schemeClr val="accent2"/>
                </a:solidFill>
              </a:rPr>
              <a:t>3</a:t>
            </a:r>
            <a:r>
              <a:rPr lang="es-ES" altLang="es-MX">
                <a:solidFill>
                  <a:schemeClr val="accent2"/>
                </a:solidFill>
              </a:rPr>
              <a:t>&lt;= … &lt;= b</a:t>
            </a:r>
            <a:r>
              <a:rPr lang="es-ES" altLang="es-MX" baseline="-25000">
                <a:solidFill>
                  <a:schemeClr val="accent2"/>
                </a:solidFill>
              </a:rPr>
              <a:t>k</a:t>
            </a:r>
          </a:p>
          <a:p>
            <a:r>
              <a:rPr lang="es-ES" altLang="es-MX"/>
              <a:t>El archivo de resultado será:</a:t>
            </a:r>
          </a:p>
          <a:p>
            <a:pPr lvl="1"/>
            <a:r>
              <a:rPr lang="es-ES" altLang="es-MX"/>
              <a:t>Archivo X = </a:t>
            </a:r>
            <a:r>
              <a:rPr lang="es-ES" altLang="es-MX">
                <a:solidFill>
                  <a:schemeClr val="accent2"/>
                </a:solidFill>
              </a:rPr>
              <a:t>x</a:t>
            </a:r>
            <a:r>
              <a:rPr lang="es-ES" altLang="es-MX" baseline="-25000">
                <a:solidFill>
                  <a:schemeClr val="accent2"/>
                </a:solidFill>
              </a:rPr>
              <a:t>0</a:t>
            </a:r>
            <a:r>
              <a:rPr lang="es-ES" altLang="es-MX">
                <a:solidFill>
                  <a:schemeClr val="accent2"/>
                </a:solidFill>
              </a:rPr>
              <a:t> &lt;= x</a:t>
            </a:r>
            <a:r>
              <a:rPr lang="es-ES" altLang="es-MX" baseline="-25000">
                <a:solidFill>
                  <a:schemeClr val="accent2"/>
                </a:solidFill>
              </a:rPr>
              <a:t>1</a:t>
            </a:r>
            <a:r>
              <a:rPr lang="es-ES" altLang="es-MX">
                <a:solidFill>
                  <a:schemeClr val="accent2"/>
                </a:solidFill>
              </a:rPr>
              <a:t>&lt;= x</a:t>
            </a:r>
            <a:r>
              <a:rPr lang="es-ES" altLang="es-MX" baseline="-25000">
                <a:solidFill>
                  <a:schemeClr val="accent2"/>
                </a:solidFill>
              </a:rPr>
              <a:t>2</a:t>
            </a:r>
            <a:r>
              <a:rPr lang="es-ES" altLang="es-MX">
                <a:solidFill>
                  <a:schemeClr val="accent2"/>
                </a:solidFill>
              </a:rPr>
              <a:t>&lt;= x</a:t>
            </a:r>
            <a:r>
              <a:rPr lang="es-ES" altLang="es-MX" baseline="-25000">
                <a:solidFill>
                  <a:schemeClr val="accent2"/>
                </a:solidFill>
              </a:rPr>
              <a:t>3</a:t>
            </a:r>
            <a:r>
              <a:rPr lang="es-ES" altLang="es-MX">
                <a:solidFill>
                  <a:schemeClr val="accent2"/>
                </a:solidFill>
              </a:rPr>
              <a:t>&lt;= … &lt;= x</a:t>
            </a:r>
            <a:r>
              <a:rPr lang="es-ES" altLang="es-MX" baseline="-25000">
                <a:solidFill>
                  <a:schemeClr val="accent2"/>
                </a:solidFill>
              </a:rPr>
              <a:t>k+n</a:t>
            </a:r>
            <a:r>
              <a:rPr lang="es-ES" altLang="es-MX" baseline="-25000"/>
              <a:t>  </a:t>
            </a:r>
            <a:r>
              <a:rPr lang="es-ES" altLang="es-MX"/>
              <a:t>donde cada elemento x</a:t>
            </a:r>
            <a:r>
              <a:rPr lang="es-ES" altLang="es-MX" baseline="-25000"/>
              <a:t>i</a:t>
            </a:r>
            <a:r>
              <a:rPr lang="es-ES" altLang="es-MX"/>
              <a:t> es un elemento de A o de B</a:t>
            </a:r>
            <a:endParaRPr lang="es-ES" altLang="es-MX" baseline="-25000"/>
          </a:p>
        </p:txBody>
      </p:sp>
    </p:spTree>
    <p:extLst>
      <p:ext uri="{BB962C8B-B14F-4D97-AF65-F5344CB8AC3E}">
        <p14:creationId xmlns:p14="http://schemas.microsoft.com/office/powerpoint/2010/main" val="985468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s-ES" altLang="es-MX"/>
              <a:t>Tipos de mezclas</a:t>
            </a:r>
          </a:p>
        </p:txBody>
      </p:sp>
      <p:sp>
        <p:nvSpPr>
          <p:cNvPr id="11267" name="Rectangle 3"/>
          <p:cNvSpPr>
            <a:spLocks noGrp="1" noChangeArrowheads="1"/>
          </p:cNvSpPr>
          <p:nvPr>
            <p:ph type="body" idx="1"/>
          </p:nvPr>
        </p:nvSpPr>
        <p:spPr/>
        <p:txBody>
          <a:bodyPr/>
          <a:lstStyle/>
          <a:p>
            <a:r>
              <a:rPr lang="es-ES" altLang="es-MX" dirty="0"/>
              <a:t>Por intercalación</a:t>
            </a:r>
          </a:p>
          <a:p>
            <a:r>
              <a:rPr lang="es-ES" altLang="es-MX" dirty="0"/>
              <a:t>Mezcla directa</a:t>
            </a:r>
          </a:p>
          <a:p>
            <a:r>
              <a:rPr lang="es-ES" altLang="es-MX" dirty="0"/>
              <a:t>Mezcla natural o equilibrada</a:t>
            </a:r>
          </a:p>
          <a:p>
            <a:pPr marL="0" indent="0">
              <a:buNone/>
            </a:pPr>
            <a:endParaRPr lang="es-ES" altLang="es-MX" dirty="0"/>
          </a:p>
        </p:txBody>
      </p:sp>
    </p:spTree>
    <p:extLst>
      <p:ext uri="{BB962C8B-B14F-4D97-AF65-F5344CB8AC3E}">
        <p14:creationId xmlns:p14="http://schemas.microsoft.com/office/powerpoint/2010/main" val="2407948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s-ES" altLang="es-MX"/>
              <a:t>Mezcla por intercalación</a:t>
            </a:r>
          </a:p>
        </p:txBody>
      </p:sp>
      <p:sp>
        <p:nvSpPr>
          <p:cNvPr id="4114" name="Rectangle 18"/>
          <p:cNvSpPr>
            <a:spLocks noGrp="1" noChangeArrowheads="1"/>
          </p:cNvSpPr>
          <p:nvPr>
            <p:ph type="body" idx="1"/>
          </p:nvPr>
        </p:nvSpPr>
        <p:spPr/>
        <p:txBody>
          <a:bodyPr/>
          <a:lstStyle/>
          <a:p>
            <a:pPr>
              <a:lnSpc>
                <a:spcPct val="80000"/>
              </a:lnSpc>
              <a:spcAft>
                <a:spcPct val="100000"/>
              </a:spcAft>
            </a:pPr>
            <a:r>
              <a:rPr lang="es-ES" altLang="es-MX" sz="2399"/>
              <a:t>En este método de ordenamiento existen dos archivos con llaves ordenadas, los cuales se mezclan para formar un solo archivo.</a:t>
            </a:r>
          </a:p>
          <a:p>
            <a:pPr>
              <a:lnSpc>
                <a:spcPct val="80000"/>
              </a:lnSpc>
              <a:spcAft>
                <a:spcPct val="100000"/>
              </a:spcAft>
            </a:pPr>
            <a:r>
              <a:rPr lang="es-ES" altLang="es-MX" sz="2399"/>
              <a:t>La longitud de los archivos puede ser diferente.</a:t>
            </a:r>
          </a:p>
          <a:p>
            <a:pPr>
              <a:lnSpc>
                <a:spcPct val="80000"/>
              </a:lnSpc>
              <a:spcAft>
                <a:spcPct val="100000"/>
              </a:spcAft>
            </a:pPr>
            <a:r>
              <a:rPr lang="es-ES" altLang="es-MX" sz="2399"/>
              <a:t>El proceso consiste en leer un registro de cada archivo y compararlos, el menor es almacenando en el archivo de resultado y el otro se compara con el siguiente elemento del archivo si existe. El proceso se repite hasta que alguno de los archivos quede vacío y los elementos del otro archivo se almacenan directamente en el archivo resultado.</a:t>
            </a:r>
          </a:p>
        </p:txBody>
      </p:sp>
    </p:spTree>
    <p:extLst>
      <p:ext uri="{BB962C8B-B14F-4D97-AF65-F5344CB8AC3E}">
        <p14:creationId xmlns:p14="http://schemas.microsoft.com/office/powerpoint/2010/main" val="972994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5662725" y="2205358"/>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503</a:t>
            </a:r>
          </a:p>
        </p:txBody>
      </p:sp>
      <p:sp>
        <p:nvSpPr>
          <p:cNvPr id="6150" name="Rectangle 6"/>
          <p:cNvSpPr>
            <a:spLocks noChangeArrowheads="1"/>
          </p:cNvSpPr>
          <p:nvPr/>
        </p:nvSpPr>
        <p:spPr bwMode="auto">
          <a:xfrm>
            <a:off x="6310256" y="2205358"/>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573</a:t>
            </a:r>
          </a:p>
        </p:txBody>
      </p:sp>
      <p:sp>
        <p:nvSpPr>
          <p:cNvPr id="6151" name="Rectangle 7"/>
          <p:cNvSpPr>
            <a:spLocks noChangeArrowheads="1"/>
          </p:cNvSpPr>
          <p:nvPr/>
        </p:nvSpPr>
        <p:spPr bwMode="auto">
          <a:xfrm>
            <a:off x="6957787" y="2205358"/>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581</a:t>
            </a:r>
          </a:p>
        </p:txBody>
      </p:sp>
      <p:sp>
        <p:nvSpPr>
          <p:cNvPr id="6152" name="Rectangle 8"/>
          <p:cNvSpPr>
            <a:spLocks noChangeArrowheads="1"/>
          </p:cNvSpPr>
          <p:nvPr/>
        </p:nvSpPr>
        <p:spPr bwMode="auto">
          <a:xfrm>
            <a:off x="7606906" y="2205358"/>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625</a:t>
            </a:r>
          </a:p>
        </p:txBody>
      </p:sp>
      <p:sp>
        <p:nvSpPr>
          <p:cNvPr id="6153" name="Rectangle 9"/>
          <p:cNvSpPr>
            <a:spLocks noChangeArrowheads="1"/>
          </p:cNvSpPr>
          <p:nvPr/>
        </p:nvSpPr>
        <p:spPr bwMode="auto">
          <a:xfrm>
            <a:off x="8254438" y="2205358"/>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670</a:t>
            </a:r>
          </a:p>
        </p:txBody>
      </p:sp>
      <p:sp>
        <p:nvSpPr>
          <p:cNvPr id="6154" name="Rectangle 10"/>
          <p:cNvSpPr>
            <a:spLocks noChangeArrowheads="1"/>
          </p:cNvSpPr>
          <p:nvPr/>
        </p:nvSpPr>
        <p:spPr bwMode="auto">
          <a:xfrm>
            <a:off x="8901969" y="2205358"/>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762</a:t>
            </a:r>
          </a:p>
        </p:txBody>
      </p:sp>
      <p:sp>
        <p:nvSpPr>
          <p:cNvPr id="6155" name="Rectangle 11"/>
          <p:cNvSpPr>
            <a:spLocks noChangeArrowheads="1"/>
          </p:cNvSpPr>
          <p:nvPr/>
        </p:nvSpPr>
        <p:spPr bwMode="auto">
          <a:xfrm>
            <a:off x="5662725" y="3213156"/>
            <a:ext cx="647531" cy="503107"/>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087</a:t>
            </a:r>
          </a:p>
        </p:txBody>
      </p:sp>
      <p:sp>
        <p:nvSpPr>
          <p:cNvPr id="6156" name="Rectangle 12"/>
          <p:cNvSpPr>
            <a:spLocks noChangeArrowheads="1"/>
          </p:cNvSpPr>
          <p:nvPr/>
        </p:nvSpPr>
        <p:spPr bwMode="auto">
          <a:xfrm>
            <a:off x="6310256" y="3213156"/>
            <a:ext cx="647531" cy="503107"/>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512</a:t>
            </a:r>
          </a:p>
        </p:txBody>
      </p:sp>
      <p:sp>
        <p:nvSpPr>
          <p:cNvPr id="6157" name="Rectangle 13"/>
          <p:cNvSpPr>
            <a:spLocks noChangeArrowheads="1"/>
          </p:cNvSpPr>
          <p:nvPr/>
        </p:nvSpPr>
        <p:spPr bwMode="auto">
          <a:xfrm>
            <a:off x="6957787" y="3213156"/>
            <a:ext cx="647531" cy="503107"/>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677</a:t>
            </a:r>
          </a:p>
        </p:txBody>
      </p:sp>
      <p:sp>
        <p:nvSpPr>
          <p:cNvPr id="6158" name="Rectangle 14"/>
          <p:cNvSpPr>
            <a:spLocks noChangeArrowheads="1"/>
          </p:cNvSpPr>
          <p:nvPr/>
        </p:nvSpPr>
        <p:spPr bwMode="auto">
          <a:xfrm>
            <a:off x="7606906" y="3213156"/>
            <a:ext cx="647531" cy="503107"/>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694</a:t>
            </a:r>
          </a:p>
        </p:txBody>
      </p:sp>
      <p:sp>
        <p:nvSpPr>
          <p:cNvPr id="6159" name="Rectangle 15"/>
          <p:cNvSpPr>
            <a:spLocks noChangeArrowheads="1"/>
          </p:cNvSpPr>
          <p:nvPr/>
        </p:nvSpPr>
        <p:spPr bwMode="auto">
          <a:xfrm>
            <a:off x="3359862" y="5157339"/>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503</a:t>
            </a:r>
          </a:p>
        </p:txBody>
      </p:sp>
      <p:sp>
        <p:nvSpPr>
          <p:cNvPr id="6160" name="Rectangle 16"/>
          <p:cNvSpPr>
            <a:spLocks noChangeArrowheads="1"/>
          </p:cNvSpPr>
          <p:nvPr/>
        </p:nvSpPr>
        <p:spPr bwMode="auto">
          <a:xfrm>
            <a:off x="4654925" y="5157339"/>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573</a:t>
            </a:r>
          </a:p>
        </p:txBody>
      </p:sp>
      <p:sp>
        <p:nvSpPr>
          <p:cNvPr id="6161" name="Rectangle 17"/>
          <p:cNvSpPr>
            <a:spLocks noChangeArrowheads="1"/>
          </p:cNvSpPr>
          <p:nvPr/>
        </p:nvSpPr>
        <p:spPr bwMode="auto">
          <a:xfrm>
            <a:off x="5302456" y="5157339"/>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581</a:t>
            </a:r>
          </a:p>
        </p:txBody>
      </p:sp>
      <p:sp>
        <p:nvSpPr>
          <p:cNvPr id="6162" name="Rectangle 18"/>
          <p:cNvSpPr>
            <a:spLocks noChangeArrowheads="1"/>
          </p:cNvSpPr>
          <p:nvPr/>
        </p:nvSpPr>
        <p:spPr bwMode="auto">
          <a:xfrm>
            <a:off x="5951574" y="5157339"/>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625</a:t>
            </a:r>
          </a:p>
        </p:txBody>
      </p:sp>
      <p:sp>
        <p:nvSpPr>
          <p:cNvPr id="6163" name="Rectangle 19"/>
          <p:cNvSpPr>
            <a:spLocks noChangeArrowheads="1"/>
          </p:cNvSpPr>
          <p:nvPr/>
        </p:nvSpPr>
        <p:spPr bwMode="auto">
          <a:xfrm>
            <a:off x="6599106" y="5157339"/>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670</a:t>
            </a:r>
          </a:p>
        </p:txBody>
      </p:sp>
      <p:sp>
        <p:nvSpPr>
          <p:cNvPr id="6164" name="Rectangle 20"/>
          <p:cNvSpPr>
            <a:spLocks noChangeArrowheads="1"/>
          </p:cNvSpPr>
          <p:nvPr/>
        </p:nvSpPr>
        <p:spPr bwMode="auto">
          <a:xfrm>
            <a:off x="8543287" y="5157339"/>
            <a:ext cx="647531" cy="5031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762</a:t>
            </a:r>
          </a:p>
        </p:txBody>
      </p:sp>
      <p:sp>
        <p:nvSpPr>
          <p:cNvPr id="6165" name="Rectangle 21"/>
          <p:cNvSpPr>
            <a:spLocks noChangeArrowheads="1"/>
          </p:cNvSpPr>
          <p:nvPr/>
        </p:nvSpPr>
        <p:spPr bwMode="auto">
          <a:xfrm>
            <a:off x="2710744" y="5157339"/>
            <a:ext cx="647531" cy="503106"/>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087</a:t>
            </a:r>
          </a:p>
        </p:txBody>
      </p:sp>
      <p:sp>
        <p:nvSpPr>
          <p:cNvPr id="6166" name="Rectangle 22"/>
          <p:cNvSpPr>
            <a:spLocks noChangeArrowheads="1"/>
          </p:cNvSpPr>
          <p:nvPr/>
        </p:nvSpPr>
        <p:spPr bwMode="auto">
          <a:xfrm>
            <a:off x="4007394" y="5157339"/>
            <a:ext cx="647531" cy="503106"/>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512</a:t>
            </a:r>
          </a:p>
        </p:txBody>
      </p:sp>
      <p:sp>
        <p:nvSpPr>
          <p:cNvPr id="6167" name="Rectangle 23"/>
          <p:cNvSpPr>
            <a:spLocks noChangeArrowheads="1"/>
          </p:cNvSpPr>
          <p:nvPr/>
        </p:nvSpPr>
        <p:spPr bwMode="auto">
          <a:xfrm>
            <a:off x="7245050" y="5157339"/>
            <a:ext cx="647531" cy="503106"/>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677</a:t>
            </a:r>
          </a:p>
        </p:txBody>
      </p:sp>
      <p:sp>
        <p:nvSpPr>
          <p:cNvPr id="6168" name="Rectangle 24"/>
          <p:cNvSpPr>
            <a:spLocks noChangeArrowheads="1"/>
          </p:cNvSpPr>
          <p:nvPr/>
        </p:nvSpPr>
        <p:spPr bwMode="auto">
          <a:xfrm>
            <a:off x="7894168" y="5157339"/>
            <a:ext cx="647531" cy="503106"/>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s-ES" altLang="es-MX" sz="2399"/>
              <a:t>694</a:t>
            </a:r>
          </a:p>
        </p:txBody>
      </p:sp>
      <p:sp>
        <p:nvSpPr>
          <p:cNvPr id="6169" name="Text Box 25"/>
          <p:cNvSpPr txBox="1">
            <a:spLocks noChangeArrowheads="1"/>
          </p:cNvSpPr>
          <p:nvPr/>
        </p:nvSpPr>
        <p:spPr bwMode="auto">
          <a:xfrm>
            <a:off x="4261327" y="4481240"/>
            <a:ext cx="3103568" cy="58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MX" sz="3199"/>
              <a:t>Archivo resultado</a:t>
            </a:r>
          </a:p>
        </p:txBody>
      </p:sp>
      <p:sp>
        <p:nvSpPr>
          <p:cNvPr id="6170" name="Text Box 26"/>
          <p:cNvSpPr txBox="1">
            <a:spLocks noChangeArrowheads="1"/>
          </p:cNvSpPr>
          <p:nvPr/>
        </p:nvSpPr>
        <p:spPr bwMode="auto">
          <a:xfrm>
            <a:off x="2855169" y="2205357"/>
            <a:ext cx="1712466" cy="1384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 altLang="es-MX" sz="2399"/>
              <a:t>Archivo A</a:t>
            </a:r>
          </a:p>
          <a:p>
            <a:pPr algn="l">
              <a:spcBef>
                <a:spcPct val="50000"/>
              </a:spcBef>
            </a:pPr>
            <a:endParaRPr lang="es-ES" altLang="es-MX" sz="1600"/>
          </a:p>
          <a:p>
            <a:pPr algn="l">
              <a:spcBef>
                <a:spcPct val="50000"/>
              </a:spcBef>
            </a:pPr>
            <a:r>
              <a:rPr lang="es-ES" altLang="es-MX" sz="2399"/>
              <a:t>Archivo B</a:t>
            </a:r>
          </a:p>
        </p:txBody>
      </p:sp>
      <p:sp>
        <p:nvSpPr>
          <p:cNvPr id="6171" name="Line 27"/>
          <p:cNvSpPr>
            <a:spLocks noChangeShapeType="1"/>
          </p:cNvSpPr>
          <p:nvPr/>
        </p:nvSpPr>
        <p:spPr bwMode="auto">
          <a:xfrm>
            <a:off x="4366075" y="2421201"/>
            <a:ext cx="7919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172" name="Line 28"/>
          <p:cNvSpPr>
            <a:spLocks noChangeShapeType="1"/>
          </p:cNvSpPr>
          <p:nvPr/>
        </p:nvSpPr>
        <p:spPr bwMode="auto">
          <a:xfrm>
            <a:off x="4366075" y="3357582"/>
            <a:ext cx="7919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sz="2399"/>
          </a:p>
        </p:txBody>
      </p:sp>
      <p:sp>
        <p:nvSpPr>
          <p:cNvPr id="6173" name="Rectangle 29"/>
          <p:cNvSpPr>
            <a:spLocks noGrp="1" noChangeArrowheads="1"/>
          </p:cNvSpPr>
          <p:nvPr>
            <p:ph type="title"/>
          </p:nvPr>
        </p:nvSpPr>
        <p:spPr/>
        <p:txBody>
          <a:bodyPr/>
          <a:lstStyle/>
          <a:p>
            <a:r>
              <a:rPr lang="es-ES" altLang="es-MX"/>
              <a:t>Mezcla por intercalación</a:t>
            </a:r>
          </a:p>
        </p:txBody>
      </p:sp>
    </p:spTree>
    <p:extLst>
      <p:ext uri="{BB962C8B-B14F-4D97-AF65-F5344CB8AC3E}">
        <p14:creationId xmlns:p14="http://schemas.microsoft.com/office/powerpoint/2010/main" val="3600035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s-ES" altLang="es-MX"/>
              <a:t>Mezcla por intercalación</a:t>
            </a:r>
          </a:p>
        </p:txBody>
      </p:sp>
      <p:sp>
        <p:nvSpPr>
          <p:cNvPr id="14339" name="Rectangle 3"/>
          <p:cNvSpPr>
            <a:spLocks noGrp="1" noChangeArrowheads="1"/>
          </p:cNvSpPr>
          <p:nvPr>
            <p:ph type="body" idx="1"/>
          </p:nvPr>
        </p:nvSpPr>
        <p:spPr>
          <a:xfrm>
            <a:off x="1980683" y="1600678"/>
            <a:ext cx="4185148" cy="4524784"/>
          </a:xfrm>
        </p:spPr>
        <p:txBody>
          <a:bodyPr>
            <a:normAutofit fontScale="92500" lnSpcReduction="10000"/>
          </a:bodyPr>
          <a:lstStyle/>
          <a:p>
            <a:pPr>
              <a:buFontTx/>
              <a:buNone/>
            </a:pPr>
            <a:r>
              <a:rPr lang="es-ES" altLang="es-MX" sz="1799"/>
              <a:t>Inicio {</a:t>
            </a:r>
          </a:p>
          <a:p>
            <a:pPr>
              <a:buFontTx/>
              <a:buNone/>
            </a:pPr>
            <a:r>
              <a:rPr lang="es-ES" altLang="es-MX" sz="1799"/>
              <a:t>	abrir archivo A</a:t>
            </a:r>
          </a:p>
          <a:p>
            <a:pPr>
              <a:buFontTx/>
              <a:buNone/>
            </a:pPr>
            <a:r>
              <a:rPr lang="es-ES" altLang="es-MX" sz="1799"/>
              <a:t>     abrir archivo B</a:t>
            </a:r>
          </a:p>
          <a:p>
            <a:pPr>
              <a:buFontTx/>
              <a:buNone/>
            </a:pPr>
            <a:r>
              <a:rPr lang="es-ES" altLang="es-MX" sz="1799"/>
              <a:t>	abrir archivo X</a:t>
            </a:r>
          </a:p>
          <a:p>
            <a:pPr>
              <a:buFontTx/>
              <a:buNone/>
            </a:pPr>
            <a:r>
              <a:rPr lang="es-ES" altLang="es-MX" sz="1799"/>
              <a:t>	a = leer archivo A</a:t>
            </a:r>
          </a:p>
          <a:p>
            <a:pPr>
              <a:buFontTx/>
              <a:buNone/>
            </a:pPr>
            <a:r>
              <a:rPr lang="es-ES" altLang="es-MX" sz="1799"/>
              <a:t>     b = leer archivo B</a:t>
            </a:r>
          </a:p>
          <a:p>
            <a:pPr>
              <a:buFontTx/>
              <a:buNone/>
            </a:pPr>
            <a:r>
              <a:rPr lang="es-ES" altLang="es-MX" sz="1799">
                <a:solidFill>
                  <a:schemeClr val="accent2"/>
                </a:solidFill>
              </a:rPr>
              <a:t>   // procesa los dos archivos</a:t>
            </a:r>
          </a:p>
          <a:p>
            <a:pPr>
              <a:buFontTx/>
              <a:buNone/>
            </a:pPr>
            <a:r>
              <a:rPr lang="es-ES" altLang="es-MX" sz="1799"/>
              <a:t>     mientras (!eof(A) &amp;&amp; !eof(B)){</a:t>
            </a:r>
          </a:p>
          <a:p>
            <a:pPr>
              <a:buFontTx/>
              <a:buNone/>
            </a:pPr>
            <a:r>
              <a:rPr lang="es-ES" altLang="es-MX" sz="1799"/>
              <a:t>		si (a &lt; b) { almacena en X a</a:t>
            </a:r>
          </a:p>
          <a:p>
            <a:pPr>
              <a:buFontTx/>
              <a:buNone/>
            </a:pPr>
            <a:r>
              <a:rPr lang="es-ES" altLang="es-MX" sz="1799"/>
              <a:t>			 a = leer archivo A }</a:t>
            </a:r>
          </a:p>
          <a:p>
            <a:pPr>
              <a:buFontTx/>
              <a:buNone/>
            </a:pPr>
            <a:r>
              <a:rPr lang="es-ES" altLang="es-MX" sz="1799"/>
              <a:t>  		sino { almacena en X b</a:t>
            </a:r>
          </a:p>
          <a:p>
            <a:pPr>
              <a:buFontTx/>
              <a:buNone/>
            </a:pPr>
            <a:r>
              <a:rPr lang="es-ES" altLang="es-MX" sz="1799"/>
              <a:t>			 b = leer archivo B }</a:t>
            </a:r>
          </a:p>
          <a:p>
            <a:pPr>
              <a:buFontTx/>
              <a:buNone/>
            </a:pPr>
            <a:r>
              <a:rPr lang="es-ES" altLang="es-MX" sz="1799"/>
              <a:t>	}</a:t>
            </a:r>
          </a:p>
        </p:txBody>
      </p:sp>
      <p:sp>
        <p:nvSpPr>
          <p:cNvPr id="14340" name="Rectangle 4"/>
          <p:cNvSpPr>
            <a:spLocks noChangeArrowheads="1"/>
          </p:cNvSpPr>
          <p:nvPr/>
        </p:nvSpPr>
        <p:spPr bwMode="auto">
          <a:xfrm>
            <a:off x="6238839" y="1773669"/>
            <a:ext cx="4185147" cy="452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l">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l">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l">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l">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Tx/>
              <a:buNone/>
            </a:pPr>
            <a:r>
              <a:rPr lang="es-ES" altLang="es-MX" sz="1799">
                <a:solidFill>
                  <a:schemeClr val="accent2"/>
                </a:solidFill>
              </a:rPr>
              <a:t>// procesa archivo A</a:t>
            </a:r>
            <a:r>
              <a:rPr lang="es-ES" altLang="es-MX" sz="1799"/>
              <a:t>     </a:t>
            </a:r>
          </a:p>
          <a:p>
            <a:pPr>
              <a:buFontTx/>
              <a:buNone/>
            </a:pPr>
            <a:r>
              <a:rPr lang="es-ES" altLang="es-MX" sz="1799"/>
              <a:t>     mientras (!eof(A)){</a:t>
            </a:r>
          </a:p>
          <a:p>
            <a:pPr>
              <a:buFontTx/>
              <a:buNone/>
            </a:pPr>
            <a:r>
              <a:rPr lang="es-ES" altLang="es-MX" sz="1799"/>
              <a:t>		almacena en X a</a:t>
            </a:r>
          </a:p>
          <a:p>
            <a:pPr>
              <a:buFontTx/>
              <a:buNone/>
            </a:pPr>
            <a:r>
              <a:rPr lang="es-ES" altLang="es-MX" sz="1799"/>
              <a:t>		a = leer archivo A }</a:t>
            </a:r>
          </a:p>
          <a:p>
            <a:pPr>
              <a:buFontTx/>
              <a:buNone/>
            </a:pPr>
            <a:r>
              <a:rPr lang="es-ES" altLang="es-MX" sz="1799">
                <a:solidFill>
                  <a:schemeClr val="accent2"/>
                </a:solidFill>
              </a:rPr>
              <a:t>// procesa archivo B</a:t>
            </a:r>
            <a:endParaRPr lang="es-ES" altLang="es-MX" sz="1799"/>
          </a:p>
          <a:p>
            <a:pPr>
              <a:buFontTx/>
              <a:buNone/>
            </a:pPr>
            <a:r>
              <a:rPr lang="es-ES" altLang="es-MX" sz="1799"/>
              <a:t>     mientras (!eof(B)){</a:t>
            </a:r>
          </a:p>
          <a:p>
            <a:pPr>
              <a:buFontTx/>
              <a:buNone/>
            </a:pPr>
            <a:r>
              <a:rPr lang="es-ES" altLang="es-MX" sz="1799"/>
              <a:t>		almacena en X b</a:t>
            </a:r>
          </a:p>
          <a:p>
            <a:pPr>
              <a:buFontTx/>
              <a:buNone/>
            </a:pPr>
            <a:r>
              <a:rPr lang="es-ES" altLang="es-MX" sz="1799"/>
              <a:t>		b = leer archivo B }</a:t>
            </a:r>
          </a:p>
          <a:p>
            <a:pPr>
              <a:buFontTx/>
              <a:buNone/>
            </a:pPr>
            <a:r>
              <a:rPr lang="es-ES" altLang="es-MX" sz="1799"/>
              <a:t>	cerrar archivos A,B,X</a:t>
            </a:r>
          </a:p>
          <a:p>
            <a:pPr>
              <a:buFontTx/>
              <a:buNone/>
            </a:pPr>
            <a:r>
              <a:rPr lang="es-ES" altLang="es-MX" sz="1799"/>
              <a:t>}</a:t>
            </a:r>
          </a:p>
        </p:txBody>
      </p:sp>
    </p:spTree>
    <p:extLst>
      <p:ext uri="{BB962C8B-B14F-4D97-AF65-F5344CB8AC3E}">
        <p14:creationId xmlns:p14="http://schemas.microsoft.com/office/powerpoint/2010/main" val="3699366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4998" y="828145"/>
            <a:ext cx="6270915" cy="4777839"/>
          </a:xfrm>
          <a:prstGeom prst="rect">
            <a:avLst/>
          </a:prstGeom>
        </p:spPr>
      </p:pic>
    </p:spTree>
    <p:extLst>
      <p:ext uri="{BB962C8B-B14F-4D97-AF65-F5344CB8AC3E}">
        <p14:creationId xmlns:p14="http://schemas.microsoft.com/office/powerpoint/2010/main" val="103659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5.1. Algoritmos de Ordenamiento Internos</a:t>
            </a:r>
            <a:endParaRPr lang="es-MX" dirty="0"/>
          </a:p>
        </p:txBody>
      </p:sp>
      <p:sp>
        <p:nvSpPr>
          <p:cNvPr id="5" name="Content Placeholder 4"/>
          <p:cNvSpPr>
            <a:spLocks noGrp="1"/>
          </p:cNvSpPr>
          <p:nvPr>
            <p:ph idx="1"/>
          </p:nvPr>
        </p:nvSpPr>
        <p:spPr/>
        <p:txBody>
          <a:bodyPr/>
          <a:lstStyle/>
          <a:p>
            <a:r>
              <a:rPr lang="es-MX" dirty="0" smtClean="0"/>
              <a:t>5.1.1. Burbuja</a:t>
            </a:r>
          </a:p>
          <a:p>
            <a:r>
              <a:rPr lang="es-MX" dirty="0" smtClean="0"/>
              <a:t>5.1.2. </a:t>
            </a:r>
            <a:r>
              <a:rPr lang="es-MX" dirty="0" err="1" smtClean="0"/>
              <a:t>Quicksort</a:t>
            </a:r>
            <a:endParaRPr lang="es-MX" dirty="0" smtClean="0"/>
          </a:p>
          <a:p>
            <a:r>
              <a:rPr lang="es-MX" dirty="0" smtClean="0"/>
              <a:t>5.1.3. </a:t>
            </a:r>
            <a:r>
              <a:rPr lang="es-MX" dirty="0" err="1" smtClean="0"/>
              <a:t>ShellSort</a:t>
            </a:r>
            <a:endParaRPr lang="es-MX" dirty="0" smtClean="0"/>
          </a:p>
          <a:p>
            <a:r>
              <a:rPr lang="es-MX" dirty="0" smtClean="0"/>
              <a:t>5.1.4. </a:t>
            </a:r>
            <a:r>
              <a:rPr lang="es-MX" dirty="0" err="1" smtClean="0"/>
              <a:t>Radix</a:t>
            </a:r>
            <a:endParaRPr lang="es-MX" dirty="0"/>
          </a:p>
        </p:txBody>
      </p:sp>
    </p:spTree>
    <p:extLst>
      <p:ext uri="{BB962C8B-B14F-4D97-AF65-F5344CB8AC3E}">
        <p14:creationId xmlns:p14="http://schemas.microsoft.com/office/powerpoint/2010/main" val="1485551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ES" altLang="es-MX"/>
              <a:t>Intercalación</a:t>
            </a:r>
          </a:p>
        </p:txBody>
      </p:sp>
      <p:sp>
        <p:nvSpPr>
          <p:cNvPr id="8195" name="Rectangle 3"/>
          <p:cNvSpPr>
            <a:spLocks noGrp="1" noChangeArrowheads="1"/>
          </p:cNvSpPr>
          <p:nvPr>
            <p:ph type="body" idx="1"/>
          </p:nvPr>
        </p:nvSpPr>
        <p:spPr/>
        <p:txBody>
          <a:bodyPr/>
          <a:lstStyle/>
          <a:p>
            <a:r>
              <a:rPr lang="es-ES" altLang="es-MX"/>
              <a:t>Cual es la complejidad de tiempo del algoritmo de intercalación?</a:t>
            </a:r>
          </a:p>
        </p:txBody>
      </p:sp>
      <p:sp>
        <p:nvSpPr>
          <p:cNvPr id="8196" name="Text Box 4"/>
          <p:cNvSpPr txBox="1">
            <a:spLocks noChangeArrowheads="1"/>
          </p:cNvSpPr>
          <p:nvPr/>
        </p:nvSpPr>
        <p:spPr bwMode="auto">
          <a:xfrm>
            <a:off x="2279057" y="3068733"/>
            <a:ext cx="7559294" cy="378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 altLang="es-MX" sz="2399"/>
              <a:t>Suponer:</a:t>
            </a:r>
          </a:p>
          <a:p>
            <a:pPr algn="l"/>
            <a:r>
              <a:rPr lang="es-ES" altLang="es-MX" sz="2399"/>
              <a:t> M es el tamaño del archivo A</a:t>
            </a:r>
          </a:p>
          <a:p>
            <a:pPr algn="l"/>
            <a:r>
              <a:rPr lang="es-ES" altLang="es-MX" sz="2399"/>
              <a:t> N es el tamaño del archivo B</a:t>
            </a:r>
          </a:p>
          <a:p>
            <a:pPr algn="l"/>
            <a:endParaRPr lang="es-ES" altLang="es-MX" sz="2399"/>
          </a:p>
          <a:p>
            <a:pPr algn="l"/>
            <a:r>
              <a:rPr lang="es-ES" altLang="es-MX" sz="2399"/>
              <a:t>Los dos archivos se procesan al mismo tiempo hasta que uno de los dos llega a su fin M-N  o N-M</a:t>
            </a:r>
          </a:p>
          <a:p>
            <a:pPr algn="l"/>
            <a:r>
              <a:rPr lang="es-ES" altLang="es-MX" sz="2399"/>
              <a:t>Y después se procesa el resto del archivo que no ha terminado, por lo tanto la complejidad es el mayor de M y N</a:t>
            </a:r>
          </a:p>
          <a:p>
            <a:pPr algn="l"/>
            <a:endParaRPr lang="es-ES" altLang="es-MX" sz="2399"/>
          </a:p>
        </p:txBody>
      </p:sp>
    </p:spTree>
    <p:extLst>
      <p:ext uri="{BB962C8B-B14F-4D97-AF65-F5344CB8AC3E}">
        <p14:creationId xmlns:p14="http://schemas.microsoft.com/office/powerpoint/2010/main" val="232049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ox(out)">
                                      <p:cBhvr>
                                        <p:cTn id="7" dur="3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Unidad VI.- </a:t>
            </a:r>
            <a:endParaRPr lang="es-MX" dirty="0"/>
          </a:p>
        </p:txBody>
      </p:sp>
      <p:sp>
        <p:nvSpPr>
          <p:cNvPr id="5" name="Text Placeholder 4"/>
          <p:cNvSpPr>
            <a:spLocks noGrp="1"/>
          </p:cNvSpPr>
          <p:nvPr>
            <p:ph type="body" idx="1"/>
          </p:nvPr>
        </p:nvSpPr>
        <p:spPr/>
        <p:txBody>
          <a:bodyPr>
            <a:normAutofit/>
          </a:bodyPr>
          <a:lstStyle/>
          <a:p>
            <a:r>
              <a:rPr lang="es-MX" sz="2799" dirty="0"/>
              <a:t>Métodos de búsqueda</a:t>
            </a:r>
          </a:p>
        </p:txBody>
      </p:sp>
    </p:spTree>
    <p:extLst>
      <p:ext uri="{BB962C8B-B14F-4D97-AF65-F5344CB8AC3E}">
        <p14:creationId xmlns:p14="http://schemas.microsoft.com/office/powerpoint/2010/main" val="238051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smtClean="0"/>
              <a:t>Contenido</a:t>
            </a:r>
            <a:endParaRPr lang="es-MX" dirty="0"/>
          </a:p>
        </p:txBody>
      </p:sp>
      <p:sp>
        <p:nvSpPr>
          <p:cNvPr id="5" name="Content Placeholder 4"/>
          <p:cNvSpPr>
            <a:spLocks noGrp="1"/>
          </p:cNvSpPr>
          <p:nvPr>
            <p:ph idx="1"/>
          </p:nvPr>
        </p:nvSpPr>
        <p:spPr/>
        <p:txBody>
          <a:bodyPr>
            <a:normAutofit/>
          </a:bodyPr>
          <a:lstStyle/>
          <a:p>
            <a:r>
              <a:rPr lang="es-MX" sz="3199" dirty="0"/>
              <a:t>6.1 Búsqueda secuencial</a:t>
            </a:r>
            <a:br>
              <a:rPr lang="es-MX" sz="3199" dirty="0"/>
            </a:br>
            <a:r>
              <a:rPr lang="es-MX" sz="3199" dirty="0"/>
              <a:t>6.2 Búsqueda binaria</a:t>
            </a:r>
            <a:br>
              <a:rPr lang="es-MX" sz="3199" dirty="0"/>
            </a:br>
            <a:r>
              <a:rPr lang="es-MX" sz="3199" dirty="0"/>
              <a:t>6.3 Búsqueda por funciones de HASH</a:t>
            </a:r>
            <a:br>
              <a:rPr lang="es-MX" sz="3199" dirty="0"/>
            </a:br>
            <a:r>
              <a:rPr lang="es-MX" sz="3199" dirty="0"/>
              <a:t/>
            </a:r>
            <a:br>
              <a:rPr lang="es-MX" sz="3199" dirty="0"/>
            </a:br>
            <a:endParaRPr lang="es-MX" sz="3199" dirty="0"/>
          </a:p>
        </p:txBody>
      </p:sp>
    </p:spTree>
    <p:extLst>
      <p:ext uri="{BB962C8B-B14F-4D97-AF65-F5344CB8AC3E}">
        <p14:creationId xmlns:p14="http://schemas.microsoft.com/office/powerpoint/2010/main" val="2518314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Búsqueda</a:t>
            </a:r>
            <a:endParaRPr lang="es-MX" dirty="0"/>
          </a:p>
        </p:txBody>
      </p:sp>
      <p:sp>
        <p:nvSpPr>
          <p:cNvPr id="3" name="Content Placeholder 2"/>
          <p:cNvSpPr>
            <a:spLocks noGrp="1"/>
          </p:cNvSpPr>
          <p:nvPr>
            <p:ph idx="1"/>
          </p:nvPr>
        </p:nvSpPr>
        <p:spPr/>
        <p:txBody>
          <a:bodyPr/>
          <a:lstStyle/>
          <a:p>
            <a:r>
              <a:rPr lang="es-MX" altLang="es-MX" sz="2399" dirty="0"/>
              <a:t>La búsqueda es el proceso de localizar en una estructura (arreglo o archivo) a un elemento especifico que puede ser identificado por uno de sus atributos conocido normalmente como clave de acceso o </a:t>
            </a:r>
            <a:r>
              <a:rPr lang="es-MX" altLang="es-MX" sz="2399" b="1" i="1" dirty="0"/>
              <a:t>llave</a:t>
            </a:r>
            <a:r>
              <a:rPr lang="es-MX" altLang="es-MX" sz="2399" dirty="0"/>
              <a:t>.</a:t>
            </a:r>
          </a:p>
          <a:p>
            <a:r>
              <a:rPr lang="es-MX" altLang="es-MX" sz="2399" dirty="0"/>
              <a:t>La búsqueda termina exitosamente cuando se localiza el elemento que contiene la llave buscada, o termina sin éxito, cuando se determina que no aparece ningún elemento con esa llave. </a:t>
            </a:r>
            <a:endParaRPr lang="es-ES" altLang="es-MX" sz="2399" dirty="0"/>
          </a:p>
          <a:p>
            <a:endParaRPr lang="es-MX" dirty="0"/>
          </a:p>
        </p:txBody>
      </p:sp>
    </p:spTree>
    <p:extLst>
      <p:ext uri="{BB962C8B-B14F-4D97-AF65-F5344CB8AC3E}">
        <p14:creationId xmlns:p14="http://schemas.microsoft.com/office/powerpoint/2010/main" val="27792297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Tipos de Búsqueda</a:t>
            </a:r>
            <a:endParaRPr lang="es-MX" dirty="0"/>
          </a:p>
        </p:txBody>
      </p:sp>
      <p:sp>
        <p:nvSpPr>
          <p:cNvPr id="3" name="Content Placeholder 2"/>
          <p:cNvSpPr>
            <a:spLocks noGrp="1"/>
          </p:cNvSpPr>
          <p:nvPr>
            <p:ph idx="1"/>
          </p:nvPr>
        </p:nvSpPr>
        <p:spPr/>
        <p:txBody>
          <a:bodyPr/>
          <a:lstStyle/>
          <a:p>
            <a:r>
              <a:rPr lang="es-ES" altLang="es-MX" dirty="0"/>
              <a:t>Secuencial</a:t>
            </a:r>
          </a:p>
          <a:p>
            <a:pPr lvl="1"/>
            <a:r>
              <a:rPr lang="es-ES" altLang="es-MX" dirty="0"/>
              <a:t>En arreglo desordenado</a:t>
            </a:r>
          </a:p>
          <a:p>
            <a:pPr lvl="1"/>
            <a:r>
              <a:rPr lang="es-ES" altLang="es-MX" dirty="0"/>
              <a:t>En arreglo ordenado</a:t>
            </a:r>
          </a:p>
          <a:p>
            <a:r>
              <a:rPr lang="es-ES" altLang="es-MX" dirty="0"/>
              <a:t>Binaria</a:t>
            </a:r>
          </a:p>
          <a:p>
            <a:r>
              <a:rPr lang="es-ES" altLang="es-MX" dirty="0"/>
              <a:t>En árboles</a:t>
            </a:r>
          </a:p>
          <a:p>
            <a:r>
              <a:rPr lang="es-ES" altLang="es-MX" dirty="0"/>
              <a:t>Hash</a:t>
            </a:r>
          </a:p>
          <a:p>
            <a:endParaRPr lang="es-MX" dirty="0"/>
          </a:p>
        </p:txBody>
      </p:sp>
    </p:spTree>
    <p:extLst>
      <p:ext uri="{BB962C8B-B14F-4D97-AF65-F5344CB8AC3E}">
        <p14:creationId xmlns:p14="http://schemas.microsoft.com/office/powerpoint/2010/main" val="4188288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s-ES" altLang="es-MX" dirty="0"/>
              <a:t>Búsqueda Secuencial</a:t>
            </a:r>
          </a:p>
        </p:txBody>
      </p:sp>
      <p:sp>
        <p:nvSpPr>
          <p:cNvPr id="6147" name="Rectangle 3"/>
          <p:cNvSpPr>
            <a:spLocks noGrp="1" noChangeArrowheads="1"/>
          </p:cNvSpPr>
          <p:nvPr>
            <p:ph type="body" idx="1"/>
          </p:nvPr>
        </p:nvSpPr>
        <p:spPr/>
        <p:txBody>
          <a:bodyPr>
            <a:normAutofit/>
          </a:bodyPr>
          <a:lstStyle/>
          <a:p>
            <a:pPr>
              <a:lnSpc>
                <a:spcPct val="90000"/>
              </a:lnSpc>
            </a:pPr>
            <a:r>
              <a:rPr lang="es-MX" altLang="es-MX" dirty="0"/>
              <a:t>En arreglo desordenados: </a:t>
            </a:r>
          </a:p>
          <a:p>
            <a:pPr lvl="1">
              <a:lnSpc>
                <a:spcPct val="90000"/>
              </a:lnSpc>
              <a:buFontTx/>
              <a:buChar char="•"/>
            </a:pPr>
            <a:r>
              <a:rPr lang="es-MX" altLang="es-MX" dirty="0"/>
              <a:t>Procesa los elementos del arreglo de uno a uno  hasta encontrar el elemento buscado o el final del arreglo. </a:t>
            </a:r>
          </a:p>
          <a:p>
            <a:pPr>
              <a:lnSpc>
                <a:spcPct val="90000"/>
              </a:lnSpc>
            </a:pPr>
            <a:r>
              <a:rPr lang="es-MX" altLang="es-MX" dirty="0"/>
              <a:t>En arreglo ordenado:</a:t>
            </a:r>
          </a:p>
          <a:p>
            <a:pPr lvl="1">
              <a:lnSpc>
                <a:spcPct val="90000"/>
              </a:lnSpc>
              <a:buFontTx/>
              <a:buChar char="•"/>
            </a:pPr>
            <a:r>
              <a:rPr lang="es-MX" altLang="es-MX" dirty="0"/>
              <a:t>Procesa los elementos del arreglo de uno a uno  hasta encontrar el elemento buscado o un elemento con clave mayor o el fin de archivo con lo cual determina que la búsqueda finalizo sin éxito.</a:t>
            </a:r>
          </a:p>
          <a:p>
            <a:pPr>
              <a:lnSpc>
                <a:spcPct val="90000"/>
              </a:lnSpc>
            </a:pPr>
            <a:r>
              <a:rPr lang="es-MX" altLang="es-MX" dirty="0"/>
              <a:t>La búsqueda es más eficiente cuando los elementos del arreglo están ordenados. </a:t>
            </a:r>
          </a:p>
        </p:txBody>
      </p:sp>
    </p:spTree>
    <p:extLst>
      <p:ext uri="{BB962C8B-B14F-4D97-AF65-F5344CB8AC3E}">
        <p14:creationId xmlns:p14="http://schemas.microsoft.com/office/powerpoint/2010/main" val="987885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s-ES" altLang="es-MX" sz="3999"/>
              <a:t>Búsqueda secuencial en arreglo desordenado</a:t>
            </a:r>
          </a:p>
        </p:txBody>
      </p:sp>
      <p:sp>
        <p:nvSpPr>
          <p:cNvPr id="15363" name="Text Box 3"/>
          <p:cNvSpPr txBox="1">
            <a:spLocks noChangeArrowheads="1"/>
          </p:cNvSpPr>
          <p:nvPr/>
        </p:nvSpPr>
        <p:spPr bwMode="auto">
          <a:xfrm>
            <a:off x="5807150" y="2421202"/>
            <a:ext cx="3732828" cy="252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s-MX" altLang="es-MX" sz="1999">
                <a:latin typeface="Tahoma" panose="020B0604030504040204" pitchFamily="34" charset="0"/>
              </a:rPr>
              <a:t>Cuantos elementos se deben visitar para encontrar:</a:t>
            </a:r>
          </a:p>
          <a:p>
            <a:pPr algn="ctr">
              <a:spcBef>
                <a:spcPct val="50000"/>
              </a:spcBef>
              <a:buFontTx/>
              <a:buAutoNum type="alphaLcParenR"/>
            </a:pPr>
            <a:r>
              <a:rPr lang="es-MX" altLang="es-MX" sz="1999">
                <a:latin typeface="Tahoma" panose="020B0604030504040204" pitchFamily="34" charset="0"/>
              </a:rPr>
              <a:t>Elemento 5 </a:t>
            </a:r>
          </a:p>
          <a:p>
            <a:pPr algn="ctr">
              <a:spcBef>
                <a:spcPct val="50000"/>
              </a:spcBef>
              <a:buFontTx/>
              <a:buAutoNum type="alphaLcParenR"/>
            </a:pPr>
            <a:r>
              <a:rPr lang="es-MX" altLang="es-MX" sz="1999">
                <a:latin typeface="Tahoma" panose="020B0604030504040204" pitchFamily="34" charset="0"/>
              </a:rPr>
              <a:t>Elemento 1</a:t>
            </a:r>
          </a:p>
          <a:p>
            <a:pPr algn="ctr">
              <a:spcBef>
                <a:spcPct val="50000"/>
              </a:spcBef>
              <a:buFontTx/>
              <a:buAutoNum type="alphaLcParenR"/>
            </a:pPr>
            <a:r>
              <a:rPr lang="es-MX" altLang="es-MX" sz="1999">
                <a:latin typeface="Tahoma" panose="020B0604030504040204" pitchFamily="34" charset="0"/>
              </a:rPr>
              <a:t>Elemento 0</a:t>
            </a:r>
          </a:p>
          <a:p>
            <a:pPr algn="ctr">
              <a:spcBef>
                <a:spcPct val="50000"/>
              </a:spcBef>
              <a:buFontTx/>
              <a:buAutoNum type="alphaLcParenR"/>
            </a:pPr>
            <a:r>
              <a:rPr lang="es-MX" altLang="es-MX" sz="1999">
                <a:latin typeface="Tahoma" panose="020B0604030504040204" pitchFamily="34" charset="0"/>
              </a:rPr>
              <a:t>Elemento 3</a:t>
            </a:r>
          </a:p>
        </p:txBody>
      </p:sp>
      <p:grpSp>
        <p:nvGrpSpPr>
          <p:cNvPr id="15364" name="Group 4"/>
          <p:cNvGrpSpPr>
            <a:grpSpLocks/>
          </p:cNvGrpSpPr>
          <p:nvPr/>
        </p:nvGrpSpPr>
        <p:grpSpPr bwMode="auto">
          <a:xfrm>
            <a:off x="3036097" y="2806862"/>
            <a:ext cx="1185553" cy="3582055"/>
            <a:chOff x="2256" y="2016"/>
            <a:chExt cx="747" cy="2257"/>
          </a:xfrm>
        </p:grpSpPr>
        <p:sp>
          <p:nvSpPr>
            <p:cNvPr id="15365" name="Text Box 5"/>
            <p:cNvSpPr txBox="1">
              <a:spLocks noChangeArrowheads="1"/>
            </p:cNvSpPr>
            <p:nvPr/>
          </p:nvSpPr>
          <p:spPr bwMode="auto">
            <a:xfrm>
              <a:off x="2256" y="2064"/>
              <a:ext cx="368" cy="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65000"/>
                </a:spcBef>
              </a:pPr>
              <a:r>
                <a:rPr lang="en-US" altLang="es-MX" sz="2399">
                  <a:latin typeface="Tahoma" panose="020B0604030504040204" pitchFamily="34" charset="0"/>
                </a:rPr>
                <a:t>0</a:t>
              </a:r>
              <a:endParaRPr lang="es-MX" altLang="es-MX" sz="2399">
                <a:latin typeface="Tahoma" panose="020B0604030504040204" pitchFamily="34" charset="0"/>
              </a:endParaRPr>
            </a:p>
            <a:p>
              <a:pPr algn="ctr">
                <a:spcBef>
                  <a:spcPct val="65000"/>
                </a:spcBef>
              </a:pPr>
              <a:r>
                <a:rPr lang="en-US" altLang="es-MX" sz="2399">
                  <a:latin typeface="Tahoma" panose="020B0604030504040204" pitchFamily="34" charset="0"/>
                </a:rPr>
                <a:t>1</a:t>
              </a:r>
              <a:endParaRPr lang="es-MX" altLang="es-MX" sz="2399">
                <a:latin typeface="Tahoma" panose="020B0604030504040204" pitchFamily="34" charset="0"/>
              </a:endParaRPr>
            </a:p>
            <a:p>
              <a:pPr algn="ctr">
                <a:spcBef>
                  <a:spcPct val="65000"/>
                </a:spcBef>
              </a:pPr>
              <a:r>
                <a:rPr lang="en-US" altLang="es-MX" sz="2399">
                  <a:latin typeface="Tahoma" panose="020B0604030504040204" pitchFamily="34" charset="0"/>
                </a:rPr>
                <a:t>2</a:t>
              </a:r>
              <a:endParaRPr lang="es-MX" altLang="es-MX" sz="2399">
                <a:latin typeface="Tahoma" panose="020B0604030504040204" pitchFamily="34" charset="0"/>
              </a:endParaRPr>
            </a:p>
            <a:p>
              <a:pPr algn="ctr">
                <a:spcBef>
                  <a:spcPct val="65000"/>
                </a:spcBef>
              </a:pPr>
              <a:r>
                <a:rPr lang="en-US" altLang="es-MX" sz="2399">
                  <a:latin typeface="Tahoma" panose="020B0604030504040204" pitchFamily="34" charset="0"/>
                </a:rPr>
                <a:t>3</a:t>
              </a:r>
              <a:endParaRPr lang="es-MX" altLang="es-MX" sz="2399">
                <a:latin typeface="Tahoma" panose="020B0604030504040204" pitchFamily="34" charset="0"/>
              </a:endParaRPr>
            </a:p>
            <a:p>
              <a:pPr algn="ctr">
                <a:spcBef>
                  <a:spcPct val="65000"/>
                </a:spcBef>
              </a:pPr>
              <a:r>
                <a:rPr lang="en-US" altLang="es-MX" sz="2399">
                  <a:latin typeface="Tahoma" panose="020B0604030504040204" pitchFamily="34" charset="0"/>
                </a:rPr>
                <a:t>4</a:t>
              </a:r>
              <a:endParaRPr lang="es-MX" altLang="es-MX" sz="2399">
                <a:latin typeface="Tahoma" panose="020B0604030504040204" pitchFamily="34" charset="0"/>
              </a:endParaRPr>
            </a:p>
            <a:p>
              <a:pPr algn="ctr">
                <a:spcBef>
                  <a:spcPct val="65000"/>
                </a:spcBef>
              </a:pPr>
              <a:r>
                <a:rPr lang="es-ES" altLang="es-MX" sz="2399">
                  <a:latin typeface="Tahoma" panose="020B0604030504040204" pitchFamily="34" charset="0"/>
                </a:rPr>
                <a:t>5</a:t>
              </a:r>
            </a:p>
          </p:txBody>
        </p:sp>
        <p:sp>
          <p:nvSpPr>
            <p:cNvPr id="15366" name="Rectangle 6"/>
            <p:cNvSpPr>
              <a:spLocks noChangeArrowheads="1"/>
            </p:cNvSpPr>
            <p:nvPr/>
          </p:nvSpPr>
          <p:spPr bwMode="auto">
            <a:xfrm>
              <a:off x="2640" y="2016"/>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3</a:t>
              </a:r>
              <a:endParaRPr lang="es-MX" altLang="es-MX" sz="2399" b="1">
                <a:latin typeface="Tahoma" panose="020B0604030504040204" pitchFamily="34" charset="0"/>
              </a:endParaRPr>
            </a:p>
          </p:txBody>
        </p:sp>
        <p:sp>
          <p:nvSpPr>
            <p:cNvPr id="15367" name="Rectangle 7"/>
            <p:cNvSpPr>
              <a:spLocks noChangeArrowheads="1"/>
            </p:cNvSpPr>
            <p:nvPr/>
          </p:nvSpPr>
          <p:spPr bwMode="auto">
            <a:xfrm>
              <a:off x="2640" y="2304"/>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5</a:t>
              </a:r>
              <a:endParaRPr lang="es-MX" altLang="es-MX" sz="2399" b="1">
                <a:latin typeface="Tahoma" panose="020B0604030504040204" pitchFamily="34" charset="0"/>
              </a:endParaRPr>
            </a:p>
          </p:txBody>
        </p:sp>
        <p:sp>
          <p:nvSpPr>
            <p:cNvPr id="15368" name="Rectangle 8"/>
            <p:cNvSpPr>
              <a:spLocks noChangeArrowheads="1"/>
            </p:cNvSpPr>
            <p:nvPr/>
          </p:nvSpPr>
          <p:spPr bwMode="auto">
            <a:xfrm>
              <a:off x="2640" y="2592"/>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7</a:t>
              </a:r>
              <a:endParaRPr lang="es-MX" altLang="es-MX" sz="2399" b="1">
                <a:latin typeface="Tahoma" panose="020B0604030504040204" pitchFamily="34" charset="0"/>
              </a:endParaRPr>
            </a:p>
          </p:txBody>
        </p:sp>
        <p:sp>
          <p:nvSpPr>
            <p:cNvPr id="15369" name="Rectangle 9"/>
            <p:cNvSpPr>
              <a:spLocks noChangeArrowheads="1"/>
            </p:cNvSpPr>
            <p:nvPr/>
          </p:nvSpPr>
          <p:spPr bwMode="auto">
            <a:xfrm>
              <a:off x="2640" y="2880"/>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9</a:t>
              </a:r>
              <a:endParaRPr lang="es-MX" altLang="es-MX" sz="2399" b="1">
                <a:latin typeface="Tahoma" panose="020B0604030504040204" pitchFamily="34" charset="0"/>
              </a:endParaRPr>
            </a:p>
          </p:txBody>
        </p:sp>
        <p:sp>
          <p:nvSpPr>
            <p:cNvPr id="15370" name="Rectangle 10"/>
            <p:cNvSpPr>
              <a:spLocks noChangeArrowheads="1"/>
            </p:cNvSpPr>
            <p:nvPr/>
          </p:nvSpPr>
          <p:spPr bwMode="auto">
            <a:xfrm>
              <a:off x="2640" y="3168"/>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8</a:t>
              </a:r>
              <a:endParaRPr lang="es-MX" altLang="es-MX" sz="2399" b="1">
                <a:latin typeface="Tahoma" panose="020B0604030504040204" pitchFamily="34" charset="0"/>
              </a:endParaRPr>
            </a:p>
          </p:txBody>
        </p:sp>
        <p:sp>
          <p:nvSpPr>
            <p:cNvPr id="15371" name="Rectangle 11"/>
            <p:cNvSpPr>
              <a:spLocks noChangeArrowheads="1"/>
            </p:cNvSpPr>
            <p:nvPr/>
          </p:nvSpPr>
          <p:spPr bwMode="auto">
            <a:xfrm>
              <a:off x="2640" y="3456"/>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1</a:t>
              </a:r>
              <a:endParaRPr lang="es-MX" altLang="es-MX" sz="2399" b="1">
                <a:latin typeface="Tahoma" panose="020B0604030504040204" pitchFamily="34" charset="0"/>
              </a:endParaRPr>
            </a:p>
          </p:txBody>
        </p:sp>
      </p:grpSp>
      <p:sp>
        <p:nvSpPr>
          <p:cNvPr id="15372" name="Text Box 12"/>
          <p:cNvSpPr txBox="1">
            <a:spLocks noChangeArrowheads="1"/>
          </p:cNvSpPr>
          <p:nvPr/>
        </p:nvSpPr>
        <p:spPr bwMode="auto">
          <a:xfrm>
            <a:off x="2350477" y="2349782"/>
            <a:ext cx="3239243" cy="396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s-MX" sz="1999">
                <a:latin typeface="Tahoma" panose="020B0604030504040204" pitchFamily="34" charset="0"/>
              </a:rPr>
              <a:t>Arreglo desordenado</a:t>
            </a:r>
          </a:p>
        </p:txBody>
      </p:sp>
    </p:spTree>
    <p:extLst>
      <p:ext uri="{BB962C8B-B14F-4D97-AF65-F5344CB8AC3E}">
        <p14:creationId xmlns:p14="http://schemas.microsoft.com/office/powerpoint/2010/main" val="328700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8"/>
          <p:cNvSpPr>
            <a:spLocks noGrp="1" noChangeArrowheads="1"/>
          </p:cNvSpPr>
          <p:nvPr>
            <p:ph type="title"/>
          </p:nvPr>
        </p:nvSpPr>
        <p:spPr/>
        <p:txBody>
          <a:bodyPr/>
          <a:lstStyle/>
          <a:p>
            <a:r>
              <a:rPr lang="es-ES" altLang="es-MX" sz="3999"/>
              <a:t>Búsqueda secuencial en arreglo ordenado</a:t>
            </a:r>
          </a:p>
        </p:txBody>
      </p:sp>
      <p:sp>
        <p:nvSpPr>
          <p:cNvPr id="10245" name="Text Box 1029"/>
          <p:cNvSpPr txBox="1">
            <a:spLocks noChangeArrowheads="1"/>
          </p:cNvSpPr>
          <p:nvPr/>
        </p:nvSpPr>
        <p:spPr bwMode="auto">
          <a:xfrm>
            <a:off x="5807150" y="2421202"/>
            <a:ext cx="3732828" cy="252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s-MX" altLang="es-MX" sz="1999">
                <a:latin typeface="Tahoma" panose="020B0604030504040204" pitchFamily="34" charset="0"/>
              </a:rPr>
              <a:t>Cuantos elementos se deben visitar para encontrar:</a:t>
            </a:r>
          </a:p>
          <a:p>
            <a:pPr algn="ctr">
              <a:spcBef>
                <a:spcPct val="50000"/>
              </a:spcBef>
              <a:buFontTx/>
              <a:buAutoNum type="alphaLcParenR"/>
            </a:pPr>
            <a:r>
              <a:rPr lang="es-MX" altLang="es-MX" sz="1999">
                <a:latin typeface="Tahoma" panose="020B0604030504040204" pitchFamily="34" charset="0"/>
              </a:rPr>
              <a:t>Elemento 5 </a:t>
            </a:r>
          </a:p>
          <a:p>
            <a:pPr algn="ctr">
              <a:spcBef>
                <a:spcPct val="50000"/>
              </a:spcBef>
              <a:buFontTx/>
              <a:buAutoNum type="alphaLcParenR"/>
            </a:pPr>
            <a:r>
              <a:rPr lang="es-MX" altLang="es-MX" sz="1999">
                <a:latin typeface="Tahoma" panose="020B0604030504040204" pitchFamily="34" charset="0"/>
              </a:rPr>
              <a:t>Elemento 1</a:t>
            </a:r>
          </a:p>
          <a:p>
            <a:pPr algn="ctr">
              <a:spcBef>
                <a:spcPct val="50000"/>
              </a:spcBef>
              <a:buFontTx/>
              <a:buAutoNum type="alphaLcParenR"/>
            </a:pPr>
            <a:r>
              <a:rPr lang="es-MX" altLang="es-MX" sz="1999">
                <a:latin typeface="Tahoma" panose="020B0604030504040204" pitchFamily="34" charset="0"/>
              </a:rPr>
              <a:t>Elemento 0</a:t>
            </a:r>
          </a:p>
          <a:p>
            <a:pPr algn="ctr">
              <a:spcBef>
                <a:spcPct val="50000"/>
              </a:spcBef>
              <a:buFontTx/>
              <a:buAutoNum type="alphaLcParenR"/>
            </a:pPr>
            <a:r>
              <a:rPr lang="es-MX" altLang="es-MX" sz="1999">
                <a:latin typeface="Tahoma" panose="020B0604030504040204" pitchFamily="34" charset="0"/>
              </a:rPr>
              <a:t>Elemento 3</a:t>
            </a:r>
          </a:p>
        </p:txBody>
      </p:sp>
      <p:grpSp>
        <p:nvGrpSpPr>
          <p:cNvPr id="10246" name="Group 1030"/>
          <p:cNvGrpSpPr>
            <a:grpSpLocks/>
          </p:cNvGrpSpPr>
          <p:nvPr/>
        </p:nvGrpSpPr>
        <p:grpSpPr bwMode="auto">
          <a:xfrm>
            <a:off x="3036097" y="2806862"/>
            <a:ext cx="1185553" cy="3582055"/>
            <a:chOff x="2256" y="2016"/>
            <a:chExt cx="747" cy="2257"/>
          </a:xfrm>
        </p:grpSpPr>
        <p:sp>
          <p:nvSpPr>
            <p:cNvPr id="10247" name="Text Box 1031"/>
            <p:cNvSpPr txBox="1">
              <a:spLocks noChangeArrowheads="1"/>
            </p:cNvSpPr>
            <p:nvPr/>
          </p:nvSpPr>
          <p:spPr bwMode="auto">
            <a:xfrm>
              <a:off x="2256" y="2064"/>
              <a:ext cx="368" cy="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65000"/>
                </a:spcBef>
              </a:pPr>
              <a:r>
                <a:rPr lang="en-US" altLang="es-MX" sz="2399">
                  <a:latin typeface="Tahoma" panose="020B0604030504040204" pitchFamily="34" charset="0"/>
                </a:rPr>
                <a:t>0</a:t>
              </a:r>
              <a:endParaRPr lang="es-MX" altLang="es-MX" sz="2399">
                <a:latin typeface="Tahoma" panose="020B0604030504040204" pitchFamily="34" charset="0"/>
              </a:endParaRPr>
            </a:p>
            <a:p>
              <a:pPr algn="ctr">
                <a:spcBef>
                  <a:spcPct val="65000"/>
                </a:spcBef>
              </a:pPr>
              <a:r>
                <a:rPr lang="en-US" altLang="es-MX" sz="2399">
                  <a:latin typeface="Tahoma" panose="020B0604030504040204" pitchFamily="34" charset="0"/>
                </a:rPr>
                <a:t>1</a:t>
              </a:r>
              <a:endParaRPr lang="es-MX" altLang="es-MX" sz="2399">
                <a:latin typeface="Tahoma" panose="020B0604030504040204" pitchFamily="34" charset="0"/>
              </a:endParaRPr>
            </a:p>
            <a:p>
              <a:pPr algn="ctr">
                <a:spcBef>
                  <a:spcPct val="65000"/>
                </a:spcBef>
              </a:pPr>
              <a:r>
                <a:rPr lang="en-US" altLang="es-MX" sz="2399">
                  <a:latin typeface="Tahoma" panose="020B0604030504040204" pitchFamily="34" charset="0"/>
                </a:rPr>
                <a:t>2</a:t>
              </a:r>
              <a:endParaRPr lang="es-MX" altLang="es-MX" sz="2399">
                <a:latin typeface="Tahoma" panose="020B0604030504040204" pitchFamily="34" charset="0"/>
              </a:endParaRPr>
            </a:p>
            <a:p>
              <a:pPr algn="ctr">
                <a:spcBef>
                  <a:spcPct val="65000"/>
                </a:spcBef>
              </a:pPr>
              <a:r>
                <a:rPr lang="en-US" altLang="es-MX" sz="2399">
                  <a:latin typeface="Tahoma" panose="020B0604030504040204" pitchFamily="34" charset="0"/>
                </a:rPr>
                <a:t>3</a:t>
              </a:r>
              <a:endParaRPr lang="es-MX" altLang="es-MX" sz="2399">
                <a:latin typeface="Tahoma" panose="020B0604030504040204" pitchFamily="34" charset="0"/>
              </a:endParaRPr>
            </a:p>
            <a:p>
              <a:pPr algn="ctr">
                <a:spcBef>
                  <a:spcPct val="65000"/>
                </a:spcBef>
              </a:pPr>
              <a:r>
                <a:rPr lang="en-US" altLang="es-MX" sz="2399">
                  <a:latin typeface="Tahoma" panose="020B0604030504040204" pitchFamily="34" charset="0"/>
                </a:rPr>
                <a:t>4</a:t>
              </a:r>
              <a:endParaRPr lang="es-MX" altLang="es-MX" sz="2399">
                <a:latin typeface="Tahoma" panose="020B0604030504040204" pitchFamily="34" charset="0"/>
              </a:endParaRPr>
            </a:p>
            <a:p>
              <a:pPr algn="ctr">
                <a:spcBef>
                  <a:spcPct val="65000"/>
                </a:spcBef>
              </a:pPr>
              <a:r>
                <a:rPr lang="es-ES" altLang="es-MX" sz="2399">
                  <a:latin typeface="Tahoma" panose="020B0604030504040204" pitchFamily="34" charset="0"/>
                </a:rPr>
                <a:t>5</a:t>
              </a:r>
            </a:p>
          </p:txBody>
        </p:sp>
        <p:sp>
          <p:nvSpPr>
            <p:cNvPr id="10248" name="Rectangle 1032"/>
            <p:cNvSpPr>
              <a:spLocks noChangeArrowheads="1"/>
            </p:cNvSpPr>
            <p:nvPr/>
          </p:nvSpPr>
          <p:spPr bwMode="auto">
            <a:xfrm>
              <a:off x="2640" y="2016"/>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1</a:t>
              </a:r>
              <a:endParaRPr lang="es-MX" altLang="es-MX" sz="2399" b="1">
                <a:latin typeface="Tahoma" panose="020B0604030504040204" pitchFamily="34" charset="0"/>
              </a:endParaRPr>
            </a:p>
          </p:txBody>
        </p:sp>
        <p:sp>
          <p:nvSpPr>
            <p:cNvPr id="10249" name="Rectangle 1033"/>
            <p:cNvSpPr>
              <a:spLocks noChangeArrowheads="1"/>
            </p:cNvSpPr>
            <p:nvPr/>
          </p:nvSpPr>
          <p:spPr bwMode="auto">
            <a:xfrm>
              <a:off x="2640" y="2304"/>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3</a:t>
              </a:r>
              <a:endParaRPr lang="es-MX" altLang="es-MX" sz="2399" b="1">
                <a:latin typeface="Tahoma" panose="020B0604030504040204" pitchFamily="34" charset="0"/>
              </a:endParaRPr>
            </a:p>
          </p:txBody>
        </p:sp>
        <p:sp>
          <p:nvSpPr>
            <p:cNvPr id="10250" name="Rectangle 1034"/>
            <p:cNvSpPr>
              <a:spLocks noChangeArrowheads="1"/>
            </p:cNvSpPr>
            <p:nvPr/>
          </p:nvSpPr>
          <p:spPr bwMode="auto">
            <a:xfrm>
              <a:off x="2640" y="2592"/>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5</a:t>
              </a:r>
              <a:endParaRPr lang="es-MX" altLang="es-MX" sz="2399" b="1">
                <a:latin typeface="Tahoma" panose="020B0604030504040204" pitchFamily="34" charset="0"/>
              </a:endParaRPr>
            </a:p>
          </p:txBody>
        </p:sp>
        <p:sp>
          <p:nvSpPr>
            <p:cNvPr id="10251" name="Rectangle 1035"/>
            <p:cNvSpPr>
              <a:spLocks noChangeArrowheads="1"/>
            </p:cNvSpPr>
            <p:nvPr/>
          </p:nvSpPr>
          <p:spPr bwMode="auto">
            <a:xfrm>
              <a:off x="2640" y="2880"/>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7</a:t>
              </a:r>
              <a:endParaRPr lang="es-MX" altLang="es-MX" sz="2399" b="1">
                <a:latin typeface="Tahoma" panose="020B0604030504040204" pitchFamily="34" charset="0"/>
              </a:endParaRPr>
            </a:p>
          </p:txBody>
        </p:sp>
        <p:sp>
          <p:nvSpPr>
            <p:cNvPr id="10252" name="Rectangle 1036"/>
            <p:cNvSpPr>
              <a:spLocks noChangeArrowheads="1"/>
            </p:cNvSpPr>
            <p:nvPr/>
          </p:nvSpPr>
          <p:spPr bwMode="auto">
            <a:xfrm>
              <a:off x="2640" y="3168"/>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8</a:t>
              </a:r>
              <a:endParaRPr lang="es-MX" altLang="es-MX" sz="2399" b="1">
                <a:latin typeface="Tahoma" panose="020B0604030504040204" pitchFamily="34" charset="0"/>
              </a:endParaRPr>
            </a:p>
          </p:txBody>
        </p:sp>
        <p:sp>
          <p:nvSpPr>
            <p:cNvPr id="10253" name="Rectangle 1037"/>
            <p:cNvSpPr>
              <a:spLocks noChangeArrowheads="1"/>
            </p:cNvSpPr>
            <p:nvPr/>
          </p:nvSpPr>
          <p:spPr bwMode="auto">
            <a:xfrm>
              <a:off x="2640" y="3456"/>
              <a:ext cx="363"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9</a:t>
              </a:r>
              <a:endParaRPr lang="es-MX" altLang="es-MX" sz="2399" b="1">
                <a:latin typeface="Tahoma" panose="020B0604030504040204" pitchFamily="34" charset="0"/>
              </a:endParaRPr>
            </a:p>
          </p:txBody>
        </p:sp>
      </p:grpSp>
      <p:sp>
        <p:nvSpPr>
          <p:cNvPr id="10254" name="Text Box 1038"/>
          <p:cNvSpPr txBox="1">
            <a:spLocks noChangeArrowheads="1"/>
          </p:cNvSpPr>
          <p:nvPr/>
        </p:nvSpPr>
        <p:spPr bwMode="auto">
          <a:xfrm>
            <a:off x="2350477" y="2349782"/>
            <a:ext cx="3239243" cy="396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altLang="es-MX" sz="1999">
                <a:latin typeface="Tahoma" panose="020B0604030504040204" pitchFamily="34" charset="0"/>
              </a:rPr>
              <a:t>Arreglo ordenado</a:t>
            </a:r>
          </a:p>
        </p:txBody>
      </p:sp>
    </p:spTree>
    <p:extLst>
      <p:ext uri="{BB962C8B-B14F-4D97-AF65-F5344CB8AC3E}">
        <p14:creationId xmlns:p14="http://schemas.microsoft.com/office/powerpoint/2010/main" val="1888265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smtClean="0"/>
              <a:t>Búsqueda </a:t>
            </a:r>
            <a:r>
              <a:rPr lang="es-MX" dirty="0" smtClean="0"/>
              <a:t>en arreglo ordenado</a:t>
            </a:r>
            <a:endParaRPr lang="es-MX" dirty="0"/>
          </a:p>
        </p:txBody>
      </p:sp>
      <p:sp>
        <p:nvSpPr>
          <p:cNvPr id="3" name="Rectangle 2"/>
          <p:cNvSpPr/>
          <p:nvPr/>
        </p:nvSpPr>
        <p:spPr>
          <a:xfrm>
            <a:off x="1341884" y="1412776"/>
            <a:ext cx="9361040" cy="4338175"/>
          </a:xfrm>
          <a:prstGeom prst="rect">
            <a:avLst/>
          </a:prstGeom>
        </p:spPr>
        <p:txBody>
          <a:bodyPr wrap="square">
            <a:spAutoFit/>
          </a:bodyPr>
          <a:lstStyle/>
          <a:p>
            <a:pPr>
              <a:spcBef>
                <a:spcPct val="50000"/>
              </a:spcBef>
            </a:pPr>
            <a:r>
              <a:rPr lang="es-MX" altLang="es-MX" sz="2399" b="1" dirty="0" err="1">
                <a:latin typeface="Courier New" panose="02070309020205020404" pitchFamily="49" charset="0"/>
              </a:rPr>
              <a:t>class</a:t>
            </a:r>
            <a:r>
              <a:rPr lang="es-MX" altLang="es-MX" sz="2399" b="1" dirty="0">
                <a:latin typeface="Courier New" panose="02070309020205020404" pitchFamily="49" charset="0"/>
              </a:rPr>
              <a:t> </a:t>
            </a:r>
            <a:r>
              <a:rPr lang="es-MX" altLang="es-MX" sz="2399" b="1" dirty="0" err="1">
                <a:latin typeface="Courier New" panose="02070309020205020404" pitchFamily="49" charset="0"/>
              </a:rPr>
              <a:t>busqueda</a:t>
            </a:r>
            <a:r>
              <a:rPr lang="es-MX" altLang="es-MX" sz="2399" b="1" dirty="0">
                <a:latin typeface="Courier New" panose="02070309020205020404" pitchFamily="49" charset="0"/>
              </a:rPr>
              <a:t> {</a:t>
            </a:r>
          </a:p>
          <a:p>
            <a:pPr>
              <a:spcBef>
                <a:spcPct val="50000"/>
              </a:spcBef>
            </a:pPr>
            <a:r>
              <a:rPr lang="es-MX" altLang="es-MX" sz="2399" b="1" dirty="0">
                <a:latin typeface="Courier New" panose="02070309020205020404" pitchFamily="49" charset="0"/>
              </a:rPr>
              <a:t>   </a:t>
            </a:r>
            <a:r>
              <a:rPr lang="es-MX" altLang="es-MX" sz="2399" b="1" dirty="0" err="1">
                <a:latin typeface="Courier New" panose="02070309020205020404" pitchFamily="49" charset="0"/>
              </a:rPr>
              <a:t>public</a:t>
            </a:r>
            <a:r>
              <a:rPr lang="es-MX" altLang="es-MX" sz="2399" b="1" dirty="0">
                <a:latin typeface="Courier New" panose="02070309020205020404" pitchFamily="49" charset="0"/>
              </a:rPr>
              <a:t> </a:t>
            </a:r>
            <a:r>
              <a:rPr lang="es-MX" altLang="es-MX" sz="2399" b="1" dirty="0" err="1">
                <a:latin typeface="Courier New" panose="02070309020205020404" pitchFamily="49" charset="0"/>
              </a:rPr>
              <a:t>int</a:t>
            </a:r>
            <a:r>
              <a:rPr lang="es-MX" altLang="es-MX" sz="2399" b="1" dirty="0">
                <a:latin typeface="Courier New" panose="02070309020205020404" pitchFamily="49" charset="0"/>
              </a:rPr>
              <a:t> secuencial (</a:t>
            </a:r>
            <a:r>
              <a:rPr lang="es-MX" altLang="es-MX" sz="2399" b="1" dirty="0" err="1">
                <a:latin typeface="Courier New" panose="02070309020205020404" pitchFamily="49" charset="0"/>
              </a:rPr>
              <a:t>int</a:t>
            </a:r>
            <a:r>
              <a:rPr lang="es-MX" altLang="es-MX" sz="2399" b="1" dirty="0">
                <a:latin typeface="Courier New" panose="02070309020205020404" pitchFamily="49" charset="0"/>
              </a:rPr>
              <a:t> [] v, </a:t>
            </a:r>
            <a:r>
              <a:rPr lang="es-MX" altLang="es-MX" sz="2399" b="1" dirty="0" err="1">
                <a:latin typeface="Courier New" panose="02070309020205020404" pitchFamily="49" charset="0"/>
              </a:rPr>
              <a:t>int</a:t>
            </a:r>
            <a:r>
              <a:rPr lang="es-MX" altLang="es-MX" sz="2399" b="1" dirty="0">
                <a:latin typeface="Courier New" panose="02070309020205020404" pitchFamily="49" charset="0"/>
              </a:rPr>
              <a:t> clave)</a:t>
            </a:r>
          </a:p>
          <a:p>
            <a:pPr>
              <a:spcBef>
                <a:spcPct val="50000"/>
              </a:spcBef>
            </a:pPr>
            <a:r>
              <a:rPr lang="es-MX" altLang="es-MX" sz="2399" b="1" dirty="0">
                <a:latin typeface="Courier New" panose="02070309020205020404" pitchFamily="49" charset="0"/>
              </a:rPr>
              <a:t>   {  </a:t>
            </a:r>
            <a:r>
              <a:rPr lang="es-MX" altLang="es-MX" sz="2399" b="1" dirty="0" err="1">
                <a:latin typeface="Courier New" panose="02070309020205020404" pitchFamily="49" charset="0"/>
              </a:rPr>
              <a:t>int</a:t>
            </a:r>
            <a:r>
              <a:rPr lang="es-MX" altLang="es-MX" sz="2399" b="1" dirty="0">
                <a:latin typeface="Courier New" panose="02070309020205020404" pitchFamily="49" charset="0"/>
              </a:rPr>
              <a:t> i=v.length-1;</a:t>
            </a:r>
          </a:p>
          <a:p>
            <a:pPr>
              <a:spcBef>
                <a:spcPct val="50000"/>
              </a:spcBef>
            </a:pPr>
            <a:r>
              <a:rPr lang="es-MX" altLang="es-MX" sz="2399" b="1" dirty="0">
                <a:latin typeface="Courier New" panose="02070309020205020404" pitchFamily="49" charset="0"/>
              </a:rPr>
              <a:t>      </a:t>
            </a:r>
            <a:r>
              <a:rPr lang="es-MX" altLang="es-MX" sz="2399" b="1" dirty="0" err="1">
                <a:latin typeface="Courier New" panose="02070309020205020404" pitchFamily="49" charset="0"/>
              </a:rPr>
              <a:t>while</a:t>
            </a:r>
            <a:r>
              <a:rPr lang="es-MX" altLang="es-MX" sz="2399" b="1" dirty="0">
                <a:latin typeface="Courier New" panose="02070309020205020404" pitchFamily="49" charset="0"/>
              </a:rPr>
              <a:t> (i&gt;=0 &amp;&amp; v[i] != clave)</a:t>
            </a:r>
          </a:p>
          <a:p>
            <a:pPr>
              <a:spcBef>
                <a:spcPct val="50000"/>
              </a:spcBef>
            </a:pPr>
            <a:r>
              <a:rPr lang="es-MX" altLang="es-MX" sz="2399" b="1" dirty="0">
                <a:latin typeface="Courier New" panose="02070309020205020404" pitchFamily="49" charset="0"/>
              </a:rPr>
              <a:t>         i--;</a:t>
            </a:r>
          </a:p>
          <a:p>
            <a:pPr>
              <a:spcBef>
                <a:spcPct val="50000"/>
              </a:spcBef>
            </a:pPr>
            <a:r>
              <a:rPr lang="es-MX" altLang="es-MX" sz="2399" b="1" dirty="0">
                <a:latin typeface="Courier New" panose="02070309020205020404" pitchFamily="49" charset="0"/>
              </a:rPr>
              <a:t>      </a:t>
            </a:r>
            <a:r>
              <a:rPr lang="es-MX" altLang="es-MX" sz="2399" b="1" dirty="0" err="1">
                <a:latin typeface="Courier New" panose="02070309020205020404" pitchFamily="49" charset="0"/>
              </a:rPr>
              <a:t>return</a:t>
            </a:r>
            <a:r>
              <a:rPr lang="es-MX" altLang="es-MX" sz="2399" b="1" dirty="0">
                <a:latin typeface="Courier New" panose="02070309020205020404" pitchFamily="49" charset="0"/>
              </a:rPr>
              <a:t> i</a:t>
            </a:r>
          </a:p>
          <a:p>
            <a:pPr>
              <a:spcBef>
                <a:spcPct val="50000"/>
              </a:spcBef>
            </a:pPr>
            <a:r>
              <a:rPr lang="es-MX" altLang="es-MX" sz="2399" b="1" dirty="0">
                <a:latin typeface="Courier New" panose="02070309020205020404" pitchFamily="49" charset="0"/>
              </a:rPr>
              <a:t>   }</a:t>
            </a:r>
          </a:p>
          <a:p>
            <a:pPr>
              <a:spcBef>
                <a:spcPct val="50000"/>
              </a:spcBef>
            </a:pPr>
            <a:r>
              <a:rPr lang="es-MX" altLang="es-MX" sz="2399" b="1" dirty="0">
                <a:latin typeface="Courier New" panose="02070309020205020404" pitchFamily="49" charset="0"/>
              </a:rPr>
              <a:t>}</a:t>
            </a:r>
            <a:endParaRPr lang="es-ES" altLang="es-MX" sz="2399" b="1" dirty="0">
              <a:latin typeface="Courier New" panose="02070309020205020404" pitchFamily="49" charset="0"/>
            </a:endParaRPr>
          </a:p>
        </p:txBody>
      </p:sp>
    </p:spTree>
    <p:extLst>
      <p:ext uri="{BB962C8B-B14F-4D97-AF65-F5344CB8AC3E}">
        <p14:creationId xmlns:p14="http://schemas.microsoft.com/office/powerpoint/2010/main" val="2472395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ES" altLang="es-MX"/>
              <a:t>Búsqueda Binaria</a:t>
            </a:r>
          </a:p>
        </p:txBody>
      </p:sp>
      <p:sp>
        <p:nvSpPr>
          <p:cNvPr id="19459" name="Rectangle 3"/>
          <p:cNvSpPr>
            <a:spLocks noGrp="1" noChangeArrowheads="1"/>
          </p:cNvSpPr>
          <p:nvPr>
            <p:ph type="body" idx="1"/>
          </p:nvPr>
        </p:nvSpPr>
        <p:spPr/>
        <p:txBody>
          <a:bodyPr>
            <a:normAutofit lnSpcReduction="10000"/>
          </a:bodyPr>
          <a:lstStyle/>
          <a:p>
            <a:pPr marL="609417" indent="-609417">
              <a:lnSpc>
                <a:spcPct val="80000"/>
              </a:lnSpc>
              <a:buNone/>
            </a:pPr>
            <a:r>
              <a:rPr lang="es-MX" altLang="es-MX" b="1"/>
              <a:t>Proceso</a:t>
            </a:r>
            <a:r>
              <a:rPr lang="es-MX" altLang="es-MX"/>
              <a:t> </a:t>
            </a:r>
            <a:endParaRPr lang="es-ES" altLang="es-MX"/>
          </a:p>
          <a:p>
            <a:pPr marL="609417" indent="-609417">
              <a:lnSpc>
                <a:spcPct val="80000"/>
              </a:lnSpc>
            </a:pPr>
            <a:r>
              <a:rPr lang="es-MX" altLang="es-MX"/>
              <a:t>Establecer los limites (inferior y superior) de los índices</a:t>
            </a:r>
          </a:p>
          <a:p>
            <a:pPr marL="609417" indent="-609417">
              <a:lnSpc>
                <a:spcPct val="80000"/>
              </a:lnSpc>
            </a:pPr>
            <a:r>
              <a:rPr lang="es-MX" altLang="es-MX"/>
              <a:t>Mientras (inferior &lt; superior)</a:t>
            </a:r>
          </a:p>
          <a:p>
            <a:pPr marL="990303" lvl="1" indent="-533240">
              <a:lnSpc>
                <a:spcPct val="80000"/>
              </a:lnSpc>
            </a:pPr>
            <a:r>
              <a:rPr lang="es-MX" altLang="es-MX"/>
              <a:t>Comparar la llave buscada con la llave localizada al centro del arreglo. </a:t>
            </a:r>
          </a:p>
          <a:p>
            <a:pPr marL="990303" lvl="1" indent="-533240">
              <a:lnSpc>
                <a:spcPct val="80000"/>
              </a:lnSpc>
            </a:pPr>
            <a:r>
              <a:rPr lang="es-MX" altLang="es-MX"/>
              <a:t>Si la llave analizada corresponde a la buscada </a:t>
            </a:r>
            <a:r>
              <a:rPr lang="es-MX" altLang="es-MX" b="1"/>
              <a:t>fin de búsqueda</a:t>
            </a:r>
          </a:p>
          <a:p>
            <a:pPr marL="990303" lvl="1" indent="-533240">
              <a:lnSpc>
                <a:spcPct val="80000"/>
              </a:lnSpc>
            </a:pPr>
            <a:r>
              <a:rPr lang="es-MX" altLang="es-MX"/>
              <a:t>Si la llave buscada es menor que la analizada ajustar los limites inferior y superior para desechar una parte del arreglo</a:t>
            </a:r>
          </a:p>
          <a:p>
            <a:pPr marL="990303" lvl="1" indent="-533240">
              <a:lnSpc>
                <a:spcPct val="80000"/>
              </a:lnSpc>
              <a:buNone/>
            </a:pPr>
            <a:endParaRPr lang="es-MX" altLang="es-MX"/>
          </a:p>
          <a:p>
            <a:pPr marL="609417" indent="-609417">
              <a:lnSpc>
                <a:spcPct val="80000"/>
              </a:lnSpc>
            </a:pPr>
            <a:r>
              <a:rPr lang="es-MX" altLang="es-MX"/>
              <a:t>El proceso de partir por la mitad el arreglo se repite hasta encontrar el registro o hasta que el tamaño de la lista restante sea cero , lo cual implica que el valor de la llave buscada no esta en la lista. </a:t>
            </a:r>
            <a:endParaRPr lang="es-ES" altLang="es-MX"/>
          </a:p>
          <a:p>
            <a:pPr marL="609417" indent="-609417">
              <a:lnSpc>
                <a:spcPct val="80000"/>
              </a:lnSpc>
              <a:buNone/>
            </a:pPr>
            <a:endParaRPr lang="es-ES" altLang="es-MX" sz="1600"/>
          </a:p>
        </p:txBody>
      </p:sp>
    </p:spTree>
    <p:extLst>
      <p:ext uri="{BB962C8B-B14F-4D97-AF65-F5344CB8AC3E}">
        <p14:creationId xmlns:p14="http://schemas.microsoft.com/office/powerpoint/2010/main" val="3933772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3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999">
                <a:solidFill>
                  <a:schemeClr val="tx1"/>
                </a:solidFill>
                <a:latin typeface="Verdana" panose="020B0604030504040204" pitchFamily="34" charset="0"/>
              </a:defRPr>
            </a:lvl1pPr>
            <a:lvl2pPr marL="742727" indent="-285664">
              <a:spcBef>
                <a:spcPct val="20000"/>
              </a:spcBef>
              <a:buClr>
                <a:schemeClr val="accent2"/>
              </a:buClr>
              <a:buFont typeface="Wingdings" panose="05000000000000000000" pitchFamily="2" charset="2"/>
              <a:buChar char="n"/>
              <a:defRPr sz="2599">
                <a:solidFill>
                  <a:schemeClr val="tx1"/>
                </a:solidFill>
                <a:latin typeface="Verdana" panose="020B0604030504040204" pitchFamily="34" charset="0"/>
              </a:defRPr>
            </a:lvl2pPr>
            <a:lvl3pPr marL="1142657" indent="-228531">
              <a:spcBef>
                <a:spcPct val="20000"/>
              </a:spcBef>
              <a:buClr>
                <a:schemeClr val="accent2"/>
              </a:buClr>
              <a:buFont typeface="Wingdings" panose="05000000000000000000" pitchFamily="2" charset="2"/>
              <a:buChar char="o"/>
              <a:defRPr sz="2299">
                <a:solidFill>
                  <a:schemeClr val="tx1"/>
                </a:solidFill>
                <a:latin typeface="Verdana" panose="020B0604030504040204" pitchFamily="34" charset="0"/>
              </a:defRPr>
            </a:lvl3pPr>
            <a:lvl4pPr marL="1599720" indent="-228531">
              <a:spcBef>
                <a:spcPct val="20000"/>
              </a:spcBef>
              <a:buClr>
                <a:schemeClr val="accent2"/>
              </a:buClr>
              <a:buFont typeface="Wingdings" panose="05000000000000000000" pitchFamily="2" charset="2"/>
              <a:buChar char="n"/>
              <a:defRPr sz="1999">
                <a:solidFill>
                  <a:schemeClr val="tx1"/>
                </a:solidFill>
                <a:latin typeface="Verdana" panose="020B0604030504040204" pitchFamily="34" charset="0"/>
              </a:defRPr>
            </a:lvl4pPr>
            <a:lvl5pPr marL="2056783" indent="-228531">
              <a:spcBef>
                <a:spcPct val="25000"/>
              </a:spcBef>
              <a:buClr>
                <a:schemeClr val="accent2"/>
              </a:buClr>
              <a:buFont typeface="Wingdings" panose="05000000000000000000" pitchFamily="2" charset="2"/>
              <a:buChar char="§"/>
              <a:defRPr sz="1999">
                <a:solidFill>
                  <a:schemeClr val="tx1"/>
                </a:solidFill>
                <a:latin typeface="Verdana" panose="020B0604030504040204" pitchFamily="34" charset="0"/>
              </a:defRPr>
            </a:lvl5pPr>
            <a:lvl6pPr marL="2513846"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6pPr>
            <a:lvl7pPr marL="2970908"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7pPr>
            <a:lvl8pPr marL="3427971"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8pPr>
            <a:lvl9pPr marL="3885034"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9pPr>
          </a:lstStyle>
          <a:p>
            <a:pPr>
              <a:spcBef>
                <a:spcPct val="0"/>
              </a:spcBef>
              <a:buClrTx/>
              <a:buFontTx/>
              <a:buNone/>
            </a:pPr>
            <a:fld id="{3AD4A2A6-D7AC-4BAA-AB7D-911FA2C07498}" type="slidenum">
              <a:rPr lang="es-MX" altLang="es-MX" sz="1200"/>
              <a:pPr>
                <a:spcBef>
                  <a:spcPct val="0"/>
                </a:spcBef>
                <a:buClrTx/>
                <a:buFontTx/>
                <a:buNone/>
              </a:pPr>
              <a:t>3</a:t>
            </a:fld>
            <a:endParaRPr lang="es-MX" altLang="es-MX" sz="1200"/>
          </a:p>
        </p:txBody>
      </p:sp>
      <p:sp>
        <p:nvSpPr>
          <p:cNvPr id="129027" name="Rectangle 2"/>
          <p:cNvSpPr>
            <a:spLocks noChangeArrowheads="1"/>
          </p:cNvSpPr>
          <p:nvPr/>
        </p:nvSpPr>
        <p:spPr bwMode="auto">
          <a:xfrm>
            <a:off x="2098128" y="305615"/>
            <a:ext cx="7998916" cy="121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3799" dirty="0">
                <a:solidFill>
                  <a:schemeClr val="tx2"/>
                </a:solidFill>
                <a:latin typeface="Times New Roman" panose="02020603050405020304" pitchFamily="18" charset="0"/>
              </a:rPr>
              <a:t>Ordenamiento</a:t>
            </a:r>
          </a:p>
        </p:txBody>
      </p:sp>
      <p:sp>
        <p:nvSpPr>
          <p:cNvPr id="129028" name="Text Box 3"/>
          <p:cNvSpPr txBox="1">
            <a:spLocks noChangeArrowheads="1"/>
          </p:cNvSpPr>
          <p:nvPr/>
        </p:nvSpPr>
        <p:spPr bwMode="auto">
          <a:xfrm>
            <a:off x="2207639" y="2133937"/>
            <a:ext cx="7773550" cy="64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b="1" dirty="0">
                <a:latin typeface="Arial" panose="020B0604020202020204" pitchFamily="34" charset="0"/>
              </a:rPr>
              <a:t>Ordenar</a:t>
            </a:r>
            <a:r>
              <a:rPr lang="es-MX" altLang="es-MX" sz="1799" dirty="0">
                <a:latin typeface="Arial" panose="020B0604020202020204" pitchFamily="34" charset="0"/>
              </a:rPr>
              <a:t> significa reagrupar o reorganizar un conjunto de datos u objetos en una secuencia específica.</a:t>
            </a:r>
            <a:endParaRPr lang="es-ES" altLang="es-MX" sz="1799" dirty="0">
              <a:latin typeface="Arial" panose="020B0604020202020204" pitchFamily="34" charset="0"/>
            </a:endParaRPr>
          </a:p>
        </p:txBody>
      </p:sp>
      <p:sp>
        <p:nvSpPr>
          <p:cNvPr id="394244" name="Text Box 4"/>
          <p:cNvSpPr txBox="1">
            <a:spLocks noChangeArrowheads="1"/>
          </p:cNvSpPr>
          <p:nvPr/>
        </p:nvSpPr>
        <p:spPr bwMode="auto">
          <a:xfrm>
            <a:off x="2423481" y="2997314"/>
            <a:ext cx="5326263"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dirty="0">
                <a:latin typeface="Arial" panose="020B0604020202020204" pitchFamily="34" charset="0"/>
              </a:rPr>
              <a:t>Ejemplos de objetos ordenados en la vida real:</a:t>
            </a:r>
            <a:endParaRPr lang="es-ES" altLang="es-MX" sz="1799" dirty="0">
              <a:latin typeface="Arial" panose="020B0604020202020204" pitchFamily="34" charset="0"/>
            </a:endParaRPr>
          </a:p>
        </p:txBody>
      </p:sp>
      <p:sp>
        <p:nvSpPr>
          <p:cNvPr id="394245" name="Text Box 5"/>
          <p:cNvSpPr txBox="1">
            <a:spLocks noChangeArrowheads="1"/>
          </p:cNvSpPr>
          <p:nvPr/>
        </p:nvSpPr>
        <p:spPr bwMode="auto">
          <a:xfrm>
            <a:off x="2710743" y="3500419"/>
            <a:ext cx="4896163" cy="160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dirty="0">
                <a:latin typeface="Arial" panose="020B0604020202020204" pitchFamily="34" charset="0"/>
              </a:rPr>
              <a:t>1. Directorio telefónico</a:t>
            </a:r>
          </a:p>
          <a:p>
            <a:pPr eaLnBrk="1" hangingPunct="1">
              <a:spcBef>
                <a:spcPct val="50000"/>
              </a:spcBef>
              <a:buClrTx/>
              <a:buFontTx/>
              <a:buNone/>
            </a:pPr>
            <a:r>
              <a:rPr lang="es-MX" altLang="es-MX" sz="1799" dirty="0">
                <a:latin typeface="Arial" panose="020B0604020202020204" pitchFamily="34" charset="0"/>
              </a:rPr>
              <a:t>2. Lista de pasajeros </a:t>
            </a:r>
          </a:p>
          <a:p>
            <a:pPr eaLnBrk="1" hangingPunct="1">
              <a:spcBef>
                <a:spcPct val="50000"/>
              </a:spcBef>
              <a:buClrTx/>
              <a:buFontTx/>
              <a:buNone/>
            </a:pPr>
            <a:r>
              <a:rPr lang="es-MX" altLang="es-MX" sz="1799" dirty="0">
                <a:latin typeface="Arial" panose="020B0604020202020204" pitchFamily="34" charset="0"/>
              </a:rPr>
              <a:t>3. Índice de libros</a:t>
            </a:r>
          </a:p>
          <a:p>
            <a:pPr eaLnBrk="1" hangingPunct="1">
              <a:spcBef>
                <a:spcPct val="50000"/>
              </a:spcBef>
              <a:buClrTx/>
              <a:buFontTx/>
              <a:buNone/>
            </a:pPr>
            <a:r>
              <a:rPr lang="es-MX" altLang="es-MX" sz="1799" dirty="0">
                <a:latin typeface="Arial" panose="020B0604020202020204" pitchFamily="34" charset="0"/>
              </a:rPr>
              <a:t>4. …..</a:t>
            </a:r>
            <a:endParaRPr lang="es-ES" altLang="es-MX" sz="1799" dirty="0">
              <a:latin typeface="Arial" panose="020B0604020202020204" pitchFamily="34" charset="0"/>
            </a:endParaRPr>
          </a:p>
        </p:txBody>
      </p:sp>
      <p:sp>
        <p:nvSpPr>
          <p:cNvPr id="394246" name="Text Box 6"/>
          <p:cNvSpPr txBox="1">
            <a:spLocks noChangeArrowheads="1"/>
          </p:cNvSpPr>
          <p:nvPr/>
        </p:nvSpPr>
        <p:spPr bwMode="auto">
          <a:xfrm>
            <a:off x="2494900" y="5300176"/>
            <a:ext cx="7054600" cy="64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Arial" panose="020B0604020202020204" pitchFamily="34" charset="0"/>
              </a:rPr>
              <a:t>Por lo general los objetos se ordenan en base a los valores de sus claves.</a:t>
            </a:r>
            <a:endParaRPr lang="es-ES" altLang="es-MX" sz="1799">
              <a:latin typeface="Arial" panose="020B0604020202020204" pitchFamily="34" charset="0"/>
            </a:endParaRPr>
          </a:p>
        </p:txBody>
      </p:sp>
    </p:spTree>
    <p:extLst>
      <p:ext uri="{BB962C8B-B14F-4D97-AF65-F5344CB8AC3E}">
        <p14:creationId xmlns:p14="http://schemas.microsoft.com/office/powerpoint/2010/main" val="248140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4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4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4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p:bldP spid="394245" grpId="0"/>
      <p:bldP spid="3942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lstStyle/>
          <a:p>
            <a:r>
              <a:rPr lang="es-ES" altLang="es-MX"/>
              <a:t>Búsqueda Binaria</a:t>
            </a:r>
          </a:p>
        </p:txBody>
      </p:sp>
      <p:sp>
        <p:nvSpPr>
          <p:cNvPr id="16409" name="Text Box 25"/>
          <p:cNvSpPr txBox="1">
            <a:spLocks noChangeArrowheads="1"/>
          </p:cNvSpPr>
          <p:nvPr/>
        </p:nvSpPr>
        <p:spPr bwMode="auto">
          <a:xfrm>
            <a:off x="2279056" y="1921269"/>
            <a:ext cx="584048" cy="402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65000"/>
              </a:spcBef>
            </a:pPr>
            <a:r>
              <a:rPr lang="en-US" altLang="es-MX" sz="1800" dirty="0">
                <a:latin typeface="Tahoma" panose="020B0604030504040204" pitchFamily="34" charset="0"/>
              </a:rPr>
              <a:t>0</a:t>
            </a:r>
            <a:endParaRPr lang="es-MX" altLang="es-MX" sz="1800" dirty="0">
              <a:latin typeface="Tahoma" panose="020B0604030504040204" pitchFamily="34" charset="0"/>
            </a:endParaRPr>
          </a:p>
          <a:p>
            <a:pPr algn="ctr">
              <a:spcBef>
                <a:spcPct val="65000"/>
              </a:spcBef>
            </a:pPr>
            <a:r>
              <a:rPr lang="en-US" altLang="es-MX" sz="1800" dirty="0">
                <a:latin typeface="Tahoma" panose="020B0604030504040204" pitchFamily="34" charset="0"/>
              </a:rPr>
              <a:t>1</a:t>
            </a:r>
            <a:endParaRPr lang="es-MX" altLang="es-MX" sz="1800" dirty="0">
              <a:latin typeface="Tahoma" panose="020B0604030504040204" pitchFamily="34" charset="0"/>
            </a:endParaRPr>
          </a:p>
          <a:p>
            <a:pPr algn="ctr">
              <a:spcBef>
                <a:spcPct val="65000"/>
              </a:spcBef>
            </a:pPr>
            <a:r>
              <a:rPr lang="en-US" altLang="es-MX" sz="1800" dirty="0">
                <a:latin typeface="Tahoma" panose="020B0604030504040204" pitchFamily="34" charset="0"/>
              </a:rPr>
              <a:t>2</a:t>
            </a:r>
            <a:endParaRPr lang="es-MX" altLang="es-MX" sz="1800" dirty="0">
              <a:latin typeface="Tahoma" panose="020B0604030504040204" pitchFamily="34" charset="0"/>
            </a:endParaRPr>
          </a:p>
          <a:p>
            <a:pPr algn="ctr">
              <a:spcBef>
                <a:spcPct val="65000"/>
              </a:spcBef>
            </a:pPr>
            <a:r>
              <a:rPr lang="en-US" altLang="es-MX" sz="1800" dirty="0">
                <a:latin typeface="Tahoma" panose="020B0604030504040204" pitchFamily="34" charset="0"/>
              </a:rPr>
              <a:t>3</a:t>
            </a:r>
            <a:endParaRPr lang="es-MX" altLang="es-MX" sz="1800" dirty="0">
              <a:latin typeface="Tahoma" panose="020B0604030504040204" pitchFamily="34" charset="0"/>
            </a:endParaRPr>
          </a:p>
          <a:p>
            <a:pPr algn="ctr">
              <a:spcBef>
                <a:spcPct val="65000"/>
              </a:spcBef>
            </a:pPr>
            <a:r>
              <a:rPr lang="en-US" altLang="es-MX" sz="1800" dirty="0">
                <a:latin typeface="Tahoma" panose="020B0604030504040204" pitchFamily="34" charset="0"/>
              </a:rPr>
              <a:t>4</a:t>
            </a:r>
            <a:endParaRPr lang="es-MX" altLang="es-MX" sz="1800" dirty="0">
              <a:latin typeface="Tahoma" panose="020B0604030504040204" pitchFamily="34" charset="0"/>
            </a:endParaRPr>
          </a:p>
          <a:p>
            <a:pPr algn="ctr">
              <a:spcBef>
                <a:spcPct val="65000"/>
              </a:spcBef>
            </a:pPr>
            <a:r>
              <a:rPr lang="es-ES" altLang="es-MX" sz="1800" dirty="0">
                <a:latin typeface="Tahoma" panose="020B0604030504040204" pitchFamily="34" charset="0"/>
              </a:rPr>
              <a:t>5</a:t>
            </a:r>
          </a:p>
          <a:p>
            <a:pPr algn="ctr">
              <a:spcBef>
                <a:spcPct val="65000"/>
              </a:spcBef>
            </a:pPr>
            <a:r>
              <a:rPr lang="es-ES" altLang="es-MX" sz="1800" dirty="0">
                <a:latin typeface="Tahoma" panose="020B0604030504040204" pitchFamily="34" charset="0"/>
              </a:rPr>
              <a:t>6</a:t>
            </a:r>
          </a:p>
          <a:p>
            <a:pPr algn="ctr">
              <a:spcBef>
                <a:spcPct val="65000"/>
              </a:spcBef>
            </a:pPr>
            <a:r>
              <a:rPr lang="es-ES" altLang="es-MX" sz="1800" dirty="0">
                <a:latin typeface="Tahoma" panose="020B0604030504040204" pitchFamily="34" charset="0"/>
              </a:rPr>
              <a:t>7</a:t>
            </a:r>
          </a:p>
          <a:p>
            <a:pPr algn="ctr">
              <a:spcBef>
                <a:spcPct val="65000"/>
              </a:spcBef>
            </a:pPr>
            <a:r>
              <a:rPr lang="es-ES" altLang="es-MX" sz="1800" dirty="0">
                <a:latin typeface="Tahoma" panose="020B0604030504040204" pitchFamily="34" charset="0"/>
              </a:rPr>
              <a:t>8</a:t>
            </a:r>
          </a:p>
        </p:txBody>
      </p:sp>
      <p:sp>
        <p:nvSpPr>
          <p:cNvPr id="16410" name="Rectangle 26"/>
          <p:cNvSpPr>
            <a:spLocks noChangeArrowheads="1"/>
          </p:cNvSpPr>
          <p:nvPr/>
        </p:nvSpPr>
        <p:spPr bwMode="auto">
          <a:xfrm>
            <a:off x="2888499" y="1845088"/>
            <a:ext cx="576113" cy="4570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1</a:t>
            </a:r>
            <a:endParaRPr lang="es-MX" altLang="es-MX" sz="2399" b="1">
              <a:latin typeface="Tahoma" panose="020B0604030504040204" pitchFamily="34" charset="0"/>
            </a:endParaRPr>
          </a:p>
        </p:txBody>
      </p:sp>
      <p:sp>
        <p:nvSpPr>
          <p:cNvPr id="16411" name="Rectangle 27"/>
          <p:cNvSpPr>
            <a:spLocks noChangeArrowheads="1"/>
          </p:cNvSpPr>
          <p:nvPr/>
        </p:nvSpPr>
        <p:spPr bwMode="auto">
          <a:xfrm>
            <a:off x="2888499" y="2302168"/>
            <a:ext cx="576113" cy="4570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3</a:t>
            </a:r>
            <a:endParaRPr lang="es-MX" altLang="es-MX" sz="2399" b="1">
              <a:latin typeface="Tahoma" panose="020B0604030504040204" pitchFamily="34" charset="0"/>
            </a:endParaRPr>
          </a:p>
        </p:txBody>
      </p:sp>
      <p:sp>
        <p:nvSpPr>
          <p:cNvPr id="16412" name="Rectangle 28"/>
          <p:cNvSpPr>
            <a:spLocks noChangeArrowheads="1"/>
          </p:cNvSpPr>
          <p:nvPr/>
        </p:nvSpPr>
        <p:spPr bwMode="auto">
          <a:xfrm>
            <a:off x="2888499" y="2759249"/>
            <a:ext cx="576113" cy="4570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5</a:t>
            </a:r>
            <a:endParaRPr lang="es-MX" altLang="es-MX" sz="2399" b="1">
              <a:latin typeface="Tahoma" panose="020B0604030504040204" pitchFamily="34" charset="0"/>
            </a:endParaRPr>
          </a:p>
        </p:txBody>
      </p:sp>
      <p:sp>
        <p:nvSpPr>
          <p:cNvPr id="16413" name="Rectangle 29"/>
          <p:cNvSpPr>
            <a:spLocks noChangeArrowheads="1"/>
          </p:cNvSpPr>
          <p:nvPr/>
        </p:nvSpPr>
        <p:spPr bwMode="auto">
          <a:xfrm>
            <a:off x="2888499" y="3216330"/>
            <a:ext cx="576113" cy="4570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7</a:t>
            </a:r>
            <a:endParaRPr lang="es-MX" altLang="es-MX" sz="2399" b="1">
              <a:latin typeface="Tahoma" panose="020B0604030504040204" pitchFamily="34" charset="0"/>
            </a:endParaRPr>
          </a:p>
        </p:txBody>
      </p:sp>
      <p:sp>
        <p:nvSpPr>
          <p:cNvPr id="16414" name="Rectangle 30"/>
          <p:cNvSpPr>
            <a:spLocks noChangeArrowheads="1"/>
          </p:cNvSpPr>
          <p:nvPr/>
        </p:nvSpPr>
        <p:spPr bwMode="auto">
          <a:xfrm>
            <a:off x="2888499" y="3673411"/>
            <a:ext cx="576113" cy="4570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8</a:t>
            </a:r>
            <a:endParaRPr lang="es-MX" altLang="es-MX" sz="2399" b="1">
              <a:latin typeface="Tahoma" panose="020B0604030504040204" pitchFamily="34" charset="0"/>
            </a:endParaRPr>
          </a:p>
        </p:txBody>
      </p:sp>
      <p:sp>
        <p:nvSpPr>
          <p:cNvPr id="16415" name="Rectangle 31"/>
          <p:cNvSpPr>
            <a:spLocks noChangeArrowheads="1"/>
          </p:cNvSpPr>
          <p:nvPr/>
        </p:nvSpPr>
        <p:spPr bwMode="auto">
          <a:xfrm>
            <a:off x="2888499" y="4130492"/>
            <a:ext cx="576113" cy="4570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9</a:t>
            </a:r>
            <a:endParaRPr lang="es-MX" altLang="es-MX" sz="2399" b="1">
              <a:latin typeface="Tahoma" panose="020B0604030504040204" pitchFamily="34" charset="0"/>
            </a:endParaRPr>
          </a:p>
        </p:txBody>
      </p:sp>
      <p:sp>
        <p:nvSpPr>
          <p:cNvPr id="16416" name="Rectangle 32"/>
          <p:cNvSpPr>
            <a:spLocks noChangeArrowheads="1"/>
          </p:cNvSpPr>
          <p:nvPr/>
        </p:nvSpPr>
        <p:spPr bwMode="auto">
          <a:xfrm>
            <a:off x="2888499" y="4587573"/>
            <a:ext cx="576113" cy="4570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12</a:t>
            </a:r>
            <a:endParaRPr lang="es-MX" altLang="es-MX" sz="2399" b="1">
              <a:latin typeface="Tahoma" panose="020B0604030504040204" pitchFamily="34" charset="0"/>
            </a:endParaRPr>
          </a:p>
        </p:txBody>
      </p:sp>
      <p:sp>
        <p:nvSpPr>
          <p:cNvPr id="16417" name="Rectangle 33"/>
          <p:cNvSpPr>
            <a:spLocks noChangeArrowheads="1"/>
          </p:cNvSpPr>
          <p:nvPr/>
        </p:nvSpPr>
        <p:spPr bwMode="auto">
          <a:xfrm>
            <a:off x="2888499" y="5044654"/>
            <a:ext cx="576113" cy="4570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13</a:t>
            </a:r>
            <a:endParaRPr lang="es-MX" altLang="es-MX" sz="2399" b="1">
              <a:latin typeface="Tahoma" panose="020B0604030504040204" pitchFamily="34" charset="0"/>
            </a:endParaRPr>
          </a:p>
        </p:txBody>
      </p:sp>
      <p:sp>
        <p:nvSpPr>
          <p:cNvPr id="16418" name="Rectangle 34"/>
          <p:cNvSpPr>
            <a:spLocks noChangeArrowheads="1"/>
          </p:cNvSpPr>
          <p:nvPr/>
        </p:nvSpPr>
        <p:spPr bwMode="auto">
          <a:xfrm>
            <a:off x="2888499" y="5501735"/>
            <a:ext cx="576113" cy="4570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sz="2399" b="1">
                <a:latin typeface="Tahoma" panose="020B0604030504040204" pitchFamily="34" charset="0"/>
              </a:rPr>
              <a:t>50</a:t>
            </a:r>
            <a:endParaRPr lang="es-MX" altLang="es-MX" sz="2399" b="1">
              <a:latin typeface="Tahoma" panose="020B0604030504040204" pitchFamily="34" charset="0"/>
            </a:endParaRPr>
          </a:p>
        </p:txBody>
      </p:sp>
      <p:sp>
        <p:nvSpPr>
          <p:cNvPr id="16419" name="Text Box 35"/>
          <p:cNvSpPr txBox="1">
            <a:spLocks noChangeArrowheads="1"/>
          </p:cNvSpPr>
          <p:nvPr/>
        </p:nvSpPr>
        <p:spPr bwMode="auto">
          <a:xfrm>
            <a:off x="5284997" y="759066"/>
            <a:ext cx="2590125" cy="193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s-MX" sz="2399" dirty="0" err="1">
                <a:solidFill>
                  <a:schemeClr val="folHlink"/>
                </a:solidFill>
                <a:latin typeface="Tahoma" panose="020B0604030504040204" pitchFamily="34" charset="0"/>
              </a:rPr>
              <a:t>Buscar</a:t>
            </a:r>
            <a:r>
              <a:rPr lang="en-US" altLang="es-MX" sz="2399" dirty="0">
                <a:solidFill>
                  <a:schemeClr val="folHlink"/>
                </a:solidFill>
                <a:latin typeface="Tahoma" panose="020B0604030504040204" pitchFamily="34" charset="0"/>
              </a:rPr>
              <a:t> </a:t>
            </a:r>
            <a:r>
              <a:rPr lang="en-US" altLang="es-MX" sz="2399" dirty="0" err="1">
                <a:solidFill>
                  <a:schemeClr val="folHlink"/>
                </a:solidFill>
                <a:latin typeface="Tahoma" panose="020B0604030504040204" pitchFamily="34" charset="0"/>
              </a:rPr>
              <a:t>elemento</a:t>
            </a:r>
            <a:r>
              <a:rPr lang="en-US" altLang="es-MX" sz="2399" dirty="0">
                <a:solidFill>
                  <a:schemeClr val="folHlink"/>
                </a:solidFill>
                <a:latin typeface="Tahoma" panose="020B0604030504040204" pitchFamily="34" charset="0"/>
              </a:rPr>
              <a:t> </a:t>
            </a:r>
            <a:r>
              <a:rPr lang="en-US" altLang="es-MX" sz="2399" b="1" dirty="0">
                <a:solidFill>
                  <a:schemeClr val="folHlink"/>
                </a:solidFill>
                <a:latin typeface="Tahoma" panose="020B0604030504040204" pitchFamily="34" charset="0"/>
              </a:rPr>
              <a:t>12</a:t>
            </a:r>
          </a:p>
          <a:p>
            <a:pPr algn="ctr">
              <a:spcBef>
                <a:spcPct val="50000"/>
              </a:spcBef>
            </a:pPr>
            <a:r>
              <a:rPr lang="en-US" altLang="es-MX" sz="1600" dirty="0">
                <a:solidFill>
                  <a:schemeClr val="folHlink"/>
                </a:solidFill>
                <a:latin typeface="Tahoma" panose="020B0604030504040204" pitchFamily="34" charset="0"/>
              </a:rPr>
              <a:t>(LI+LS)/2</a:t>
            </a:r>
          </a:p>
          <a:p>
            <a:pPr algn="ctr">
              <a:spcBef>
                <a:spcPct val="50000"/>
              </a:spcBef>
            </a:pPr>
            <a:r>
              <a:rPr lang="en-US" altLang="es-MX" sz="1600" dirty="0">
                <a:solidFill>
                  <a:schemeClr val="folHlink"/>
                </a:solidFill>
                <a:latin typeface="Tahoma" panose="020B0604030504040204" pitchFamily="34" charset="0"/>
              </a:rPr>
              <a:t>(0+8)/2 = 4</a:t>
            </a:r>
          </a:p>
          <a:p>
            <a:pPr algn="ctr">
              <a:spcBef>
                <a:spcPct val="50000"/>
              </a:spcBef>
            </a:pPr>
            <a:r>
              <a:rPr lang="en-US" altLang="es-MX" sz="1600" dirty="0" err="1">
                <a:solidFill>
                  <a:schemeClr val="folHlink"/>
                </a:solidFill>
                <a:latin typeface="Tahoma" panose="020B0604030504040204" pitchFamily="34" charset="0"/>
              </a:rPr>
              <a:t>Compara</a:t>
            </a:r>
            <a:r>
              <a:rPr lang="en-US" altLang="es-MX" sz="1600" dirty="0">
                <a:solidFill>
                  <a:schemeClr val="folHlink"/>
                </a:solidFill>
                <a:latin typeface="Tahoma" panose="020B0604030504040204" pitchFamily="34" charset="0"/>
              </a:rPr>
              <a:t> 12 = </a:t>
            </a:r>
            <a:r>
              <a:rPr lang="en-US" altLang="es-MX" sz="1600" dirty="0" err="1">
                <a:solidFill>
                  <a:schemeClr val="folHlink"/>
                </a:solidFill>
                <a:latin typeface="Tahoma" panose="020B0604030504040204" pitchFamily="34" charset="0"/>
              </a:rPr>
              <a:t>Arreglo</a:t>
            </a:r>
            <a:r>
              <a:rPr lang="en-US" altLang="es-MX" sz="1600" dirty="0">
                <a:solidFill>
                  <a:schemeClr val="folHlink"/>
                </a:solidFill>
                <a:latin typeface="Tahoma" panose="020B0604030504040204" pitchFamily="34" charset="0"/>
              </a:rPr>
              <a:t>[4]?</a:t>
            </a:r>
            <a:endParaRPr lang="es-ES" altLang="es-MX" sz="1400" dirty="0">
              <a:latin typeface="Tahoma" panose="020B0604030504040204" pitchFamily="34" charset="0"/>
            </a:endParaRPr>
          </a:p>
        </p:txBody>
      </p:sp>
      <p:sp>
        <p:nvSpPr>
          <p:cNvPr id="16420" name="Text Box 36"/>
          <p:cNvSpPr txBox="1">
            <a:spLocks noChangeArrowheads="1"/>
          </p:cNvSpPr>
          <p:nvPr/>
        </p:nvSpPr>
        <p:spPr bwMode="auto">
          <a:xfrm>
            <a:off x="4770780" y="2930040"/>
            <a:ext cx="3618557" cy="156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tLang="es-MX" sz="2399" dirty="0"/>
              <a:t>desecha la mitad del arreglo y repite el cálculo y la comparación</a:t>
            </a:r>
          </a:p>
          <a:p>
            <a:endParaRPr lang="es-ES" altLang="es-MX" sz="2399" dirty="0"/>
          </a:p>
        </p:txBody>
      </p:sp>
      <p:sp>
        <p:nvSpPr>
          <p:cNvPr id="16421" name="Rectangle 37"/>
          <p:cNvSpPr>
            <a:spLocks noChangeArrowheads="1"/>
          </p:cNvSpPr>
          <p:nvPr/>
        </p:nvSpPr>
        <p:spPr bwMode="auto">
          <a:xfrm>
            <a:off x="4294656" y="4292376"/>
            <a:ext cx="4570809" cy="156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s-MX" sz="2399">
                <a:solidFill>
                  <a:schemeClr val="folHlink"/>
                </a:solidFill>
              </a:rPr>
              <a:t>Buscar elemento </a:t>
            </a:r>
            <a:r>
              <a:rPr lang="en-US" altLang="es-MX" sz="2399" b="1">
                <a:solidFill>
                  <a:schemeClr val="folHlink"/>
                </a:solidFill>
              </a:rPr>
              <a:t>12</a:t>
            </a:r>
          </a:p>
          <a:p>
            <a:r>
              <a:rPr lang="en-US" altLang="es-MX" sz="2399">
                <a:solidFill>
                  <a:schemeClr val="folHlink"/>
                </a:solidFill>
              </a:rPr>
              <a:t>(LI+LS)/2</a:t>
            </a:r>
          </a:p>
          <a:p>
            <a:r>
              <a:rPr lang="en-US" altLang="es-MX" sz="2399">
                <a:solidFill>
                  <a:schemeClr val="folHlink"/>
                </a:solidFill>
              </a:rPr>
              <a:t>(5+8)/2 = 6</a:t>
            </a:r>
          </a:p>
          <a:p>
            <a:r>
              <a:rPr lang="en-US" altLang="es-MX" sz="2399">
                <a:solidFill>
                  <a:schemeClr val="folHlink"/>
                </a:solidFill>
              </a:rPr>
              <a:t>Compara 12 = Arreglo[6]?</a:t>
            </a:r>
            <a:endParaRPr lang="es-ES" altLang="es-MX" sz="2399"/>
          </a:p>
        </p:txBody>
      </p:sp>
      <p:sp>
        <p:nvSpPr>
          <p:cNvPr id="16422" name="Text Box 38"/>
          <p:cNvSpPr txBox="1">
            <a:spLocks noChangeArrowheads="1"/>
          </p:cNvSpPr>
          <p:nvPr/>
        </p:nvSpPr>
        <p:spPr bwMode="auto">
          <a:xfrm>
            <a:off x="4223238" y="5660444"/>
            <a:ext cx="5338959" cy="83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MX" altLang="es-MX" sz="2399"/>
              <a:t>termina la búsqueda con éxito, el elemento se encontró en la posición 6</a:t>
            </a:r>
          </a:p>
        </p:txBody>
      </p:sp>
    </p:spTree>
    <p:extLst>
      <p:ext uri="{BB962C8B-B14F-4D97-AF65-F5344CB8AC3E}">
        <p14:creationId xmlns:p14="http://schemas.microsoft.com/office/powerpoint/2010/main" val="640361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4" presetClass="entr" presetSubtype="0" fill="hold" grpId="0" nodeType="clickEffect">
                                  <p:stCondLst>
                                    <p:cond delay="0"/>
                                  </p:stCondLst>
                                  <p:childTnLst>
                                    <p:set>
                                      <p:cBhvr>
                                        <p:cTn id="10" dur="1" fill="hold">
                                          <p:stCondLst>
                                            <p:cond delay="0"/>
                                          </p:stCondLst>
                                        </p:cTn>
                                        <p:tgtEl>
                                          <p:spTgt spid="16420"/>
                                        </p:tgtEl>
                                        <p:attrNameLst>
                                          <p:attrName>style.visibility</p:attrName>
                                        </p:attrNameLst>
                                      </p:cBhvr>
                                      <p:to>
                                        <p:strVal val="visible"/>
                                      </p:to>
                                    </p:set>
                                    <p:anim to="" calcmode="lin" valueType="num">
                                      <p:cBhvr>
                                        <p:cTn id="11" dur="1" fill="hold"/>
                                        <p:tgtEl>
                                          <p:spTgt spid="16420"/>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mph" presetSubtype="0" fill="hold" grpId="0" nodeType="clickEffect">
                                  <p:stCondLst>
                                    <p:cond delay="0"/>
                                  </p:stCondLst>
                                  <p:childTnLst>
                                    <p:animClr clrSpc="hsl" dir="cw">
                                      <p:cBhvr override="childStyle">
                                        <p:cTn id="15" dur="500" fill="hold"/>
                                        <p:tgtEl>
                                          <p:spTgt spid="16410"/>
                                        </p:tgtEl>
                                        <p:attrNameLst>
                                          <p:attrName>style.color</p:attrName>
                                        </p:attrNameLst>
                                      </p:cBhvr>
                                      <p:by>
                                        <p:hsl h="7200000" s="0" l="0"/>
                                      </p:by>
                                    </p:animClr>
                                    <p:animClr clrSpc="hsl" dir="cw">
                                      <p:cBhvr>
                                        <p:cTn id="16" dur="500" fill="hold"/>
                                        <p:tgtEl>
                                          <p:spTgt spid="16410"/>
                                        </p:tgtEl>
                                        <p:attrNameLst>
                                          <p:attrName>fillcolor</p:attrName>
                                        </p:attrNameLst>
                                      </p:cBhvr>
                                      <p:by>
                                        <p:hsl h="7200000" s="0" l="0"/>
                                      </p:by>
                                    </p:animClr>
                                    <p:animClr clrSpc="hsl" dir="cw">
                                      <p:cBhvr>
                                        <p:cTn id="17" dur="500" fill="hold"/>
                                        <p:tgtEl>
                                          <p:spTgt spid="16410"/>
                                        </p:tgtEl>
                                        <p:attrNameLst>
                                          <p:attrName>stroke.color</p:attrName>
                                        </p:attrNameLst>
                                      </p:cBhvr>
                                      <p:by>
                                        <p:hsl h="7200000" s="0" l="0"/>
                                      </p:by>
                                    </p:animClr>
                                    <p:set>
                                      <p:cBhvr>
                                        <p:cTn id="18" dur="500" fill="hold"/>
                                        <p:tgtEl>
                                          <p:spTgt spid="16410"/>
                                        </p:tgtEl>
                                        <p:attrNameLst>
                                          <p:attrName>fill.type</p:attrName>
                                        </p:attrNameLst>
                                      </p:cBhvr>
                                      <p:to>
                                        <p:strVal val="solid"/>
                                      </p:to>
                                    </p:set>
                                  </p:childTnLst>
                                </p:cTn>
                              </p:par>
                              <p:par>
                                <p:cTn id="19" presetID="21" presetClass="emph" presetSubtype="0" fill="hold" grpId="0" nodeType="withEffect">
                                  <p:stCondLst>
                                    <p:cond delay="0"/>
                                  </p:stCondLst>
                                  <p:childTnLst>
                                    <p:animClr clrSpc="hsl" dir="cw">
                                      <p:cBhvr override="childStyle">
                                        <p:cTn id="20" dur="500" fill="hold"/>
                                        <p:tgtEl>
                                          <p:spTgt spid="16411"/>
                                        </p:tgtEl>
                                        <p:attrNameLst>
                                          <p:attrName>style.color</p:attrName>
                                        </p:attrNameLst>
                                      </p:cBhvr>
                                      <p:by>
                                        <p:hsl h="7200000" s="0" l="0"/>
                                      </p:by>
                                    </p:animClr>
                                    <p:animClr clrSpc="hsl" dir="cw">
                                      <p:cBhvr>
                                        <p:cTn id="21" dur="500" fill="hold"/>
                                        <p:tgtEl>
                                          <p:spTgt spid="16411"/>
                                        </p:tgtEl>
                                        <p:attrNameLst>
                                          <p:attrName>fillcolor</p:attrName>
                                        </p:attrNameLst>
                                      </p:cBhvr>
                                      <p:by>
                                        <p:hsl h="7200000" s="0" l="0"/>
                                      </p:by>
                                    </p:animClr>
                                    <p:animClr clrSpc="hsl" dir="cw">
                                      <p:cBhvr>
                                        <p:cTn id="22" dur="500" fill="hold"/>
                                        <p:tgtEl>
                                          <p:spTgt spid="16411"/>
                                        </p:tgtEl>
                                        <p:attrNameLst>
                                          <p:attrName>stroke.color</p:attrName>
                                        </p:attrNameLst>
                                      </p:cBhvr>
                                      <p:by>
                                        <p:hsl h="7200000" s="0" l="0"/>
                                      </p:by>
                                    </p:animClr>
                                    <p:set>
                                      <p:cBhvr>
                                        <p:cTn id="23" dur="500" fill="hold"/>
                                        <p:tgtEl>
                                          <p:spTgt spid="16411"/>
                                        </p:tgtEl>
                                        <p:attrNameLst>
                                          <p:attrName>fill.type</p:attrName>
                                        </p:attrNameLst>
                                      </p:cBhvr>
                                      <p:to>
                                        <p:strVal val="solid"/>
                                      </p:to>
                                    </p:set>
                                  </p:childTnLst>
                                </p:cTn>
                              </p:par>
                              <p:par>
                                <p:cTn id="24" presetID="21" presetClass="emph" presetSubtype="0" fill="hold" grpId="0" nodeType="withEffect">
                                  <p:stCondLst>
                                    <p:cond delay="0"/>
                                  </p:stCondLst>
                                  <p:childTnLst>
                                    <p:animClr clrSpc="hsl" dir="cw">
                                      <p:cBhvr override="childStyle">
                                        <p:cTn id="25" dur="500" fill="hold"/>
                                        <p:tgtEl>
                                          <p:spTgt spid="16412"/>
                                        </p:tgtEl>
                                        <p:attrNameLst>
                                          <p:attrName>style.color</p:attrName>
                                        </p:attrNameLst>
                                      </p:cBhvr>
                                      <p:by>
                                        <p:hsl h="7200000" s="0" l="0"/>
                                      </p:by>
                                    </p:animClr>
                                    <p:animClr clrSpc="hsl" dir="cw">
                                      <p:cBhvr>
                                        <p:cTn id="26" dur="500" fill="hold"/>
                                        <p:tgtEl>
                                          <p:spTgt spid="16412"/>
                                        </p:tgtEl>
                                        <p:attrNameLst>
                                          <p:attrName>fillcolor</p:attrName>
                                        </p:attrNameLst>
                                      </p:cBhvr>
                                      <p:by>
                                        <p:hsl h="7200000" s="0" l="0"/>
                                      </p:by>
                                    </p:animClr>
                                    <p:animClr clrSpc="hsl" dir="cw">
                                      <p:cBhvr>
                                        <p:cTn id="27" dur="500" fill="hold"/>
                                        <p:tgtEl>
                                          <p:spTgt spid="16412"/>
                                        </p:tgtEl>
                                        <p:attrNameLst>
                                          <p:attrName>stroke.color</p:attrName>
                                        </p:attrNameLst>
                                      </p:cBhvr>
                                      <p:by>
                                        <p:hsl h="7200000" s="0" l="0"/>
                                      </p:by>
                                    </p:animClr>
                                    <p:set>
                                      <p:cBhvr>
                                        <p:cTn id="28" dur="500" fill="hold"/>
                                        <p:tgtEl>
                                          <p:spTgt spid="16412"/>
                                        </p:tgtEl>
                                        <p:attrNameLst>
                                          <p:attrName>fill.type</p:attrName>
                                        </p:attrNameLst>
                                      </p:cBhvr>
                                      <p:to>
                                        <p:strVal val="solid"/>
                                      </p:to>
                                    </p:set>
                                  </p:childTnLst>
                                </p:cTn>
                              </p:par>
                              <p:par>
                                <p:cTn id="29" presetID="21" presetClass="emph" presetSubtype="0" fill="hold" grpId="0" nodeType="withEffect">
                                  <p:stCondLst>
                                    <p:cond delay="0"/>
                                  </p:stCondLst>
                                  <p:childTnLst>
                                    <p:animClr clrSpc="hsl" dir="cw">
                                      <p:cBhvr override="childStyle">
                                        <p:cTn id="30" dur="500" fill="hold"/>
                                        <p:tgtEl>
                                          <p:spTgt spid="16413"/>
                                        </p:tgtEl>
                                        <p:attrNameLst>
                                          <p:attrName>style.color</p:attrName>
                                        </p:attrNameLst>
                                      </p:cBhvr>
                                      <p:by>
                                        <p:hsl h="7200000" s="0" l="0"/>
                                      </p:by>
                                    </p:animClr>
                                    <p:animClr clrSpc="hsl" dir="cw">
                                      <p:cBhvr>
                                        <p:cTn id="31" dur="500" fill="hold"/>
                                        <p:tgtEl>
                                          <p:spTgt spid="16413"/>
                                        </p:tgtEl>
                                        <p:attrNameLst>
                                          <p:attrName>fillcolor</p:attrName>
                                        </p:attrNameLst>
                                      </p:cBhvr>
                                      <p:by>
                                        <p:hsl h="7200000" s="0" l="0"/>
                                      </p:by>
                                    </p:animClr>
                                    <p:animClr clrSpc="hsl" dir="cw">
                                      <p:cBhvr>
                                        <p:cTn id="32" dur="500" fill="hold"/>
                                        <p:tgtEl>
                                          <p:spTgt spid="16413"/>
                                        </p:tgtEl>
                                        <p:attrNameLst>
                                          <p:attrName>stroke.color</p:attrName>
                                        </p:attrNameLst>
                                      </p:cBhvr>
                                      <p:by>
                                        <p:hsl h="7200000" s="0" l="0"/>
                                      </p:by>
                                    </p:animClr>
                                    <p:set>
                                      <p:cBhvr>
                                        <p:cTn id="33" dur="500" fill="hold"/>
                                        <p:tgtEl>
                                          <p:spTgt spid="16413"/>
                                        </p:tgtEl>
                                        <p:attrNameLst>
                                          <p:attrName>fill.type</p:attrName>
                                        </p:attrNameLst>
                                      </p:cBhvr>
                                      <p:to>
                                        <p:strVal val="solid"/>
                                      </p:to>
                                    </p:set>
                                  </p:childTnLst>
                                </p:cTn>
                              </p:par>
                              <p:par>
                                <p:cTn id="34" presetID="21" presetClass="emph" presetSubtype="0" fill="hold" grpId="0" nodeType="withEffect">
                                  <p:stCondLst>
                                    <p:cond delay="0"/>
                                  </p:stCondLst>
                                  <p:childTnLst>
                                    <p:animClr clrSpc="hsl" dir="cw">
                                      <p:cBhvr override="childStyle">
                                        <p:cTn id="35" dur="500" fill="hold"/>
                                        <p:tgtEl>
                                          <p:spTgt spid="16414"/>
                                        </p:tgtEl>
                                        <p:attrNameLst>
                                          <p:attrName>style.color</p:attrName>
                                        </p:attrNameLst>
                                      </p:cBhvr>
                                      <p:by>
                                        <p:hsl h="7200000" s="0" l="0"/>
                                      </p:by>
                                    </p:animClr>
                                    <p:animClr clrSpc="hsl" dir="cw">
                                      <p:cBhvr>
                                        <p:cTn id="36" dur="500" fill="hold"/>
                                        <p:tgtEl>
                                          <p:spTgt spid="16414"/>
                                        </p:tgtEl>
                                        <p:attrNameLst>
                                          <p:attrName>fillcolor</p:attrName>
                                        </p:attrNameLst>
                                      </p:cBhvr>
                                      <p:by>
                                        <p:hsl h="7200000" s="0" l="0"/>
                                      </p:by>
                                    </p:animClr>
                                    <p:animClr clrSpc="hsl" dir="cw">
                                      <p:cBhvr>
                                        <p:cTn id="37" dur="500" fill="hold"/>
                                        <p:tgtEl>
                                          <p:spTgt spid="16414"/>
                                        </p:tgtEl>
                                        <p:attrNameLst>
                                          <p:attrName>stroke.color</p:attrName>
                                        </p:attrNameLst>
                                      </p:cBhvr>
                                      <p:by>
                                        <p:hsl h="7200000" s="0" l="0"/>
                                      </p:by>
                                    </p:animClr>
                                    <p:set>
                                      <p:cBhvr>
                                        <p:cTn id="38" dur="500" fill="hold"/>
                                        <p:tgtEl>
                                          <p:spTgt spid="16414"/>
                                        </p:tgtEl>
                                        <p:attrNameLst>
                                          <p:attrName>fill.type</p:attrName>
                                        </p:attrNameLst>
                                      </p:cBhvr>
                                      <p:to>
                                        <p:strVal val="solid"/>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0" grpId="0" animBg="1"/>
      <p:bldP spid="16411" grpId="0" animBg="1"/>
      <p:bldP spid="16412" grpId="0" animBg="1"/>
      <p:bldP spid="16413" grpId="0" animBg="1"/>
      <p:bldP spid="16414" grpId="0" animBg="1"/>
      <p:bldP spid="16419" grpId="0" autoUpdateAnimBg="0"/>
      <p:bldP spid="16420" grpId="0"/>
      <p:bldP spid="164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ES" altLang="es-MX"/>
              <a:t>Búsqueda Binaria</a:t>
            </a:r>
          </a:p>
        </p:txBody>
      </p:sp>
      <p:sp>
        <p:nvSpPr>
          <p:cNvPr id="18435" name="Rectangle 3"/>
          <p:cNvSpPr>
            <a:spLocks noGrp="1" noChangeArrowheads="1"/>
          </p:cNvSpPr>
          <p:nvPr>
            <p:ph type="body" idx="1"/>
          </p:nvPr>
        </p:nvSpPr>
        <p:spPr/>
        <p:txBody>
          <a:bodyPr>
            <a:normAutofit fontScale="77500" lnSpcReduction="20000"/>
          </a:bodyPr>
          <a:lstStyle/>
          <a:p>
            <a:pPr>
              <a:buFontTx/>
              <a:buNone/>
            </a:pPr>
            <a:r>
              <a:rPr lang="es-ES" altLang="es-MX" dirty="0" smtClean="0"/>
              <a:t> </a:t>
            </a:r>
            <a:r>
              <a:rPr lang="es-ES" altLang="es-MX" dirty="0" err="1"/>
              <a:t>busquedaBinaria</a:t>
            </a:r>
            <a:r>
              <a:rPr lang="es-ES" altLang="es-MX" dirty="0"/>
              <a:t> (Arreglo a, Clave c){</a:t>
            </a:r>
          </a:p>
          <a:p>
            <a:pPr>
              <a:buFontTx/>
              <a:buNone/>
            </a:pPr>
            <a:r>
              <a:rPr lang="es-ES" altLang="es-MX" dirty="0"/>
              <a:t>	</a:t>
            </a:r>
            <a:r>
              <a:rPr lang="es-ES" altLang="es-MX" dirty="0" err="1"/>
              <a:t>limiteInferior</a:t>
            </a:r>
            <a:r>
              <a:rPr lang="es-ES" altLang="es-MX" dirty="0"/>
              <a:t> =0</a:t>
            </a:r>
          </a:p>
          <a:p>
            <a:pPr>
              <a:buFontTx/>
              <a:buNone/>
            </a:pPr>
            <a:r>
              <a:rPr lang="es-ES" altLang="es-MX" dirty="0"/>
              <a:t>	</a:t>
            </a:r>
            <a:r>
              <a:rPr lang="es-ES" altLang="es-MX" dirty="0" err="1"/>
              <a:t>limiteSuperior</a:t>
            </a:r>
            <a:r>
              <a:rPr lang="es-ES" altLang="es-MX" dirty="0"/>
              <a:t> = n // último </a:t>
            </a:r>
            <a:r>
              <a:rPr lang="es-ES" altLang="es-MX" dirty="0" err="1"/>
              <a:t>indice</a:t>
            </a:r>
            <a:r>
              <a:rPr lang="es-ES" altLang="es-MX" dirty="0"/>
              <a:t> del arreglo</a:t>
            </a:r>
          </a:p>
          <a:p>
            <a:pPr>
              <a:buFontTx/>
              <a:buNone/>
            </a:pPr>
            <a:r>
              <a:rPr lang="es-ES" altLang="es-MX" dirty="0"/>
              <a:t>     mientras (</a:t>
            </a:r>
            <a:r>
              <a:rPr lang="es-ES" altLang="es-MX" dirty="0" err="1"/>
              <a:t>limiteInferior</a:t>
            </a:r>
            <a:r>
              <a:rPr lang="es-ES" altLang="es-MX" dirty="0"/>
              <a:t> &lt;= </a:t>
            </a:r>
            <a:r>
              <a:rPr lang="es-ES" altLang="es-MX" dirty="0" err="1"/>
              <a:t>limiteSuperior</a:t>
            </a:r>
            <a:r>
              <a:rPr lang="es-ES" altLang="es-MX" dirty="0"/>
              <a:t>){</a:t>
            </a:r>
          </a:p>
          <a:p>
            <a:pPr>
              <a:buFontTx/>
              <a:buNone/>
            </a:pPr>
            <a:r>
              <a:rPr lang="es-ES" altLang="es-MX" dirty="0"/>
              <a:t>		centro = </a:t>
            </a:r>
            <a:r>
              <a:rPr lang="es-ES" altLang="es-MX" baseline="-25000" dirty="0"/>
              <a:t>└</a:t>
            </a:r>
            <a:r>
              <a:rPr lang="es-ES" altLang="es-MX" dirty="0"/>
              <a:t>(</a:t>
            </a:r>
            <a:r>
              <a:rPr lang="es-ES" altLang="es-MX" dirty="0" err="1"/>
              <a:t>limiteInferior</a:t>
            </a:r>
            <a:r>
              <a:rPr lang="es-ES" altLang="es-MX" dirty="0"/>
              <a:t> + </a:t>
            </a:r>
            <a:r>
              <a:rPr lang="es-ES" altLang="es-MX" dirty="0" err="1"/>
              <a:t>limiteSuperior</a:t>
            </a:r>
            <a:r>
              <a:rPr lang="es-ES" altLang="es-MX" dirty="0"/>
              <a:t>) /2 </a:t>
            </a:r>
            <a:r>
              <a:rPr lang="es-ES" altLang="es-MX" baseline="-25000" dirty="0"/>
              <a:t>┘</a:t>
            </a:r>
          </a:p>
          <a:p>
            <a:pPr>
              <a:buFontTx/>
              <a:buNone/>
            </a:pPr>
            <a:r>
              <a:rPr lang="es-ES" altLang="es-MX" dirty="0"/>
              <a:t>             si (c==a[centro]) regresa a[centro]</a:t>
            </a:r>
          </a:p>
          <a:p>
            <a:pPr>
              <a:buFontTx/>
              <a:buNone/>
            </a:pPr>
            <a:r>
              <a:rPr lang="es-ES" altLang="es-MX" dirty="0"/>
              <a:t>             sino { </a:t>
            </a:r>
          </a:p>
          <a:p>
            <a:pPr>
              <a:buFontTx/>
              <a:buNone/>
            </a:pPr>
            <a:r>
              <a:rPr lang="es-ES" altLang="es-MX" dirty="0"/>
              <a:t>                  si (c&gt;a[centro]) </a:t>
            </a:r>
            <a:r>
              <a:rPr lang="es-ES" altLang="es-MX" dirty="0" err="1"/>
              <a:t>limiteInferior</a:t>
            </a:r>
            <a:r>
              <a:rPr lang="es-ES" altLang="es-MX" dirty="0"/>
              <a:t> = centro +1</a:t>
            </a:r>
          </a:p>
          <a:p>
            <a:pPr>
              <a:buFontTx/>
              <a:buNone/>
            </a:pPr>
            <a:r>
              <a:rPr lang="es-ES" altLang="es-MX" dirty="0"/>
              <a:t>                  sino </a:t>
            </a:r>
            <a:r>
              <a:rPr lang="es-ES" altLang="es-MX" dirty="0" err="1"/>
              <a:t>limiteSuperior</a:t>
            </a:r>
            <a:r>
              <a:rPr lang="es-ES" altLang="es-MX" dirty="0"/>
              <a:t> = centro -1</a:t>
            </a:r>
          </a:p>
          <a:p>
            <a:pPr>
              <a:buFontTx/>
              <a:buNone/>
            </a:pPr>
            <a:r>
              <a:rPr lang="es-ES" altLang="es-MX" dirty="0"/>
              <a:t>    }</a:t>
            </a:r>
          </a:p>
          <a:p>
            <a:pPr>
              <a:buFontTx/>
              <a:buNone/>
            </a:pPr>
            <a:r>
              <a:rPr lang="es-ES" altLang="es-MX" dirty="0"/>
              <a:t>    regresa “No encontrado”</a:t>
            </a:r>
          </a:p>
          <a:p>
            <a:pPr>
              <a:buFontTx/>
              <a:buNone/>
            </a:pPr>
            <a:r>
              <a:rPr lang="es-ES" altLang="es-MX" dirty="0"/>
              <a:t>}</a:t>
            </a:r>
          </a:p>
        </p:txBody>
      </p:sp>
    </p:spTree>
    <p:extLst>
      <p:ext uri="{BB962C8B-B14F-4D97-AF65-F5344CB8AC3E}">
        <p14:creationId xmlns:p14="http://schemas.microsoft.com/office/powerpoint/2010/main" val="1188484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2 CuadroTexto"/>
          <p:cNvSpPr txBox="1">
            <a:spLocks noChangeArrowheads="1"/>
          </p:cNvSpPr>
          <p:nvPr/>
        </p:nvSpPr>
        <p:spPr bwMode="auto">
          <a:xfrm>
            <a:off x="2279056" y="692864"/>
            <a:ext cx="7846556" cy="64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MX" altLang="es-MX" sz="3599">
                <a:latin typeface="Tahoma" panose="020B0604030504040204" pitchFamily="34" charset="0"/>
                <a:cs typeface="Tahoma" panose="020B0604030504040204" pitchFamily="34" charset="0"/>
              </a:rPr>
              <a:t>Tabla Hash</a:t>
            </a:r>
          </a:p>
        </p:txBody>
      </p:sp>
      <p:sp>
        <p:nvSpPr>
          <p:cNvPr id="4" name="3 CuadroTexto"/>
          <p:cNvSpPr txBox="1">
            <a:spLocks noChangeArrowheads="1"/>
          </p:cNvSpPr>
          <p:nvPr/>
        </p:nvSpPr>
        <p:spPr bwMode="auto">
          <a:xfrm>
            <a:off x="1847370" y="1916507"/>
            <a:ext cx="8422669" cy="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MX" altLang="es-MX" sz="1799"/>
              <a:t>Una tabla </a:t>
            </a:r>
            <a:r>
              <a:rPr lang="es-MX" altLang="es-MX" sz="1799" b="1"/>
              <a:t>hash  </a:t>
            </a:r>
            <a:r>
              <a:rPr lang="es-MX" altLang="es-MX" sz="1799"/>
              <a:t>es una estructura de datos que asocia llaves (claves)</a:t>
            </a:r>
          </a:p>
          <a:p>
            <a:pPr eaLnBrk="1" hangingPunct="1">
              <a:spcBef>
                <a:spcPct val="0"/>
              </a:spcBef>
              <a:buClrTx/>
              <a:buFontTx/>
              <a:buNone/>
            </a:pPr>
            <a:r>
              <a:rPr lang="es-MX" altLang="es-MX" sz="1799"/>
              <a:t>con valores.</a:t>
            </a:r>
          </a:p>
        </p:txBody>
      </p:sp>
      <p:pic>
        <p:nvPicPr>
          <p:cNvPr id="434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239" y="2565626"/>
            <a:ext cx="3348753" cy="1799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5 CuadroTexto"/>
          <p:cNvSpPr txBox="1">
            <a:spLocks noChangeArrowheads="1"/>
          </p:cNvSpPr>
          <p:nvPr/>
        </p:nvSpPr>
        <p:spPr bwMode="auto">
          <a:xfrm>
            <a:off x="1991794" y="4436802"/>
            <a:ext cx="8422668" cy="175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0"/>
              </a:spcBef>
              <a:buClrTx/>
              <a:buFontTx/>
              <a:buNone/>
            </a:pPr>
            <a:r>
              <a:rPr lang="es-MX" altLang="es-MX" sz="1799" dirty="0"/>
              <a:t>La operación principal que soporta de manera eficiente es la búsqueda. Permite el acceso a los elementos almacenados a partir de una clave generada a partir de una llave(ejemplo, número de cuenta, número de placa). Funciona transformando la clave con una función especial (llamado hash), un número que la tabla hash utiliza para localizar el valor deseado.</a:t>
            </a:r>
          </a:p>
        </p:txBody>
      </p:sp>
    </p:spTree>
    <p:extLst>
      <p:ext uri="{BB962C8B-B14F-4D97-AF65-F5344CB8AC3E}">
        <p14:creationId xmlns:p14="http://schemas.microsoft.com/office/powerpoint/2010/main" val="271585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0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4178"/>
                                        </p:tgtEl>
                                        <p:attrNameLst>
                                          <p:attrName>style.visibility</p:attrName>
                                        </p:attrNameLst>
                                      </p:cBhvr>
                                      <p:to>
                                        <p:strVal val="visible"/>
                                      </p:to>
                                    </p:set>
                                    <p:animEffect transition="in" filter="wipe(left)">
                                      <p:cBhvr>
                                        <p:cTn id="17" dur="2000"/>
                                        <p:tgtEl>
                                          <p:spTgt spid="4341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1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2999">
                <a:solidFill>
                  <a:schemeClr val="tx1"/>
                </a:solidFill>
                <a:latin typeface="Verdana" panose="020B0604030504040204" pitchFamily="34" charset="0"/>
              </a:defRPr>
            </a:lvl1pPr>
            <a:lvl2pPr marL="742727" indent="-285664">
              <a:spcBef>
                <a:spcPct val="20000"/>
              </a:spcBef>
              <a:buClr>
                <a:schemeClr val="accent2"/>
              </a:buClr>
              <a:buFont typeface="Wingdings" panose="05000000000000000000" pitchFamily="2" charset="2"/>
              <a:buChar char="n"/>
              <a:defRPr sz="2599">
                <a:solidFill>
                  <a:schemeClr val="tx1"/>
                </a:solidFill>
                <a:latin typeface="Verdana" panose="020B0604030504040204" pitchFamily="34" charset="0"/>
              </a:defRPr>
            </a:lvl2pPr>
            <a:lvl3pPr marL="1142657" indent="-228531">
              <a:spcBef>
                <a:spcPct val="20000"/>
              </a:spcBef>
              <a:buClr>
                <a:schemeClr val="accent2"/>
              </a:buClr>
              <a:buFont typeface="Wingdings" panose="05000000000000000000" pitchFamily="2" charset="2"/>
              <a:buChar char="o"/>
              <a:defRPr sz="2299">
                <a:solidFill>
                  <a:schemeClr val="tx1"/>
                </a:solidFill>
                <a:latin typeface="Verdana" panose="020B0604030504040204" pitchFamily="34" charset="0"/>
              </a:defRPr>
            </a:lvl3pPr>
            <a:lvl4pPr marL="1599720" indent="-228531">
              <a:spcBef>
                <a:spcPct val="20000"/>
              </a:spcBef>
              <a:buClr>
                <a:schemeClr val="accent2"/>
              </a:buClr>
              <a:buFont typeface="Wingdings" panose="05000000000000000000" pitchFamily="2" charset="2"/>
              <a:buChar char="n"/>
              <a:defRPr sz="1999">
                <a:solidFill>
                  <a:schemeClr val="tx1"/>
                </a:solidFill>
                <a:latin typeface="Verdana" panose="020B0604030504040204" pitchFamily="34" charset="0"/>
              </a:defRPr>
            </a:lvl4pPr>
            <a:lvl5pPr marL="2056783" indent="-228531">
              <a:spcBef>
                <a:spcPct val="25000"/>
              </a:spcBef>
              <a:buClr>
                <a:schemeClr val="accent2"/>
              </a:buClr>
              <a:buFont typeface="Wingdings" panose="05000000000000000000" pitchFamily="2" charset="2"/>
              <a:buChar char="§"/>
              <a:defRPr sz="1999">
                <a:solidFill>
                  <a:schemeClr val="tx1"/>
                </a:solidFill>
                <a:latin typeface="Verdana" panose="020B0604030504040204" pitchFamily="34" charset="0"/>
              </a:defRPr>
            </a:lvl5pPr>
            <a:lvl6pPr marL="2513846"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6pPr>
            <a:lvl7pPr marL="2970908"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7pPr>
            <a:lvl8pPr marL="3427971"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8pPr>
            <a:lvl9pPr marL="3885034" indent="-228531" eaLnBrk="0" fontAlgn="base" hangingPunct="0">
              <a:spcBef>
                <a:spcPct val="25000"/>
              </a:spcBef>
              <a:spcAft>
                <a:spcPct val="0"/>
              </a:spcAft>
              <a:buClr>
                <a:schemeClr val="accent2"/>
              </a:buClr>
              <a:buFont typeface="Wingdings" panose="05000000000000000000" pitchFamily="2" charset="2"/>
              <a:buChar char="§"/>
              <a:defRPr sz="1999">
                <a:solidFill>
                  <a:schemeClr val="tx1"/>
                </a:solidFill>
                <a:latin typeface="Verdana" panose="020B0604030504040204" pitchFamily="34" charset="0"/>
              </a:defRPr>
            </a:lvl9pPr>
          </a:lstStyle>
          <a:p>
            <a:pPr>
              <a:spcBef>
                <a:spcPct val="0"/>
              </a:spcBef>
              <a:buClrTx/>
              <a:buFontTx/>
              <a:buNone/>
            </a:pPr>
            <a:fld id="{CFC15455-9D26-44BC-B5A4-40665F68C901}" type="slidenum">
              <a:rPr lang="es-MX" altLang="es-MX" sz="1200"/>
              <a:pPr>
                <a:spcBef>
                  <a:spcPct val="0"/>
                </a:spcBef>
                <a:buClrTx/>
                <a:buFontTx/>
                <a:buNone/>
              </a:pPr>
              <a:t>33</a:t>
            </a:fld>
            <a:endParaRPr lang="es-MX" altLang="es-MX" sz="1200"/>
          </a:p>
        </p:txBody>
      </p:sp>
      <p:sp>
        <p:nvSpPr>
          <p:cNvPr id="3" name="2 CuadroTexto"/>
          <p:cNvSpPr txBox="1">
            <a:spLocks noChangeArrowheads="1"/>
          </p:cNvSpPr>
          <p:nvPr/>
        </p:nvSpPr>
        <p:spPr bwMode="auto">
          <a:xfrm>
            <a:off x="1918789" y="1916507"/>
            <a:ext cx="8351250" cy="203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0"/>
              </a:spcBef>
              <a:buClrTx/>
              <a:buFontTx/>
              <a:buNone/>
            </a:pPr>
            <a:r>
              <a:rPr lang="es-MX" altLang="es-MX" sz="1799" b="1">
                <a:latin typeface="Tahoma" panose="020B0604030504040204" pitchFamily="34" charset="0"/>
                <a:cs typeface="Tahoma" panose="020B0604030504040204" pitchFamily="34" charset="0"/>
              </a:rPr>
              <a:t>Direccionamiento abierto.</a:t>
            </a:r>
          </a:p>
          <a:p>
            <a:pPr algn="just" eaLnBrk="1" hangingPunct="1">
              <a:spcBef>
                <a:spcPct val="0"/>
              </a:spcBef>
              <a:buClrTx/>
              <a:buFontTx/>
              <a:buNone/>
            </a:pPr>
            <a:endParaRPr lang="es-MX" altLang="es-MX" sz="1799">
              <a:latin typeface="Tahoma" panose="020B0604030504040204" pitchFamily="34" charset="0"/>
              <a:cs typeface="Tahoma" panose="020B0604030504040204" pitchFamily="34" charset="0"/>
            </a:endParaRPr>
          </a:p>
          <a:p>
            <a:pPr algn="just" eaLnBrk="1" hangingPunct="1">
              <a:spcBef>
                <a:spcPct val="0"/>
              </a:spcBef>
              <a:buClrTx/>
              <a:buFontTx/>
              <a:buNone/>
            </a:pPr>
            <a:r>
              <a:rPr lang="es-MX" altLang="es-MX" sz="1799">
                <a:latin typeface="Tahoma" panose="020B0604030504040204" pitchFamily="34" charset="0"/>
                <a:cs typeface="Tahoma" panose="020B0604030504040204" pitchFamily="34" charset="0"/>
              </a:rPr>
              <a:t>Las tablas hash de direccionamiento abierto pueden almacenar los registros directamente en el arreglo. Las colisiones se resuelven mediante un sondeo del arreglo, en el que se buscan diferentes localidades del arreglo ( secuencia de sondeo ) hasta que se llega a una casilla vacía.</a:t>
            </a:r>
          </a:p>
          <a:p>
            <a:pPr eaLnBrk="1" hangingPunct="1">
              <a:spcBef>
                <a:spcPct val="0"/>
              </a:spcBef>
              <a:buClrTx/>
              <a:buFontTx/>
              <a:buNone/>
            </a:pPr>
            <a:endParaRPr lang="es-MX" altLang="es-MX" sz="1799"/>
          </a:p>
        </p:txBody>
      </p:sp>
      <p:pic>
        <p:nvPicPr>
          <p:cNvPr id="435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239" y="3789271"/>
            <a:ext cx="3526506" cy="236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8485" name="4 CuadroTexto"/>
          <p:cNvSpPr txBox="1">
            <a:spLocks noChangeArrowheads="1"/>
          </p:cNvSpPr>
          <p:nvPr/>
        </p:nvSpPr>
        <p:spPr bwMode="auto">
          <a:xfrm>
            <a:off x="2279056" y="692864"/>
            <a:ext cx="7846556" cy="64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MX" altLang="es-MX" sz="3599">
                <a:latin typeface="Tahoma" panose="020B0604030504040204" pitchFamily="34" charset="0"/>
                <a:cs typeface="Tahoma" panose="020B0604030504040204" pitchFamily="34" charset="0"/>
              </a:rPr>
              <a:t>Tabla Hash</a:t>
            </a:r>
          </a:p>
        </p:txBody>
      </p:sp>
    </p:spTree>
    <p:extLst>
      <p:ext uri="{BB962C8B-B14F-4D97-AF65-F5344CB8AC3E}">
        <p14:creationId xmlns:p14="http://schemas.microsoft.com/office/powerpoint/2010/main" val="288196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35202"/>
                                        </p:tgtEl>
                                        <p:attrNameLst>
                                          <p:attrName>style.visibility</p:attrName>
                                        </p:attrNameLst>
                                      </p:cBhvr>
                                      <p:to>
                                        <p:strVal val="visible"/>
                                      </p:to>
                                    </p:set>
                                    <p:animEffect transition="in" filter="wipe(up)">
                                      <p:cBhvr>
                                        <p:cTn id="17" dur="2000"/>
                                        <p:tgtEl>
                                          <p:spTgt spid="435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Revisar plataforma para definición final del proyecto unidad V y VI</a:t>
            </a:r>
            <a:endParaRPr lang="es-MX" dirty="0"/>
          </a:p>
        </p:txBody>
      </p:sp>
      <p:sp>
        <p:nvSpPr>
          <p:cNvPr id="4" name="Marcador de contenido 3"/>
          <p:cNvSpPr>
            <a:spLocks noGrp="1"/>
          </p:cNvSpPr>
          <p:nvPr>
            <p:ph idx="1"/>
          </p:nvPr>
        </p:nvSpPr>
        <p:spPr/>
        <p:txBody>
          <a:bodyPr/>
          <a:lstStyle/>
          <a:p>
            <a:endParaRPr lang="es-MX"/>
          </a:p>
        </p:txBody>
      </p:sp>
    </p:spTree>
    <p:extLst>
      <p:ext uri="{BB962C8B-B14F-4D97-AF65-F5344CB8AC3E}">
        <p14:creationId xmlns:p14="http://schemas.microsoft.com/office/powerpoint/2010/main" val="72551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ltLang="es-MX" dirty="0" smtClean="0">
                <a:solidFill>
                  <a:schemeClr val="tx2"/>
                </a:solidFill>
                <a:latin typeface="Times New Roman" panose="02020603050405020304" pitchFamily="18" charset="0"/>
              </a:rPr>
              <a:t>Ordenamiento</a:t>
            </a:r>
            <a:endParaRPr lang="es-MX" dirty="0"/>
          </a:p>
        </p:txBody>
      </p:sp>
      <p:sp>
        <p:nvSpPr>
          <p:cNvPr id="3" name="Content Placeholder 2"/>
          <p:cNvSpPr>
            <a:spLocks noGrp="1"/>
          </p:cNvSpPr>
          <p:nvPr>
            <p:ph idx="1"/>
          </p:nvPr>
        </p:nvSpPr>
        <p:spPr>
          <a:xfrm>
            <a:off x="1069569" y="2121749"/>
            <a:ext cx="10055781" cy="827638"/>
          </a:xfrm>
        </p:spPr>
        <p:txBody>
          <a:bodyPr>
            <a:normAutofit lnSpcReduction="10000"/>
          </a:bodyPr>
          <a:lstStyle/>
          <a:p>
            <a:r>
              <a:rPr lang="es-MX" altLang="es-MX" b="1" dirty="0">
                <a:latin typeface="Arial" panose="020B0604020202020204" pitchFamily="34" charset="0"/>
              </a:rPr>
              <a:t>Ordenar</a:t>
            </a:r>
            <a:r>
              <a:rPr lang="es-MX" altLang="es-MX" dirty="0">
                <a:latin typeface="Arial" panose="020B0604020202020204" pitchFamily="34" charset="0"/>
              </a:rPr>
              <a:t> significa reagrupar o reorganizar un conjunto de datos u objetos en una secuencia específica.</a:t>
            </a:r>
            <a:endParaRPr lang="es-ES" altLang="es-MX" dirty="0">
              <a:latin typeface="Arial" panose="020B0604020202020204" pitchFamily="34" charset="0"/>
            </a:endParaRPr>
          </a:p>
          <a:p>
            <a:endParaRPr lang="es-MX" dirty="0"/>
          </a:p>
        </p:txBody>
      </p:sp>
      <p:sp>
        <p:nvSpPr>
          <p:cNvPr id="4" name="Rectangle 3"/>
          <p:cNvSpPr/>
          <p:nvPr/>
        </p:nvSpPr>
        <p:spPr>
          <a:xfrm>
            <a:off x="1402920" y="3128503"/>
            <a:ext cx="6588550" cy="461417"/>
          </a:xfrm>
          <a:prstGeom prst="rect">
            <a:avLst/>
          </a:prstGeom>
        </p:spPr>
        <p:txBody>
          <a:bodyPr wrap="none">
            <a:spAutoFit/>
          </a:bodyPr>
          <a:lstStyle/>
          <a:p>
            <a:pPr>
              <a:spcBef>
                <a:spcPct val="50000"/>
              </a:spcBef>
            </a:pPr>
            <a:r>
              <a:rPr lang="es-MX" altLang="es-MX" sz="2399" dirty="0">
                <a:latin typeface="Arial" panose="020B0604020202020204" pitchFamily="34" charset="0"/>
              </a:rPr>
              <a:t>Ejemplos de objetos ordenados en la vida real:</a:t>
            </a:r>
            <a:endParaRPr lang="es-ES" altLang="es-MX" sz="2399" dirty="0">
              <a:latin typeface="Arial" panose="020B0604020202020204" pitchFamily="34" charset="0"/>
            </a:endParaRPr>
          </a:p>
        </p:txBody>
      </p:sp>
      <p:sp>
        <p:nvSpPr>
          <p:cNvPr id="5" name="Text Box 5"/>
          <p:cNvSpPr txBox="1">
            <a:spLocks noChangeArrowheads="1"/>
          </p:cNvSpPr>
          <p:nvPr/>
        </p:nvSpPr>
        <p:spPr bwMode="auto">
          <a:xfrm>
            <a:off x="1680699" y="3848060"/>
            <a:ext cx="4896163" cy="160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dirty="0">
                <a:latin typeface="Arial" panose="020B0604020202020204" pitchFamily="34" charset="0"/>
              </a:rPr>
              <a:t>1. Directorio telefónico</a:t>
            </a:r>
          </a:p>
          <a:p>
            <a:pPr eaLnBrk="1" hangingPunct="1">
              <a:spcBef>
                <a:spcPct val="50000"/>
              </a:spcBef>
              <a:buClrTx/>
              <a:buFontTx/>
              <a:buNone/>
            </a:pPr>
            <a:r>
              <a:rPr lang="es-MX" altLang="es-MX" sz="1799" dirty="0">
                <a:latin typeface="Arial" panose="020B0604020202020204" pitchFamily="34" charset="0"/>
              </a:rPr>
              <a:t>2. Lista de pasajeros </a:t>
            </a:r>
          </a:p>
          <a:p>
            <a:pPr eaLnBrk="1" hangingPunct="1">
              <a:spcBef>
                <a:spcPct val="50000"/>
              </a:spcBef>
              <a:buClrTx/>
              <a:buFontTx/>
              <a:buNone/>
            </a:pPr>
            <a:r>
              <a:rPr lang="es-MX" altLang="es-MX" sz="1799" dirty="0">
                <a:latin typeface="Arial" panose="020B0604020202020204" pitchFamily="34" charset="0"/>
              </a:rPr>
              <a:t>3. Índice de libros</a:t>
            </a:r>
          </a:p>
          <a:p>
            <a:pPr eaLnBrk="1" hangingPunct="1">
              <a:spcBef>
                <a:spcPct val="50000"/>
              </a:spcBef>
              <a:buClrTx/>
              <a:buFontTx/>
              <a:buNone/>
            </a:pPr>
            <a:r>
              <a:rPr lang="es-MX" altLang="es-MX" sz="1799" dirty="0">
                <a:latin typeface="Arial" panose="020B0604020202020204" pitchFamily="34" charset="0"/>
              </a:rPr>
              <a:t>4. …..</a:t>
            </a:r>
            <a:endParaRPr lang="es-ES" altLang="es-MX" sz="1799" dirty="0">
              <a:latin typeface="Arial" panose="020B0604020202020204" pitchFamily="34" charset="0"/>
            </a:endParaRPr>
          </a:p>
        </p:txBody>
      </p:sp>
      <p:sp>
        <p:nvSpPr>
          <p:cNvPr id="6" name="Text Box 6"/>
          <p:cNvSpPr txBox="1">
            <a:spLocks noChangeArrowheads="1"/>
          </p:cNvSpPr>
          <p:nvPr/>
        </p:nvSpPr>
        <p:spPr bwMode="auto">
          <a:xfrm>
            <a:off x="1464855" y="5647816"/>
            <a:ext cx="7054600" cy="64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Arial" panose="020B0604020202020204" pitchFamily="34" charset="0"/>
              </a:rPr>
              <a:t>Por lo general los objetos se ordenan en base a los valores de sus claves.</a:t>
            </a:r>
            <a:endParaRPr lang="es-ES" altLang="es-MX" sz="1799">
              <a:latin typeface="Arial" panose="020B0604020202020204" pitchFamily="34" charset="0"/>
            </a:endParaRPr>
          </a:p>
        </p:txBody>
      </p:sp>
    </p:spTree>
    <p:extLst>
      <p:ext uri="{BB962C8B-B14F-4D97-AF65-F5344CB8AC3E}">
        <p14:creationId xmlns:p14="http://schemas.microsoft.com/office/powerpoint/2010/main" val="196979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Tipos de Ordenamiento</a:t>
            </a:r>
            <a:endParaRPr lang="es-MX" dirty="0"/>
          </a:p>
        </p:txBody>
      </p:sp>
      <p:sp>
        <p:nvSpPr>
          <p:cNvPr id="3" name="Content Placeholder 2"/>
          <p:cNvSpPr>
            <a:spLocks noGrp="1"/>
          </p:cNvSpPr>
          <p:nvPr>
            <p:ph idx="1"/>
          </p:nvPr>
        </p:nvSpPr>
        <p:spPr/>
        <p:txBody>
          <a:bodyPr>
            <a:noAutofit/>
          </a:bodyPr>
          <a:lstStyle/>
          <a:p>
            <a:r>
              <a:rPr lang="es-MX" b="1" dirty="0"/>
              <a:t>Ordenamiento Interno:</a:t>
            </a:r>
          </a:p>
          <a:p>
            <a:pPr lvl="1"/>
            <a:r>
              <a:rPr lang="es-MX" dirty="0"/>
              <a:t>Son aquellos en donde los elementos a ordenar están en la memoria principal, por lo que se asume que el tiempo que se requiere para acceder cualquier elemento sea (a[1], a[50], a[100]) es el mismo.</a:t>
            </a:r>
          </a:p>
          <a:p>
            <a:r>
              <a:rPr lang="es-MX" b="1" dirty="0"/>
              <a:t>Ordenamiento Externo:</a:t>
            </a:r>
          </a:p>
          <a:p>
            <a:pPr lvl="1"/>
            <a:r>
              <a:rPr lang="es-MX" dirty="0"/>
              <a:t>Son aquellos en donde los valores a ordenar están en memoria secundaria: (Disco Duro, Memoria Externa, etc.), por lo que se asume que el tiempo que se requiere para acceder a cualquier elemento depende de la ultima posición obtenida (Posición 1, Posición 30, Posición 500). </a:t>
            </a:r>
          </a:p>
        </p:txBody>
      </p:sp>
    </p:spTree>
    <p:extLst>
      <p:ext uri="{BB962C8B-B14F-4D97-AF65-F5344CB8AC3E}">
        <p14:creationId xmlns:p14="http://schemas.microsoft.com/office/powerpoint/2010/main" val="745092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Ordenamiento: burbuja</a:t>
            </a:r>
            <a:endParaRPr lang="es-MX" dirty="0"/>
          </a:p>
        </p:txBody>
      </p:sp>
      <p:sp>
        <p:nvSpPr>
          <p:cNvPr id="3" name="Content Placeholder 2"/>
          <p:cNvSpPr>
            <a:spLocks noGrp="1"/>
          </p:cNvSpPr>
          <p:nvPr>
            <p:ph idx="1"/>
          </p:nvPr>
        </p:nvSpPr>
        <p:spPr/>
        <p:txBody>
          <a:bodyPr>
            <a:normAutofit/>
          </a:bodyPr>
          <a:lstStyle/>
          <a:p>
            <a:r>
              <a:rPr lang="es-MX" altLang="es-MX" sz="2399" dirty="0">
                <a:latin typeface="Arial" panose="020B0604020202020204" pitchFamily="34" charset="0"/>
              </a:rPr>
              <a:t>Uno de los métodos de clasificación más directos es el llamado </a:t>
            </a:r>
            <a:r>
              <a:rPr lang="es-MX" altLang="es-MX" sz="2399" i="1" dirty="0">
                <a:latin typeface="Arial" panose="020B0604020202020204" pitchFamily="34" charset="0"/>
              </a:rPr>
              <a:t>ordenamiento burbuja</a:t>
            </a:r>
          </a:p>
          <a:p>
            <a:r>
              <a:rPr lang="es-MX" altLang="es-MX" sz="2399" dirty="0">
                <a:latin typeface="Arial" panose="020B0604020202020204" pitchFamily="34" charset="0"/>
              </a:rPr>
              <a:t>El cual podemos describirlo de la siguiente forma:</a:t>
            </a:r>
            <a:endParaRPr lang="es-ES" altLang="es-MX" sz="2399" dirty="0">
              <a:latin typeface="Arial" panose="020B0604020202020204" pitchFamily="34" charset="0"/>
            </a:endParaRPr>
          </a:p>
          <a:p>
            <a:pPr lvl="1"/>
            <a:r>
              <a:rPr lang="es-MX" altLang="es-MX" sz="1999" dirty="0">
                <a:latin typeface="Arial" panose="020B0604020202020204" pitchFamily="34" charset="0"/>
              </a:rPr>
              <a:t> Se desplaza por un arreglo de datos sin ordenar, comparando información de elementos contiguos.</a:t>
            </a:r>
            <a:endParaRPr lang="es-ES" altLang="es-MX" sz="1999" dirty="0">
              <a:latin typeface="Arial" panose="020B0604020202020204" pitchFamily="34" charset="0"/>
            </a:endParaRPr>
          </a:p>
          <a:p>
            <a:pPr lvl="1"/>
            <a:r>
              <a:rPr lang="es-MX" altLang="es-MX" sz="1999" dirty="0">
                <a:latin typeface="Arial" panose="020B0604020202020204" pitchFamily="34" charset="0"/>
              </a:rPr>
              <a:t> Si no están en orden se intercambian</a:t>
            </a:r>
            <a:endParaRPr lang="es-ES" altLang="es-MX" sz="1999" dirty="0">
              <a:latin typeface="Arial" panose="020B0604020202020204" pitchFamily="34" charset="0"/>
            </a:endParaRPr>
          </a:p>
          <a:p>
            <a:pPr lvl="1"/>
            <a:r>
              <a:rPr lang="es-MX" altLang="es-MX" sz="1999" dirty="0">
                <a:latin typeface="Arial" panose="020B0604020202020204" pitchFamily="34" charset="0"/>
              </a:rPr>
              <a:t> Cuando se hace un desplazamiento por todo los elementos del arreglo y no se realizó ningún intercambio el proceso termina.</a:t>
            </a:r>
            <a:endParaRPr lang="es-ES" altLang="es-MX" sz="1999" dirty="0">
              <a:latin typeface="Arial" panose="020B0604020202020204" pitchFamily="34" charset="0"/>
            </a:endParaRPr>
          </a:p>
        </p:txBody>
      </p:sp>
    </p:spTree>
    <p:extLst>
      <p:ext uri="{BB962C8B-B14F-4D97-AF65-F5344CB8AC3E}">
        <p14:creationId xmlns:p14="http://schemas.microsoft.com/office/powerpoint/2010/main" val="3026048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ChangeArrowheads="1"/>
          </p:cNvSpPr>
          <p:nvPr/>
        </p:nvSpPr>
        <p:spPr bwMode="auto">
          <a:xfrm>
            <a:off x="2098128" y="305615"/>
            <a:ext cx="7998916" cy="121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MX" altLang="es-MX" sz="3799" dirty="0">
                <a:solidFill>
                  <a:schemeClr val="tx2"/>
                </a:solidFill>
                <a:latin typeface="Times New Roman" panose="02020603050405020304" pitchFamily="18" charset="0"/>
              </a:rPr>
              <a:t>Ordenamiento</a:t>
            </a:r>
            <a:br>
              <a:rPr lang="es-MX" altLang="es-MX" sz="3799" dirty="0">
                <a:solidFill>
                  <a:schemeClr val="tx2"/>
                </a:solidFill>
                <a:latin typeface="Times New Roman" panose="02020603050405020304" pitchFamily="18" charset="0"/>
              </a:rPr>
            </a:br>
            <a:r>
              <a:rPr lang="es-MX" altLang="es-MX" sz="3799" dirty="0">
                <a:solidFill>
                  <a:schemeClr val="tx2"/>
                </a:solidFill>
                <a:latin typeface="Times New Roman" panose="02020603050405020304" pitchFamily="18" charset="0"/>
              </a:rPr>
              <a:t>Burbuja</a:t>
            </a:r>
          </a:p>
        </p:txBody>
      </p:sp>
      <p:graphicFrame>
        <p:nvGraphicFramePr>
          <p:cNvPr id="396395" name="Group 107"/>
          <p:cNvGraphicFramePr>
            <a:graphicFrameLocks noGrp="1"/>
          </p:cNvGraphicFramePr>
          <p:nvPr/>
        </p:nvGraphicFramePr>
        <p:xfrm>
          <a:off x="4581919" y="1773669"/>
          <a:ext cx="2639324" cy="365186"/>
        </p:xfrm>
        <a:graphic>
          <a:graphicData uri="http://schemas.openxmlformats.org/drawingml/2006/table">
            <a:tbl>
              <a:tblPr/>
              <a:tblGrid>
                <a:gridCol w="660228"/>
                <a:gridCol w="660228"/>
                <a:gridCol w="658640"/>
                <a:gridCol w="660228"/>
              </a:tblGrid>
              <a:tr h="36511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smtClean="0">
                          <a:ln>
                            <a:noFill/>
                          </a:ln>
                          <a:solidFill>
                            <a:schemeClr val="tx1"/>
                          </a:solidFill>
                          <a:effectLst/>
                          <a:latin typeface="Courier New" pitchFamily="49" charset="0"/>
                        </a:rPr>
                        <a:t>6</a:t>
                      </a:r>
                      <a:endParaRPr kumimoji="0" lang="es-ES" sz="1800" b="0" i="0" u="none" strike="noStrike" cap="none" normalizeH="0" baseline="0" smtClean="0">
                        <a:ln>
                          <a:noFill/>
                        </a:ln>
                        <a:solidFill>
                          <a:schemeClr val="tx1"/>
                        </a:solidFill>
                        <a:effectLst/>
                        <a:latin typeface="Courier New" pitchFamily="49" charset="0"/>
                      </a:endParaRPr>
                    </a:p>
                  </a:txBody>
                  <a:tcPr marL="91416" marR="91416" marT="45433" marB="45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smtClean="0">
                          <a:ln>
                            <a:noFill/>
                          </a:ln>
                          <a:solidFill>
                            <a:schemeClr val="tx1"/>
                          </a:solidFill>
                          <a:effectLst/>
                          <a:latin typeface="Courier New" pitchFamily="49" charset="0"/>
                        </a:rPr>
                        <a:t>8</a:t>
                      </a:r>
                      <a:endParaRPr kumimoji="0" lang="es-ES" sz="1800" b="0"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smtClean="0">
                          <a:ln>
                            <a:noFill/>
                          </a:ln>
                          <a:solidFill>
                            <a:schemeClr val="tx1"/>
                          </a:solidFill>
                          <a:effectLst/>
                          <a:latin typeface="Courier New" pitchFamily="49" charset="0"/>
                        </a:rPr>
                        <a:t>2</a:t>
                      </a:r>
                      <a:endParaRPr kumimoji="0" lang="es-ES" sz="1800" b="0"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smtClean="0">
                          <a:ln>
                            <a:noFill/>
                          </a:ln>
                          <a:solidFill>
                            <a:schemeClr val="tx1"/>
                          </a:solidFill>
                          <a:effectLst/>
                          <a:latin typeface="Courier New" pitchFamily="49" charset="0"/>
                        </a:rPr>
                        <a:t>4</a:t>
                      </a:r>
                      <a:endParaRPr kumimoji="0" lang="es-ES" sz="1800" b="0"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6303" name="Text Box 15"/>
          <p:cNvSpPr txBox="1">
            <a:spLocks noChangeArrowheads="1"/>
          </p:cNvSpPr>
          <p:nvPr/>
        </p:nvSpPr>
        <p:spPr bwMode="auto">
          <a:xfrm>
            <a:off x="2855169" y="2348194"/>
            <a:ext cx="3815356" cy="36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Arial" panose="020B0604020202020204" pitchFamily="34" charset="0"/>
              </a:rPr>
              <a:t>Primer desplazamiento</a:t>
            </a:r>
            <a:endParaRPr lang="es-ES" altLang="es-MX" sz="1799">
              <a:latin typeface="Arial" panose="020B0604020202020204" pitchFamily="34" charset="0"/>
            </a:endParaRPr>
          </a:p>
        </p:txBody>
      </p:sp>
      <p:sp>
        <p:nvSpPr>
          <p:cNvPr id="396304" name="Text Box 16"/>
          <p:cNvSpPr txBox="1">
            <a:spLocks noChangeArrowheads="1"/>
          </p:cNvSpPr>
          <p:nvPr/>
        </p:nvSpPr>
        <p:spPr bwMode="auto">
          <a:xfrm>
            <a:off x="2926587" y="2779882"/>
            <a:ext cx="2736137" cy="36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Arial" panose="020B0604020202020204" pitchFamily="34" charset="0"/>
              </a:rPr>
              <a:t>6 &gt; 8 no hay intercambio</a:t>
            </a:r>
            <a:endParaRPr lang="es-ES" altLang="es-MX" sz="1799">
              <a:latin typeface="Arial" panose="020B0604020202020204" pitchFamily="34" charset="0"/>
            </a:endParaRPr>
          </a:p>
        </p:txBody>
      </p:sp>
      <p:graphicFrame>
        <p:nvGraphicFramePr>
          <p:cNvPr id="396305" name="Group 17"/>
          <p:cNvGraphicFramePr>
            <a:graphicFrameLocks noGrp="1"/>
          </p:cNvGraphicFramePr>
          <p:nvPr>
            <p:extLst/>
          </p:nvPr>
        </p:nvGraphicFramePr>
        <p:xfrm>
          <a:off x="5734145" y="2779882"/>
          <a:ext cx="1368069" cy="365186"/>
        </p:xfrm>
        <a:graphic>
          <a:graphicData uri="http://schemas.openxmlformats.org/drawingml/2006/table">
            <a:tbl>
              <a:tblPr/>
              <a:tblGrid>
                <a:gridCol w="342811"/>
                <a:gridCol w="341223"/>
                <a:gridCol w="342811"/>
                <a:gridCol w="341224"/>
              </a:tblGrid>
              <a:tr h="36511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6</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smtClean="0">
                          <a:ln>
                            <a:noFill/>
                          </a:ln>
                          <a:solidFill>
                            <a:schemeClr val="tx1"/>
                          </a:solidFill>
                          <a:effectLst/>
                          <a:latin typeface="Courier New" pitchFamily="49" charset="0"/>
                        </a:rPr>
                        <a:t>8</a:t>
                      </a:r>
                      <a:endParaRPr kumimoji="0" lang="es-ES" sz="1800" b="0"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2</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4</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50000"/>
                      </a:schemeClr>
                    </a:solidFill>
                  </a:tcPr>
                </a:tc>
              </a:tr>
            </a:tbl>
          </a:graphicData>
        </a:graphic>
      </p:graphicFrame>
      <p:sp>
        <p:nvSpPr>
          <p:cNvPr id="396317" name="Text Box 29"/>
          <p:cNvSpPr txBox="1">
            <a:spLocks noChangeArrowheads="1"/>
          </p:cNvSpPr>
          <p:nvPr/>
        </p:nvSpPr>
        <p:spPr bwMode="auto">
          <a:xfrm>
            <a:off x="2905956" y="3211569"/>
            <a:ext cx="2736137" cy="36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Arial" panose="020B0604020202020204" pitchFamily="34" charset="0"/>
              </a:rPr>
              <a:t>8&gt;2 si hay intercambio</a:t>
            </a:r>
            <a:endParaRPr lang="es-ES" altLang="es-MX" sz="1799">
              <a:latin typeface="Arial" panose="020B0604020202020204" pitchFamily="34" charset="0"/>
            </a:endParaRPr>
          </a:p>
        </p:txBody>
      </p:sp>
      <p:graphicFrame>
        <p:nvGraphicFramePr>
          <p:cNvPr id="396318" name="Group 30"/>
          <p:cNvGraphicFramePr>
            <a:graphicFrameLocks noGrp="1"/>
          </p:cNvGraphicFramePr>
          <p:nvPr>
            <p:extLst/>
          </p:nvPr>
        </p:nvGraphicFramePr>
        <p:xfrm>
          <a:off x="5734145" y="3211570"/>
          <a:ext cx="1368069" cy="365186"/>
        </p:xfrm>
        <a:graphic>
          <a:graphicData uri="http://schemas.openxmlformats.org/drawingml/2006/table">
            <a:tbl>
              <a:tblPr/>
              <a:tblGrid>
                <a:gridCol w="342811"/>
                <a:gridCol w="341223"/>
                <a:gridCol w="342811"/>
                <a:gridCol w="341224"/>
              </a:tblGrid>
              <a:tr h="36511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6</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smtClean="0">
                          <a:ln>
                            <a:noFill/>
                          </a:ln>
                          <a:solidFill>
                            <a:schemeClr val="tx1"/>
                          </a:solidFill>
                          <a:effectLst/>
                          <a:latin typeface="Courier New" pitchFamily="49" charset="0"/>
                        </a:rPr>
                        <a:t>2</a:t>
                      </a:r>
                      <a:endParaRPr kumimoji="0" lang="es-ES" sz="1800" b="1"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8</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4</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r>
            </a:tbl>
          </a:graphicData>
        </a:graphic>
      </p:graphicFrame>
      <p:sp>
        <p:nvSpPr>
          <p:cNvPr id="396330" name="Text Box 42"/>
          <p:cNvSpPr txBox="1">
            <a:spLocks noChangeArrowheads="1"/>
          </p:cNvSpPr>
          <p:nvPr/>
        </p:nvSpPr>
        <p:spPr bwMode="auto">
          <a:xfrm>
            <a:off x="2926587" y="3644845"/>
            <a:ext cx="2736137"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Arial" panose="020B0604020202020204" pitchFamily="34" charset="0"/>
              </a:rPr>
              <a:t>8&gt;4 si hay intercambio</a:t>
            </a:r>
            <a:endParaRPr lang="es-ES" altLang="es-MX" sz="1799">
              <a:latin typeface="Arial" panose="020B0604020202020204" pitchFamily="34" charset="0"/>
            </a:endParaRPr>
          </a:p>
        </p:txBody>
      </p:sp>
      <p:graphicFrame>
        <p:nvGraphicFramePr>
          <p:cNvPr id="396331" name="Group 43"/>
          <p:cNvGraphicFramePr>
            <a:graphicFrameLocks noGrp="1"/>
          </p:cNvGraphicFramePr>
          <p:nvPr>
            <p:extLst/>
          </p:nvPr>
        </p:nvGraphicFramePr>
        <p:xfrm>
          <a:off x="5754777" y="3644844"/>
          <a:ext cx="1368069" cy="365186"/>
        </p:xfrm>
        <a:graphic>
          <a:graphicData uri="http://schemas.openxmlformats.org/drawingml/2006/table">
            <a:tbl>
              <a:tblPr/>
              <a:tblGrid>
                <a:gridCol w="342811"/>
                <a:gridCol w="341224"/>
                <a:gridCol w="342811"/>
                <a:gridCol w="341223"/>
              </a:tblGrid>
              <a:tr h="36511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6</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smtClean="0">
                          <a:ln>
                            <a:noFill/>
                          </a:ln>
                          <a:solidFill>
                            <a:schemeClr val="tx1"/>
                          </a:solidFill>
                          <a:effectLst/>
                          <a:latin typeface="Courier New" pitchFamily="49" charset="0"/>
                        </a:rPr>
                        <a:t>2</a:t>
                      </a:r>
                      <a:endParaRPr kumimoji="0" lang="es-ES" sz="1800" b="1"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dirty="0" smtClean="0">
                          <a:ln>
                            <a:noFill/>
                          </a:ln>
                          <a:solidFill>
                            <a:schemeClr val="tx1"/>
                          </a:solidFill>
                          <a:effectLst/>
                          <a:latin typeface="Courier New" pitchFamily="49" charset="0"/>
                        </a:rPr>
                        <a:t>4</a:t>
                      </a:r>
                      <a:endParaRPr kumimoji="0" lang="es-ES" sz="1800" b="1"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8</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r>
            </a:tbl>
          </a:graphicData>
        </a:graphic>
      </p:graphicFrame>
      <p:sp>
        <p:nvSpPr>
          <p:cNvPr id="396343" name="Text Box 55"/>
          <p:cNvSpPr txBox="1">
            <a:spLocks noChangeArrowheads="1"/>
          </p:cNvSpPr>
          <p:nvPr/>
        </p:nvSpPr>
        <p:spPr bwMode="auto">
          <a:xfrm>
            <a:off x="6670525" y="2546580"/>
            <a:ext cx="8633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900">
                <a:latin typeface="Arial" panose="020B0604020202020204" pitchFamily="34" charset="0"/>
              </a:rPr>
              <a:t>Superior</a:t>
            </a:r>
            <a:endParaRPr lang="es-ES" altLang="es-MX" sz="900">
              <a:latin typeface="Arial" panose="020B0604020202020204" pitchFamily="34" charset="0"/>
            </a:endParaRPr>
          </a:p>
        </p:txBody>
      </p:sp>
      <p:sp>
        <p:nvSpPr>
          <p:cNvPr id="396344" name="Text Box 56"/>
          <p:cNvSpPr txBox="1">
            <a:spLocks noChangeArrowheads="1"/>
          </p:cNvSpPr>
          <p:nvPr/>
        </p:nvSpPr>
        <p:spPr bwMode="auto">
          <a:xfrm>
            <a:off x="2855169" y="4076533"/>
            <a:ext cx="3815356"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Arial" panose="020B0604020202020204" pitchFamily="34" charset="0"/>
              </a:rPr>
              <a:t>Segundo desplazamiento</a:t>
            </a:r>
            <a:endParaRPr lang="es-ES" altLang="es-MX" sz="1799">
              <a:latin typeface="Arial" panose="020B0604020202020204" pitchFamily="34" charset="0"/>
            </a:endParaRPr>
          </a:p>
        </p:txBody>
      </p:sp>
      <p:sp>
        <p:nvSpPr>
          <p:cNvPr id="396345" name="Text Box 57"/>
          <p:cNvSpPr txBox="1">
            <a:spLocks noChangeArrowheads="1"/>
          </p:cNvSpPr>
          <p:nvPr/>
        </p:nvSpPr>
        <p:spPr bwMode="auto">
          <a:xfrm>
            <a:off x="2926587" y="4508220"/>
            <a:ext cx="2736137"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Arial" panose="020B0604020202020204" pitchFamily="34" charset="0"/>
              </a:rPr>
              <a:t>6 &gt; 2 si hay intercambio</a:t>
            </a:r>
            <a:endParaRPr lang="es-ES" altLang="es-MX" sz="1799">
              <a:latin typeface="Arial" panose="020B0604020202020204" pitchFamily="34" charset="0"/>
            </a:endParaRPr>
          </a:p>
        </p:txBody>
      </p:sp>
      <p:graphicFrame>
        <p:nvGraphicFramePr>
          <p:cNvPr id="396387" name="Group 99"/>
          <p:cNvGraphicFramePr>
            <a:graphicFrameLocks noGrp="1"/>
          </p:cNvGraphicFramePr>
          <p:nvPr>
            <p:extLst/>
          </p:nvPr>
        </p:nvGraphicFramePr>
        <p:xfrm>
          <a:off x="5734145" y="4508219"/>
          <a:ext cx="1368069" cy="365186"/>
        </p:xfrm>
        <a:graphic>
          <a:graphicData uri="http://schemas.openxmlformats.org/drawingml/2006/table">
            <a:tbl>
              <a:tblPr/>
              <a:tblGrid>
                <a:gridCol w="342811"/>
                <a:gridCol w="341223"/>
                <a:gridCol w="342811"/>
                <a:gridCol w="341224"/>
              </a:tblGrid>
              <a:tr h="36511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2</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smtClean="0">
                          <a:ln>
                            <a:noFill/>
                          </a:ln>
                          <a:solidFill>
                            <a:schemeClr val="tx1"/>
                          </a:solidFill>
                          <a:effectLst/>
                          <a:latin typeface="Courier New" pitchFamily="49" charset="0"/>
                        </a:rPr>
                        <a:t>6</a:t>
                      </a:r>
                      <a:endParaRPr kumimoji="0" lang="es-ES" sz="1800" b="0"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smtClean="0">
                          <a:ln>
                            <a:noFill/>
                          </a:ln>
                          <a:solidFill>
                            <a:schemeClr val="tx1"/>
                          </a:solidFill>
                          <a:effectLst/>
                          <a:latin typeface="Courier New" pitchFamily="49" charset="0"/>
                        </a:rPr>
                        <a:t>4</a:t>
                      </a:r>
                      <a:endParaRPr kumimoji="0" lang="es-ES" sz="1800" b="0"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8</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396358" name="Text Box 70"/>
          <p:cNvSpPr txBox="1">
            <a:spLocks noChangeArrowheads="1"/>
          </p:cNvSpPr>
          <p:nvPr/>
        </p:nvSpPr>
        <p:spPr bwMode="auto">
          <a:xfrm>
            <a:off x="2905956" y="4939908"/>
            <a:ext cx="2736137"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Arial" panose="020B0604020202020204" pitchFamily="34" charset="0"/>
              </a:rPr>
              <a:t>6&gt;4 si hay intercambio</a:t>
            </a:r>
            <a:endParaRPr lang="es-ES" altLang="es-MX" sz="1799">
              <a:latin typeface="Arial" panose="020B0604020202020204" pitchFamily="34" charset="0"/>
            </a:endParaRPr>
          </a:p>
        </p:txBody>
      </p:sp>
      <p:graphicFrame>
        <p:nvGraphicFramePr>
          <p:cNvPr id="396388" name="Group 100"/>
          <p:cNvGraphicFramePr>
            <a:graphicFrameLocks noGrp="1"/>
          </p:cNvGraphicFramePr>
          <p:nvPr>
            <p:extLst/>
          </p:nvPr>
        </p:nvGraphicFramePr>
        <p:xfrm>
          <a:off x="5734145" y="4939906"/>
          <a:ext cx="1368069" cy="365186"/>
        </p:xfrm>
        <a:graphic>
          <a:graphicData uri="http://schemas.openxmlformats.org/drawingml/2006/table">
            <a:tbl>
              <a:tblPr/>
              <a:tblGrid>
                <a:gridCol w="342811"/>
                <a:gridCol w="341223"/>
                <a:gridCol w="342811"/>
                <a:gridCol w="341224"/>
              </a:tblGrid>
              <a:tr h="36511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2</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smtClean="0">
                          <a:ln>
                            <a:noFill/>
                          </a:ln>
                          <a:solidFill>
                            <a:schemeClr val="tx1"/>
                          </a:solidFill>
                          <a:effectLst/>
                          <a:latin typeface="Courier New" pitchFamily="49" charset="0"/>
                        </a:rPr>
                        <a:t>4</a:t>
                      </a:r>
                      <a:endParaRPr kumimoji="0" lang="es-ES" sz="1800" b="1"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1" i="0" u="none" strike="noStrike" cap="none" normalizeH="0" baseline="0" smtClean="0">
                          <a:ln>
                            <a:noFill/>
                          </a:ln>
                          <a:solidFill>
                            <a:schemeClr val="tx1"/>
                          </a:solidFill>
                          <a:effectLst/>
                          <a:latin typeface="Courier New" pitchFamily="49" charset="0"/>
                        </a:rPr>
                        <a:t>6</a:t>
                      </a:r>
                      <a:endParaRPr kumimoji="0" lang="es-ES" sz="1800" b="1"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8</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396371" name="Text Box 83"/>
          <p:cNvSpPr txBox="1">
            <a:spLocks noChangeArrowheads="1"/>
          </p:cNvSpPr>
          <p:nvPr/>
        </p:nvSpPr>
        <p:spPr bwMode="auto">
          <a:xfrm>
            <a:off x="6238837" y="4220957"/>
            <a:ext cx="8633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900">
                <a:latin typeface="Arial" panose="020B0604020202020204" pitchFamily="34" charset="0"/>
              </a:rPr>
              <a:t>Superior</a:t>
            </a:r>
            <a:endParaRPr lang="es-ES" altLang="es-MX" sz="900">
              <a:latin typeface="Arial" panose="020B0604020202020204" pitchFamily="34" charset="0"/>
            </a:endParaRPr>
          </a:p>
        </p:txBody>
      </p:sp>
      <p:sp>
        <p:nvSpPr>
          <p:cNvPr id="396372" name="Text Box 84"/>
          <p:cNvSpPr txBox="1">
            <a:spLocks noChangeArrowheads="1"/>
          </p:cNvSpPr>
          <p:nvPr/>
        </p:nvSpPr>
        <p:spPr bwMode="auto">
          <a:xfrm>
            <a:off x="2855169" y="5444601"/>
            <a:ext cx="3815356"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Arial" panose="020B0604020202020204" pitchFamily="34" charset="0"/>
              </a:rPr>
              <a:t>Tercer desplazamiento</a:t>
            </a:r>
            <a:endParaRPr lang="es-ES" altLang="es-MX" sz="1799">
              <a:latin typeface="Arial" panose="020B0604020202020204" pitchFamily="34" charset="0"/>
            </a:endParaRPr>
          </a:p>
        </p:txBody>
      </p:sp>
      <p:sp>
        <p:nvSpPr>
          <p:cNvPr id="396373" name="Text Box 85"/>
          <p:cNvSpPr txBox="1">
            <a:spLocks noChangeArrowheads="1"/>
          </p:cNvSpPr>
          <p:nvPr/>
        </p:nvSpPr>
        <p:spPr bwMode="auto">
          <a:xfrm>
            <a:off x="2926587" y="5876289"/>
            <a:ext cx="2736137" cy="36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Arial" panose="020B0604020202020204" pitchFamily="34" charset="0"/>
              </a:rPr>
              <a:t>2 &gt; 4 no hay intercambio</a:t>
            </a:r>
            <a:endParaRPr lang="es-ES" altLang="es-MX" sz="1799">
              <a:latin typeface="Arial" panose="020B0604020202020204" pitchFamily="34" charset="0"/>
            </a:endParaRPr>
          </a:p>
        </p:txBody>
      </p:sp>
      <p:graphicFrame>
        <p:nvGraphicFramePr>
          <p:cNvPr id="396393" name="Group 105"/>
          <p:cNvGraphicFramePr>
            <a:graphicFrameLocks noGrp="1"/>
          </p:cNvGraphicFramePr>
          <p:nvPr>
            <p:extLst/>
          </p:nvPr>
        </p:nvGraphicFramePr>
        <p:xfrm>
          <a:off x="5734145" y="5876287"/>
          <a:ext cx="1368069" cy="365186"/>
        </p:xfrm>
        <a:graphic>
          <a:graphicData uri="http://schemas.openxmlformats.org/drawingml/2006/table">
            <a:tbl>
              <a:tblPr/>
              <a:tblGrid>
                <a:gridCol w="342811"/>
                <a:gridCol w="341223"/>
                <a:gridCol w="342811"/>
                <a:gridCol w="341224"/>
              </a:tblGrid>
              <a:tr h="36511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2</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smtClean="0">
                          <a:ln>
                            <a:noFill/>
                          </a:ln>
                          <a:solidFill>
                            <a:schemeClr val="tx1"/>
                          </a:solidFill>
                          <a:effectLst/>
                          <a:latin typeface="Courier New" pitchFamily="49" charset="0"/>
                        </a:rPr>
                        <a:t>4</a:t>
                      </a:r>
                      <a:endParaRPr kumimoji="0" lang="es-ES" sz="1800" b="0"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smtClean="0">
                          <a:ln>
                            <a:noFill/>
                          </a:ln>
                          <a:solidFill>
                            <a:schemeClr val="tx1"/>
                          </a:solidFill>
                          <a:effectLst/>
                          <a:latin typeface="Courier New" pitchFamily="49" charset="0"/>
                        </a:rPr>
                        <a:t>6</a:t>
                      </a:r>
                      <a:endParaRPr kumimoji="0" lang="es-ES" sz="1800" b="0" i="0" u="none" strike="noStrike" cap="none" normalizeH="0" baseline="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s-MX" sz="1800" b="0" i="0" u="none" strike="noStrike" cap="none" normalizeH="0" baseline="0" dirty="0" smtClean="0">
                          <a:ln>
                            <a:noFill/>
                          </a:ln>
                          <a:solidFill>
                            <a:schemeClr val="tx1"/>
                          </a:solidFill>
                          <a:effectLst/>
                          <a:latin typeface="Courier New" pitchFamily="49" charset="0"/>
                        </a:rPr>
                        <a:t>8</a:t>
                      </a:r>
                      <a:endParaRPr kumimoji="0" lang="es-ES" sz="1800" b="0" i="0" u="none" strike="noStrike" cap="none" normalizeH="0" baseline="0" dirty="0" smtClean="0">
                        <a:ln>
                          <a:noFill/>
                        </a:ln>
                        <a:solidFill>
                          <a:schemeClr val="tx1"/>
                        </a:solidFill>
                        <a:effectLst/>
                        <a:latin typeface="Courier New" pitchFamily="49" charset="0"/>
                      </a:endParaRPr>
                    </a:p>
                  </a:txBody>
                  <a:tcPr marL="91416" marR="91416" marT="45433" marB="454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396386" name="Text Box 98"/>
          <p:cNvSpPr txBox="1">
            <a:spLocks noChangeArrowheads="1"/>
          </p:cNvSpPr>
          <p:nvPr/>
        </p:nvSpPr>
        <p:spPr bwMode="auto">
          <a:xfrm>
            <a:off x="5929355" y="5622354"/>
            <a:ext cx="8633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900">
                <a:latin typeface="Arial" panose="020B0604020202020204" pitchFamily="34" charset="0"/>
              </a:rPr>
              <a:t>Superior</a:t>
            </a:r>
            <a:endParaRPr lang="es-ES" altLang="es-MX" sz="900">
              <a:latin typeface="Arial" panose="020B0604020202020204" pitchFamily="34" charset="0"/>
            </a:endParaRPr>
          </a:p>
        </p:txBody>
      </p:sp>
      <p:sp>
        <p:nvSpPr>
          <p:cNvPr id="131172" name="Text Box 106"/>
          <p:cNvSpPr txBox="1">
            <a:spLocks noChangeArrowheads="1"/>
          </p:cNvSpPr>
          <p:nvPr/>
        </p:nvSpPr>
        <p:spPr bwMode="auto">
          <a:xfrm>
            <a:off x="2134631" y="1773669"/>
            <a:ext cx="2304450" cy="36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MX" altLang="es-MX" sz="1799">
                <a:latin typeface="Times New Roman" panose="02020603050405020304" pitchFamily="18" charset="0"/>
              </a:rPr>
              <a:t>Arreglo no ordenado:</a:t>
            </a:r>
            <a:endParaRPr lang="es-ES" altLang="es-MX" sz="1799">
              <a:latin typeface="Times New Roman" panose="02020603050405020304" pitchFamily="18" charset="0"/>
            </a:endParaRPr>
          </a:p>
        </p:txBody>
      </p:sp>
    </p:spTree>
    <p:extLst>
      <p:ext uri="{BB962C8B-B14F-4D97-AF65-F5344CB8AC3E}">
        <p14:creationId xmlns:p14="http://schemas.microsoft.com/office/powerpoint/2010/main" val="213417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630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9630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96305"/>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96317"/>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0"/>
                                  </p:stCondLst>
                                  <p:childTnLst>
                                    <p:set>
                                      <p:cBhvr>
                                        <p:cTn id="18" dur="1" fill="hold">
                                          <p:stCondLst>
                                            <p:cond delay="499"/>
                                          </p:stCondLst>
                                        </p:cTn>
                                        <p:tgtEl>
                                          <p:spTgt spid="396318"/>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96330"/>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nodeType="afterEffect">
                                  <p:stCondLst>
                                    <p:cond delay="0"/>
                                  </p:stCondLst>
                                  <p:childTnLst>
                                    <p:set>
                                      <p:cBhvr>
                                        <p:cTn id="24" dur="1" fill="hold">
                                          <p:stCondLst>
                                            <p:cond delay="499"/>
                                          </p:stCondLst>
                                        </p:cTn>
                                        <p:tgtEl>
                                          <p:spTgt spid="396331"/>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39634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96344"/>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396345"/>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nodeType="afterEffect">
                                  <p:stCondLst>
                                    <p:cond delay="0"/>
                                  </p:stCondLst>
                                  <p:childTnLst>
                                    <p:set>
                                      <p:cBhvr>
                                        <p:cTn id="37" dur="1" fill="hold">
                                          <p:stCondLst>
                                            <p:cond delay="499"/>
                                          </p:stCondLst>
                                        </p:cTn>
                                        <p:tgtEl>
                                          <p:spTgt spid="396387"/>
                                        </p:tgtEl>
                                        <p:attrNameLst>
                                          <p:attrName>style.visibility</p:attrName>
                                        </p:attrNameLst>
                                      </p:cBhvr>
                                      <p:to>
                                        <p:strVal val="visible"/>
                                      </p:to>
                                    </p:set>
                                  </p:childTnLst>
                                </p:cTn>
                              </p:par>
                            </p:childTnLst>
                          </p:cTn>
                        </p:par>
                        <p:par>
                          <p:cTn id="38" fill="hold" nodeType="afterGroup">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396358"/>
                                        </p:tgtEl>
                                        <p:attrNameLst>
                                          <p:attrName>style.visibility</p:attrName>
                                        </p:attrNameLst>
                                      </p:cBhvr>
                                      <p:to>
                                        <p:strVal val="visible"/>
                                      </p:to>
                                    </p:set>
                                  </p:childTnLst>
                                </p:cTn>
                              </p:par>
                            </p:childTnLst>
                          </p:cTn>
                        </p:par>
                        <p:par>
                          <p:cTn id="41" fill="hold" nodeType="afterGroup">
                            <p:stCondLst>
                              <p:cond delay="2000"/>
                            </p:stCondLst>
                            <p:childTnLst>
                              <p:par>
                                <p:cTn id="42" presetID="1" presetClass="entr" presetSubtype="0" fill="hold" nodeType="afterEffect">
                                  <p:stCondLst>
                                    <p:cond delay="0"/>
                                  </p:stCondLst>
                                  <p:childTnLst>
                                    <p:set>
                                      <p:cBhvr>
                                        <p:cTn id="43" dur="1" fill="hold">
                                          <p:stCondLst>
                                            <p:cond delay="499"/>
                                          </p:stCondLst>
                                        </p:cTn>
                                        <p:tgtEl>
                                          <p:spTgt spid="396388"/>
                                        </p:tgtEl>
                                        <p:attrNameLst>
                                          <p:attrName>style.visibility</p:attrName>
                                        </p:attrNameLst>
                                      </p:cBhvr>
                                      <p:to>
                                        <p:strVal val="visible"/>
                                      </p:to>
                                    </p:set>
                                  </p:childTnLst>
                                </p:cTn>
                              </p:par>
                            </p:childTnLst>
                          </p:cTn>
                        </p:par>
                        <p:par>
                          <p:cTn id="44" fill="hold" nodeType="afterGroup">
                            <p:stCondLst>
                              <p:cond delay="2500"/>
                            </p:stCondLst>
                            <p:childTnLst>
                              <p:par>
                                <p:cTn id="45" presetID="1" presetClass="entr" presetSubtype="0" fill="hold" grpId="0" nodeType="afterEffect">
                                  <p:stCondLst>
                                    <p:cond delay="0"/>
                                  </p:stCondLst>
                                  <p:childTnLst>
                                    <p:set>
                                      <p:cBhvr>
                                        <p:cTn id="46" dur="1" fill="hold">
                                          <p:stCondLst>
                                            <p:cond delay="499"/>
                                          </p:stCondLst>
                                        </p:cTn>
                                        <p:tgtEl>
                                          <p:spTgt spid="39637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96372"/>
                                        </p:tgtEl>
                                        <p:attrNameLst>
                                          <p:attrName>style.visibility</p:attrName>
                                        </p:attrNameLst>
                                      </p:cBhvr>
                                      <p:to>
                                        <p:strVal val="visible"/>
                                      </p:to>
                                    </p:set>
                                  </p:childTnLst>
                                </p:cTn>
                              </p:par>
                            </p:childTnLst>
                          </p:cTn>
                        </p:par>
                        <p:par>
                          <p:cTn id="51" fill="hold" nodeType="afterGroup">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396373"/>
                                        </p:tgtEl>
                                        <p:attrNameLst>
                                          <p:attrName>style.visibility</p:attrName>
                                        </p:attrNameLst>
                                      </p:cBhvr>
                                      <p:to>
                                        <p:strVal val="visible"/>
                                      </p:to>
                                    </p:set>
                                  </p:childTnLst>
                                </p:cTn>
                              </p:par>
                            </p:childTnLst>
                          </p:cTn>
                        </p:par>
                        <p:par>
                          <p:cTn id="54" fill="hold" nodeType="afterGroup">
                            <p:stCondLst>
                              <p:cond delay="1000"/>
                            </p:stCondLst>
                            <p:childTnLst>
                              <p:par>
                                <p:cTn id="55" presetID="1" presetClass="entr" presetSubtype="0" fill="hold" nodeType="afterEffect">
                                  <p:stCondLst>
                                    <p:cond delay="0"/>
                                  </p:stCondLst>
                                  <p:childTnLst>
                                    <p:set>
                                      <p:cBhvr>
                                        <p:cTn id="56" dur="1" fill="hold">
                                          <p:stCondLst>
                                            <p:cond delay="499"/>
                                          </p:stCondLst>
                                        </p:cTn>
                                        <p:tgtEl>
                                          <p:spTgt spid="396393"/>
                                        </p:tgtEl>
                                        <p:attrNameLst>
                                          <p:attrName>style.visibility</p:attrName>
                                        </p:attrNameLst>
                                      </p:cBhvr>
                                      <p:to>
                                        <p:strVal val="visible"/>
                                      </p:to>
                                    </p:set>
                                  </p:childTnLst>
                                </p:cTn>
                              </p:par>
                            </p:childTnLst>
                          </p:cTn>
                        </p:par>
                        <p:par>
                          <p:cTn id="57" fill="hold" nodeType="afterGroup">
                            <p:stCondLst>
                              <p:cond delay="1500"/>
                            </p:stCondLst>
                            <p:childTnLst>
                              <p:par>
                                <p:cTn id="58" presetID="1" presetClass="entr" presetSubtype="0" fill="hold" grpId="0" nodeType="afterEffect">
                                  <p:stCondLst>
                                    <p:cond delay="0"/>
                                  </p:stCondLst>
                                  <p:childTnLst>
                                    <p:set>
                                      <p:cBhvr>
                                        <p:cTn id="59" dur="1" fill="hold">
                                          <p:stCondLst>
                                            <p:cond delay="499"/>
                                          </p:stCondLst>
                                        </p:cTn>
                                        <p:tgtEl>
                                          <p:spTgt spid="39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03" grpId="0" autoUpdateAnimBg="0"/>
      <p:bldP spid="396304" grpId="0" autoUpdateAnimBg="0"/>
      <p:bldP spid="396317" grpId="0" autoUpdateAnimBg="0"/>
      <p:bldP spid="396330" grpId="0" autoUpdateAnimBg="0"/>
      <p:bldP spid="396343" grpId="0" autoUpdateAnimBg="0"/>
      <p:bldP spid="396344" grpId="0" autoUpdateAnimBg="0"/>
      <p:bldP spid="396345" grpId="0" autoUpdateAnimBg="0"/>
      <p:bldP spid="396358" grpId="0" autoUpdateAnimBg="0"/>
      <p:bldP spid="396371" grpId="0" autoUpdateAnimBg="0"/>
      <p:bldP spid="396372" grpId="0" autoUpdateAnimBg="0"/>
      <p:bldP spid="396373" grpId="0" autoUpdateAnimBg="0"/>
      <p:bldP spid="39638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792849" y="433563"/>
            <a:ext cx="9971085" cy="6442298"/>
          </a:xfrm>
          <a:prstGeom prst="rect">
            <a:avLst/>
          </a:prstGeom>
        </p:spPr>
      </p:pic>
    </p:spTree>
    <p:extLst>
      <p:ext uri="{BB962C8B-B14F-4D97-AF65-F5344CB8AC3E}">
        <p14:creationId xmlns:p14="http://schemas.microsoft.com/office/powerpoint/2010/main" val="47168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Quicksort</a:t>
            </a:r>
            <a:r>
              <a:rPr lang="es-MX" dirty="0"/>
              <a:t> </a:t>
            </a:r>
          </a:p>
        </p:txBody>
      </p:sp>
      <p:sp>
        <p:nvSpPr>
          <p:cNvPr id="3" name="Marcador de contenido 2"/>
          <p:cNvSpPr>
            <a:spLocks noGrp="1"/>
          </p:cNvSpPr>
          <p:nvPr>
            <p:ph idx="1"/>
          </p:nvPr>
        </p:nvSpPr>
        <p:spPr/>
        <p:txBody>
          <a:bodyPr>
            <a:normAutofit/>
          </a:bodyPr>
          <a:lstStyle/>
          <a:p>
            <a:r>
              <a:rPr lang="es-MX" dirty="0">
                <a:latin typeface="Tahoma" panose="020B0604030504040204" pitchFamily="34" charset="0"/>
                <a:ea typeface="Tahoma" panose="020B0604030504040204" pitchFamily="34" charset="0"/>
                <a:cs typeface="Tahoma" panose="020B0604030504040204" pitchFamily="34" charset="0"/>
              </a:rPr>
              <a:t>Este algoritmo esta basado en la técnica divide y vencerás (consiste en dividir el problema en pequeños </a:t>
            </a:r>
            <a:r>
              <a:rPr lang="es-MX" dirty="0" err="1">
                <a:latin typeface="Tahoma" panose="020B0604030504040204" pitchFamily="34" charset="0"/>
                <a:ea typeface="Tahoma" panose="020B0604030504040204" pitchFamily="34" charset="0"/>
                <a:cs typeface="Tahoma" panose="020B0604030504040204" pitchFamily="34" charset="0"/>
              </a:rPr>
              <a:t>subproblemas</a:t>
            </a:r>
            <a:r>
              <a:rPr lang="es-MX" dirty="0">
                <a:latin typeface="Tahoma" panose="020B0604030504040204" pitchFamily="34" charset="0"/>
                <a:ea typeface="Tahoma" panose="020B0604030504040204" pitchFamily="34" charset="0"/>
                <a:cs typeface="Tahoma" panose="020B0604030504040204" pitchFamily="34" charset="0"/>
              </a:rPr>
              <a:t> mas sencillos para luego estos ser resueltos con un calculo mas sencillo) así crearemos arreglos mas pequeños para ordenar estos.</a:t>
            </a:r>
          </a:p>
        </p:txBody>
      </p:sp>
    </p:spTree>
    <p:extLst>
      <p:ext uri="{BB962C8B-B14F-4D97-AF65-F5344CB8AC3E}">
        <p14:creationId xmlns:p14="http://schemas.microsoft.com/office/powerpoint/2010/main" val="4209656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Tema d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01D382-32B0-43EE-932C-28906AF37617}">
  <ds:schemaRefs>
    <ds:schemaRef ds:uri="http://schemas.microsoft.com/office/2006/documentManagement/type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TM02900688[[fn=Faceta]]</Template>
  <TotalTime>0</TotalTime>
  <Words>1463</Words>
  <Application>Microsoft Office PowerPoint</Application>
  <PresentationFormat>Personalizado</PresentationFormat>
  <Paragraphs>292</Paragraphs>
  <Slides>34</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34</vt:i4>
      </vt:variant>
    </vt:vector>
  </HeadingPairs>
  <TitlesOfParts>
    <vt:vector size="45" baseType="lpstr">
      <vt:lpstr>Arial</vt:lpstr>
      <vt:lpstr>Calibri</vt:lpstr>
      <vt:lpstr>Calibri Light</vt:lpstr>
      <vt:lpstr>Century Gothic</vt:lpstr>
      <vt:lpstr>Courier New</vt:lpstr>
      <vt:lpstr>Tahoma</vt:lpstr>
      <vt:lpstr>Times New Roman</vt:lpstr>
      <vt:lpstr>Verdana</vt:lpstr>
      <vt:lpstr>Wingdings</vt:lpstr>
      <vt:lpstr>Wingdings 2</vt:lpstr>
      <vt:lpstr>HDOfficeLightV0</vt:lpstr>
      <vt:lpstr>Unidad V</vt:lpstr>
      <vt:lpstr>5.1. Algoritmos de Ordenamiento Internos</vt:lpstr>
      <vt:lpstr>Presentación de PowerPoint</vt:lpstr>
      <vt:lpstr>Ordenamiento</vt:lpstr>
      <vt:lpstr>Tipos de Ordenamiento</vt:lpstr>
      <vt:lpstr>Ordenamiento: burbuja</vt:lpstr>
      <vt:lpstr>Presentación de PowerPoint</vt:lpstr>
      <vt:lpstr>Presentación de PowerPoint</vt:lpstr>
      <vt:lpstr>Quicksort </vt:lpstr>
      <vt:lpstr>Descripción QuickSort</vt:lpstr>
      <vt:lpstr>Tarea:</vt:lpstr>
      <vt:lpstr>5.2. Algoritmos de Ordenamiento Externos</vt:lpstr>
      <vt:lpstr>Ordenamiento Externo</vt:lpstr>
      <vt:lpstr>Mezcla de archivos</vt:lpstr>
      <vt:lpstr>Tipos de mezclas</vt:lpstr>
      <vt:lpstr>Mezcla por intercalación</vt:lpstr>
      <vt:lpstr>Mezcla por intercalación</vt:lpstr>
      <vt:lpstr>Mezcla por intercalación</vt:lpstr>
      <vt:lpstr>Presentación de PowerPoint</vt:lpstr>
      <vt:lpstr>Intercalación</vt:lpstr>
      <vt:lpstr>Unidad VI.- </vt:lpstr>
      <vt:lpstr>Contenido</vt:lpstr>
      <vt:lpstr>Búsqueda</vt:lpstr>
      <vt:lpstr>Tipos de Búsqueda</vt:lpstr>
      <vt:lpstr>Búsqueda Secuencial</vt:lpstr>
      <vt:lpstr>Búsqueda secuencial en arreglo desordenado</vt:lpstr>
      <vt:lpstr>Búsqueda secuencial en arreglo ordenado</vt:lpstr>
      <vt:lpstr>Búsqueda en arreglo ordenado</vt:lpstr>
      <vt:lpstr>Búsqueda Binaria</vt:lpstr>
      <vt:lpstr>Búsqueda Binaria</vt:lpstr>
      <vt:lpstr>Búsqueda Binaria</vt:lpstr>
      <vt:lpstr>Presentación de PowerPoint</vt:lpstr>
      <vt:lpstr>Presentación de PowerPoint</vt:lpstr>
      <vt:lpstr>Revisar plataforma para definición final del proyecto unidad V y VI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2017-01-29T01:04:52Z</dcterms:created>
  <dcterms:modified xsi:type="dcterms:W3CDTF">2017-12-04T21:49:11Z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