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c22d3bba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c22d3bba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f56b5086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f56b5086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56b5086a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56b5086a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56b5086a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56b5086a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56b5086a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56b5086a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56b5086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f56b5086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56b5086a4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56b5086a4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b40fea2f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b40fea2f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8b0fddf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8b0fddf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8b0fddf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8b0fddf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8b0fddf7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8b0fddf7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56b5086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56b5086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ad96ada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ad96ada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915ecf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915ecf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c22d3bb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c22d3bb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developer.mozilla.org/es/docs/Web/HTTP/Head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tools.ietf.org/html/rfc7231#section-6.5.1" TargetMode="External"/><Relationship Id="rId6" Type="http://schemas.openxmlformats.org/officeDocument/2006/relationships/hyperlink" Target="https://developer.mozilla.org/es/docs/Web/HTTP/Stat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5847" l="0" r="0" t="19178"/>
          <a:stretch/>
        </p:blipFill>
        <p:spPr>
          <a:xfrm>
            <a:off x="0" y="0"/>
            <a:ext cx="9144000" cy="5143500"/>
          </a:xfrm>
          <a:prstGeom prst="rect">
            <a:avLst/>
          </a:prstGeom>
          <a:noFill/>
          <a:ln>
            <a:noFill/>
          </a:ln>
        </p:spPr>
      </p:pic>
      <p:sp>
        <p:nvSpPr>
          <p:cNvPr id="55" name="Google Shape;55;p13"/>
          <p:cNvSpPr txBox="1"/>
          <p:nvPr>
            <p:ph idx="4294967295" type="ctrTitle"/>
          </p:nvPr>
        </p:nvSpPr>
        <p:spPr>
          <a:xfrm>
            <a:off x="484950" y="2719500"/>
            <a:ext cx="8174100" cy="69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Roboto"/>
                <a:ea typeface="Roboto"/>
                <a:cs typeface="Roboto"/>
                <a:sym typeface="Roboto"/>
              </a:rPr>
              <a:t>Programación Web y Moblie</a:t>
            </a:r>
            <a:endParaRPr>
              <a:latin typeface="Roboto"/>
              <a:ea typeface="Roboto"/>
              <a:cs typeface="Roboto"/>
              <a:sym typeface="Roboto"/>
            </a:endParaRPr>
          </a:p>
        </p:txBody>
      </p:sp>
      <p:sp>
        <p:nvSpPr>
          <p:cNvPr id="56" name="Google Shape;56;p13"/>
          <p:cNvSpPr txBox="1"/>
          <p:nvPr>
            <p:ph idx="4294967295" type="subTitle"/>
          </p:nvPr>
        </p:nvSpPr>
        <p:spPr>
          <a:xfrm>
            <a:off x="311700" y="3189600"/>
            <a:ext cx="8520600" cy="458100"/>
          </a:xfrm>
          <a:prstGeom prst="rect">
            <a:avLst/>
          </a:prstGeom>
        </p:spPr>
        <p:txBody>
          <a:bodyPr anchorCtr="0" anchor="ctr" bIns="91425" lIns="91425" spcFirstLastPara="1" rIns="91425" wrap="square" tIns="91425">
            <a:normAutofit fontScale="85000"/>
          </a:bodyPr>
          <a:lstStyle/>
          <a:p>
            <a:pPr indent="0" lvl="0" marL="0" rtl="0" algn="ctr">
              <a:spcBef>
                <a:spcPts val="0"/>
              </a:spcBef>
              <a:spcAft>
                <a:spcPts val="1200"/>
              </a:spcAft>
              <a:buNone/>
            </a:pPr>
            <a:r>
              <a:rPr lang="en" sz="2100">
                <a:latin typeface="Roboto"/>
                <a:ea typeface="Roboto"/>
                <a:cs typeface="Roboto"/>
                <a:sym typeface="Roboto"/>
              </a:rPr>
              <a:t>2024</a:t>
            </a:r>
            <a:endParaRPr sz="21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a:blip r:embed="rId3">
            <a:alphaModFix/>
          </a:blip>
          <a:stretch>
            <a:fillRect/>
          </a:stretch>
        </p:blipFill>
        <p:spPr>
          <a:xfrm>
            <a:off x="416513" y="371628"/>
            <a:ext cx="8310976" cy="403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3"/>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52" name="Google Shape;152;p23"/>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53" name="Google Shape;153;p23"/>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54" name="Google Shape;154;p23"/>
          <p:cNvSpPr txBox="1"/>
          <p:nvPr>
            <p:ph idx="1" type="subTitle"/>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0"/>
              </a:spcBef>
              <a:spcAft>
                <a:spcPts val="0"/>
              </a:spcAft>
              <a:buSzPts val="725"/>
              <a:buNone/>
            </a:pPr>
            <a:r>
              <a:t/>
            </a:r>
            <a:endParaRPr b="1" sz="1230">
              <a:solidFill>
                <a:srgbClr val="052E65"/>
              </a:solidFill>
              <a:latin typeface="Roboto"/>
              <a:ea typeface="Roboto"/>
              <a:cs typeface="Roboto"/>
              <a:sym typeface="Roboto"/>
            </a:endParaRPr>
          </a:p>
        </p:txBody>
      </p:sp>
      <p:sp>
        <p:nvSpPr>
          <p:cNvPr id="155" name="Google Shape;155;p23"/>
          <p:cNvSpPr txBox="1"/>
          <p:nvPr>
            <p:ph type="ctrTitle"/>
          </p:nvPr>
        </p:nvSpPr>
        <p:spPr>
          <a:xfrm>
            <a:off x="311700" y="292625"/>
            <a:ext cx="77724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Roboto"/>
                <a:ea typeface="Roboto"/>
                <a:cs typeface="Roboto"/>
                <a:sym typeface="Roboto"/>
              </a:rPr>
              <a:t>Promesas</a:t>
            </a:r>
            <a:endParaRPr b="1" sz="2500">
              <a:latin typeface="Roboto"/>
              <a:ea typeface="Roboto"/>
              <a:cs typeface="Roboto"/>
              <a:sym typeface="Roboto"/>
            </a:endParaRPr>
          </a:p>
        </p:txBody>
      </p:sp>
      <p:sp>
        <p:nvSpPr>
          <p:cNvPr id="156" name="Google Shape;156;p23"/>
          <p:cNvSpPr txBox="1"/>
          <p:nvPr>
            <p:ph idx="4294967295" type="body"/>
          </p:nvPr>
        </p:nvSpPr>
        <p:spPr>
          <a:xfrm>
            <a:off x="464100" y="941525"/>
            <a:ext cx="77724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Objeto que representa la eventual finalización (o falla) de una operación asíncrona y su valor resultante</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Consta de 3 estados:</a:t>
            </a:r>
            <a:endParaRPr sz="2000">
              <a:latin typeface="Roboto"/>
              <a:ea typeface="Roboto"/>
              <a:cs typeface="Roboto"/>
              <a:sym typeface="Roboto"/>
            </a:endParaRPr>
          </a:p>
          <a:p>
            <a:pPr indent="-355600" lvl="1" marL="914400" rtl="0" algn="l">
              <a:lnSpc>
                <a:spcPct val="95000"/>
              </a:lnSpc>
              <a:spcBef>
                <a:spcPts val="1000"/>
              </a:spcBef>
              <a:spcAft>
                <a:spcPts val="0"/>
              </a:spcAft>
              <a:buSzPts val="2000"/>
              <a:buFont typeface="Roboto"/>
              <a:buChar char="◆"/>
            </a:pPr>
            <a:r>
              <a:rPr lang="en" sz="2000">
                <a:latin typeface="Roboto"/>
                <a:ea typeface="Roboto"/>
                <a:cs typeface="Roboto"/>
                <a:sym typeface="Roboto"/>
              </a:rPr>
              <a:t>Pending (Pendiente)</a:t>
            </a:r>
            <a:endParaRPr sz="2000">
              <a:latin typeface="Roboto"/>
              <a:ea typeface="Roboto"/>
              <a:cs typeface="Roboto"/>
              <a:sym typeface="Roboto"/>
            </a:endParaRPr>
          </a:p>
          <a:p>
            <a:pPr indent="-355600" lvl="1" marL="914400" rtl="0" algn="l">
              <a:lnSpc>
                <a:spcPct val="95000"/>
              </a:lnSpc>
              <a:spcBef>
                <a:spcPts val="1000"/>
              </a:spcBef>
              <a:spcAft>
                <a:spcPts val="0"/>
              </a:spcAft>
              <a:buSzPts val="2000"/>
              <a:buFont typeface="Roboto"/>
              <a:buChar char="◆"/>
            </a:pPr>
            <a:r>
              <a:rPr lang="en" sz="2000">
                <a:latin typeface="Roboto"/>
                <a:ea typeface="Roboto"/>
                <a:cs typeface="Roboto"/>
                <a:sym typeface="Roboto"/>
              </a:rPr>
              <a:t>Fulfilled (Cumplida)</a:t>
            </a:r>
            <a:endParaRPr sz="2000">
              <a:latin typeface="Roboto"/>
              <a:ea typeface="Roboto"/>
              <a:cs typeface="Roboto"/>
              <a:sym typeface="Roboto"/>
            </a:endParaRPr>
          </a:p>
          <a:p>
            <a:pPr indent="-355600" lvl="1" marL="914400" rtl="0" algn="l">
              <a:lnSpc>
                <a:spcPct val="95000"/>
              </a:lnSpc>
              <a:spcBef>
                <a:spcPts val="1000"/>
              </a:spcBef>
              <a:spcAft>
                <a:spcPts val="0"/>
              </a:spcAft>
              <a:buSzPts val="2000"/>
              <a:buFont typeface="Roboto"/>
              <a:buChar char="◆"/>
            </a:pPr>
            <a:r>
              <a:rPr lang="en" sz="2000">
                <a:latin typeface="Roboto"/>
                <a:ea typeface="Roboto"/>
                <a:cs typeface="Roboto"/>
                <a:sym typeface="Roboto"/>
              </a:rPr>
              <a:t>Rejected (Rechazada)</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a:latin typeface="Roboto"/>
                <a:ea typeface="Roboto"/>
                <a:cs typeface="Roboto"/>
                <a:sym typeface="Roboto"/>
              </a:rPr>
              <a:t>Podemos asociar un método para manejar el comportamiento deseado cuando una promesa cambia de estado Pending a cualquiera de los otros 2</a:t>
            </a:r>
            <a:endParaRPr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4"/>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62" name="Google Shape;162;p24"/>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63" name="Google Shape;163;p24"/>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64" name="Google Shape;164;p24"/>
          <p:cNvSpPr txBox="1"/>
          <p:nvPr>
            <p:ph idx="1" type="subTitle"/>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0"/>
              </a:spcBef>
              <a:spcAft>
                <a:spcPts val="0"/>
              </a:spcAft>
              <a:buSzPts val="725"/>
              <a:buNone/>
            </a:pPr>
            <a:r>
              <a:t/>
            </a:r>
            <a:endParaRPr b="1" sz="1230">
              <a:solidFill>
                <a:srgbClr val="052E65"/>
              </a:solidFill>
              <a:latin typeface="Roboto"/>
              <a:ea typeface="Roboto"/>
              <a:cs typeface="Roboto"/>
              <a:sym typeface="Roboto"/>
            </a:endParaRPr>
          </a:p>
        </p:txBody>
      </p:sp>
      <p:sp>
        <p:nvSpPr>
          <p:cNvPr id="165" name="Google Shape;165;p24"/>
          <p:cNvSpPr txBox="1"/>
          <p:nvPr>
            <p:ph type="ctrTitle"/>
          </p:nvPr>
        </p:nvSpPr>
        <p:spPr>
          <a:xfrm>
            <a:off x="311700" y="292625"/>
            <a:ext cx="77724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Roboto"/>
                <a:ea typeface="Roboto"/>
                <a:cs typeface="Roboto"/>
                <a:sym typeface="Roboto"/>
              </a:rPr>
              <a:t>Promesas</a:t>
            </a:r>
            <a:endParaRPr b="1" sz="2500">
              <a:latin typeface="Roboto"/>
              <a:ea typeface="Roboto"/>
              <a:cs typeface="Roboto"/>
              <a:sym typeface="Roboto"/>
            </a:endParaRPr>
          </a:p>
        </p:txBody>
      </p:sp>
      <p:sp>
        <p:nvSpPr>
          <p:cNvPr id="166" name="Google Shape;166;p24"/>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sp>
        <p:nvSpPr>
          <p:cNvPr id="167" name="Google Shape;167;p24"/>
          <p:cNvSpPr txBox="1"/>
          <p:nvPr>
            <p:ph idx="4294967295" type="body"/>
          </p:nvPr>
        </p:nvSpPr>
        <p:spPr>
          <a:xfrm>
            <a:off x="464100" y="941525"/>
            <a:ext cx="77724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Como las promesas tienen un comportamiento asíncrono, tenemos que “manejar” dicho comportamiento</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Para ello, contamos con el método .then(), con el que podemos manejar tanto cuando una promesa se cumple cómo cuándo la misma es rechazada</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a:latin typeface="Roboto"/>
                <a:ea typeface="Roboto"/>
                <a:cs typeface="Roboto"/>
                <a:sym typeface="Roboto"/>
              </a:rPr>
              <a:t>También podemos usar el método .catch() para manejar rechazos y errores</a:t>
            </a:r>
            <a:endParaRPr sz="20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73" name="Google Shape;173;p25"/>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74" name="Google Shape;174;p25"/>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75" name="Google Shape;175;p25"/>
          <p:cNvSpPr txBox="1"/>
          <p:nvPr>
            <p:ph idx="1" type="subTitle"/>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0"/>
              </a:spcBef>
              <a:spcAft>
                <a:spcPts val="0"/>
              </a:spcAft>
              <a:buSzPts val="725"/>
              <a:buNone/>
            </a:pPr>
            <a:r>
              <a:t/>
            </a:r>
            <a:endParaRPr b="1" sz="1230">
              <a:solidFill>
                <a:srgbClr val="052E65"/>
              </a:solidFill>
              <a:latin typeface="Roboto"/>
              <a:ea typeface="Roboto"/>
              <a:cs typeface="Roboto"/>
              <a:sym typeface="Roboto"/>
            </a:endParaRPr>
          </a:p>
        </p:txBody>
      </p:sp>
      <p:sp>
        <p:nvSpPr>
          <p:cNvPr id="176" name="Google Shape;176;p25"/>
          <p:cNvSpPr txBox="1"/>
          <p:nvPr>
            <p:ph type="ctrTitle"/>
          </p:nvPr>
        </p:nvSpPr>
        <p:spPr>
          <a:xfrm>
            <a:off x="311700" y="292625"/>
            <a:ext cx="77724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Roboto"/>
                <a:ea typeface="Roboto"/>
                <a:cs typeface="Roboto"/>
                <a:sym typeface="Roboto"/>
              </a:rPr>
              <a:t>Promesas - Otros métodos</a:t>
            </a:r>
            <a:endParaRPr b="1" sz="2500">
              <a:latin typeface="Roboto"/>
              <a:ea typeface="Roboto"/>
              <a:cs typeface="Roboto"/>
              <a:sym typeface="Roboto"/>
            </a:endParaRPr>
          </a:p>
        </p:txBody>
      </p:sp>
      <p:sp>
        <p:nvSpPr>
          <p:cNvPr id="177" name="Google Shape;177;p25"/>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sp>
        <p:nvSpPr>
          <p:cNvPr id="178" name="Google Shape;178;p25"/>
          <p:cNvSpPr txBox="1"/>
          <p:nvPr>
            <p:ph idx="4294967295" type="body"/>
          </p:nvPr>
        </p:nvSpPr>
        <p:spPr>
          <a:xfrm>
            <a:off x="464100" y="941525"/>
            <a:ext cx="77724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.all(): Espera que se cumplan todas las promesas, o que se rechace alguna. Si todas se cumplen, se obtiene un arreglo con las respuestas obtenidas. Si alguna se rechaza, se obtiene el rechazo de la primera que haya caído en dicho estado</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.allSettled(): como .all(), sólo que no termina si alguna promesa es rechazada. Se obtiene un arreglo con las respuestas de las promesas, tanto hayan sido cumplidas como sino</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a:latin typeface="Roboto"/>
                <a:ea typeface="Roboto"/>
                <a:cs typeface="Roboto"/>
                <a:sym typeface="Roboto"/>
              </a:rPr>
              <a:t>.race(): Espera que alguna de las promesas termine, y se devuelve el resultado de dicha promesa, haya sido cumplida o rechazada</a:t>
            </a:r>
            <a:endParaRPr sz="2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6"/>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84" name="Google Shape;184;p26"/>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85" name="Google Shape;185;p26"/>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86" name="Google Shape;186;p26"/>
          <p:cNvSpPr txBox="1"/>
          <p:nvPr>
            <p:ph idx="1" type="subTitle"/>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0"/>
              </a:spcBef>
              <a:spcAft>
                <a:spcPts val="0"/>
              </a:spcAft>
              <a:buSzPts val="725"/>
              <a:buNone/>
            </a:pPr>
            <a:r>
              <a:t/>
            </a:r>
            <a:endParaRPr b="1" sz="1230">
              <a:solidFill>
                <a:srgbClr val="052E65"/>
              </a:solidFill>
              <a:latin typeface="Roboto"/>
              <a:ea typeface="Roboto"/>
              <a:cs typeface="Roboto"/>
              <a:sym typeface="Roboto"/>
            </a:endParaRPr>
          </a:p>
        </p:txBody>
      </p:sp>
      <p:sp>
        <p:nvSpPr>
          <p:cNvPr id="187" name="Google Shape;187;p26"/>
          <p:cNvSpPr txBox="1"/>
          <p:nvPr>
            <p:ph type="ctrTitle"/>
          </p:nvPr>
        </p:nvSpPr>
        <p:spPr>
          <a:xfrm>
            <a:off x="311700" y="292625"/>
            <a:ext cx="77724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2500">
                <a:latin typeface="Roboto"/>
                <a:ea typeface="Roboto"/>
                <a:cs typeface="Roboto"/>
                <a:sym typeface="Roboto"/>
              </a:rPr>
              <a:t>Async / Await</a:t>
            </a:r>
            <a:endParaRPr b="1" sz="2500">
              <a:latin typeface="Roboto"/>
              <a:ea typeface="Roboto"/>
              <a:cs typeface="Roboto"/>
              <a:sym typeface="Roboto"/>
            </a:endParaRPr>
          </a:p>
        </p:txBody>
      </p:sp>
      <p:sp>
        <p:nvSpPr>
          <p:cNvPr id="188" name="Google Shape;188;p26"/>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sp>
        <p:nvSpPr>
          <p:cNvPr id="189" name="Google Shape;189;p26"/>
          <p:cNvSpPr txBox="1"/>
          <p:nvPr>
            <p:ph idx="4294967295" type="body"/>
          </p:nvPr>
        </p:nvSpPr>
        <p:spPr>
          <a:xfrm>
            <a:off x="464100" y="941525"/>
            <a:ext cx="77724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El manejo de asincronía con .then() y .catch () pueden llegar a generar código difícil de entender y/o mantener.</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a:latin typeface="Roboto"/>
                <a:ea typeface="Roboto"/>
                <a:cs typeface="Roboto"/>
                <a:sym typeface="Roboto"/>
              </a:rPr>
              <a:t>Por esta razón, contamos con la sintaxis async / await, que ayuda a generar código más simple y sencillo de mantener</a:t>
            </a:r>
            <a:endParaRPr sz="2000">
              <a:latin typeface="Roboto"/>
              <a:ea typeface="Roboto"/>
              <a:cs typeface="Roboto"/>
              <a:sym typeface="Roboto"/>
            </a:endParaRPr>
          </a:p>
        </p:txBody>
      </p:sp>
      <p:pic>
        <p:nvPicPr>
          <p:cNvPr id="190" name="Google Shape;190;p26"/>
          <p:cNvPicPr preferRelativeResize="0"/>
          <p:nvPr/>
        </p:nvPicPr>
        <p:blipFill>
          <a:blip r:embed="rId5">
            <a:alphaModFix/>
          </a:blip>
          <a:stretch>
            <a:fillRect/>
          </a:stretch>
        </p:blipFill>
        <p:spPr>
          <a:xfrm>
            <a:off x="1046500" y="2571750"/>
            <a:ext cx="2843875" cy="2275100"/>
          </a:xfrm>
          <a:prstGeom prst="rect">
            <a:avLst/>
          </a:prstGeom>
          <a:noFill/>
          <a:ln>
            <a:noFill/>
          </a:ln>
        </p:spPr>
      </p:pic>
      <p:pic>
        <p:nvPicPr>
          <p:cNvPr id="191" name="Google Shape;191;p26"/>
          <p:cNvPicPr preferRelativeResize="0"/>
          <p:nvPr/>
        </p:nvPicPr>
        <p:blipFill>
          <a:blip r:embed="rId6">
            <a:alphaModFix/>
          </a:blip>
          <a:stretch>
            <a:fillRect/>
          </a:stretch>
        </p:blipFill>
        <p:spPr>
          <a:xfrm>
            <a:off x="4078494" y="2571750"/>
            <a:ext cx="3981419" cy="2275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27"/>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97" name="Google Shape;197;p27"/>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98" name="Google Shape;198;p27"/>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99" name="Google Shape;199;p27"/>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120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p:txBody>
      </p:sp>
      <p:sp>
        <p:nvSpPr>
          <p:cNvPr id="200" name="Google Shape;200;p27"/>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Fetch</a:t>
            </a:r>
            <a:endParaRPr b="1">
              <a:latin typeface="Roboto"/>
              <a:ea typeface="Roboto"/>
              <a:cs typeface="Roboto"/>
              <a:sym typeface="Roboto"/>
            </a:endParaRPr>
          </a:p>
        </p:txBody>
      </p:sp>
      <p:sp>
        <p:nvSpPr>
          <p:cNvPr id="201" name="Google Shape;201;p27"/>
          <p:cNvSpPr txBox="1"/>
          <p:nvPr>
            <p:ph idx="4294967295" type="body"/>
          </p:nvPr>
        </p:nvSpPr>
        <p:spPr>
          <a:xfrm>
            <a:off x="464100" y="941525"/>
            <a:ext cx="7899900" cy="39744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SzPts val="2200"/>
              <a:buFont typeface="Roboto"/>
              <a:buChar char="➔"/>
            </a:pPr>
            <a:r>
              <a:rPr lang="en" sz="2200">
                <a:latin typeface="Roboto"/>
                <a:ea typeface="Roboto"/>
                <a:cs typeface="Roboto"/>
                <a:sym typeface="Roboto"/>
              </a:rPr>
              <a:t>API nativa de JavaScript que nos permite realizar peticiones HTTP</a:t>
            </a:r>
            <a:endParaRPr sz="2200">
              <a:latin typeface="Roboto"/>
              <a:ea typeface="Roboto"/>
              <a:cs typeface="Roboto"/>
              <a:sym typeface="Roboto"/>
            </a:endParaRPr>
          </a:p>
          <a:p>
            <a:pPr indent="-368300" lvl="0" marL="457200" rtl="0" algn="l">
              <a:lnSpc>
                <a:spcPct val="95000"/>
              </a:lnSpc>
              <a:spcBef>
                <a:spcPts val="1000"/>
              </a:spcBef>
              <a:spcAft>
                <a:spcPts val="1000"/>
              </a:spcAft>
              <a:buSzPts val="2200"/>
              <a:buFont typeface="Roboto"/>
              <a:buChar char="➔"/>
            </a:pPr>
            <a:r>
              <a:rPr lang="en" sz="2200">
                <a:latin typeface="Roboto"/>
                <a:ea typeface="Roboto"/>
                <a:cs typeface="Roboto"/>
                <a:sym typeface="Roboto"/>
              </a:rPr>
              <a:t>Las peticiones se realizan de manera asíncrona, por lo que debemos esperar a que las mismas se resuelvan para que no haya una desfasaje de la información</a:t>
            </a:r>
            <a:endParaRPr sz="2200">
              <a:latin typeface="Roboto"/>
              <a:ea typeface="Roboto"/>
              <a:cs typeface="Roboto"/>
              <a:sym typeface="Roboto"/>
            </a:endParaRPr>
          </a:p>
        </p:txBody>
      </p:sp>
      <p:pic>
        <p:nvPicPr>
          <p:cNvPr id="202" name="Google Shape;202;p27"/>
          <p:cNvPicPr preferRelativeResize="0"/>
          <p:nvPr/>
        </p:nvPicPr>
        <p:blipFill>
          <a:blip r:embed="rId5">
            <a:alphaModFix/>
          </a:blip>
          <a:stretch>
            <a:fillRect/>
          </a:stretch>
        </p:blipFill>
        <p:spPr>
          <a:xfrm>
            <a:off x="521150" y="2907400"/>
            <a:ext cx="8210550" cy="1714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208" name="Google Shape;208;p28"/>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209" name="Google Shape;209;p28"/>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210" name="Google Shape;210;p28"/>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120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p:txBody>
      </p:sp>
      <p:sp>
        <p:nvSpPr>
          <p:cNvPr id="211" name="Google Shape;211;p28"/>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Fetch</a:t>
            </a:r>
            <a:endParaRPr b="1">
              <a:latin typeface="Roboto"/>
              <a:ea typeface="Roboto"/>
              <a:cs typeface="Roboto"/>
              <a:sym typeface="Roboto"/>
            </a:endParaRPr>
          </a:p>
        </p:txBody>
      </p:sp>
      <p:pic>
        <p:nvPicPr>
          <p:cNvPr id="212" name="Google Shape;212;p28"/>
          <p:cNvPicPr preferRelativeResize="0"/>
          <p:nvPr/>
        </p:nvPicPr>
        <p:blipFill>
          <a:blip r:embed="rId5">
            <a:alphaModFix/>
          </a:blip>
          <a:stretch>
            <a:fillRect/>
          </a:stretch>
        </p:blipFill>
        <p:spPr>
          <a:xfrm>
            <a:off x="1599851" y="1080363"/>
            <a:ext cx="5196101" cy="2982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62" name="Google Shape;62;p14"/>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63" name="Google Shape;63;p14"/>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64" name="Google Shape;64;p14"/>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65" name="Google Shape;65;p14"/>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Protocolo HTTP</a:t>
            </a:r>
            <a:endParaRPr b="1">
              <a:latin typeface="Roboto"/>
              <a:ea typeface="Roboto"/>
              <a:cs typeface="Roboto"/>
              <a:sym typeface="Roboto"/>
            </a:endParaRPr>
          </a:p>
        </p:txBody>
      </p:sp>
      <p:sp>
        <p:nvSpPr>
          <p:cNvPr id="66" name="Google Shape;66;p14"/>
          <p:cNvSpPr txBox="1"/>
          <p:nvPr>
            <p:ph idx="4294967295" type="body"/>
          </p:nvPr>
        </p:nvSpPr>
        <p:spPr>
          <a:xfrm>
            <a:off x="464100" y="941525"/>
            <a:ext cx="76200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Hyper Text Transfer Protocol</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Protocolo de transferencia de datos a través de una red</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Es un protocolo de capa de aplicación</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Petición - Respuesta</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Cliente - Servidor</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Sencillo y Extensible</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“Stateless”, pero con mecanismos para manejo de sesiones, como por ejemplo las Cookies</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a:latin typeface="Roboto"/>
                <a:ea typeface="Roboto"/>
                <a:cs typeface="Roboto"/>
                <a:sym typeface="Roboto"/>
              </a:rPr>
              <a:t>Inseguro en sus orígenes, luego con TLS ya no lo es</a:t>
            </a:r>
            <a:endParaRPr sz="2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72" name="Google Shape;72;p15"/>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73" name="Google Shape;73;p15"/>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74" name="Google Shape;74;p15"/>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75" name="Google Shape;75;p15"/>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Protocolo HTTP</a:t>
            </a:r>
            <a:endParaRPr b="1">
              <a:latin typeface="Roboto"/>
              <a:ea typeface="Roboto"/>
              <a:cs typeface="Roboto"/>
              <a:sym typeface="Roboto"/>
            </a:endParaRPr>
          </a:p>
        </p:txBody>
      </p:sp>
      <p:sp>
        <p:nvSpPr>
          <p:cNvPr id="76" name="Google Shape;76;p15"/>
          <p:cNvSpPr txBox="1"/>
          <p:nvPr>
            <p:ph idx="4294967295" type="body"/>
          </p:nvPr>
        </p:nvSpPr>
        <p:spPr>
          <a:xfrm>
            <a:off x="464100" y="941525"/>
            <a:ext cx="7772400" cy="3974400"/>
          </a:xfrm>
          <a:prstGeom prst="rect">
            <a:avLst/>
          </a:prstGeom>
        </p:spPr>
        <p:txBody>
          <a:bodyPr anchorCtr="0" anchor="t" bIns="91425" lIns="91425" spcFirstLastPara="1" rIns="91425" wrap="square" tIns="91425">
            <a:noAutofit/>
          </a:bodyPr>
          <a:lstStyle/>
          <a:p>
            <a:pPr indent="-349250" lvl="0" marL="457200" rtl="0" algn="l">
              <a:lnSpc>
                <a:spcPct val="95000"/>
              </a:lnSpc>
              <a:spcBef>
                <a:spcPts val="0"/>
              </a:spcBef>
              <a:spcAft>
                <a:spcPts val="1000"/>
              </a:spcAft>
              <a:buSzPts val="1900"/>
              <a:buFont typeface="Roboto"/>
              <a:buChar char="➔"/>
            </a:pPr>
            <a:r>
              <a:rPr lang="en" sz="1900">
                <a:latin typeface="Roboto"/>
                <a:ea typeface="Roboto"/>
                <a:cs typeface="Roboto"/>
                <a:sym typeface="Roboto"/>
              </a:rPr>
              <a:t>GET / HTTP/1.1 Host: developer.mozilla.org Accept-Language: fr</a:t>
            </a:r>
            <a:endParaRPr sz="1900">
              <a:latin typeface="Roboto"/>
              <a:ea typeface="Roboto"/>
              <a:cs typeface="Roboto"/>
              <a:sym typeface="Roboto"/>
            </a:endParaRPr>
          </a:p>
        </p:txBody>
      </p:sp>
      <p:pic>
        <p:nvPicPr>
          <p:cNvPr id="77" name="Google Shape;77;p15"/>
          <p:cNvPicPr preferRelativeResize="0"/>
          <p:nvPr/>
        </p:nvPicPr>
        <p:blipFill>
          <a:blip r:embed="rId5">
            <a:alphaModFix/>
          </a:blip>
          <a:stretch>
            <a:fillRect/>
          </a:stretch>
        </p:blipFill>
        <p:spPr>
          <a:xfrm>
            <a:off x="909963" y="1515675"/>
            <a:ext cx="6880676" cy="3234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83" name="Google Shape;83;p16"/>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84" name="Google Shape;84;p16"/>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85" name="Google Shape;85;p16"/>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86" name="Google Shape;86;p16"/>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Protocolo HTTP</a:t>
            </a:r>
            <a:endParaRPr b="1">
              <a:latin typeface="Roboto"/>
              <a:ea typeface="Roboto"/>
              <a:cs typeface="Roboto"/>
              <a:sym typeface="Roboto"/>
            </a:endParaRPr>
          </a:p>
        </p:txBody>
      </p:sp>
      <p:sp>
        <p:nvSpPr>
          <p:cNvPr id="87" name="Google Shape;87;p16"/>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latin typeface="Roboto"/>
                <a:ea typeface="Roboto"/>
                <a:cs typeface="Roboto"/>
                <a:sym typeface="Roboto"/>
              </a:rPr>
              <a:t>HTTP/1.1 200 OK</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Date: Sat, 09 Oct 2010 14:28:02 GMT</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Server: Apache</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Last-Modified: Tue, 01 Dec 2009 20:18:22 GMT</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ETag: "51142bc1-7449-479b075b2891b"</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Accept-Ranges: bytes</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Content-Length: 29769</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Content-Type: text/html</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rPr lang="en" sz="1600">
                <a:latin typeface="Roboto"/>
                <a:ea typeface="Roboto"/>
                <a:cs typeface="Roboto"/>
                <a:sym typeface="Roboto"/>
              </a:rPr>
              <a:t>&lt;!DOCTYPE html... (here comes the 29769 bytes of the requested web page)</a:t>
            </a:r>
            <a:endParaRPr sz="1600">
              <a:latin typeface="Roboto"/>
              <a:ea typeface="Roboto"/>
              <a:cs typeface="Roboto"/>
              <a:sym typeface="Roboto"/>
            </a:endParaRPr>
          </a:p>
          <a:p>
            <a:pPr indent="0" lvl="0" marL="0" rtl="0" algn="l">
              <a:lnSpc>
                <a:spcPct val="95000"/>
              </a:lnSpc>
              <a:spcBef>
                <a:spcPts val="1000"/>
              </a:spcBef>
              <a:spcAft>
                <a:spcPts val="0"/>
              </a:spcAft>
              <a:buClr>
                <a:schemeClr val="dk1"/>
              </a:buClr>
              <a:buSzPts val="1100"/>
              <a:buFont typeface="Arial"/>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93" name="Google Shape;93;p17"/>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94" name="Google Shape;94;p17"/>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95" name="Google Shape;95;p17"/>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96" name="Google Shape;96;p17"/>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Protocolo HTTP</a:t>
            </a:r>
            <a:endParaRPr b="1">
              <a:latin typeface="Roboto"/>
              <a:ea typeface="Roboto"/>
              <a:cs typeface="Roboto"/>
              <a:sym typeface="Roboto"/>
            </a:endParaRPr>
          </a:p>
        </p:txBody>
      </p:sp>
      <p:sp>
        <p:nvSpPr>
          <p:cNvPr id="97" name="Google Shape;97;p17"/>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600">
              <a:latin typeface="Roboto"/>
              <a:ea typeface="Roboto"/>
              <a:cs typeface="Roboto"/>
              <a:sym typeface="Roboto"/>
            </a:endParaRPr>
          </a:p>
          <a:p>
            <a:pPr indent="0" lvl="0" marL="0" rtl="0" algn="l">
              <a:lnSpc>
                <a:spcPct val="95000"/>
              </a:lnSpc>
              <a:spcBef>
                <a:spcPts val="1000"/>
              </a:spcBef>
              <a:spcAft>
                <a:spcPts val="0"/>
              </a:spcAft>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pic>
        <p:nvPicPr>
          <p:cNvPr id="98" name="Google Shape;98;p17"/>
          <p:cNvPicPr preferRelativeResize="0"/>
          <p:nvPr/>
        </p:nvPicPr>
        <p:blipFill>
          <a:blip r:embed="rId5">
            <a:alphaModFix/>
          </a:blip>
          <a:stretch>
            <a:fillRect/>
          </a:stretch>
        </p:blipFill>
        <p:spPr>
          <a:xfrm>
            <a:off x="1624063" y="941525"/>
            <a:ext cx="5895876" cy="3764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8"/>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04" name="Google Shape;104;p18"/>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05" name="Google Shape;105;p18"/>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06" name="Google Shape;106;p18"/>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107" name="Google Shape;107;p18"/>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Headers</a:t>
            </a:r>
            <a:endParaRPr b="1">
              <a:latin typeface="Roboto"/>
              <a:ea typeface="Roboto"/>
              <a:cs typeface="Roboto"/>
              <a:sym typeface="Roboto"/>
            </a:endParaRPr>
          </a:p>
        </p:txBody>
      </p:sp>
      <p:sp>
        <p:nvSpPr>
          <p:cNvPr id="108" name="Google Shape;108;p18"/>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t/>
            </a:r>
            <a:endParaRPr sz="1600">
              <a:latin typeface="Roboto"/>
              <a:ea typeface="Roboto"/>
              <a:cs typeface="Roboto"/>
              <a:sym typeface="Roboto"/>
            </a:endParaRPr>
          </a:p>
          <a:p>
            <a:pPr indent="0" lvl="0" marL="0" rtl="0" algn="l">
              <a:lnSpc>
                <a:spcPct val="95000"/>
              </a:lnSpc>
              <a:spcBef>
                <a:spcPts val="1000"/>
              </a:spcBef>
              <a:spcAft>
                <a:spcPts val="0"/>
              </a:spcAft>
              <a:buNone/>
            </a:pPr>
            <a:r>
              <a:t/>
            </a:r>
            <a:endParaRPr sz="2200">
              <a:latin typeface="Roboto"/>
              <a:ea typeface="Roboto"/>
              <a:cs typeface="Roboto"/>
              <a:sym typeface="Roboto"/>
            </a:endParaRPr>
          </a:p>
          <a:p>
            <a:pPr indent="0" lvl="0" marL="0" rtl="0" algn="l">
              <a:lnSpc>
                <a:spcPct val="95000"/>
              </a:lnSpc>
              <a:spcBef>
                <a:spcPts val="1000"/>
              </a:spcBef>
              <a:spcAft>
                <a:spcPts val="1000"/>
              </a:spcAft>
              <a:buNone/>
            </a:pPr>
            <a:r>
              <a:t/>
            </a:r>
            <a:endParaRPr sz="2200">
              <a:latin typeface="Roboto"/>
              <a:ea typeface="Roboto"/>
              <a:cs typeface="Roboto"/>
              <a:sym typeface="Roboto"/>
            </a:endParaRPr>
          </a:p>
        </p:txBody>
      </p:sp>
      <p:sp>
        <p:nvSpPr>
          <p:cNvPr id="109" name="Google Shape;109;p18"/>
          <p:cNvSpPr txBox="1"/>
          <p:nvPr>
            <p:ph idx="4294967295" type="body"/>
          </p:nvPr>
        </p:nvSpPr>
        <p:spPr>
          <a:xfrm>
            <a:off x="464100" y="941525"/>
            <a:ext cx="7620000" cy="3974400"/>
          </a:xfrm>
          <a:prstGeom prst="rect">
            <a:avLst/>
          </a:prstGeom>
        </p:spPr>
        <p:txBody>
          <a:bodyPr anchorCtr="0" anchor="t" bIns="91425" lIns="91425" spcFirstLastPara="1" rIns="91425" wrap="square" tIns="91425">
            <a:noAutofit/>
          </a:bodyPr>
          <a:lstStyle/>
          <a:p>
            <a:pPr indent="-355600" lvl="0" marL="457200" rtl="0" algn="l">
              <a:lnSpc>
                <a:spcPct val="95000"/>
              </a:lnSpc>
              <a:spcBef>
                <a:spcPts val="0"/>
              </a:spcBef>
              <a:spcAft>
                <a:spcPts val="0"/>
              </a:spcAft>
              <a:buSzPts val="2000"/>
              <a:buFont typeface="Roboto"/>
              <a:buChar char="➔"/>
            </a:pPr>
            <a:r>
              <a:rPr lang="en" sz="2000">
                <a:latin typeface="Roboto"/>
                <a:ea typeface="Roboto"/>
                <a:cs typeface="Roboto"/>
                <a:sym typeface="Roboto"/>
              </a:rPr>
              <a:t>Permiten al cliente y al servidor enviar información adicional junto a una petición o respuesta</a:t>
            </a:r>
            <a:endParaRPr sz="2000">
              <a:latin typeface="Roboto"/>
              <a:ea typeface="Roboto"/>
              <a:cs typeface="Roboto"/>
              <a:sym typeface="Roboto"/>
            </a:endParaRPr>
          </a:p>
          <a:p>
            <a:pPr indent="-355600" lvl="0" marL="457200" rtl="0" algn="l">
              <a:lnSpc>
                <a:spcPct val="95000"/>
              </a:lnSpc>
              <a:spcBef>
                <a:spcPts val="1000"/>
              </a:spcBef>
              <a:spcAft>
                <a:spcPts val="0"/>
              </a:spcAft>
              <a:buSzPts val="2000"/>
              <a:buFont typeface="Roboto"/>
              <a:buChar char="➔"/>
            </a:pPr>
            <a:r>
              <a:rPr lang="en" sz="2000">
                <a:latin typeface="Roboto"/>
                <a:ea typeface="Roboto"/>
                <a:cs typeface="Roboto"/>
                <a:sym typeface="Roboto"/>
              </a:rPr>
              <a:t>La sintaxis de un header es “nombreDelHeader”: “valordelHeader”</a:t>
            </a:r>
            <a:endParaRPr sz="2000">
              <a:latin typeface="Roboto"/>
              <a:ea typeface="Roboto"/>
              <a:cs typeface="Roboto"/>
              <a:sym typeface="Roboto"/>
            </a:endParaRPr>
          </a:p>
          <a:p>
            <a:pPr indent="-355600" lvl="0" marL="457200" rtl="0" algn="l">
              <a:lnSpc>
                <a:spcPct val="95000"/>
              </a:lnSpc>
              <a:spcBef>
                <a:spcPts val="1000"/>
              </a:spcBef>
              <a:spcAft>
                <a:spcPts val="1000"/>
              </a:spcAft>
              <a:buSzPts val="2000"/>
              <a:buFont typeface="Roboto"/>
              <a:buChar char="➔"/>
            </a:pPr>
            <a:r>
              <a:rPr lang="en" sz="2000" u="sng">
                <a:solidFill>
                  <a:schemeClr val="hlink"/>
                </a:solidFill>
                <a:latin typeface="Roboto"/>
                <a:ea typeface="Roboto"/>
                <a:cs typeface="Roboto"/>
                <a:sym typeface="Roboto"/>
                <a:hlinkClick r:id="rId5"/>
              </a:rPr>
              <a:t>Lista de Headers de HTTP</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15" name="Google Shape;115;p19"/>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16" name="Google Shape;116;p19"/>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17" name="Google Shape;117;p19"/>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a:p>
            <a:pPr indent="0" lvl="0" marL="0" rtl="0" algn="r">
              <a:spcBef>
                <a:spcPts val="1200"/>
              </a:spcBef>
              <a:spcAft>
                <a:spcPts val="1200"/>
              </a:spcAft>
              <a:buSzPts val="725"/>
              <a:buNone/>
            </a:pPr>
            <a:r>
              <a:t/>
            </a:r>
            <a:endParaRPr b="1" sz="1230">
              <a:solidFill>
                <a:srgbClr val="052E65"/>
              </a:solidFill>
              <a:latin typeface="Roboto"/>
              <a:ea typeface="Roboto"/>
              <a:cs typeface="Roboto"/>
              <a:sym typeface="Roboto"/>
            </a:endParaRPr>
          </a:p>
        </p:txBody>
      </p:sp>
      <p:sp>
        <p:nvSpPr>
          <p:cNvPr id="118" name="Google Shape;118;p19"/>
          <p:cNvSpPr txBox="1"/>
          <p:nvPr>
            <p:ph idx="4294967295" type="body"/>
          </p:nvPr>
        </p:nvSpPr>
        <p:spPr>
          <a:xfrm>
            <a:off x="464100" y="941525"/>
            <a:ext cx="6586800" cy="3974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Métodos de petición</a:t>
            </a:r>
            <a:endParaRPr sz="2200">
              <a:latin typeface="Roboto"/>
              <a:ea typeface="Roboto"/>
              <a:cs typeface="Roboto"/>
              <a:sym typeface="Roboto"/>
            </a:endParaRPr>
          </a:p>
          <a:p>
            <a:pPr indent="-368300" lvl="0" marL="457200" rtl="0" algn="l">
              <a:spcBef>
                <a:spcPts val="1000"/>
              </a:spcBef>
              <a:spcAft>
                <a:spcPts val="0"/>
              </a:spcAft>
              <a:buSzPts val="2200"/>
              <a:buFont typeface="Roboto"/>
              <a:buChar char="➔"/>
            </a:pPr>
            <a:r>
              <a:rPr lang="en" sz="2200">
                <a:latin typeface="Roboto"/>
                <a:ea typeface="Roboto"/>
                <a:cs typeface="Roboto"/>
                <a:sym typeface="Roboto"/>
              </a:rPr>
              <a:t>Los más comunes son GET, POST, PUT, PATCH, OPTIONS y DELETE</a:t>
            </a:r>
            <a:endParaRPr sz="2200">
              <a:latin typeface="Roboto"/>
              <a:ea typeface="Roboto"/>
              <a:cs typeface="Roboto"/>
              <a:sym typeface="Roboto"/>
            </a:endParaRPr>
          </a:p>
          <a:p>
            <a:pPr indent="-368300" lvl="0" marL="457200" rtl="0" algn="l">
              <a:spcBef>
                <a:spcPts val="1000"/>
              </a:spcBef>
              <a:spcAft>
                <a:spcPts val="1000"/>
              </a:spcAft>
              <a:buSzPts val="2200"/>
              <a:buFont typeface="Roboto"/>
              <a:buChar char="➔"/>
            </a:pPr>
            <a:r>
              <a:rPr lang="en" sz="2200">
                <a:latin typeface="Roboto"/>
                <a:ea typeface="Roboto"/>
                <a:cs typeface="Roboto"/>
                <a:sym typeface="Roboto"/>
              </a:rPr>
              <a:t>Indican al servidor qué es lo que se quiere hacer con la petición desde el cliente</a:t>
            </a:r>
            <a:endParaRPr sz="2200">
              <a:latin typeface="Roboto"/>
              <a:ea typeface="Roboto"/>
              <a:cs typeface="Roboto"/>
              <a:sym typeface="Roboto"/>
            </a:endParaRPr>
          </a:p>
        </p:txBody>
      </p:sp>
      <p:sp>
        <p:nvSpPr>
          <p:cNvPr id="119" name="Google Shape;119;p19"/>
          <p:cNvSpPr txBox="1"/>
          <p:nvPr>
            <p:ph idx="4294967295" type="title"/>
          </p:nvPr>
        </p:nvSpPr>
        <p:spPr>
          <a:xfrm>
            <a:off x="311700" y="292625"/>
            <a:ext cx="770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Verbos HTTP</a:t>
            </a:r>
            <a:endParaRPr b="1">
              <a:solidFill>
                <a:schemeClr val="accen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25" name="Google Shape;125;p20"/>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26" name="Google Shape;126;p20"/>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27" name="Google Shape;127;p20"/>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120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p:txBody>
      </p:sp>
      <p:sp>
        <p:nvSpPr>
          <p:cNvPr id="128" name="Google Shape;128;p20"/>
          <p:cNvSpPr txBox="1"/>
          <p:nvPr>
            <p:ph idx="4294967295" type="body"/>
          </p:nvPr>
        </p:nvSpPr>
        <p:spPr>
          <a:xfrm>
            <a:off x="464100" y="941525"/>
            <a:ext cx="6586800" cy="3110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Códigos de respuesta HTTP</a:t>
            </a:r>
            <a:endParaRPr sz="2200">
              <a:latin typeface="Roboto"/>
              <a:ea typeface="Roboto"/>
              <a:cs typeface="Roboto"/>
              <a:sym typeface="Roboto"/>
            </a:endParaRPr>
          </a:p>
          <a:p>
            <a:pPr indent="-368300" lvl="1" marL="914400" rtl="0" algn="l">
              <a:spcBef>
                <a:spcPts val="1000"/>
              </a:spcBef>
              <a:spcAft>
                <a:spcPts val="0"/>
              </a:spcAft>
              <a:buSzPts val="2200"/>
              <a:buFont typeface="Roboto"/>
              <a:buChar char="◆"/>
            </a:pPr>
            <a:r>
              <a:rPr lang="en" sz="2200">
                <a:latin typeface="Roboto"/>
                <a:ea typeface="Roboto"/>
                <a:cs typeface="Roboto"/>
                <a:sym typeface="Roboto"/>
              </a:rPr>
              <a:t>Respuestas informativas (100–199)</a:t>
            </a:r>
            <a:endParaRPr sz="2200">
              <a:latin typeface="Roboto"/>
              <a:ea typeface="Roboto"/>
              <a:cs typeface="Roboto"/>
              <a:sym typeface="Roboto"/>
            </a:endParaRPr>
          </a:p>
          <a:p>
            <a:pPr indent="-368300" lvl="1" marL="914400" rtl="0" algn="l">
              <a:spcBef>
                <a:spcPts val="1000"/>
              </a:spcBef>
              <a:spcAft>
                <a:spcPts val="0"/>
              </a:spcAft>
              <a:buSzPts val="2200"/>
              <a:buFont typeface="Roboto"/>
              <a:buChar char="◆"/>
            </a:pPr>
            <a:r>
              <a:rPr lang="en" sz="2200">
                <a:latin typeface="Roboto"/>
                <a:ea typeface="Roboto"/>
                <a:cs typeface="Roboto"/>
                <a:sym typeface="Roboto"/>
              </a:rPr>
              <a:t>Respuestas satisfactorias (200–299)</a:t>
            </a:r>
            <a:endParaRPr sz="2200">
              <a:latin typeface="Roboto"/>
              <a:ea typeface="Roboto"/>
              <a:cs typeface="Roboto"/>
              <a:sym typeface="Roboto"/>
            </a:endParaRPr>
          </a:p>
          <a:p>
            <a:pPr indent="-368300" lvl="1" marL="914400" rtl="0" algn="l">
              <a:spcBef>
                <a:spcPts val="1000"/>
              </a:spcBef>
              <a:spcAft>
                <a:spcPts val="0"/>
              </a:spcAft>
              <a:buSzPts val="2200"/>
              <a:buFont typeface="Roboto"/>
              <a:buChar char="◆"/>
            </a:pPr>
            <a:r>
              <a:rPr lang="en" sz="2200">
                <a:latin typeface="Roboto"/>
                <a:ea typeface="Roboto"/>
                <a:cs typeface="Roboto"/>
                <a:sym typeface="Roboto"/>
              </a:rPr>
              <a:t>Redirecciones (300–399)</a:t>
            </a:r>
            <a:endParaRPr sz="2200">
              <a:latin typeface="Roboto"/>
              <a:ea typeface="Roboto"/>
              <a:cs typeface="Roboto"/>
              <a:sym typeface="Roboto"/>
            </a:endParaRPr>
          </a:p>
          <a:p>
            <a:pPr indent="-368300" lvl="1" marL="914400" rtl="0" algn="l">
              <a:spcBef>
                <a:spcPts val="1000"/>
              </a:spcBef>
              <a:spcAft>
                <a:spcPts val="0"/>
              </a:spcAft>
              <a:buSzPts val="2200"/>
              <a:buFont typeface="Roboto"/>
              <a:buChar char="◆"/>
            </a:pPr>
            <a:r>
              <a:rPr lang="en" sz="2200">
                <a:latin typeface="Roboto"/>
                <a:ea typeface="Roboto"/>
                <a:cs typeface="Roboto"/>
                <a:sym typeface="Roboto"/>
              </a:rPr>
              <a:t>Errores del cliente (400–499)</a:t>
            </a:r>
            <a:endParaRPr sz="2200">
              <a:latin typeface="Roboto"/>
              <a:ea typeface="Roboto"/>
              <a:cs typeface="Roboto"/>
              <a:sym typeface="Roboto"/>
            </a:endParaRPr>
          </a:p>
          <a:p>
            <a:pPr indent="-368300" lvl="1" marL="914400" rtl="0" algn="l">
              <a:spcBef>
                <a:spcPts val="1000"/>
              </a:spcBef>
              <a:spcAft>
                <a:spcPts val="1000"/>
              </a:spcAft>
              <a:buSzPts val="2200"/>
              <a:buFont typeface="Roboto"/>
              <a:buChar char="◆"/>
            </a:pPr>
            <a:r>
              <a:rPr lang="en" sz="2200">
                <a:latin typeface="Roboto"/>
                <a:ea typeface="Roboto"/>
                <a:cs typeface="Roboto"/>
                <a:sym typeface="Roboto"/>
              </a:rPr>
              <a:t>Errores del servidor (500–599)</a:t>
            </a:r>
            <a:endParaRPr sz="2200">
              <a:latin typeface="Roboto"/>
              <a:ea typeface="Roboto"/>
              <a:cs typeface="Roboto"/>
              <a:sym typeface="Roboto"/>
            </a:endParaRPr>
          </a:p>
        </p:txBody>
      </p:sp>
      <p:sp>
        <p:nvSpPr>
          <p:cNvPr id="129" name="Google Shape;129;p20"/>
          <p:cNvSpPr txBox="1"/>
          <p:nvPr>
            <p:ph idx="4294967295" type="title"/>
          </p:nvPr>
        </p:nvSpPr>
        <p:spPr>
          <a:xfrm>
            <a:off x="311700" y="292625"/>
            <a:ext cx="812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Códigos de Status</a:t>
            </a:r>
            <a:r>
              <a:rPr b="1" baseline="30000" lang="en">
                <a:latin typeface="Roboto"/>
                <a:ea typeface="Roboto"/>
                <a:cs typeface="Roboto"/>
                <a:sym typeface="Roboto"/>
              </a:rPr>
              <a:t>*</a:t>
            </a:r>
            <a:endParaRPr b="1" baseline="30000">
              <a:solidFill>
                <a:schemeClr val="accent1"/>
              </a:solidFill>
              <a:latin typeface="Roboto"/>
              <a:ea typeface="Roboto"/>
              <a:cs typeface="Roboto"/>
              <a:sym typeface="Roboto"/>
            </a:endParaRPr>
          </a:p>
        </p:txBody>
      </p:sp>
      <p:sp>
        <p:nvSpPr>
          <p:cNvPr id="130" name="Google Shape;130;p20"/>
          <p:cNvSpPr txBox="1"/>
          <p:nvPr/>
        </p:nvSpPr>
        <p:spPr>
          <a:xfrm>
            <a:off x="311700" y="4476325"/>
            <a:ext cx="614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u="sng">
                <a:solidFill>
                  <a:schemeClr val="hlink"/>
                </a:solidFill>
                <a:hlinkClick r:id="rId5"/>
              </a:rPr>
              <a:t>RFC-7231</a:t>
            </a:r>
            <a:r>
              <a:rPr lang="en"/>
              <a:t>, </a:t>
            </a:r>
            <a:r>
              <a:rPr lang="en" u="sng">
                <a:solidFill>
                  <a:schemeClr val="hlink"/>
                </a:solidFill>
                <a:hlinkClick r:id="rId6"/>
              </a:rPr>
              <a:t>Mozilla - Códigos de Estado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28517" l="0" r="70648" t="19175"/>
          <a:stretch/>
        </p:blipFill>
        <p:spPr>
          <a:xfrm>
            <a:off x="6460100" y="0"/>
            <a:ext cx="2683899" cy="3588501"/>
          </a:xfrm>
          <a:prstGeom prst="rect">
            <a:avLst/>
          </a:prstGeom>
          <a:noFill/>
          <a:ln>
            <a:noFill/>
          </a:ln>
        </p:spPr>
      </p:pic>
      <p:pic>
        <p:nvPicPr>
          <p:cNvPr id="136" name="Google Shape;136;p21"/>
          <p:cNvPicPr preferRelativeResize="0"/>
          <p:nvPr/>
        </p:nvPicPr>
        <p:blipFill rotWithShape="1">
          <a:blip r:embed="rId3">
            <a:alphaModFix/>
          </a:blip>
          <a:srcRect b="33614" l="71293" r="0" t="21052"/>
          <a:stretch/>
        </p:blipFill>
        <p:spPr>
          <a:xfrm>
            <a:off x="0" y="2033475"/>
            <a:ext cx="2624924" cy="3110024"/>
          </a:xfrm>
          <a:prstGeom prst="rect">
            <a:avLst/>
          </a:prstGeom>
          <a:noFill/>
          <a:ln>
            <a:noFill/>
          </a:ln>
        </p:spPr>
      </p:pic>
      <p:pic>
        <p:nvPicPr>
          <p:cNvPr id="137" name="Google Shape;137;p21"/>
          <p:cNvPicPr preferRelativeResize="0"/>
          <p:nvPr/>
        </p:nvPicPr>
        <p:blipFill>
          <a:blip r:embed="rId4">
            <a:alphaModFix/>
          </a:blip>
          <a:stretch>
            <a:fillRect/>
          </a:stretch>
        </p:blipFill>
        <p:spPr>
          <a:xfrm>
            <a:off x="8248015" y="4693225"/>
            <a:ext cx="692787" cy="334201"/>
          </a:xfrm>
          <a:prstGeom prst="rect">
            <a:avLst/>
          </a:prstGeom>
          <a:noFill/>
          <a:ln>
            <a:noFill/>
          </a:ln>
        </p:spPr>
      </p:pic>
      <p:sp>
        <p:nvSpPr>
          <p:cNvPr id="138" name="Google Shape;138;p21"/>
          <p:cNvSpPr txBox="1"/>
          <p:nvPr>
            <p:ph idx="4294967295" type="body"/>
          </p:nvPr>
        </p:nvSpPr>
        <p:spPr>
          <a:xfrm>
            <a:off x="8084200" y="110825"/>
            <a:ext cx="856500" cy="334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0" wrap="square" tIns="91425">
            <a:noAutofit/>
          </a:bodyPr>
          <a:lstStyle/>
          <a:p>
            <a:pPr indent="0" lvl="0" marL="0" rtl="0" algn="r">
              <a:spcBef>
                <a:spcPts val="0"/>
              </a:spcBef>
              <a:spcAft>
                <a:spcPts val="1200"/>
              </a:spcAft>
              <a:buSzPts val="725"/>
              <a:buNone/>
            </a:pPr>
            <a:r>
              <a:rPr b="1" lang="en" sz="1230">
                <a:solidFill>
                  <a:srgbClr val="052E65"/>
                </a:solidFill>
                <a:latin typeface="Roboto"/>
                <a:ea typeface="Roboto"/>
                <a:cs typeface="Roboto"/>
                <a:sym typeface="Roboto"/>
              </a:rPr>
              <a:t>PW2024</a:t>
            </a:r>
            <a:endParaRPr b="1" sz="1230">
              <a:solidFill>
                <a:srgbClr val="052E65"/>
              </a:solidFill>
              <a:latin typeface="Roboto"/>
              <a:ea typeface="Roboto"/>
              <a:cs typeface="Roboto"/>
              <a:sym typeface="Roboto"/>
            </a:endParaRPr>
          </a:p>
        </p:txBody>
      </p:sp>
      <p:sp>
        <p:nvSpPr>
          <p:cNvPr id="139" name="Google Shape;139;p21"/>
          <p:cNvSpPr txBox="1"/>
          <p:nvPr>
            <p:ph idx="4294967295" type="title"/>
          </p:nvPr>
        </p:nvSpPr>
        <p:spPr>
          <a:xfrm>
            <a:off x="311700" y="292625"/>
            <a:ext cx="7772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Roboto"/>
                <a:ea typeface="Roboto"/>
                <a:cs typeface="Roboto"/>
                <a:sym typeface="Roboto"/>
              </a:rPr>
              <a:t>HTTP - HTTPS</a:t>
            </a:r>
            <a:endParaRPr b="1">
              <a:latin typeface="Roboto"/>
              <a:ea typeface="Roboto"/>
              <a:cs typeface="Roboto"/>
              <a:sym typeface="Roboto"/>
            </a:endParaRPr>
          </a:p>
        </p:txBody>
      </p:sp>
      <p:sp>
        <p:nvSpPr>
          <p:cNvPr id="140" name="Google Shape;140;p21"/>
          <p:cNvSpPr txBox="1"/>
          <p:nvPr>
            <p:ph idx="4294967295" type="body"/>
          </p:nvPr>
        </p:nvSpPr>
        <p:spPr>
          <a:xfrm>
            <a:off x="464100" y="941525"/>
            <a:ext cx="6600600" cy="3974400"/>
          </a:xfrm>
          <a:prstGeom prst="rect">
            <a:avLst/>
          </a:prstGeom>
        </p:spPr>
        <p:txBody>
          <a:bodyPr anchorCtr="0" anchor="t" bIns="91425" lIns="91425" spcFirstLastPara="1" rIns="91425" wrap="square" tIns="91425">
            <a:noAutofit/>
          </a:bodyPr>
          <a:lstStyle/>
          <a:p>
            <a:pPr indent="-368300" lvl="0" marL="457200" rtl="0" algn="l">
              <a:lnSpc>
                <a:spcPct val="95000"/>
              </a:lnSpc>
              <a:spcBef>
                <a:spcPts val="0"/>
              </a:spcBef>
              <a:spcAft>
                <a:spcPts val="0"/>
              </a:spcAft>
              <a:buSzPts val="2200"/>
              <a:buFont typeface="Roboto"/>
              <a:buChar char="➔"/>
            </a:pPr>
            <a:r>
              <a:rPr lang="en" sz="2200">
                <a:latin typeface="Roboto"/>
                <a:ea typeface="Roboto"/>
                <a:cs typeface="Roboto"/>
                <a:sym typeface="Roboto"/>
              </a:rPr>
              <a:t>SSL (Secure Socket Layer)</a:t>
            </a:r>
            <a:endParaRPr sz="2200">
              <a:latin typeface="Roboto"/>
              <a:ea typeface="Roboto"/>
              <a:cs typeface="Roboto"/>
              <a:sym typeface="Roboto"/>
            </a:endParaRPr>
          </a:p>
          <a:p>
            <a:pPr indent="-368300" lvl="0" marL="457200" rtl="0" algn="l">
              <a:lnSpc>
                <a:spcPct val="95000"/>
              </a:lnSpc>
              <a:spcBef>
                <a:spcPts val="1000"/>
              </a:spcBef>
              <a:spcAft>
                <a:spcPts val="0"/>
              </a:spcAft>
              <a:buSzPts val="2200"/>
              <a:buFont typeface="Roboto"/>
              <a:buChar char="➔"/>
            </a:pPr>
            <a:r>
              <a:rPr lang="en" sz="2200">
                <a:latin typeface="Roboto"/>
                <a:ea typeface="Roboto"/>
                <a:cs typeface="Roboto"/>
                <a:sym typeface="Roboto"/>
              </a:rPr>
              <a:t>TLS (Transport Layer Security)</a:t>
            </a:r>
            <a:endParaRPr sz="2200">
              <a:latin typeface="Roboto"/>
              <a:ea typeface="Roboto"/>
              <a:cs typeface="Roboto"/>
              <a:sym typeface="Roboto"/>
            </a:endParaRPr>
          </a:p>
          <a:p>
            <a:pPr indent="-368300" lvl="0" marL="457200" rtl="0" algn="l">
              <a:lnSpc>
                <a:spcPct val="95000"/>
              </a:lnSpc>
              <a:spcBef>
                <a:spcPts val="1000"/>
              </a:spcBef>
              <a:spcAft>
                <a:spcPts val="0"/>
              </a:spcAft>
              <a:buSzPts val="2200"/>
              <a:buFont typeface="Roboto"/>
              <a:buChar char="➔"/>
            </a:pPr>
            <a:r>
              <a:rPr lang="en" sz="2200">
                <a:latin typeface="Roboto"/>
                <a:ea typeface="Roboto"/>
                <a:cs typeface="Roboto"/>
                <a:sym typeface="Roboto"/>
              </a:rPr>
              <a:t>Estándar para la comunicación segura</a:t>
            </a:r>
            <a:endParaRPr sz="2200">
              <a:latin typeface="Roboto"/>
              <a:ea typeface="Roboto"/>
              <a:cs typeface="Roboto"/>
              <a:sym typeface="Roboto"/>
            </a:endParaRPr>
          </a:p>
          <a:p>
            <a:pPr indent="-368300" lvl="1" marL="914400" rtl="0" algn="l">
              <a:lnSpc>
                <a:spcPct val="95000"/>
              </a:lnSpc>
              <a:spcBef>
                <a:spcPts val="1000"/>
              </a:spcBef>
              <a:spcAft>
                <a:spcPts val="0"/>
              </a:spcAft>
              <a:buSzPts val="2200"/>
              <a:buFont typeface="Roboto"/>
              <a:buChar char="◆"/>
            </a:pPr>
            <a:r>
              <a:rPr lang="en" sz="2200">
                <a:latin typeface="Roboto"/>
                <a:ea typeface="Roboto"/>
                <a:cs typeface="Roboto"/>
                <a:sym typeface="Roboto"/>
              </a:rPr>
              <a:t>Encriptación</a:t>
            </a:r>
            <a:endParaRPr sz="2200">
              <a:latin typeface="Roboto"/>
              <a:ea typeface="Roboto"/>
              <a:cs typeface="Roboto"/>
              <a:sym typeface="Roboto"/>
            </a:endParaRPr>
          </a:p>
          <a:p>
            <a:pPr indent="-368300" lvl="1" marL="914400" rtl="0" algn="l">
              <a:lnSpc>
                <a:spcPct val="95000"/>
              </a:lnSpc>
              <a:spcBef>
                <a:spcPts val="1000"/>
              </a:spcBef>
              <a:spcAft>
                <a:spcPts val="0"/>
              </a:spcAft>
              <a:buSzPts val="2200"/>
              <a:buFont typeface="Roboto"/>
              <a:buChar char="◆"/>
            </a:pPr>
            <a:r>
              <a:rPr lang="en" sz="2200">
                <a:latin typeface="Roboto"/>
                <a:ea typeface="Roboto"/>
                <a:cs typeface="Roboto"/>
                <a:sym typeface="Roboto"/>
              </a:rPr>
              <a:t>Integridad de Datos</a:t>
            </a:r>
            <a:endParaRPr sz="2200">
              <a:latin typeface="Roboto"/>
              <a:ea typeface="Roboto"/>
              <a:cs typeface="Roboto"/>
              <a:sym typeface="Roboto"/>
            </a:endParaRPr>
          </a:p>
          <a:p>
            <a:pPr indent="-368300" lvl="1" marL="914400" rtl="0" algn="l">
              <a:lnSpc>
                <a:spcPct val="95000"/>
              </a:lnSpc>
              <a:spcBef>
                <a:spcPts val="1000"/>
              </a:spcBef>
              <a:spcAft>
                <a:spcPts val="1000"/>
              </a:spcAft>
              <a:buSzPts val="2200"/>
              <a:buFont typeface="Roboto"/>
              <a:buChar char="◆"/>
            </a:pPr>
            <a:r>
              <a:rPr lang="en" sz="2200">
                <a:latin typeface="Roboto"/>
                <a:ea typeface="Roboto"/>
                <a:cs typeface="Roboto"/>
                <a:sym typeface="Roboto"/>
              </a:rPr>
              <a:t>Autenticación</a:t>
            </a:r>
            <a:endParaRPr sz="2200">
              <a:latin typeface="Roboto"/>
              <a:ea typeface="Roboto"/>
              <a:cs typeface="Roboto"/>
              <a:sym typeface="Roboto"/>
            </a:endParaRPr>
          </a:p>
        </p:txBody>
      </p:sp>
      <p:pic>
        <p:nvPicPr>
          <p:cNvPr id="141" name="Google Shape;141;p21"/>
          <p:cNvPicPr preferRelativeResize="0"/>
          <p:nvPr/>
        </p:nvPicPr>
        <p:blipFill>
          <a:blip r:embed="rId5">
            <a:alphaModFix/>
          </a:blip>
          <a:stretch>
            <a:fillRect/>
          </a:stretch>
        </p:blipFill>
        <p:spPr>
          <a:xfrm>
            <a:off x="5951031" y="445025"/>
            <a:ext cx="3054601" cy="1745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