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320217-B137-4800-A7E1-3EEEC68D7565}">
  <a:tblStyle styleId="{96320217-B137-4800-A7E1-3EEEC68D75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5"/>
          </a:solidFill>
        </a:fill>
      </a:tcStyle>
    </a:wholeTbl>
    <a:band1H>
      <a:tcTxStyle b="off" i="off"/>
      <a:tcStyle>
        <a:tcBdr/>
        <a:fill>
          <a:solidFill>
            <a:srgbClr val="CBD8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D8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364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4717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854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647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23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5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525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1518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672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482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21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806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2850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0478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6647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385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8958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7284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3893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4700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76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905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492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5598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811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7500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4942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302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b524f7754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g5b524f775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5077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b524f7754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g5b524f77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287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b524f7754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g5b524f775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3053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b524f7754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5b524f775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2472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b524f7754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g5b524f775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3684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616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05040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576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0198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1998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000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98600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01219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7907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18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358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98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519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852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07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garmincdn.com/pumac/190-00728-04_0A_Web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tatic.garmincdn.com/pumac/190-00728-04_0A_Web.pdf" TargetMode="Externa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eing.com/commercial/aeromagazine/articles/qtr_02_10/pdfs/AERO_FuelConsSeries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reat-circle_distance" TargetMode="Externa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ncenty's_formula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gdc.noaa.gov/geomag-we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usntpsalumni.com/Resources/Documents/USNTPS_FTM_108.pdf" TargetMode="External"/><Relationship Id="rId4" Type="http://schemas.openxmlformats.org/officeDocument/2006/relationships/hyperlink" Target="http://www.avionics.com.br/servicos/ver/C/installation/I/3?lang=pt_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garmincdn.com/pumac/190-00728-04_0A_Web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rc.nasa.gov/www/k-12/airplane/pito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chemeClr val="dk1"/>
                </a:solidFill>
              </a:rPr>
              <a:t>Procedimento Geral de Redução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Velocidades Aerodinâmicas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Desempenho em Cruzeiro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Great Circle</a:t>
            </a:r>
            <a:endParaRPr sz="3200">
              <a:solidFill>
                <a:srgbClr val="7F7F7F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Desempenho em Curva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Indicada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59" t="-200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871871" y="3264947"/>
            <a:ext cx="5722409" cy="1197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Calibrada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822959" y="3189039"/>
            <a:ext cx="7729370" cy="424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 Calibrada é a velocidade indicada com calibração para corrigir os erros de medida.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 Feito durante a certificação do avião 🡪 AFM</a:t>
            </a:r>
            <a:endParaRPr sz="24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pt-BR" sz="2600"/>
              <a:t>  Importante para voo!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pt-BR" sz="2400" b="1" i="1"/>
              <a:t>§ 25.103 Stall speed. </a:t>
            </a:r>
            <a:endParaRPr sz="2400" b="1" i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pt-BR" sz="2400" i="1"/>
              <a:t>(a) The reference stall speed, VSR, is a calibrated airspeed (…)</a:t>
            </a:r>
            <a:endParaRPr sz="2400" i="1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214" name="Google Shape;214;p23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Calibrada</a:t>
            </a: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674" y="1878954"/>
            <a:ext cx="5531032" cy="44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Equivalente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59" t="-200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Equivalente</a:t>
            </a: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245" name="Google Shape;24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84294" y="1846263"/>
            <a:ext cx="5182689" cy="443599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2232212" y="1846263"/>
            <a:ext cx="268941" cy="426290"/>
          </a:xfrm>
          <a:prstGeom prst="ellipse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1708779" y="1903221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Ft!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Equivalente</a:t>
            </a:r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890735" cy="4245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57" t="-2008" r="-2934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15875" cap="flat" cmpd="sng">
            <a:solidFill>
              <a:srgbClr val="3087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871871" y="3453206"/>
            <a:ext cx="5722409" cy="5761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Verdadeira</a:t>
            </a:r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Novamente: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endParaRPr sz="24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 Preciso da densidade.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Assumir ISA e combinar com a medida de temperatura.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Temperatura em geral é TAT = Total Air Temperature</a:t>
            </a:r>
            <a:endParaRPr sz="2200"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 sz="1800"/>
              <a:t>Calibração para SAT 🡪 AFM!</a:t>
            </a:r>
            <a:endParaRPr sz="1800"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267" name="Google Shape;267;p28"/>
          <p:cNvSpPr txBox="1"/>
          <p:nvPr/>
        </p:nvSpPr>
        <p:spPr>
          <a:xfrm>
            <a:off x="1733654" y="3350627"/>
            <a:ext cx="5722409" cy="11973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Conversão Direta</a:t>
            </a: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21" t="-200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Conversão Direta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06" t="-2153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Nota: Mach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33" t="-200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Procedimento Geral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446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/>
              <a:t>  </a:t>
            </a:r>
            <a:r>
              <a:rPr lang="pt-BR" sz="2800"/>
              <a:t>Resultados estão estabelecidos em um arquivo Excel.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pt-BR" sz="2800"/>
              <a:t>  Para cada ponto de ensaio </a:t>
            </a:r>
            <a:r>
              <a:rPr lang="pt-BR" sz="2800" u="sng"/>
              <a:t>válido</a:t>
            </a:r>
            <a:r>
              <a:rPr lang="pt-BR" sz="2800"/>
              <a:t>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Tirar a média de cada uma das medidas!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Média entre as medidas dos dois motores.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pt-BR" sz="2800"/>
              <a:t> Peso do avião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Totalizador marca o consumo de combustível.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Totalizador é zerado em cada voo.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Sendo assim o peso do avião em cada ponto é:</a:t>
            </a:r>
            <a:endParaRPr/>
          </a:p>
          <a:p>
            <a:pPr marL="566928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 sz="1800"/>
              <a:t>Peso Zero Comb + Comb Rampa - Tot</a:t>
            </a:r>
            <a:endParaRPr sz="180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Ground Speed</a:t>
            </a: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	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16" name="Google Shape;316;p32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>
            <a:off x="2690709" y="4518554"/>
            <a:ext cx="2788873" cy="1344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322" name="Google Shape;322;p32"/>
          <p:cNvSpPr txBox="1"/>
          <p:nvPr/>
        </p:nvSpPr>
        <p:spPr>
          <a:xfrm>
            <a:off x="3826292" y="4669785"/>
            <a:ext cx="517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2"/>
          <p:cNvCxnSpPr/>
          <p:nvPr/>
        </p:nvCxnSpPr>
        <p:spPr>
          <a:xfrm rot="10800000" flipH="1">
            <a:off x="5479582" y="3470288"/>
            <a:ext cx="593756" cy="106171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324" name="Google Shape;324;p32"/>
          <p:cNvSpPr txBox="1"/>
          <p:nvPr/>
        </p:nvSpPr>
        <p:spPr>
          <a:xfrm>
            <a:off x="5876964" y="4001145"/>
            <a:ext cx="73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2"/>
          <p:cNvCxnSpPr/>
          <p:nvPr/>
        </p:nvCxnSpPr>
        <p:spPr>
          <a:xfrm rot="10800000" flipH="1">
            <a:off x="2649047" y="3470288"/>
            <a:ext cx="3382629" cy="106171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326" name="Google Shape;326;p32"/>
          <p:cNvSpPr txBox="1"/>
          <p:nvPr/>
        </p:nvSpPr>
        <p:spPr>
          <a:xfrm>
            <a:off x="4085145" y="3611909"/>
            <a:ext cx="436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975359" y="2938027"/>
            <a:ext cx="7543801" cy="424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GS vem em geral do GPS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Voltando...</a:t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4835312" y="5465654"/>
            <a:ext cx="38380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Embraer Prodigy Flight Deck 100 Pilot’s Guide 190-00728-04-0A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Disponivel em: </a:t>
            </a:r>
            <a:r>
              <a:rPr lang="pt-BR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http://static.garmincdn.com/pumac/190-00728-04_0A_Web.pdf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3098" y="2124636"/>
            <a:ext cx="4794379" cy="28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4835311" y="2796989"/>
            <a:ext cx="1041054" cy="76976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541" y="1881481"/>
            <a:ext cx="4036663" cy="446775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/>
          <p:nvPr/>
        </p:nvSpPr>
        <p:spPr>
          <a:xfrm>
            <a:off x="822960" y="4115358"/>
            <a:ext cx="1965064" cy="76976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 que eu tenho de fazer?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31076" cy="4474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89" t="-1769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352" name="Google Shape;352;p35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Procedimento Geral de Redução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Velocidades Aerodinâmicas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Desempenho em Cruzeiro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Great Circle</a:t>
            </a:r>
            <a:endParaRPr sz="3200">
              <a:solidFill>
                <a:srgbClr val="7F7F7F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Desempenho em Curva</a:t>
            </a: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Desempenho em Cruzeiro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31076" cy="4474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50" t="-190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pic>
        <p:nvPicPr>
          <p:cNvPr id="360" name="Google Shape;36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2488" y="3310391"/>
            <a:ext cx="7204744" cy="185440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 txBox="1"/>
          <p:nvPr/>
        </p:nvSpPr>
        <p:spPr>
          <a:xfrm>
            <a:off x="2005208" y="5280790"/>
            <a:ext cx="51793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Embraer Prodigy Flight Deck 100 Pilot’s Guide 190-00728-04-0A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Disponivel em: </a:t>
            </a:r>
            <a:r>
              <a:rPr lang="pt-BR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http://static.garmincdn.com/pumac/190-00728-04_0A_Web.pdf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Desempenho em Cruzeiro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31076" cy="4474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50" t="-190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369" name="Google Shape;369;p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Desempenho em Cruzeiro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31076" cy="4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</a:t>
            </a:r>
            <a:r>
              <a:rPr lang="pt-BR" sz="2400" u="sng">
                <a:solidFill>
                  <a:srgbClr val="FF0000"/>
                </a:solidFill>
              </a:rPr>
              <a:t>Pedido número 3 </a:t>
            </a:r>
            <a:r>
              <a:rPr lang="pt-BR" sz="2400"/>
              <a:t>do relatório: plotar nos gráficos anteriores: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/>
              <a:t>Velocidade calibrada para máximo alcance.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/>
              <a:t>Velocidade calibrada para máxima autonomia.</a:t>
            </a:r>
            <a:endParaRPr sz="2000"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/>
              <a:t>Velocidade calibrada para cruzeiro longo (assumir 99% de máx alcance).</a:t>
            </a:r>
            <a:endParaRPr sz="2000"/>
          </a:p>
          <a:p>
            <a:pPr marL="384048" lvl="1" indent="-55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91440" lvl="0" indent="-9144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Máximo alcance: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Chegar o mais longe com certa quantidade de combustível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Máxima autonomia:</a:t>
            </a:r>
            <a:endParaRPr sz="2400"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Voar o máximo de tempo com certa quantidade de combustível</a:t>
            </a:r>
            <a:endParaRPr sz="2200"/>
          </a:p>
          <a:p>
            <a:pPr marL="91440" lvl="0" indent="-9144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Cruzeiro longo: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Compromisso entre voar longe mas chegar rápido. </a:t>
            </a:r>
            <a:endParaRPr/>
          </a:p>
          <a:p>
            <a:pPr marL="384048" lvl="1" indent="-685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Nota: Cost Index</a:t>
            </a:r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body" idx="1"/>
          </p:nvPr>
        </p:nvSpPr>
        <p:spPr>
          <a:xfrm>
            <a:off x="822959" y="1845735"/>
            <a:ext cx="4139005" cy="40233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122" t="-2117" r="-3824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graphicFrame>
        <p:nvGraphicFramePr>
          <p:cNvPr id="383" name="Google Shape;383;p39"/>
          <p:cNvGraphicFramePr/>
          <p:nvPr/>
        </p:nvGraphicFramePr>
        <p:xfrm>
          <a:off x="5027146" y="2744894"/>
          <a:ext cx="3702050" cy="1112550"/>
        </p:xfrm>
        <a:graphic>
          <a:graphicData uri="http://schemas.openxmlformats.org/drawingml/2006/table">
            <a:tbl>
              <a:tblPr firstRow="1" bandRow="1">
                <a:noFill/>
                <a:tableStyleId>{96320217-B137-4800-A7E1-3EEEC68D7565}</a:tableStyleId>
              </a:tblPr>
              <a:tblGrid>
                <a:gridCol w="1851025"/>
                <a:gridCol w="1851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Aeronave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CI Típico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737-6/7/800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 a 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777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90 a 115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84" name="Google Shape;384;p39"/>
          <p:cNvSpPr txBox="1"/>
          <p:nvPr/>
        </p:nvSpPr>
        <p:spPr>
          <a:xfrm>
            <a:off x="5098031" y="4178131"/>
            <a:ext cx="36942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Boeing. Fuel Conservation Strategies: Cost Index Explained . 2002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Disponivel em: </a:t>
            </a:r>
            <a:r>
              <a:rPr lang="pt-BR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https://www.boeing.com/commercial/aeromagazine/articles/qtr_02_10/pdfs/AERO_FuelConsSeries.pdf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 dirty="0"/>
              <a:t>Polar de arrasto</a:t>
            </a:r>
            <a:endParaRPr dirty="0"/>
          </a:p>
        </p:txBody>
      </p:sp>
      <p:sp>
        <p:nvSpPr>
          <p:cNvPr id="391" name="Google Shape;391;p40"/>
          <p:cNvSpPr txBox="1">
            <a:spLocks noGrp="1"/>
          </p:cNvSpPr>
          <p:nvPr>
            <p:ph type="body" idx="1"/>
          </p:nvPr>
        </p:nvSpPr>
        <p:spPr>
          <a:xfrm>
            <a:off x="822960" y="1861381"/>
            <a:ext cx="7931076" cy="4474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50" t="-190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 dirty="0"/>
              <a:t> </a:t>
            </a:r>
            <a:endParaRPr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1521229" y="5070764"/>
            <a:ext cx="6650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38,0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 dirty="0"/>
              <a:t>Polar de arrasto</a:t>
            </a:r>
            <a:endParaRPr dirty="0"/>
          </a:p>
        </p:txBody>
      </p:sp>
      <p:sp>
        <p:nvSpPr>
          <p:cNvPr id="391" name="Google Shape;391;p40"/>
          <p:cNvSpPr txBox="1">
            <a:spLocks noGrp="1"/>
          </p:cNvSpPr>
          <p:nvPr>
            <p:ph type="body" idx="1"/>
          </p:nvPr>
        </p:nvSpPr>
        <p:spPr>
          <a:xfrm>
            <a:off x="822960" y="1861381"/>
            <a:ext cx="7931076" cy="4474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50" t="-190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 dirty="0"/>
              <a:t> </a:t>
            </a:r>
            <a:endParaRPr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1521229" y="5070764"/>
            <a:ext cx="6650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38,0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4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Procedimento Geral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4452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/>
              <a:t>  </a:t>
            </a:r>
            <a:r>
              <a:rPr lang="pt-BR" sz="2800"/>
              <a:t>Resultados estão estabelecidos em um arquivo Excel.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pt-BR" sz="2800"/>
              <a:t>  Para cada ponto de ensaio </a:t>
            </a:r>
            <a:r>
              <a:rPr lang="pt-BR" sz="2800" u="sng"/>
              <a:t>válido</a:t>
            </a:r>
            <a:r>
              <a:rPr lang="pt-BR" sz="2800"/>
              <a:t>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Tirar a média de cada uma das medidas!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Média entre as medidas dos dois motores.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pt-BR" sz="2800"/>
              <a:t> Peso do avião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Totalizador marca a quantidade de combustível nos tanques.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Sendo assim o peso do avião em cada ponto é: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 sz="1800"/>
              <a:t>Peso Zero Comb + Tot</a:t>
            </a:r>
            <a:endParaRPr sz="180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Polar de arrasto</a:t>
            </a:r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449" t="-1513" r="-476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graphicFrame>
        <p:nvGraphicFramePr>
          <p:cNvPr id="399" name="Google Shape;399;p41"/>
          <p:cNvGraphicFramePr/>
          <p:nvPr/>
        </p:nvGraphicFramePr>
        <p:xfrm>
          <a:off x="4664710" y="2249675"/>
          <a:ext cx="3702050" cy="2966800"/>
        </p:xfrm>
        <a:graphic>
          <a:graphicData uri="http://schemas.openxmlformats.org/drawingml/2006/table">
            <a:tbl>
              <a:tblPr firstRow="1" bandRow="1">
                <a:noFill/>
                <a:tableStyleId>{96320217-B137-4800-A7E1-3EEEC68D7565}</a:tableStyleId>
              </a:tblPr>
              <a:tblGrid>
                <a:gridCol w="1851025"/>
                <a:gridCol w="1851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68575" marR="68575" marT="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0,78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180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0,78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160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0,77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140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0,77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0,76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0,75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80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0,74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  <p:sp>
        <p:nvSpPr>
          <p:cNvPr id="400" name="Google Shape;400;p4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Polar de arrasto</a:t>
            </a:r>
            <a:endParaRPr/>
          </a:p>
        </p:txBody>
      </p:sp>
      <p:sp>
        <p:nvSpPr>
          <p:cNvPr id="406" name="Google Shape;406;p42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31076" cy="4474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50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407" name="Google Shape;407;p4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5644341" y="4563688"/>
            <a:ext cx="764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1300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Polar de arrasto</a:t>
            </a:r>
            <a:endParaRPr/>
          </a:p>
        </p:txBody>
      </p:sp>
      <p:sp>
        <p:nvSpPr>
          <p:cNvPr id="413" name="Google Shape;413;p4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31076" cy="4474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50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414" name="Google Shape;414;p4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Comparação com AFM</a:t>
            </a:r>
            <a:endParaRPr/>
          </a:p>
        </p:txBody>
      </p:sp>
      <p:sp>
        <p:nvSpPr>
          <p:cNvPr id="420" name="Google Shape;420;p4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931076" cy="4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</a:t>
            </a:r>
            <a:r>
              <a:rPr lang="pt-BR" sz="2400" u="sng">
                <a:solidFill>
                  <a:srgbClr val="FF0000"/>
                </a:solidFill>
              </a:rPr>
              <a:t>Pedido número 5 </a:t>
            </a:r>
            <a:r>
              <a:rPr lang="pt-BR" sz="2400"/>
              <a:t>do relatório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Comparar com o Manual de Voo os dados de: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Desempenho em cruzeiro de longo alcance.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Desempenho em cruzeiro de máxima autonomia.</a:t>
            </a:r>
            <a:endParaRPr/>
          </a:p>
          <a:p>
            <a:pPr marL="384048" lvl="1" indent="-431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endParaRPr sz="2200"/>
          </a:p>
          <a:p>
            <a:pPr marL="3429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Simples comparação e discussão se os resultados batem ou não.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21" name="Google Shape;421;p4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Procedimento Geral de Redução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Velocidades Aerodinâmicas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Desempenho em Cruzeiro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</a:t>
            </a:r>
            <a:r>
              <a:rPr lang="pt-BR" sz="3200">
                <a:solidFill>
                  <a:schemeClr val="dk1"/>
                </a:solidFill>
              </a:rPr>
              <a:t>Great Circle</a:t>
            </a:r>
            <a:endParaRPr sz="3200"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Desempenho em Curva</a:t>
            </a:r>
            <a:endParaRPr/>
          </a:p>
        </p:txBody>
      </p:sp>
      <p:sp>
        <p:nvSpPr>
          <p:cNvPr id="428" name="Google Shape;428;p4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Coordenadas GPS</a:t>
            </a:r>
            <a:endParaRPr/>
          </a:p>
        </p:txBody>
      </p:sp>
      <p:sp>
        <p:nvSpPr>
          <p:cNvPr id="434" name="Google Shape;434;p46"/>
          <p:cNvSpPr txBox="1">
            <a:spLocks noGrp="1"/>
          </p:cNvSpPr>
          <p:nvPr>
            <p:ph type="body" idx="1"/>
          </p:nvPr>
        </p:nvSpPr>
        <p:spPr>
          <a:xfrm>
            <a:off x="822949" y="1845725"/>
            <a:ext cx="4077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>
                <a:latin typeface="Cambria Math"/>
                <a:ea typeface="Cambria Math"/>
                <a:cs typeface="Cambria Math"/>
                <a:sym typeface="Cambria Math"/>
              </a:rPr>
              <a:t> Latitude e Longitude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>
                <a:latin typeface="Cambria Math"/>
                <a:ea typeface="Cambria Math"/>
                <a:cs typeface="Cambria Math"/>
                <a:sym typeface="Cambria Math"/>
              </a:rPr>
              <a:t>  Qual a distância entre estes dois pontos assumindo esfera perfeita 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435" name="Google Shape;435;p46"/>
          <p:cNvGraphicFramePr/>
          <p:nvPr/>
        </p:nvGraphicFramePr>
        <p:xfrm>
          <a:off x="545949" y="2862011"/>
          <a:ext cx="3980325" cy="1112550"/>
        </p:xfrm>
        <a:graphic>
          <a:graphicData uri="http://schemas.openxmlformats.org/drawingml/2006/table">
            <a:tbl>
              <a:tblPr firstRow="1" bandRow="1">
                <a:noFill/>
                <a:tableStyleId>{96320217-B137-4800-A7E1-3EEEC68D7565}</a:tableStyleId>
              </a:tblPr>
              <a:tblGrid>
                <a:gridCol w="1326775"/>
                <a:gridCol w="1326775"/>
                <a:gridCol w="13267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Ponto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Latitude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Longitude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Aeronáutica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-23,20962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-45,87710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“Feijão”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-23,20197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-45,87496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36" name="Google Shape;436;p46" descr="https://upload.wikimedia.org/wikipedia/commons/thumb/c/cb/Illustration_of_great-circle_distance.svg/220px-Illustration_of_great-circle_distanc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1347" y="1737361"/>
            <a:ext cx="2095500" cy="209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 descr="https://upload.wikimedia.org/wikipedia/commons/thumb/5/52/Central_angle.svg/220px-Central_angle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8412" y="3188118"/>
            <a:ext cx="2599989" cy="2599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 txBox="1"/>
          <p:nvPr/>
        </p:nvSpPr>
        <p:spPr>
          <a:xfrm>
            <a:off x="5309874" y="5565371"/>
            <a:ext cx="3694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Wikipedia. Great-circle distance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Disponivel em: </a:t>
            </a:r>
            <a:r>
              <a:rPr lang="pt-BR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https://en.wikipedia.org/wiki/Great-circle_distance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756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Haversine Formula</a:t>
            </a:r>
            <a:endParaRPr/>
          </a:p>
        </p:txBody>
      </p:sp>
      <p:sp>
        <p:nvSpPr>
          <p:cNvPr id="445" name="Google Shape;445;p47"/>
          <p:cNvSpPr txBox="1">
            <a:spLocks noGrp="1"/>
          </p:cNvSpPr>
          <p:nvPr>
            <p:ph type="body" idx="1"/>
          </p:nvPr>
        </p:nvSpPr>
        <p:spPr>
          <a:xfrm>
            <a:off x="218419" y="1817007"/>
            <a:ext cx="6441000" cy="438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079" t="-1249" b="-1529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446" name="Google Shape;446;p4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  <p:cxnSp>
        <p:nvCxnSpPr>
          <p:cNvPr id="447" name="Google Shape;447;p47"/>
          <p:cNvCxnSpPr/>
          <p:nvPr/>
        </p:nvCxnSpPr>
        <p:spPr>
          <a:xfrm rot="10800000" flipH="1">
            <a:off x="7222368" y="3563419"/>
            <a:ext cx="1356900" cy="104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448" name="Google Shape;448;p47"/>
          <p:cNvSpPr txBox="1"/>
          <p:nvPr/>
        </p:nvSpPr>
        <p:spPr>
          <a:xfrm>
            <a:off x="7594302" y="3718154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7"/>
          <p:cNvCxnSpPr/>
          <p:nvPr/>
        </p:nvCxnSpPr>
        <p:spPr>
          <a:xfrm rot="10800000">
            <a:off x="7222368" y="3718167"/>
            <a:ext cx="0" cy="906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47"/>
          <p:cNvSpPr txBox="1"/>
          <p:nvPr/>
        </p:nvSpPr>
        <p:spPr>
          <a:xfrm>
            <a:off x="7328234" y="3948986"/>
            <a:ext cx="1899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9028" r="-29019" b="-22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6781900" y="4703952"/>
            <a:ext cx="812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8342884" y="3216196"/>
            <a:ext cx="8229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7216120" y="4344532"/>
            <a:ext cx="215153" cy="126440"/>
          </a:xfrm>
          <a:custGeom>
            <a:avLst/>
            <a:gdLst/>
            <a:ahLst/>
            <a:cxnLst/>
            <a:rect l="l" t="t" r="r" b="b"/>
            <a:pathLst>
              <a:path w="215153" h="126440" extrusionOk="0">
                <a:moveTo>
                  <a:pt x="215153" y="126440"/>
                </a:moveTo>
                <a:cubicBezTo>
                  <a:pt x="199464" y="73772"/>
                  <a:pt x="183776" y="21104"/>
                  <a:pt x="147917" y="5416"/>
                </a:cubicBezTo>
                <a:cubicBezTo>
                  <a:pt x="112058" y="-10272"/>
                  <a:pt x="56029" y="11019"/>
                  <a:pt x="0" y="32311"/>
                </a:cubicBezTo>
              </a:path>
            </a:pathLst>
          </a:custGeom>
          <a:noFill/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6937486" y="3354695"/>
            <a:ext cx="5805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8419" r="-3159" b="-130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756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Haversine (Haverseno) Formula</a:t>
            </a:r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5846700" cy="402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99" t="-1669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461" name="Google Shape;461;p4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  <p:cxnSp>
        <p:nvCxnSpPr>
          <p:cNvPr id="462" name="Google Shape;462;p48"/>
          <p:cNvCxnSpPr/>
          <p:nvPr/>
        </p:nvCxnSpPr>
        <p:spPr>
          <a:xfrm rot="10800000" flipH="1">
            <a:off x="7052507" y="3422400"/>
            <a:ext cx="1356900" cy="104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463" name="Google Shape;463;p48"/>
          <p:cNvSpPr txBox="1"/>
          <p:nvPr/>
        </p:nvSpPr>
        <p:spPr>
          <a:xfrm>
            <a:off x="7424441" y="3577135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48"/>
          <p:cNvCxnSpPr/>
          <p:nvPr/>
        </p:nvCxnSpPr>
        <p:spPr>
          <a:xfrm rot="10800000">
            <a:off x="7052507" y="3577148"/>
            <a:ext cx="0" cy="906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5" name="Google Shape;465;p48"/>
          <p:cNvSpPr txBox="1"/>
          <p:nvPr/>
        </p:nvSpPr>
        <p:spPr>
          <a:xfrm>
            <a:off x="7158373" y="3807967"/>
            <a:ext cx="1899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9028" r="-29019" b="-222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8"/>
          <p:cNvSpPr txBox="1"/>
          <p:nvPr/>
        </p:nvSpPr>
        <p:spPr>
          <a:xfrm>
            <a:off x="6612039" y="4562933"/>
            <a:ext cx="812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8"/>
          <p:cNvSpPr txBox="1"/>
          <p:nvPr/>
        </p:nvSpPr>
        <p:spPr>
          <a:xfrm>
            <a:off x="8173023" y="3075177"/>
            <a:ext cx="8229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9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7046259" y="4203513"/>
            <a:ext cx="215153" cy="126440"/>
          </a:xfrm>
          <a:custGeom>
            <a:avLst/>
            <a:gdLst/>
            <a:ahLst/>
            <a:cxnLst/>
            <a:rect l="l" t="t" r="r" b="b"/>
            <a:pathLst>
              <a:path w="215153" h="126440" extrusionOk="0">
                <a:moveTo>
                  <a:pt x="215153" y="126440"/>
                </a:moveTo>
                <a:cubicBezTo>
                  <a:pt x="199464" y="73772"/>
                  <a:pt x="183776" y="21104"/>
                  <a:pt x="147917" y="5416"/>
                </a:cubicBezTo>
                <a:cubicBezTo>
                  <a:pt x="112058" y="-10272"/>
                  <a:pt x="56029" y="11019"/>
                  <a:pt x="0" y="32311"/>
                </a:cubicBezTo>
              </a:path>
            </a:pathLst>
          </a:custGeom>
          <a:noFill/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6767625" y="3213676"/>
            <a:ext cx="5805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8419" r="-3159" b="-130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756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Nota: GPS usa WGS-84</a:t>
            </a:r>
            <a:endParaRPr/>
          </a:p>
        </p:txBody>
      </p:sp>
      <p:sp>
        <p:nvSpPr>
          <p:cNvPr id="475" name="Google Shape;475;p49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954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▪"/>
            </a:pPr>
            <a:r>
              <a:rPr lang="pt-BR" sz="2040"/>
              <a:t> Elipsoide</a:t>
            </a:r>
            <a:endParaRPr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040"/>
          </a:p>
          <a:p>
            <a:pPr marL="91440" lvl="0" indent="-12954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Char char="▪"/>
            </a:pPr>
            <a:r>
              <a:rPr lang="pt-BR" sz="2040"/>
              <a:t> Como faz neste caso? Pode-se usar as </a:t>
            </a:r>
            <a:r>
              <a:rPr lang="pt-BR" sz="2040" u="sng">
                <a:solidFill>
                  <a:schemeClr val="hlink"/>
                </a:solidFill>
                <a:hlinkClick r:id="rId3"/>
              </a:rPr>
              <a:t>fórmulas de Vincenty</a:t>
            </a:r>
            <a:endParaRPr sz="2040"/>
          </a:p>
          <a:p>
            <a:pPr marL="91440" lvl="0" indent="-12954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Font typeface="Noto Sans Symbols"/>
              <a:buChar char="▪"/>
            </a:pPr>
            <a:r>
              <a:rPr lang="pt-BR" sz="2040"/>
              <a:t> Não é necessário neste laboratório</a:t>
            </a:r>
            <a:endParaRPr sz="204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sz="170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sz="1700"/>
          </a:p>
        </p:txBody>
      </p:sp>
      <p:pic>
        <p:nvPicPr>
          <p:cNvPr id="476" name="Google Shape;476;p49" descr="https://upload.wikimedia.org/wikipedia/commons/thumb/3/3e/WGS84_mean_Earth_radius.svg/512px-WGS84_mean_Earth_radius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4045" y="2128124"/>
            <a:ext cx="3161627" cy="3161628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Nota: Declinação Magnética</a:t>
            </a:r>
            <a:endParaRPr/>
          </a:p>
        </p:txBody>
      </p:sp>
      <p:pic>
        <p:nvPicPr>
          <p:cNvPr id="483" name="Google Shape;48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7375" y="1847653"/>
            <a:ext cx="3802440" cy="435989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 txBox="1"/>
          <p:nvPr/>
        </p:nvSpPr>
        <p:spPr>
          <a:xfrm>
            <a:off x="650450" y="2288794"/>
            <a:ext cx="412045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5271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Noto Sans Symbols"/>
              <a:buChar char="▪"/>
            </a:pPr>
            <a:r>
              <a:rPr lang="pt-BR" sz="240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Diferença entre norte verdadeiro e Real</a:t>
            </a:r>
            <a:endParaRPr sz="2405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9144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Calibri"/>
              <a:buNone/>
            </a:pPr>
            <a:endParaRPr sz="2405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91440" marR="0" lvl="0" indent="-15271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Calibri"/>
              <a:buChar char=" "/>
            </a:pPr>
            <a:r>
              <a:rPr lang="pt-BR" sz="2405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https://www.ngdc.noaa.gov/geomag-web/</a:t>
            </a:r>
            <a:endParaRPr sz="240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Calibri"/>
              <a:buNone/>
            </a:pPr>
            <a:endParaRPr sz="240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5271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Noto Sans Symbols"/>
              <a:buChar char="▪"/>
            </a:pPr>
            <a:r>
              <a:rPr lang="pt-BR" sz="240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Em geral em aviação tudo é magnético.</a:t>
            </a:r>
            <a:endParaRPr sz="240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Calibri"/>
              <a:buNone/>
            </a:pPr>
            <a:endParaRPr sz="240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5271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Noto Sans Symbols"/>
              <a:buChar char="▪"/>
            </a:pPr>
            <a:r>
              <a:rPr lang="pt-BR" sz="240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Coordenadas GPS usam real.</a:t>
            </a:r>
            <a:endParaRPr sz="240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Procedimento Geral de Redução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0C0C0C"/>
                </a:solidFill>
              </a:rPr>
              <a:t> Velocidades Aerodinâmicas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Desempenho em Cruzeiro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Great Circle</a:t>
            </a:r>
            <a:endParaRPr sz="3200">
              <a:solidFill>
                <a:srgbClr val="7F7F7F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Desempenho em Curva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491" name="Google Shape;491;p5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Procedimento Geral de Redução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Velocidades Aerodinâmicas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/>
              <a:t> </a:t>
            </a:r>
            <a:r>
              <a:rPr lang="pt-BR" sz="3200">
                <a:solidFill>
                  <a:srgbClr val="7F7F7F"/>
                </a:solidFill>
              </a:rPr>
              <a:t>Desempenho em Cruzeiro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Great Circle</a:t>
            </a:r>
            <a:endParaRPr sz="3200">
              <a:solidFill>
                <a:srgbClr val="7F7F7F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pt-BR" sz="3200">
                <a:solidFill>
                  <a:srgbClr val="7F7F7F"/>
                </a:solidFill>
              </a:rPr>
              <a:t> </a:t>
            </a:r>
            <a:r>
              <a:rPr lang="pt-BR" sz="3200">
                <a:solidFill>
                  <a:schemeClr val="dk1"/>
                </a:solidFill>
              </a:rPr>
              <a:t>Desempenho em Curva</a:t>
            </a:r>
            <a:endParaRPr/>
          </a:p>
        </p:txBody>
      </p:sp>
      <p:sp>
        <p:nvSpPr>
          <p:cNvPr id="492" name="Google Shape;492;p5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pt-BR" sz="4400"/>
              <a:t>Desempenho em Curva Nivelada</a:t>
            </a:r>
            <a:endParaRPr sz="4400"/>
          </a:p>
        </p:txBody>
      </p:sp>
      <p:sp>
        <p:nvSpPr>
          <p:cNvPr id="498" name="Google Shape;498;p52"/>
          <p:cNvSpPr txBox="1">
            <a:spLocks noGrp="1"/>
          </p:cNvSpPr>
          <p:nvPr>
            <p:ph type="body" idx="1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03" t="-166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pic>
        <p:nvPicPr>
          <p:cNvPr id="499" name="Google Shape;499;p5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19694" y="1845735"/>
            <a:ext cx="2654411" cy="419323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pt-BR" sz="4400"/>
              <a:t>Desempenho em Curva Nivelada</a:t>
            </a:r>
            <a:endParaRPr sz="4400"/>
          </a:p>
        </p:txBody>
      </p:sp>
      <p:sp>
        <p:nvSpPr>
          <p:cNvPr id="506" name="Google Shape;506;p53"/>
          <p:cNvSpPr txBox="1">
            <a:spLocks noGrp="1"/>
          </p:cNvSpPr>
          <p:nvPr>
            <p:ph type="body" idx="1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03" t="-166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pic>
        <p:nvPicPr>
          <p:cNvPr id="507" name="Google Shape;507;p5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19694" y="1845735"/>
            <a:ext cx="2654411" cy="419323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pt-BR" sz="4400"/>
              <a:t>Curva com Vento</a:t>
            </a:r>
            <a:endParaRPr sz="4400"/>
          </a:p>
        </p:txBody>
      </p:sp>
      <p:sp>
        <p:nvSpPr>
          <p:cNvPr id="514" name="Google Shape;514;p54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1" cy="44609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73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pic>
        <p:nvPicPr>
          <p:cNvPr id="515" name="Google Shape;51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3625" y="2074675"/>
            <a:ext cx="4539222" cy="28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pt-BR" sz="4400"/>
              <a:t>Como Corrigir o Vento?</a:t>
            </a:r>
            <a:endParaRPr sz="4400"/>
          </a:p>
        </p:txBody>
      </p:sp>
      <p:sp>
        <p:nvSpPr>
          <p:cNvPr id="522" name="Google Shape;522;p55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1" cy="446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 Assumir vento constante.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 “Sopre” cada ponto de acordo com a intensidade do vento, tempo e direção </a:t>
            </a:r>
            <a:r>
              <a:rPr lang="pt-BR" sz="2200" u="sng"/>
              <a:t>verdadeira</a:t>
            </a:r>
            <a:r>
              <a:rPr lang="pt-BR" sz="2200"/>
              <a:t>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 Usando as equações do slide 35.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523" name="Google Shape;523;p5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44</a:t>
            </a:fld>
            <a:endParaRPr/>
          </a:p>
        </p:txBody>
      </p:sp>
      <p:cxnSp>
        <p:nvCxnSpPr>
          <p:cNvPr id="524" name="Google Shape;524;p55"/>
          <p:cNvCxnSpPr/>
          <p:nvPr/>
        </p:nvCxnSpPr>
        <p:spPr>
          <a:xfrm rot="10800000" flipH="1">
            <a:off x="4272079" y="4224394"/>
            <a:ext cx="1355015" cy="31803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25" name="Google Shape;525;p55"/>
          <p:cNvSpPr txBox="1"/>
          <p:nvPr/>
        </p:nvSpPr>
        <p:spPr>
          <a:xfrm>
            <a:off x="4834708" y="4473601"/>
            <a:ext cx="459293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663" r="-11995" b="-11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55"/>
          <p:cNvCxnSpPr/>
          <p:nvPr/>
        </p:nvCxnSpPr>
        <p:spPr>
          <a:xfrm rot="10800000" flipH="1">
            <a:off x="4272079" y="3974572"/>
            <a:ext cx="19068" cy="56786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7" name="Google Shape;527;p55"/>
          <p:cNvSpPr txBox="1"/>
          <p:nvPr/>
        </p:nvSpPr>
        <p:spPr>
          <a:xfrm>
            <a:off x="4536499" y="3960984"/>
            <a:ext cx="33477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360" r="-1815"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55"/>
          <p:cNvCxnSpPr/>
          <p:nvPr/>
        </p:nvCxnSpPr>
        <p:spPr>
          <a:xfrm rot="10800000" flipH="1">
            <a:off x="2934291" y="4543760"/>
            <a:ext cx="1356856" cy="104826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29" name="Google Shape;529;p55"/>
          <p:cNvSpPr txBox="1"/>
          <p:nvPr/>
        </p:nvSpPr>
        <p:spPr>
          <a:xfrm>
            <a:off x="3306225" y="469856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55"/>
          <p:cNvCxnSpPr/>
          <p:nvPr/>
        </p:nvCxnSpPr>
        <p:spPr>
          <a:xfrm rot="10800000">
            <a:off x="2934291" y="4698561"/>
            <a:ext cx="0" cy="90691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1" name="Google Shape;531;p55"/>
          <p:cNvSpPr txBox="1"/>
          <p:nvPr/>
        </p:nvSpPr>
        <p:spPr>
          <a:xfrm>
            <a:off x="3040157" y="4929393"/>
            <a:ext cx="189796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2254" r="-25802"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5"/>
          <p:cNvSpPr txBox="1"/>
          <p:nvPr/>
        </p:nvSpPr>
        <p:spPr>
          <a:xfrm>
            <a:off x="2493823" y="5684359"/>
            <a:ext cx="812402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9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5"/>
          <p:cNvSpPr txBox="1"/>
          <p:nvPr/>
        </p:nvSpPr>
        <p:spPr>
          <a:xfrm>
            <a:off x="5774863" y="3891358"/>
            <a:ext cx="823046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9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2928043" y="5324939"/>
            <a:ext cx="215153" cy="126440"/>
          </a:xfrm>
          <a:custGeom>
            <a:avLst/>
            <a:gdLst/>
            <a:ahLst/>
            <a:cxnLst/>
            <a:rect l="l" t="t" r="r" b="b"/>
            <a:pathLst>
              <a:path w="215153" h="126440" extrusionOk="0">
                <a:moveTo>
                  <a:pt x="215153" y="126440"/>
                </a:moveTo>
                <a:cubicBezTo>
                  <a:pt x="199464" y="73772"/>
                  <a:pt x="183776" y="21104"/>
                  <a:pt x="147917" y="5416"/>
                </a:cubicBezTo>
                <a:cubicBezTo>
                  <a:pt x="112058" y="-10272"/>
                  <a:pt x="56029" y="11019"/>
                  <a:pt x="0" y="32311"/>
                </a:cubicBezTo>
              </a:path>
            </a:pathLst>
          </a:custGeom>
          <a:noFill/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5"/>
          <p:cNvSpPr txBox="1"/>
          <p:nvPr/>
        </p:nvSpPr>
        <p:spPr>
          <a:xfrm>
            <a:off x="2649409" y="4335102"/>
            <a:ext cx="580544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472" r="-3155" b="-130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5"/>
          <p:cNvSpPr/>
          <p:nvPr/>
        </p:nvSpPr>
        <p:spPr>
          <a:xfrm>
            <a:off x="4289611" y="4208930"/>
            <a:ext cx="215153" cy="255494"/>
          </a:xfrm>
          <a:custGeom>
            <a:avLst/>
            <a:gdLst/>
            <a:ahLst/>
            <a:cxnLst/>
            <a:rect l="l" t="t" r="r" b="b"/>
            <a:pathLst>
              <a:path w="215153" h="255494" extrusionOk="0">
                <a:moveTo>
                  <a:pt x="215153" y="255494"/>
                </a:moveTo>
                <a:cubicBezTo>
                  <a:pt x="212912" y="182655"/>
                  <a:pt x="210671" y="109817"/>
                  <a:pt x="174812" y="67235"/>
                </a:cubicBezTo>
                <a:cubicBezTo>
                  <a:pt x="138953" y="24653"/>
                  <a:pt x="69476" y="12326"/>
                  <a:pt x="0" y="0"/>
                </a:cubicBezTo>
              </a:path>
            </a:pathLst>
          </a:custGeom>
          <a:noFill/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pt-BR" sz="4400"/>
              <a:t>Como Corrigir o Vento?</a:t>
            </a:r>
            <a:endParaRPr sz="4400"/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1" cy="446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 Assumir vento constante.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 “Sopre” cada ponto de acordo com a intensidade do vento, tempo e direção </a:t>
            </a:r>
            <a:r>
              <a:rPr lang="pt-BR" sz="2200" u="sng"/>
              <a:t>verdadeira</a:t>
            </a:r>
            <a:r>
              <a:rPr lang="pt-BR" sz="2200"/>
              <a:t>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200"/>
              <a:t> Usando as equações do slide 35.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45</a:t>
            </a:fld>
            <a:endParaRPr/>
          </a:p>
        </p:txBody>
      </p:sp>
      <p:cxnSp>
        <p:nvCxnSpPr>
          <p:cNvPr id="544" name="Google Shape;544;p56"/>
          <p:cNvCxnSpPr/>
          <p:nvPr/>
        </p:nvCxnSpPr>
        <p:spPr>
          <a:xfrm rot="10800000" flipH="1">
            <a:off x="4272079" y="4224394"/>
            <a:ext cx="1355015" cy="31803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45" name="Google Shape;545;p56"/>
          <p:cNvSpPr txBox="1"/>
          <p:nvPr/>
        </p:nvSpPr>
        <p:spPr>
          <a:xfrm>
            <a:off x="4834708" y="4473601"/>
            <a:ext cx="459293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663" r="-11995" b="-11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56"/>
          <p:cNvCxnSpPr/>
          <p:nvPr/>
        </p:nvCxnSpPr>
        <p:spPr>
          <a:xfrm rot="10800000" flipH="1">
            <a:off x="4272079" y="3974572"/>
            <a:ext cx="19068" cy="56786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56"/>
          <p:cNvSpPr txBox="1"/>
          <p:nvPr/>
        </p:nvSpPr>
        <p:spPr>
          <a:xfrm>
            <a:off x="4536499" y="3960984"/>
            <a:ext cx="33477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6360" r="-1815"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56"/>
          <p:cNvCxnSpPr/>
          <p:nvPr/>
        </p:nvCxnSpPr>
        <p:spPr>
          <a:xfrm rot="10800000" flipH="1">
            <a:off x="2934291" y="4543760"/>
            <a:ext cx="1356856" cy="104826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549" name="Google Shape;549;p56"/>
          <p:cNvSpPr txBox="1"/>
          <p:nvPr/>
        </p:nvSpPr>
        <p:spPr>
          <a:xfrm>
            <a:off x="3306225" y="469856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0" name="Google Shape;550;p56"/>
          <p:cNvCxnSpPr/>
          <p:nvPr/>
        </p:nvCxnSpPr>
        <p:spPr>
          <a:xfrm rot="10800000">
            <a:off x="2934291" y="4698561"/>
            <a:ext cx="0" cy="90691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1" name="Google Shape;551;p56"/>
          <p:cNvSpPr txBox="1"/>
          <p:nvPr/>
        </p:nvSpPr>
        <p:spPr>
          <a:xfrm>
            <a:off x="3040157" y="4929393"/>
            <a:ext cx="189796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2254" r="-25802"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6"/>
          <p:cNvSpPr txBox="1"/>
          <p:nvPr/>
        </p:nvSpPr>
        <p:spPr>
          <a:xfrm>
            <a:off x="2493823" y="5684359"/>
            <a:ext cx="812402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9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6"/>
          <p:cNvSpPr txBox="1"/>
          <p:nvPr/>
        </p:nvSpPr>
        <p:spPr>
          <a:xfrm>
            <a:off x="5774863" y="3891358"/>
            <a:ext cx="823046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9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2928043" y="5324939"/>
            <a:ext cx="215153" cy="126440"/>
          </a:xfrm>
          <a:custGeom>
            <a:avLst/>
            <a:gdLst/>
            <a:ahLst/>
            <a:cxnLst/>
            <a:rect l="l" t="t" r="r" b="b"/>
            <a:pathLst>
              <a:path w="215153" h="126440" extrusionOk="0">
                <a:moveTo>
                  <a:pt x="215153" y="126440"/>
                </a:moveTo>
                <a:cubicBezTo>
                  <a:pt x="199464" y="73772"/>
                  <a:pt x="183776" y="21104"/>
                  <a:pt x="147917" y="5416"/>
                </a:cubicBezTo>
                <a:cubicBezTo>
                  <a:pt x="112058" y="-10272"/>
                  <a:pt x="56029" y="11019"/>
                  <a:pt x="0" y="32311"/>
                </a:cubicBezTo>
              </a:path>
            </a:pathLst>
          </a:custGeom>
          <a:noFill/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6"/>
          <p:cNvSpPr txBox="1"/>
          <p:nvPr/>
        </p:nvSpPr>
        <p:spPr>
          <a:xfrm>
            <a:off x="2649409" y="4335102"/>
            <a:ext cx="580544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472" r="-3155" b="-130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4289611" y="4208930"/>
            <a:ext cx="215153" cy="255494"/>
          </a:xfrm>
          <a:custGeom>
            <a:avLst/>
            <a:gdLst/>
            <a:ahLst/>
            <a:cxnLst/>
            <a:rect l="l" t="t" r="r" b="b"/>
            <a:pathLst>
              <a:path w="215153" h="255494" extrusionOk="0">
                <a:moveTo>
                  <a:pt x="215153" y="255494"/>
                </a:moveTo>
                <a:cubicBezTo>
                  <a:pt x="212912" y="182655"/>
                  <a:pt x="210671" y="109817"/>
                  <a:pt x="174812" y="67235"/>
                </a:cubicBezTo>
                <a:cubicBezTo>
                  <a:pt x="138953" y="24653"/>
                  <a:pt x="69476" y="12326"/>
                  <a:pt x="0" y="0"/>
                </a:cubicBezTo>
              </a:path>
            </a:pathLst>
          </a:custGeom>
          <a:noFill/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pt-BR" sz="4400"/>
              <a:t>Exemplo do que se busca</a:t>
            </a:r>
            <a:endParaRPr sz="4400"/>
          </a:p>
        </p:txBody>
      </p:sp>
      <p:sp>
        <p:nvSpPr>
          <p:cNvPr id="562" name="Google Shape;562;p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46</a:t>
            </a:fld>
            <a:endParaRPr/>
          </a:p>
        </p:txBody>
      </p:sp>
      <p:sp>
        <p:nvSpPr>
          <p:cNvPr id="563" name="Google Shape;563;p57"/>
          <p:cNvSpPr txBox="1"/>
          <p:nvPr/>
        </p:nvSpPr>
        <p:spPr>
          <a:xfrm>
            <a:off x="822959" y="1845733"/>
            <a:ext cx="7543801" cy="446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</a:pPr>
            <a:r>
              <a:rPr lang="pt-BR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Pontos em azul são resultado da teoria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21119" y="1845733"/>
            <a:ext cx="4947479" cy="372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570" name="Google Shape;570;p5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47</a:t>
            </a:fld>
            <a:endParaRPr/>
          </a:p>
        </p:txBody>
      </p:sp>
      <p:pic>
        <p:nvPicPr>
          <p:cNvPr id="571" name="Google Shape;571;p58" descr="http://www.avionics.com.br/images/img/Int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930" y="1965324"/>
            <a:ext cx="5732311" cy="308490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8"/>
          <p:cNvSpPr txBox="1"/>
          <p:nvPr/>
        </p:nvSpPr>
        <p:spPr>
          <a:xfrm>
            <a:off x="1922930" y="5050227"/>
            <a:ext cx="59148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Disponivel em: </a:t>
            </a:r>
            <a:r>
              <a:rPr lang="pt-BR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http://www.avionics.com.br/servicos/ver/C/installation/I/3?lang=pt_BR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8"/>
          <p:cNvSpPr txBox="1">
            <a:spLocks noGrp="1"/>
          </p:cNvSpPr>
          <p:nvPr>
            <p:ph type="body" idx="1"/>
          </p:nvPr>
        </p:nvSpPr>
        <p:spPr>
          <a:xfrm>
            <a:off x="822959" y="5607424"/>
            <a:ext cx="7543801" cy="69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0820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4"/>
              <a:buFont typeface="Noto Sans Symbols"/>
              <a:buChar char="▪"/>
            </a:pPr>
            <a:r>
              <a:rPr lang="pt-BR" sz="1704"/>
              <a:t> Boa referencia em geral: US Naval Test Pilot School – Fixed Wing Performance. Disponível em: </a:t>
            </a:r>
            <a:r>
              <a:rPr lang="pt-BR" sz="1704" u="sng">
                <a:solidFill>
                  <a:schemeClr val="hlink"/>
                </a:solidFill>
                <a:hlinkClick r:id="rId5"/>
              </a:rPr>
              <a:t>http://www.usntpsalumni.com/Resources/Documents/USNTPS_FTM_108.pdf</a:t>
            </a:r>
            <a:endParaRPr sz="1704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None/>
            </a:pPr>
            <a:endParaRPr sz="1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Velocidades em Aeronáutica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191871" y="5776207"/>
            <a:ext cx="51793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Embraer Prodigy Flight Deck 100 Pilot’s Guide 190-00728-04-0A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Disponivel em: </a:t>
            </a:r>
            <a:r>
              <a:rPr lang="pt-BR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http://static.garmincdn.com/pumac/190-00728-04_0A_Web.pdf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353657" y="1859265"/>
            <a:ext cx="8673820" cy="3961509"/>
            <a:chOff x="353657" y="1859265"/>
            <a:chExt cx="8673820" cy="3961509"/>
          </a:xfrm>
        </p:grpSpPr>
        <p:pic>
          <p:nvPicPr>
            <p:cNvPr id="136" name="Google Shape;136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2654" y="1859265"/>
              <a:ext cx="3840444" cy="3961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33098" y="2124636"/>
              <a:ext cx="4794379" cy="2861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7"/>
            <p:cNvSpPr/>
            <p:nvPr/>
          </p:nvSpPr>
          <p:spPr>
            <a:xfrm>
              <a:off x="392654" y="4986576"/>
              <a:ext cx="911711" cy="6074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059654" y="5030632"/>
              <a:ext cx="911711" cy="6074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835311" y="3146611"/>
              <a:ext cx="704878" cy="4201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53657" y="3431336"/>
              <a:ext cx="911711" cy="6074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Velocidades em Aeronáutica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70647" y="2303895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858424" y="2309537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501769" y="2303894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257483" y="2306716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7013197" y="2303894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908" y="3353977"/>
            <a:ext cx="2834640" cy="2923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8"/>
          <p:cNvCxnSpPr/>
          <p:nvPr/>
        </p:nvCxnSpPr>
        <p:spPr>
          <a:xfrm>
            <a:off x="995082" y="3106271"/>
            <a:ext cx="13447" cy="137160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sp>
        <p:nvSpPr>
          <p:cNvPr id="155" name="Google Shape;155;p18"/>
          <p:cNvSpPr/>
          <p:nvPr/>
        </p:nvSpPr>
        <p:spPr>
          <a:xfrm>
            <a:off x="470647" y="4466823"/>
            <a:ext cx="911711" cy="607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3723629" y="3993930"/>
            <a:ext cx="5090095" cy="108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 Indicada – o que o piloto vê!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pt-BR" sz="2400"/>
              <a:t>  Verdadeira – real em relação ao ar.</a:t>
            </a:r>
            <a:endParaRPr sz="2400"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Velocidades em Aeronáutica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470647" y="2303895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858424" y="2309537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3501769" y="2303894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5257483" y="2306716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013197" y="2303894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647" y="3561394"/>
            <a:ext cx="4343400" cy="19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5257483" y="3310357"/>
            <a:ext cx="3472031" cy="282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 b="1"/>
              <a:t>Ideia Básica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/>
              <a:t>  Pitot mede diferença entre pressão estática e pressão dinâmica.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/>
              <a:t>  Essa diferença de pressão está relacionada à velocidade. 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356911" y="5673855"/>
            <a:ext cx="49005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Adaptado de </a:t>
            </a:r>
            <a:r>
              <a:rPr lang="pt-BR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https://www.grc.nasa.gov/www/k-12/airplane/pitot.html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e Pressão </a:t>
            </a:r>
            <a:r>
              <a:rPr lang="pt-BR" sz="3600"/>
              <a:t>(Subsônico)</a:t>
            </a:r>
            <a:endParaRPr sz="360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966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966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>
            <a:off x="4526280" y="1845735"/>
            <a:ext cx="0" cy="402335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Velocidade Verdadeira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822959" y="2785627"/>
            <a:ext cx="7543801" cy="4245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59" t="-200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 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733654" y="3350627"/>
            <a:ext cx="5722409" cy="1197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4360880" y="3724835"/>
            <a:ext cx="856262" cy="332057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484094" y="1962521"/>
            <a:ext cx="1545581" cy="679681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871871" y="1968163"/>
            <a:ext cx="1801149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Calibrada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515216" y="1962520"/>
            <a:ext cx="1949622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270930" y="1965342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 w="15875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Verdadeira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7026644" y="1962520"/>
            <a:ext cx="1906620" cy="6796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1080</Words>
  <Application>Microsoft Office PowerPoint</Application>
  <PresentationFormat>Apresentação na tela (4:3)</PresentationFormat>
  <Paragraphs>442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Noto Sans Symbols</vt:lpstr>
      <vt:lpstr>Calibri</vt:lpstr>
      <vt:lpstr>Cambria Math</vt:lpstr>
      <vt:lpstr>Retrospectiva</vt:lpstr>
      <vt:lpstr>Roteiro</vt:lpstr>
      <vt:lpstr>Procedimento Geral</vt:lpstr>
      <vt:lpstr>Procedimento Geral</vt:lpstr>
      <vt:lpstr>Roteiro</vt:lpstr>
      <vt:lpstr>Velocidades em Aeronáutica</vt:lpstr>
      <vt:lpstr>Velocidades em Aeronáutica</vt:lpstr>
      <vt:lpstr>Velocidades em Aeronáutica</vt:lpstr>
      <vt:lpstr>Velocidade e Pressão (Subsônico)</vt:lpstr>
      <vt:lpstr>Velocidade Verdadeira</vt:lpstr>
      <vt:lpstr>Velocidade Indicada</vt:lpstr>
      <vt:lpstr>Velocidade Calibrada</vt:lpstr>
      <vt:lpstr>Velocidade Calibrada</vt:lpstr>
      <vt:lpstr>Velocidade Equivalente</vt:lpstr>
      <vt:lpstr>Velocidade Equivalente</vt:lpstr>
      <vt:lpstr>Velocidade Equivalente</vt:lpstr>
      <vt:lpstr>Velocidade Verdadeira</vt:lpstr>
      <vt:lpstr>Conversão Direta</vt:lpstr>
      <vt:lpstr>Conversão Direta</vt:lpstr>
      <vt:lpstr>Nota: Mach</vt:lpstr>
      <vt:lpstr>Ground Speed</vt:lpstr>
      <vt:lpstr>Voltando...</vt:lpstr>
      <vt:lpstr>O que eu tenho de fazer?</vt:lpstr>
      <vt:lpstr>Roteiro</vt:lpstr>
      <vt:lpstr>Desempenho em Cruzeiro</vt:lpstr>
      <vt:lpstr>Desempenho em Cruzeiro</vt:lpstr>
      <vt:lpstr>Desempenho em Cruzeiro</vt:lpstr>
      <vt:lpstr>Nota: Cost Index</vt:lpstr>
      <vt:lpstr>Polar de arrasto</vt:lpstr>
      <vt:lpstr>Polar de arrasto</vt:lpstr>
      <vt:lpstr>Polar de arrasto</vt:lpstr>
      <vt:lpstr>Polar de arrasto</vt:lpstr>
      <vt:lpstr>Polar de arrasto</vt:lpstr>
      <vt:lpstr>Comparação com AFM</vt:lpstr>
      <vt:lpstr>Roteiro</vt:lpstr>
      <vt:lpstr>Coordenadas GPS</vt:lpstr>
      <vt:lpstr>Haversine Formula</vt:lpstr>
      <vt:lpstr>Haversine (Haverseno) Formula</vt:lpstr>
      <vt:lpstr>Nota: GPS usa WGS-84</vt:lpstr>
      <vt:lpstr>Nota: Declinação Magnética</vt:lpstr>
      <vt:lpstr>Roteiro</vt:lpstr>
      <vt:lpstr>Desempenho em Curva Nivelada</vt:lpstr>
      <vt:lpstr>Desempenho em Curva Nivelada</vt:lpstr>
      <vt:lpstr>Curva com Vento</vt:lpstr>
      <vt:lpstr>Como Corrigir o Vento?</vt:lpstr>
      <vt:lpstr>Como Corrigir o Vento?</vt:lpstr>
      <vt:lpstr>Exemplo do que se busca</vt:lpstr>
      <vt:lpstr>Dúvidas?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</dc:title>
  <dc:creator>Guilherme</dc:creator>
  <cp:lastModifiedBy>Guilherme</cp:lastModifiedBy>
  <cp:revision>3</cp:revision>
  <dcterms:modified xsi:type="dcterms:W3CDTF">2019-06-05T19:21:38Z</dcterms:modified>
</cp:coreProperties>
</file>