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68" r:id="rId6"/>
    <p:sldId id="259" r:id="rId7"/>
    <p:sldId id="260" r:id="rId8"/>
    <p:sldId id="269" r:id="rId9"/>
    <p:sldId id="263" r:id="rId10"/>
    <p:sldId id="272" r:id="rId11"/>
    <p:sldId id="271" r:id="rId12"/>
    <p:sldId id="262" r:id="rId13"/>
    <p:sldId id="274" r:id="rId14"/>
    <p:sldId id="275" r:id="rId15"/>
    <p:sldId id="265"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AB200"/>
    <a:srgbClr val="3F3F3F"/>
    <a:srgbClr val="014067"/>
    <a:srgbClr val="014E7D"/>
    <a:srgbClr val="013657"/>
    <a:srgbClr val="01456F"/>
    <a:srgbClr val="014B79"/>
    <a:srgbClr val="0937C9"/>
    <a:srgbClr val="0027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4" autoAdjust="0"/>
  </p:normalViewPr>
  <p:slideViewPr>
    <p:cSldViewPr snapToGrid="0" showGuides="1">
      <p:cViewPr varScale="1">
        <p:scale>
          <a:sx n="66" d="100"/>
          <a:sy n="66" d="100"/>
        </p:scale>
        <p:origin x="668" y="44"/>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4/30/2022</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4/30/2022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89179159"/>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745963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473770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606950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0065975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390840366"/>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
        <p:nvSpPr>
          <p:cNvPr id="6" name="Text Placeholder 5">
            <a:extLst>
              <a:ext uri="{FF2B5EF4-FFF2-40B4-BE49-F238E27FC236}">
                <a16:creationId xmlns:a16="http://schemas.microsoft.com/office/drawing/2014/main" id="{C0A2D954-332B-47D0-BE9F-0F2BDE7795D8}"/>
              </a:ext>
            </a:extLst>
          </p:cNvPr>
          <p:cNvSpPr>
            <a:spLocks noGrp="1"/>
          </p:cNvSpPr>
          <p:nvPr>
            <p:ph type="body" sz="quarter" idx="12"/>
          </p:nvPr>
        </p:nvSpPr>
        <p:spPr>
          <a:xfrm>
            <a:off x="1526131" y="1979613"/>
            <a:ext cx="9139738" cy="2898775"/>
          </a:xfrm>
          <a:prstGeom prst="rect">
            <a:avLst/>
          </a:prstGeom>
        </p:spPr>
        <p:txBody>
          <a:bodyPr anchor="ctr"/>
          <a:lstStyle>
            <a:lvl1pPr marL="0" indent="0" algn="ctr">
              <a:buNone/>
              <a:defRPr sz="6000">
                <a:solidFill>
                  <a:schemeClr val="bg1"/>
                </a:solidFill>
              </a:defRPr>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66534080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B3FE-9015-40FD-A870-D81B5A86A5D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89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
        <p:nvSpPr>
          <p:cNvPr id="15" name="TextBox 14">
            <a:extLst>
              <a:ext uri="{FF2B5EF4-FFF2-40B4-BE49-F238E27FC236}">
                <a16:creationId xmlns:a16="http://schemas.microsoft.com/office/drawing/2014/main" id="{5E24A5A7-66A2-7F43-9A7A-5E13F74F8C0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noProof="0"/>
              <a:t>Click icon to add picture</a:t>
            </a:r>
            <a:endParaRPr lang="en-US" noProof="0" dirty="0"/>
          </a:p>
        </p:txBody>
      </p: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716" r:id="rId19"/>
    <p:sldLayoutId id="2147483674" r:id="rId20"/>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news.google.com/" TargetMode="External"/><Relationship Id="rId2" Type="http://schemas.openxmlformats.org/officeDocument/2006/relationships/hyperlink" Target="https://www.tradingview.com/" TargetMode="Externa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tradingview.com/"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news.google.com/" TargetMode="External"/><Relationship Id="rId1" Type="http://schemas.openxmlformats.org/officeDocument/2006/relationships/slideLayout" Target="../slideLayouts/slideLayout7.xml"/><Relationship Id="rId6" Type="http://schemas.openxmlformats.org/officeDocument/2006/relationships/hyperlink" Target="https://www.dailyforex.com/forex-technical-analysis/2022/04/sp-500-forecast-index-continues-to-look-sick-april-27-2022/177989" TargetMode="External"/><Relationship Id="rId5" Type="http://schemas.openxmlformats.org/officeDocument/2006/relationships/hyperlink" Target="https://www.financialexpress.com/investing-abroad/featured-stories/wall-street-nasdaq-100-sp-500-and-dow-30-fall-more-than-2-with-top-stocks-ending-5-lower/2505074/" TargetMode="External"/><Relationship Id="rId4" Type="http://schemas.openxmlformats.org/officeDocument/2006/relationships/hyperlink" Target="https://www.nytimes.com/live/2022/04/27/technology/twitter-elon-musk-news"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Building image">
            <a:extLst>
              <a:ext uri="{FF2B5EF4-FFF2-40B4-BE49-F238E27FC236}">
                <a16:creationId xmlns:a16="http://schemas.microsoft.com/office/drawing/2014/main" id="{257F6BCE-75BB-4ECD-BEA5-21C36A9CC0E9}"/>
              </a:ext>
              <a:ext uri="{C183D7F6-B498-43B3-948B-1728B52AA6E4}">
                <adec:decorative xmlns:adec="http://schemas.microsoft.com/office/drawing/2017/decorative" val="0"/>
              </a:ext>
            </a:extLst>
          </p:cNvPr>
          <p:cNvPicPr>
            <a:picLocks noGrp="1" noChangeAspect="1"/>
          </p:cNvPicPr>
          <p:nvPr>
            <p:ph type="pic" sz="quarter" idx="13"/>
          </p:nvPr>
        </p:nvPicPr>
        <p:blipFill>
          <a:blip r:embed="rId2"/>
          <a:srcRect l="20743" r="20743"/>
          <a:stretch>
            <a:fillRect/>
          </a:stretch>
        </p:blipFill>
        <p:spPr/>
      </p:pic>
      <p:sp>
        <p:nvSpPr>
          <p:cNvPr id="18" name="Hexagon 17">
            <a:extLst>
              <a:ext uri="{FF2B5EF4-FFF2-40B4-BE49-F238E27FC236}">
                <a16:creationId xmlns:a16="http://schemas.microsoft.com/office/drawing/2014/main" id="{0E6B042D-E9CB-40E0-AAE9-6AD11F53E044}"/>
              </a:ext>
              <a:ext uri="{C183D7F6-B498-43B3-948B-1728B52AA6E4}">
                <adec:decorative xmlns:adec="http://schemas.microsoft.com/office/drawing/2017/decorative" val="1"/>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normAutofit fontScale="90000"/>
          </a:bodyPr>
          <a:lstStyle/>
          <a:p>
            <a:r>
              <a:rPr lang="en-US" dirty="0"/>
              <a:t>Sentimental Analysis of the Market Indexes</a:t>
            </a:r>
            <a:endParaRPr lang="en-US" b="0" dirty="0"/>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a:xfrm>
            <a:off x="6375337" y="3867126"/>
            <a:ext cx="4854339" cy="768373"/>
          </a:xfrm>
        </p:spPr>
        <p:txBody>
          <a:bodyPr/>
          <a:lstStyle/>
          <a:p>
            <a:r>
              <a:rPr lang="en-US" dirty="0"/>
              <a:t>Francisco Barreto</a:t>
            </a:r>
            <a:endParaRPr lang="en-US" sz="2000" dirty="0"/>
          </a:p>
          <a:p>
            <a:r>
              <a:rPr lang="en-US" sz="1600" dirty="0"/>
              <a:t>Data Analyst – Feb 2022</a:t>
            </a:r>
            <a:endParaRPr lang="en-US" sz="1400" dirty="0"/>
          </a:p>
        </p:txBody>
      </p:sp>
      <p:pic>
        <p:nvPicPr>
          <p:cNvPr id="1026" name="Picture 2" descr="Ironhack - Crunchbase Company Profile &amp; Funding">
            <a:extLst>
              <a:ext uri="{FF2B5EF4-FFF2-40B4-BE49-F238E27FC236}">
                <a16:creationId xmlns:a16="http://schemas.microsoft.com/office/drawing/2014/main" id="{1FC17C3F-FA6A-4F42-A95A-427534ED06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7286" y="2448626"/>
            <a:ext cx="1960745" cy="1960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10</a:t>
            </a:fld>
            <a:endParaRPr lang="en-US" dirty="0"/>
          </a:p>
        </p:txBody>
      </p:sp>
      <p:sp>
        <p:nvSpPr>
          <p:cNvPr id="20" name="Title 13">
            <a:extLst>
              <a:ext uri="{FF2B5EF4-FFF2-40B4-BE49-F238E27FC236}">
                <a16:creationId xmlns:a16="http://schemas.microsoft.com/office/drawing/2014/main" id="{9C7ECE7B-9D40-4A42-9159-B5EAEF36FB58}"/>
              </a:ext>
            </a:extLst>
          </p:cNvPr>
          <p:cNvSpPr>
            <a:spLocks noGrp="1"/>
          </p:cNvSpPr>
          <p:nvPr>
            <p:ph type="title"/>
          </p:nvPr>
        </p:nvSpPr>
        <p:spPr>
          <a:xfrm>
            <a:off x="514167" y="237880"/>
            <a:ext cx="8333222" cy="657765"/>
          </a:xfrm>
        </p:spPr>
        <p:txBody>
          <a:bodyPr/>
          <a:lstStyle/>
          <a:p>
            <a:r>
              <a:rPr lang="en-US" dirty="0"/>
              <a:t>Results</a:t>
            </a:r>
            <a:endParaRPr lang="en-US" b="0" dirty="0"/>
          </a:p>
        </p:txBody>
      </p:sp>
      <p:sp>
        <p:nvSpPr>
          <p:cNvPr id="23" name="Text Placeholder 18">
            <a:extLst>
              <a:ext uri="{FF2B5EF4-FFF2-40B4-BE49-F238E27FC236}">
                <a16:creationId xmlns:a16="http://schemas.microsoft.com/office/drawing/2014/main" id="{5A4BBA47-452A-4FCE-956C-9079FFCA9BF3}"/>
              </a:ext>
            </a:extLst>
          </p:cNvPr>
          <p:cNvSpPr txBox="1">
            <a:spLocks/>
          </p:cNvSpPr>
          <p:nvPr/>
        </p:nvSpPr>
        <p:spPr>
          <a:xfrm>
            <a:off x="518677" y="1033681"/>
            <a:ext cx="8038181" cy="470000"/>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bg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dirty="0"/>
              <a:t>Combination of 2 Datasets  </a:t>
            </a:r>
          </a:p>
        </p:txBody>
      </p:sp>
      <p:graphicFrame>
        <p:nvGraphicFramePr>
          <p:cNvPr id="18" name="Table 17">
            <a:extLst>
              <a:ext uri="{FF2B5EF4-FFF2-40B4-BE49-F238E27FC236}">
                <a16:creationId xmlns:a16="http://schemas.microsoft.com/office/drawing/2014/main" id="{F5C7C024-2B34-47FA-8E28-0826A85E3506}"/>
              </a:ext>
            </a:extLst>
          </p:cNvPr>
          <p:cNvGraphicFramePr>
            <a:graphicFrameLocks noGrp="1"/>
          </p:cNvGraphicFramePr>
          <p:nvPr>
            <p:extLst>
              <p:ext uri="{D42A27DB-BD31-4B8C-83A1-F6EECF244321}">
                <p14:modId xmlns:p14="http://schemas.microsoft.com/office/powerpoint/2010/main" val="1960601146"/>
              </p:ext>
            </p:extLst>
          </p:nvPr>
        </p:nvGraphicFramePr>
        <p:xfrm>
          <a:off x="325121" y="1641717"/>
          <a:ext cx="3332497" cy="2241673"/>
        </p:xfrm>
        <a:graphic>
          <a:graphicData uri="http://schemas.openxmlformats.org/drawingml/2006/table">
            <a:tbl>
              <a:tblPr firstRow="1" firstCol="1">
                <a:tableStyleId>{5C22544A-7EE6-4342-B048-85BDC9FD1C3A}</a:tableStyleId>
              </a:tblPr>
              <a:tblGrid>
                <a:gridCol w="2108497">
                  <a:extLst>
                    <a:ext uri="{9D8B030D-6E8A-4147-A177-3AD203B41FA5}">
                      <a16:colId xmlns:a16="http://schemas.microsoft.com/office/drawing/2014/main" val="540940352"/>
                    </a:ext>
                  </a:extLst>
                </a:gridCol>
                <a:gridCol w="1224000">
                  <a:extLst>
                    <a:ext uri="{9D8B030D-6E8A-4147-A177-3AD203B41FA5}">
                      <a16:colId xmlns:a16="http://schemas.microsoft.com/office/drawing/2014/main" val="3295166756"/>
                    </a:ext>
                  </a:extLst>
                </a:gridCol>
              </a:tblGrid>
              <a:tr h="172664">
                <a:tc>
                  <a:txBody>
                    <a:bodyPr/>
                    <a:lstStyle/>
                    <a:p>
                      <a:pPr algn="ctr" fontAlgn="t"/>
                      <a:r>
                        <a:rPr lang="pt-PT" sz="1100" u="none" strike="noStrike" dirty="0" err="1">
                          <a:effectLst/>
                        </a:rPr>
                        <a:t>Ticker</a:t>
                      </a:r>
                      <a:endParaRPr lang="pt-PT" sz="1100" b="1" i="0" u="none" strike="noStrike" dirty="0">
                        <a:solidFill>
                          <a:srgbClr val="000000"/>
                        </a:solidFill>
                        <a:effectLst/>
                        <a:latin typeface="Calibri" panose="020F0502020204030204" pitchFamily="34" charset="0"/>
                      </a:endParaRPr>
                    </a:p>
                  </a:txBody>
                  <a:tcPr marL="5230" marR="5230" marT="5230" marB="0"/>
                </a:tc>
                <a:tc>
                  <a:txBody>
                    <a:bodyPr/>
                    <a:lstStyle/>
                    <a:p>
                      <a:pPr algn="ctr" fontAlgn="t"/>
                      <a:r>
                        <a:rPr lang="pt-PT" sz="1100" u="none" strike="noStrike" dirty="0" err="1">
                          <a:effectLst/>
                        </a:rPr>
                        <a:t>Sentiment</a:t>
                      </a:r>
                      <a:endParaRPr lang="pt-PT" sz="1100" b="1" i="0" u="none" strike="noStrike" dirty="0">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1429913744"/>
                  </a:ext>
                </a:extLst>
              </a:tr>
              <a:tr h="172664">
                <a:tc>
                  <a:txBody>
                    <a:bodyPr/>
                    <a:lstStyle/>
                    <a:p>
                      <a:pPr algn="l" fontAlgn="t"/>
                      <a:r>
                        <a:rPr lang="pt-PT" sz="1100" u="none" strike="noStrike" dirty="0">
                          <a:effectLst/>
                        </a:rPr>
                        <a:t>AEX Index</a:t>
                      </a:r>
                      <a:endParaRPr lang="pt-PT" sz="1100" b="1" i="0" u="none" strike="noStrike" dirty="0">
                        <a:solidFill>
                          <a:srgbClr val="000000"/>
                        </a:solidFill>
                        <a:effectLst/>
                        <a:latin typeface="Calibri" panose="020F0502020204030204" pitchFamily="34" charset="0"/>
                      </a:endParaRPr>
                    </a:p>
                  </a:txBody>
                  <a:tcPr marL="5230" marR="5230" marT="5230" marB="0"/>
                </a:tc>
                <a:tc>
                  <a:txBody>
                    <a:bodyPr/>
                    <a:lstStyle/>
                    <a:p>
                      <a:pPr algn="ctr" fontAlgn="b"/>
                      <a:r>
                        <a:rPr lang="pt-PT" sz="1100" u="none" strike="noStrike" dirty="0">
                          <a:effectLst/>
                        </a:rPr>
                        <a:t>0.15</a:t>
                      </a:r>
                      <a:endParaRPr lang="pt-PT" sz="1100" b="0" i="0" u="none" strike="noStrike" dirty="0">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1478454688"/>
                  </a:ext>
                </a:extLst>
              </a:tr>
              <a:tr h="172664">
                <a:tc>
                  <a:txBody>
                    <a:bodyPr/>
                    <a:lstStyle/>
                    <a:p>
                      <a:pPr algn="l" fontAlgn="t"/>
                      <a:r>
                        <a:rPr lang="pt-PT" sz="1100" u="none" strike="noStrike">
                          <a:effectLst/>
                        </a:rPr>
                        <a:t>BAHRAIN ALL SHARE INDEX</a:t>
                      </a:r>
                      <a:endParaRPr lang="pt-PT" sz="1100" b="1" i="0" u="none" strike="noStrike">
                        <a:solidFill>
                          <a:srgbClr val="000000"/>
                        </a:solidFill>
                        <a:effectLst/>
                        <a:latin typeface="Calibri" panose="020F0502020204030204" pitchFamily="34" charset="0"/>
                      </a:endParaRPr>
                    </a:p>
                  </a:txBody>
                  <a:tcPr marL="5230" marR="5230" marT="5230" marB="0"/>
                </a:tc>
                <a:tc>
                  <a:txBody>
                    <a:bodyPr/>
                    <a:lstStyle/>
                    <a:p>
                      <a:pPr algn="ctr" fontAlgn="b"/>
                      <a:r>
                        <a:rPr lang="pt-PT" sz="1100" u="none" strike="noStrike" dirty="0">
                          <a:effectLst/>
                        </a:rPr>
                        <a:t>0.145</a:t>
                      </a:r>
                      <a:endParaRPr lang="pt-PT" sz="1100" b="0" i="0" u="none" strike="noStrike" dirty="0">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2075045831"/>
                  </a:ext>
                </a:extLst>
              </a:tr>
              <a:tr h="172664">
                <a:tc>
                  <a:txBody>
                    <a:bodyPr/>
                    <a:lstStyle/>
                    <a:p>
                      <a:pPr algn="l" fontAlgn="t"/>
                      <a:r>
                        <a:rPr lang="pt-PT" sz="1100" u="none" strike="noStrike" dirty="0">
                          <a:effectLst/>
                        </a:rPr>
                        <a:t>BEL 20 Index</a:t>
                      </a:r>
                      <a:endParaRPr lang="pt-PT" sz="1100" b="1" i="0" u="none" strike="noStrike" dirty="0">
                        <a:solidFill>
                          <a:srgbClr val="000000"/>
                        </a:solidFill>
                        <a:effectLst/>
                        <a:latin typeface="Calibri" panose="020F0502020204030204" pitchFamily="34" charset="0"/>
                      </a:endParaRPr>
                    </a:p>
                  </a:txBody>
                  <a:tcPr marL="5230" marR="5230" marT="5230" marB="0"/>
                </a:tc>
                <a:tc>
                  <a:txBody>
                    <a:bodyPr/>
                    <a:lstStyle/>
                    <a:p>
                      <a:pPr algn="ctr" fontAlgn="b"/>
                      <a:r>
                        <a:rPr lang="pt-PT" sz="1100" u="none" strike="noStrike" dirty="0">
                          <a:effectLst/>
                        </a:rPr>
                        <a:t>0.002222</a:t>
                      </a:r>
                      <a:endParaRPr lang="pt-PT" sz="1100" b="0" i="0" u="none" strike="noStrike" dirty="0">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2836617172"/>
                  </a:ext>
                </a:extLst>
              </a:tr>
              <a:tr h="172664">
                <a:tc>
                  <a:txBody>
                    <a:bodyPr/>
                    <a:lstStyle/>
                    <a:p>
                      <a:pPr algn="l" fontAlgn="t"/>
                      <a:r>
                        <a:rPr lang="pt-PT" sz="1100" u="none" strike="noStrike" dirty="0">
                          <a:effectLst/>
                        </a:rPr>
                        <a:t>BELEX 15 Index</a:t>
                      </a:r>
                      <a:endParaRPr lang="pt-PT" sz="1100" b="1" i="0" u="none" strike="noStrike" dirty="0">
                        <a:solidFill>
                          <a:srgbClr val="000000"/>
                        </a:solidFill>
                        <a:effectLst/>
                        <a:latin typeface="Calibri" panose="020F0502020204030204" pitchFamily="34" charset="0"/>
                      </a:endParaRPr>
                    </a:p>
                  </a:txBody>
                  <a:tcPr marL="5230" marR="5230" marT="5230" marB="0"/>
                </a:tc>
                <a:tc>
                  <a:txBody>
                    <a:bodyPr/>
                    <a:lstStyle/>
                    <a:p>
                      <a:pPr algn="ctr" fontAlgn="b"/>
                      <a:r>
                        <a:rPr lang="pt-PT" sz="1100" u="none" strike="noStrike" dirty="0">
                          <a:effectLst/>
                        </a:rPr>
                        <a:t>0.038889</a:t>
                      </a:r>
                      <a:endParaRPr lang="pt-PT" sz="1100" b="0" i="0" u="none" strike="noStrike" dirty="0">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2673527360"/>
                  </a:ext>
                </a:extLst>
              </a:tr>
              <a:tr h="172664">
                <a:tc>
                  <a:txBody>
                    <a:bodyPr/>
                    <a:lstStyle/>
                    <a:p>
                      <a:pPr algn="l" fontAlgn="t"/>
                      <a:r>
                        <a:rPr lang="pt-PT" sz="1100" u="none" strike="noStrike" dirty="0">
                          <a:effectLst/>
                        </a:rPr>
                        <a:t>BIST 100 Index</a:t>
                      </a:r>
                      <a:endParaRPr lang="pt-PT" sz="1100" b="1" i="0" u="none" strike="noStrike" dirty="0">
                        <a:solidFill>
                          <a:srgbClr val="000000"/>
                        </a:solidFill>
                        <a:effectLst/>
                        <a:latin typeface="Calibri" panose="020F0502020204030204" pitchFamily="34" charset="0"/>
                      </a:endParaRPr>
                    </a:p>
                  </a:txBody>
                  <a:tcPr marL="5230" marR="5230" marT="5230" marB="0"/>
                </a:tc>
                <a:tc>
                  <a:txBody>
                    <a:bodyPr/>
                    <a:lstStyle/>
                    <a:p>
                      <a:pPr algn="ctr" fontAlgn="b"/>
                      <a:r>
                        <a:rPr lang="pt-PT" sz="1100" u="none" strike="noStrike" dirty="0">
                          <a:effectLst/>
                        </a:rPr>
                        <a:t>0.00875</a:t>
                      </a:r>
                      <a:endParaRPr lang="pt-PT" sz="1100" b="0" i="0" u="none" strike="noStrike" dirty="0">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2868799924"/>
                  </a:ext>
                </a:extLst>
              </a:tr>
              <a:tr h="172664">
                <a:tc>
                  <a:txBody>
                    <a:bodyPr/>
                    <a:lstStyle/>
                    <a:p>
                      <a:pPr algn="l" fontAlgn="t"/>
                      <a:r>
                        <a:rPr lang="pt-PT" sz="1100" u="none" strike="noStrike">
                          <a:effectLst/>
                        </a:rPr>
                        <a:t>CAC 40 Index</a:t>
                      </a:r>
                      <a:endParaRPr lang="pt-PT" sz="1100" b="1" i="0" u="none" strike="noStrike">
                        <a:solidFill>
                          <a:srgbClr val="000000"/>
                        </a:solidFill>
                        <a:effectLst/>
                        <a:latin typeface="Calibri" panose="020F0502020204030204" pitchFamily="34" charset="0"/>
                      </a:endParaRPr>
                    </a:p>
                  </a:txBody>
                  <a:tcPr marL="5230" marR="5230" marT="5230" marB="0"/>
                </a:tc>
                <a:tc>
                  <a:txBody>
                    <a:bodyPr/>
                    <a:lstStyle/>
                    <a:p>
                      <a:pPr algn="ctr" fontAlgn="b"/>
                      <a:r>
                        <a:rPr lang="pt-PT" sz="1100" u="none" strike="noStrike">
                          <a:effectLst/>
                        </a:rPr>
                        <a:t>0.1</a:t>
                      </a:r>
                      <a:endParaRPr lang="pt-PT" sz="1100" b="0" i="0" u="none" strike="noStrike">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3106224723"/>
                  </a:ext>
                </a:extLst>
              </a:tr>
              <a:tr h="172664">
                <a:tc>
                  <a:txBody>
                    <a:bodyPr/>
                    <a:lstStyle/>
                    <a:p>
                      <a:pPr algn="l" fontAlgn="t"/>
                      <a:r>
                        <a:rPr lang="pt-PT" sz="1100" u="none" strike="noStrike" dirty="0">
                          <a:effectLst/>
                        </a:rPr>
                        <a:t>DAX Index</a:t>
                      </a:r>
                      <a:endParaRPr lang="pt-PT" sz="1100" b="1" i="0" u="none" strike="noStrike" dirty="0">
                        <a:solidFill>
                          <a:srgbClr val="000000"/>
                        </a:solidFill>
                        <a:effectLst/>
                        <a:latin typeface="Calibri" panose="020F0502020204030204" pitchFamily="34" charset="0"/>
                      </a:endParaRPr>
                    </a:p>
                  </a:txBody>
                  <a:tcPr marL="5230" marR="5230" marT="5230" marB="0"/>
                </a:tc>
                <a:tc>
                  <a:txBody>
                    <a:bodyPr/>
                    <a:lstStyle/>
                    <a:p>
                      <a:pPr algn="ctr" fontAlgn="b"/>
                      <a:r>
                        <a:rPr lang="pt-PT" sz="1100" u="none" strike="noStrike" dirty="0">
                          <a:effectLst/>
                        </a:rPr>
                        <a:t>-0.01681</a:t>
                      </a:r>
                      <a:endParaRPr lang="pt-PT" sz="1100" b="0" i="0" u="none" strike="noStrike" dirty="0">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4242782317"/>
                  </a:ext>
                </a:extLst>
              </a:tr>
              <a:tr h="172664">
                <a:tc>
                  <a:txBody>
                    <a:bodyPr/>
                    <a:lstStyle/>
                    <a:p>
                      <a:pPr algn="l" fontAlgn="t"/>
                      <a:r>
                        <a:rPr lang="pt-PT" sz="1100" u="none" strike="noStrike">
                          <a:effectLst/>
                        </a:rPr>
                        <a:t>DFM Index</a:t>
                      </a:r>
                      <a:endParaRPr lang="pt-PT" sz="1100" b="1" i="0" u="none" strike="noStrike">
                        <a:solidFill>
                          <a:srgbClr val="000000"/>
                        </a:solidFill>
                        <a:effectLst/>
                        <a:latin typeface="Calibri" panose="020F0502020204030204" pitchFamily="34" charset="0"/>
                      </a:endParaRPr>
                    </a:p>
                  </a:txBody>
                  <a:tcPr marL="5230" marR="5230" marT="5230" marB="0"/>
                </a:tc>
                <a:tc>
                  <a:txBody>
                    <a:bodyPr/>
                    <a:lstStyle/>
                    <a:p>
                      <a:pPr algn="ctr" fontAlgn="b"/>
                      <a:r>
                        <a:rPr lang="pt-PT" sz="1100" u="none" strike="noStrike" dirty="0">
                          <a:effectLst/>
                        </a:rPr>
                        <a:t>0.054815</a:t>
                      </a:r>
                      <a:endParaRPr lang="pt-PT" sz="1100" b="0" i="0" u="none" strike="noStrike" dirty="0">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3023273302"/>
                  </a:ext>
                </a:extLst>
              </a:tr>
              <a:tr h="340103">
                <a:tc>
                  <a:txBody>
                    <a:bodyPr/>
                    <a:lstStyle/>
                    <a:p>
                      <a:pPr algn="l" fontAlgn="t"/>
                      <a:r>
                        <a:rPr lang="en-US" sz="1100" u="none" strike="noStrike" dirty="0">
                          <a:effectLst/>
                        </a:rPr>
                        <a:t>Dow Jones Industrial Average Index</a:t>
                      </a:r>
                      <a:endParaRPr lang="en-US" sz="1100" b="1" i="0" u="none" strike="noStrike" dirty="0">
                        <a:solidFill>
                          <a:srgbClr val="000000"/>
                        </a:solidFill>
                        <a:effectLst/>
                        <a:latin typeface="Calibri" panose="020F0502020204030204" pitchFamily="34" charset="0"/>
                      </a:endParaRPr>
                    </a:p>
                  </a:txBody>
                  <a:tcPr marL="5230" marR="5230" marT="5230" marB="0"/>
                </a:tc>
                <a:tc>
                  <a:txBody>
                    <a:bodyPr/>
                    <a:lstStyle/>
                    <a:p>
                      <a:pPr algn="ctr" fontAlgn="b"/>
                      <a:r>
                        <a:rPr lang="pt-PT" sz="1100" u="none" strike="noStrike" dirty="0">
                          <a:effectLst/>
                        </a:rPr>
                        <a:t>0.075101</a:t>
                      </a:r>
                      <a:endParaRPr lang="pt-PT" sz="1100" b="0" i="0" u="none" strike="noStrike" dirty="0">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2044700117"/>
                  </a:ext>
                </a:extLst>
              </a:tr>
              <a:tr h="172664">
                <a:tc>
                  <a:txBody>
                    <a:bodyPr/>
                    <a:lstStyle/>
                    <a:p>
                      <a:pPr algn="l" fontAlgn="t"/>
                      <a:r>
                        <a:rPr lang="en-US" sz="1100" u="none" strike="noStrike" dirty="0">
                          <a:effectLst/>
                        </a:rPr>
                        <a:t>EGX 30 Price Return Index</a:t>
                      </a:r>
                      <a:endParaRPr lang="en-US" sz="1100" b="1" i="0" u="none" strike="noStrike" dirty="0">
                        <a:solidFill>
                          <a:srgbClr val="000000"/>
                        </a:solidFill>
                        <a:effectLst/>
                        <a:latin typeface="Calibri" panose="020F0502020204030204" pitchFamily="34" charset="0"/>
                      </a:endParaRPr>
                    </a:p>
                  </a:txBody>
                  <a:tcPr marL="5230" marR="5230" marT="5230" marB="0"/>
                </a:tc>
                <a:tc>
                  <a:txBody>
                    <a:bodyPr/>
                    <a:lstStyle/>
                    <a:p>
                      <a:pPr algn="ctr" fontAlgn="b"/>
                      <a:r>
                        <a:rPr lang="pt-PT" sz="1100" u="none" strike="noStrike" dirty="0">
                          <a:effectLst/>
                        </a:rPr>
                        <a:t>-0.045</a:t>
                      </a:r>
                      <a:endParaRPr lang="pt-PT" sz="1100" b="0" i="0" u="none" strike="noStrike" dirty="0">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3048576922"/>
                  </a:ext>
                </a:extLst>
              </a:tr>
              <a:tr h="172664">
                <a:tc>
                  <a:txBody>
                    <a:bodyPr/>
                    <a:lstStyle/>
                    <a:p>
                      <a:pPr algn="l" fontAlgn="t"/>
                      <a:r>
                        <a:rPr lang="pt-PT" sz="1100" u="none" strike="noStrike" dirty="0">
                          <a:effectLst/>
                        </a:rPr>
                        <a:t>Euro </a:t>
                      </a:r>
                      <a:r>
                        <a:rPr lang="pt-PT" sz="1100" u="none" strike="noStrike" dirty="0" err="1">
                          <a:effectLst/>
                        </a:rPr>
                        <a:t>Stoxx</a:t>
                      </a:r>
                      <a:r>
                        <a:rPr lang="pt-PT" sz="1100" u="none" strike="noStrike" dirty="0">
                          <a:effectLst/>
                        </a:rPr>
                        <a:t> 50 Index</a:t>
                      </a:r>
                      <a:endParaRPr lang="pt-PT" sz="1100" b="1" i="0" u="none" strike="noStrike" dirty="0">
                        <a:solidFill>
                          <a:srgbClr val="000000"/>
                        </a:solidFill>
                        <a:effectLst/>
                        <a:latin typeface="Calibri" panose="020F0502020204030204" pitchFamily="34" charset="0"/>
                      </a:endParaRPr>
                    </a:p>
                  </a:txBody>
                  <a:tcPr marL="5230" marR="5230" marT="5230" marB="0"/>
                </a:tc>
                <a:tc>
                  <a:txBody>
                    <a:bodyPr/>
                    <a:lstStyle/>
                    <a:p>
                      <a:pPr algn="ctr" fontAlgn="b"/>
                      <a:r>
                        <a:rPr lang="pt-PT" sz="1100" u="none" strike="noStrike" dirty="0">
                          <a:effectLst/>
                        </a:rPr>
                        <a:t>0.09375</a:t>
                      </a:r>
                      <a:endParaRPr lang="pt-PT" sz="1100" b="0" i="0" u="none" strike="noStrike" dirty="0">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1290576958"/>
                  </a:ext>
                </a:extLst>
              </a:tr>
            </a:tbl>
          </a:graphicData>
        </a:graphic>
      </p:graphicFrame>
      <p:graphicFrame>
        <p:nvGraphicFramePr>
          <p:cNvPr id="26" name="Table 25">
            <a:extLst>
              <a:ext uri="{FF2B5EF4-FFF2-40B4-BE49-F238E27FC236}">
                <a16:creationId xmlns:a16="http://schemas.microsoft.com/office/drawing/2014/main" id="{5F7F7D30-F6E1-4C78-BF7A-B1B05A77A66F}"/>
              </a:ext>
            </a:extLst>
          </p:cNvPr>
          <p:cNvGraphicFramePr>
            <a:graphicFrameLocks noGrp="1"/>
          </p:cNvGraphicFramePr>
          <p:nvPr>
            <p:extLst>
              <p:ext uri="{D42A27DB-BD31-4B8C-83A1-F6EECF244321}">
                <p14:modId xmlns:p14="http://schemas.microsoft.com/office/powerpoint/2010/main" val="711937760"/>
              </p:ext>
            </p:extLst>
          </p:nvPr>
        </p:nvGraphicFramePr>
        <p:xfrm>
          <a:off x="5452855" y="1641717"/>
          <a:ext cx="6208005" cy="2501170"/>
        </p:xfrm>
        <a:graphic>
          <a:graphicData uri="http://schemas.openxmlformats.org/drawingml/2006/table">
            <a:tbl>
              <a:tblPr firstRow="1" firstCol="1">
                <a:tableStyleId>{5C22544A-7EE6-4342-B048-85BDC9FD1C3A}</a:tableStyleId>
              </a:tblPr>
              <a:tblGrid>
                <a:gridCol w="332856">
                  <a:extLst>
                    <a:ext uri="{9D8B030D-6E8A-4147-A177-3AD203B41FA5}">
                      <a16:colId xmlns:a16="http://schemas.microsoft.com/office/drawing/2014/main" val="2729785615"/>
                    </a:ext>
                  </a:extLst>
                </a:gridCol>
                <a:gridCol w="1574346">
                  <a:extLst>
                    <a:ext uri="{9D8B030D-6E8A-4147-A177-3AD203B41FA5}">
                      <a16:colId xmlns:a16="http://schemas.microsoft.com/office/drawing/2014/main" val="1663990269"/>
                    </a:ext>
                  </a:extLst>
                </a:gridCol>
                <a:gridCol w="953601">
                  <a:extLst>
                    <a:ext uri="{9D8B030D-6E8A-4147-A177-3AD203B41FA5}">
                      <a16:colId xmlns:a16="http://schemas.microsoft.com/office/drawing/2014/main" val="1767921112"/>
                    </a:ext>
                  </a:extLst>
                </a:gridCol>
                <a:gridCol w="720000">
                  <a:extLst>
                    <a:ext uri="{9D8B030D-6E8A-4147-A177-3AD203B41FA5}">
                      <a16:colId xmlns:a16="http://schemas.microsoft.com/office/drawing/2014/main" val="65388876"/>
                    </a:ext>
                  </a:extLst>
                </a:gridCol>
                <a:gridCol w="720000">
                  <a:extLst>
                    <a:ext uri="{9D8B030D-6E8A-4147-A177-3AD203B41FA5}">
                      <a16:colId xmlns:a16="http://schemas.microsoft.com/office/drawing/2014/main" val="2143920465"/>
                    </a:ext>
                  </a:extLst>
                </a:gridCol>
                <a:gridCol w="953601">
                  <a:extLst>
                    <a:ext uri="{9D8B030D-6E8A-4147-A177-3AD203B41FA5}">
                      <a16:colId xmlns:a16="http://schemas.microsoft.com/office/drawing/2014/main" val="2426329623"/>
                    </a:ext>
                  </a:extLst>
                </a:gridCol>
                <a:gridCol w="953601">
                  <a:extLst>
                    <a:ext uri="{9D8B030D-6E8A-4147-A177-3AD203B41FA5}">
                      <a16:colId xmlns:a16="http://schemas.microsoft.com/office/drawing/2014/main" val="4138826447"/>
                    </a:ext>
                  </a:extLst>
                </a:gridCol>
              </a:tblGrid>
              <a:tr h="252000">
                <a:tc>
                  <a:txBody>
                    <a:bodyPr/>
                    <a:lstStyle/>
                    <a:p>
                      <a:pPr algn="l" fontAlgn="b"/>
                      <a:endParaRPr lang="pt-PT" sz="1100" b="0" i="0" u="none" strike="noStrike" dirty="0">
                        <a:solidFill>
                          <a:schemeClr val="bg1"/>
                        </a:solidFill>
                        <a:effectLst/>
                        <a:latin typeface="Calibri" panose="020F0502020204030204" pitchFamily="34" charset="0"/>
                      </a:endParaRPr>
                    </a:p>
                  </a:txBody>
                  <a:tcPr marL="6350" marR="6350" marT="6350" marB="0" anchor="b"/>
                </a:tc>
                <a:tc>
                  <a:txBody>
                    <a:bodyPr/>
                    <a:lstStyle/>
                    <a:p>
                      <a:pPr algn="ctr" fontAlgn="t"/>
                      <a:r>
                        <a:rPr lang="pt-PT" sz="1100" b="1" i="0" u="none" strike="noStrike" dirty="0" err="1">
                          <a:solidFill>
                            <a:schemeClr val="bg1"/>
                          </a:solidFill>
                          <a:effectLst/>
                          <a:latin typeface="Calibri" panose="020F0502020204030204" pitchFamily="34" charset="0"/>
                        </a:rPr>
                        <a:t>Ticker_names</a:t>
                      </a:r>
                      <a:endParaRPr lang="pt-PT" sz="1100" b="1" i="0" u="none" strike="noStrike" dirty="0">
                        <a:solidFill>
                          <a:schemeClr val="bg1"/>
                        </a:solidFill>
                        <a:effectLst/>
                        <a:latin typeface="Calibri" panose="020F0502020204030204" pitchFamily="34" charset="0"/>
                      </a:endParaRPr>
                    </a:p>
                  </a:txBody>
                  <a:tcPr marL="6350" marR="6350" marT="6350" marB="0" anchor="ctr"/>
                </a:tc>
                <a:tc>
                  <a:txBody>
                    <a:bodyPr/>
                    <a:lstStyle/>
                    <a:p>
                      <a:pPr algn="ctr" fontAlgn="t"/>
                      <a:r>
                        <a:rPr lang="pt-PT" sz="1100" b="1" i="0" u="none" strike="noStrike" dirty="0" err="1">
                          <a:solidFill>
                            <a:schemeClr val="bg1"/>
                          </a:solidFill>
                          <a:effectLst/>
                          <a:latin typeface="Calibri" panose="020F0502020204030204" pitchFamily="34" charset="0"/>
                        </a:rPr>
                        <a:t>Last</a:t>
                      </a:r>
                      <a:endParaRPr lang="pt-PT" sz="1100" b="1" i="0" u="none" strike="noStrike" dirty="0">
                        <a:solidFill>
                          <a:schemeClr val="bg1"/>
                        </a:solidFill>
                        <a:effectLst/>
                        <a:latin typeface="Calibri" panose="020F0502020204030204" pitchFamily="34" charset="0"/>
                      </a:endParaRPr>
                    </a:p>
                  </a:txBody>
                  <a:tcPr marL="6350" marR="6350" marT="6350" marB="0" anchor="ctr"/>
                </a:tc>
                <a:tc>
                  <a:txBody>
                    <a:bodyPr/>
                    <a:lstStyle/>
                    <a:p>
                      <a:pPr algn="ctr" fontAlgn="t"/>
                      <a:r>
                        <a:rPr lang="pt-PT" sz="1100" b="1" i="0" u="none" strike="noStrike" dirty="0" err="1">
                          <a:solidFill>
                            <a:schemeClr val="bg1"/>
                          </a:solidFill>
                          <a:effectLst/>
                          <a:latin typeface="Calibri" panose="020F0502020204030204" pitchFamily="34" charset="0"/>
                        </a:rPr>
                        <a:t>Chg</a:t>
                      </a:r>
                      <a:r>
                        <a:rPr lang="pt-PT" sz="1100" b="1" i="0" u="none" strike="noStrike" dirty="0">
                          <a:solidFill>
                            <a:schemeClr val="bg1"/>
                          </a:solidFill>
                          <a:effectLst/>
                          <a:latin typeface="Calibri" panose="020F0502020204030204" pitchFamily="34" charset="0"/>
                        </a:rPr>
                        <a:t> %</a:t>
                      </a:r>
                    </a:p>
                  </a:txBody>
                  <a:tcPr marL="6350" marR="6350" marT="6350" marB="0" anchor="ctr"/>
                </a:tc>
                <a:tc>
                  <a:txBody>
                    <a:bodyPr/>
                    <a:lstStyle/>
                    <a:p>
                      <a:pPr algn="ctr" fontAlgn="t"/>
                      <a:r>
                        <a:rPr lang="pt-PT" sz="1100" b="1" i="0" u="none" strike="noStrike" dirty="0" err="1">
                          <a:solidFill>
                            <a:schemeClr val="bg1"/>
                          </a:solidFill>
                          <a:effectLst/>
                          <a:latin typeface="Calibri" panose="020F0502020204030204" pitchFamily="34" charset="0"/>
                        </a:rPr>
                        <a:t>Chg</a:t>
                      </a:r>
                      <a:endParaRPr lang="pt-PT" sz="1100" b="1" i="0" u="none" strike="noStrike" dirty="0">
                        <a:solidFill>
                          <a:schemeClr val="bg1"/>
                        </a:solidFill>
                        <a:effectLst/>
                        <a:latin typeface="Calibri" panose="020F0502020204030204" pitchFamily="34" charset="0"/>
                      </a:endParaRPr>
                    </a:p>
                  </a:txBody>
                  <a:tcPr marL="6350" marR="6350" marT="6350" marB="0" anchor="ctr"/>
                </a:tc>
                <a:tc>
                  <a:txBody>
                    <a:bodyPr/>
                    <a:lstStyle/>
                    <a:p>
                      <a:pPr algn="ctr" fontAlgn="t"/>
                      <a:r>
                        <a:rPr lang="pt-PT" sz="1100" b="1" i="0" u="none" strike="noStrike" dirty="0" err="1">
                          <a:solidFill>
                            <a:schemeClr val="bg1"/>
                          </a:solidFill>
                          <a:effectLst/>
                          <a:latin typeface="Calibri" panose="020F0502020204030204" pitchFamily="34" charset="0"/>
                        </a:rPr>
                        <a:t>Technical</a:t>
                      </a:r>
                      <a:r>
                        <a:rPr lang="pt-PT" sz="1100" b="1" i="0" u="none" strike="noStrike" dirty="0">
                          <a:solidFill>
                            <a:schemeClr val="bg1"/>
                          </a:solidFill>
                          <a:effectLst/>
                          <a:latin typeface="Calibri" panose="020F0502020204030204" pitchFamily="34" charset="0"/>
                        </a:rPr>
                        <a:t> rating</a:t>
                      </a:r>
                    </a:p>
                  </a:txBody>
                  <a:tcPr marL="6350" marR="6350" marT="6350" marB="0" anchor="ctr"/>
                </a:tc>
                <a:tc>
                  <a:txBody>
                    <a:bodyPr/>
                    <a:lstStyle/>
                    <a:p>
                      <a:pPr algn="ctr" fontAlgn="t"/>
                      <a:r>
                        <a:rPr lang="pt-PT" sz="1100" b="1" i="0" u="none" strike="noStrike" dirty="0" err="1">
                          <a:solidFill>
                            <a:schemeClr val="bg1"/>
                          </a:solidFill>
                          <a:effectLst/>
                          <a:latin typeface="Calibri" panose="020F0502020204030204" pitchFamily="34" charset="0"/>
                        </a:rPr>
                        <a:t>Score_rating</a:t>
                      </a:r>
                      <a:endParaRPr lang="pt-PT" sz="1100" b="1" i="0" u="none" strike="noStrike" dirty="0">
                        <a:solidFill>
                          <a:schemeClr val="bg1"/>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951958913"/>
                  </a:ext>
                </a:extLst>
              </a:tr>
              <a:tr h="0">
                <a:tc>
                  <a:txBody>
                    <a:bodyPr/>
                    <a:lstStyle/>
                    <a:p>
                      <a:pPr algn="ctr" fontAlgn="t"/>
                      <a:r>
                        <a:rPr lang="pt-PT" sz="1100" b="1" i="0" u="none" strike="noStrike">
                          <a:solidFill>
                            <a:schemeClr val="bg1"/>
                          </a:solidFill>
                          <a:effectLst/>
                          <a:latin typeface="Calibri" panose="020F0502020204030204" pitchFamily="34" charset="0"/>
                        </a:rPr>
                        <a:t>0</a:t>
                      </a:r>
                    </a:p>
                  </a:txBody>
                  <a:tcPr marL="6350" marR="6350" marT="6350" marB="0"/>
                </a:tc>
                <a:tc>
                  <a:txBody>
                    <a:bodyPr/>
                    <a:lstStyle/>
                    <a:p>
                      <a:pPr algn="l" fontAlgn="b"/>
                      <a:r>
                        <a:rPr lang="pt-PT" sz="1100" b="0" i="0" u="none" strike="noStrike" dirty="0">
                          <a:solidFill>
                            <a:srgbClr val="000000"/>
                          </a:solidFill>
                          <a:effectLst/>
                          <a:latin typeface="Calibri" panose="020F0502020204030204" pitchFamily="34" charset="0"/>
                        </a:rPr>
                        <a:t>S&amp;P 500 Index</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4224.46</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1.18%</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49.25</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Sell</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-1</a:t>
                      </a:r>
                    </a:p>
                  </a:txBody>
                  <a:tcPr marL="6350" marR="6350" marT="6350" marB="0" anchor="ctr"/>
                </a:tc>
                <a:extLst>
                  <a:ext uri="{0D108BD9-81ED-4DB2-BD59-A6C34878D82A}">
                    <a16:rowId xmlns:a16="http://schemas.microsoft.com/office/drawing/2014/main" val="2514393212"/>
                  </a:ext>
                </a:extLst>
              </a:tr>
              <a:tr h="0">
                <a:tc>
                  <a:txBody>
                    <a:bodyPr/>
                    <a:lstStyle/>
                    <a:p>
                      <a:pPr algn="ctr" fontAlgn="t"/>
                      <a:r>
                        <a:rPr lang="pt-PT" sz="1100" b="1" i="0" u="none" strike="noStrike">
                          <a:solidFill>
                            <a:schemeClr val="bg1"/>
                          </a:solidFill>
                          <a:effectLst/>
                          <a:latin typeface="Calibri" panose="020F0502020204030204" pitchFamily="34" charset="0"/>
                        </a:rPr>
                        <a:t>1</a:t>
                      </a:r>
                    </a:p>
                  </a:txBody>
                  <a:tcPr marL="6350" marR="6350" marT="6350" marB="0"/>
                </a:tc>
                <a:tc>
                  <a:txBody>
                    <a:bodyPr/>
                    <a:lstStyle/>
                    <a:p>
                      <a:pPr algn="l" fontAlgn="b"/>
                      <a:r>
                        <a:rPr lang="pt-PT" sz="1100" b="0" i="0" u="none" strike="noStrike">
                          <a:solidFill>
                            <a:srgbClr val="000000"/>
                          </a:solidFill>
                          <a:effectLst/>
                          <a:latin typeface="Calibri" panose="020F0502020204030204" pitchFamily="34" charset="0"/>
                        </a:rPr>
                        <a:t>US Composite Index</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12618.59</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1.02%</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127.85</a:t>
                      </a:r>
                    </a:p>
                  </a:txBody>
                  <a:tcPr marL="6350" marR="6350" marT="6350" marB="0" anchor="ctr"/>
                </a:tc>
                <a:tc>
                  <a:txBody>
                    <a:bodyPr/>
                    <a:lstStyle/>
                    <a:p>
                      <a:pPr algn="ctr" fontAlgn="b"/>
                      <a:r>
                        <a:rPr lang="pt-PT" sz="1100" b="0" i="0" u="none" strike="noStrike" dirty="0" err="1">
                          <a:solidFill>
                            <a:srgbClr val="000000"/>
                          </a:solidFill>
                          <a:effectLst/>
                          <a:latin typeface="Calibri" panose="020F0502020204030204" pitchFamily="34" charset="0"/>
                        </a:rPr>
                        <a:t>Sell</a:t>
                      </a:r>
                      <a:endParaRPr lang="pt-PT"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-1</a:t>
                      </a:r>
                    </a:p>
                  </a:txBody>
                  <a:tcPr marL="6350" marR="6350" marT="6350" marB="0" anchor="ctr"/>
                </a:tc>
                <a:extLst>
                  <a:ext uri="{0D108BD9-81ED-4DB2-BD59-A6C34878D82A}">
                    <a16:rowId xmlns:a16="http://schemas.microsoft.com/office/drawing/2014/main" val="2631017839"/>
                  </a:ext>
                </a:extLst>
              </a:tr>
              <a:tr h="0">
                <a:tc>
                  <a:txBody>
                    <a:bodyPr/>
                    <a:lstStyle/>
                    <a:p>
                      <a:pPr algn="ctr" fontAlgn="t"/>
                      <a:r>
                        <a:rPr lang="pt-PT" sz="1100" b="1" i="0" u="none" strike="noStrike" dirty="0">
                          <a:solidFill>
                            <a:schemeClr val="bg1"/>
                          </a:solidFill>
                          <a:effectLst/>
                          <a:latin typeface="Calibri" panose="020F0502020204030204" pitchFamily="34" charset="0"/>
                        </a:rPr>
                        <a:t>2</a:t>
                      </a:r>
                    </a:p>
                  </a:txBody>
                  <a:tcPr marL="6350" marR="6350" marT="6350" marB="0"/>
                </a:tc>
                <a:tc>
                  <a:txBody>
                    <a:bodyPr/>
                    <a:lstStyle/>
                    <a:p>
                      <a:pPr algn="l" fontAlgn="b"/>
                      <a:r>
                        <a:rPr lang="en-US" sz="1100" b="0" i="0" u="none" strike="noStrike" dirty="0">
                          <a:solidFill>
                            <a:srgbClr val="000000"/>
                          </a:solidFill>
                          <a:effectLst/>
                          <a:latin typeface="Calibri" panose="020F0502020204030204" pitchFamily="34" charset="0"/>
                        </a:rPr>
                        <a:t>Dow Jones Industrial Average Index</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33584.48</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1.04%</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344.29</a:t>
                      </a:r>
                    </a:p>
                  </a:txBody>
                  <a:tcPr marL="6350" marR="6350" marT="6350" marB="0" anchor="ctr"/>
                </a:tc>
                <a:tc>
                  <a:txBody>
                    <a:bodyPr/>
                    <a:lstStyle/>
                    <a:p>
                      <a:pPr algn="ctr" fontAlgn="b"/>
                      <a:r>
                        <a:rPr lang="pt-PT" sz="1100" b="0" i="0" u="none" strike="noStrike" dirty="0" err="1">
                          <a:solidFill>
                            <a:srgbClr val="000000"/>
                          </a:solidFill>
                          <a:effectLst/>
                          <a:latin typeface="Calibri" panose="020F0502020204030204" pitchFamily="34" charset="0"/>
                        </a:rPr>
                        <a:t>Sell</a:t>
                      </a:r>
                      <a:endParaRPr lang="pt-PT"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-1</a:t>
                      </a:r>
                    </a:p>
                  </a:txBody>
                  <a:tcPr marL="6350" marR="6350" marT="6350" marB="0" anchor="ctr"/>
                </a:tc>
                <a:extLst>
                  <a:ext uri="{0D108BD9-81ED-4DB2-BD59-A6C34878D82A}">
                    <a16:rowId xmlns:a16="http://schemas.microsoft.com/office/drawing/2014/main" val="3670337447"/>
                  </a:ext>
                </a:extLst>
              </a:tr>
              <a:tr h="0">
                <a:tc>
                  <a:txBody>
                    <a:bodyPr/>
                    <a:lstStyle/>
                    <a:p>
                      <a:pPr algn="ctr" fontAlgn="t"/>
                      <a:r>
                        <a:rPr lang="pt-PT" sz="1100" b="1" i="0" u="none" strike="noStrike">
                          <a:solidFill>
                            <a:schemeClr val="bg1"/>
                          </a:solidFill>
                          <a:effectLst/>
                          <a:latin typeface="Calibri" panose="020F0502020204030204" pitchFamily="34" charset="0"/>
                        </a:rPr>
                        <a:t>3</a:t>
                      </a:r>
                    </a:p>
                  </a:txBody>
                  <a:tcPr marL="6350" marR="6350" marT="6350" marB="0"/>
                </a:tc>
                <a:tc>
                  <a:txBody>
                    <a:bodyPr/>
                    <a:lstStyle/>
                    <a:p>
                      <a:pPr algn="l" fontAlgn="b"/>
                      <a:r>
                        <a:rPr lang="en-US" sz="1100" b="0" i="0" u="none" strike="noStrike">
                          <a:solidFill>
                            <a:srgbClr val="000000"/>
                          </a:solidFill>
                          <a:effectLst/>
                          <a:latin typeface="Calibri" panose="020F0502020204030204" pitchFamily="34" charset="0"/>
                        </a:rPr>
                        <a:t>Volatility S&amp;P 500 Index</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30.04</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−10.38%</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−3.48</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Buy</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1</a:t>
                      </a:r>
                    </a:p>
                  </a:txBody>
                  <a:tcPr marL="6350" marR="6350" marT="6350" marB="0" anchor="ctr"/>
                </a:tc>
                <a:extLst>
                  <a:ext uri="{0D108BD9-81ED-4DB2-BD59-A6C34878D82A}">
                    <a16:rowId xmlns:a16="http://schemas.microsoft.com/office/drawing/2014/main" val="1833858236"/>
                  </a:ext>
                </a:extLst>
              </a:tr>
              <a:tr h="0">
                <a:tc>
                  <a:txBody>
                    <a:bodyPr/>
                    <a:lstStyle/>
                    <a:p>
                      <a:pPr algn="ctr" fontAlgn="t"/>
                      <a:r>
                        <a:rPr lang="pt-PT" sz="1100" b="1" i="0" u="none" strike="noStrike" dirty="0">
                          <a:solidFill>
                            <a:schemeClr val="bg1"/>
                          </a:solidFill>
                          <a:effectLst/>
                          <a:latin typeface="Calibri" panose="020F0502020204030204" pitchFamily="34" charset="0"/>
                        </a:rPr>
                        <a:t>4</a:t>
                      </a:r>
                    </a:p>
                  </a:txBody>
                  <a:tcPr marL="6350" marR="6350" marT="6350" marB="0"/>
                </a:tc>
                <a:tc>
                  <a:txBody>
                    <a:bodyPr/>
                    <a:lstStyle/>
                    <a:p>
                      <a:pPr algn="l" fontAlgn="b"/>
                      <a:r>
                        <a:rPr lang="pt-PT" sz="1100" b="0" i="0" u="none" strike="noStrike" dirty="0">
                          <a:solidFill>
                            <a:srgbClr val="000000"/>
                          </a:solidFill>
                          <a:effectLst/>
                          <a:latin typeface="Calibri" panose="020F0502020204030204" pitchFamily="34" charset="0"/>
                        </a:rPr>
                        <a:t>S&amp;P/TSX </a:t>
                      </a:r>
                      <a:r>
                        <a:rPr lang="pt-PT" sz="1100" b="0" i="0" u="none" strike="noStrike" dirty="0" err="1">
                          <a:solidFill>
                            <a:srgbClr val="000000"/>
                          </a:solidFill>
                          <a:effectLst/>
                          <a:latin typeface="Calibri" panose="020F0502020204030204" pitchFamily="34" charset="0"/>
                        </a:rPr>
                        <a:t>Composite</a:t>
                      </a:r>
                      <a:r>
                        <a:rPr lang="pt-PT" sz="1100" b="0" i="0" u="none" strike="noStrike" dirty="0">
                          <a:solidFill>
                            <a:srgbClr val="000000"/>
                          </a:solidFill>
                          <a:effectLst/>
                          <a:latin typeface="Calibri" panose="020F0502020204030204" pitchFamily="34" charset="0"/>
                        </a:rPr>
                        <a:t> Index</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20812.14</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0.59%</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121.33</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Sell</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-1</a:t>
                      </a:r>
                    </a:p>
                  </a:txBody>
                  <a:tcPr marL="6350" marR="6350" marT="6350" marB="0" anchor="ctr"/>
                </a:tc>
                <a:extLst>
                  <a:ext uri="{0D108BD9-81ED-4DB2-BD59-A6C34878D82A}">
                    <a16:rowId xmlns:a16="http://schemas.microsoft.com/office/drawing/2014/main" val="1064420663"/>
                  </a:ext>
                </a:extLst>
              </a:tr>
              <a:tr h="0">
                <a:tc>
                  <a:txBody>
                    <a:bodyPr/>
                    <a:lstStyle/>
                    <a:p>
                      <a:pPr algn="ctr" fontAlgn="t"/>
                      <a:r>
                        <a:rPr lang="pt-PT" sz="1100" b="1" i="0" u="none" strike="noStrike">
                          <a:solidFill>
                            <a:schemeClr val="bg1"/>
                          </a:solidFill>
                          <a:effectLst/>
                          <a:latin typeface="Calibri" panose="020F0502020204030204" pitchFamily="34" charset="0"/>
                        </a:rPr>
                        <a:t>5</a:t>
                      </a:r>
                    </a:p>
                  </a:txBody>
                  <a:tcPr marL="6350" marR="6350" marT="6350" marB="0"/>
                </a:tc>
                <a:tc>
                  <a:txBody>
                    <a:bodyPr/>
                    <a:lstStyle/>
                    <a:p>
                      <a:pPr algn="l" fontAlgn="b"/>
                      <a:r>
                        <a:rPr lang="pt-PT" sz="1100" b="0" i="0" u="none" strike="noStrike">
                          <a:solidFill>
                            <a:srgbClr val="000000"/>
                          </a:solidFill>
                          <a:effectLst/>
                          <a:latin typeface="Calibri" panose="020F0502020204030204" pitchFamily="34" charset="0"/>
                        </a:rPr>
                        <a:t>UK 100 Index</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7425.62</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0.53%</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39.42</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Sell</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-1</a:t>
                      </a:r>
                    </a:p>
                  </a:txBody>
                  <a:tcPr marL="6350" marR="6350" marT="6350" marB="0" anchor="ctr"/>
                </a:tc>
                <a:extLst>
                  <a:ext uri="{0D108BD9-81ED-4DB2-BD59-A6C34878D82A}">
                    <a16:rowId xmlns:a16="http://schemas.microsoft.com/office/drawing/2014/main" val="1194582483"/>
                  </a:ext>
                </a:extLst>
              </a:tr>
              <a:tr h="0">
                <a:tc>
                  <a:txBody>
                    <a:bodyPr/>
                    <a:lstStyle/>
                    <a:p>
                      <a:pPr algn="ctr" fontAlgn="t"/>
                      <a:r>
                        <a:rPr lang="pt-PT" sz="1100" b="1" i="0" u="none" strike="noStrike">
                          <a:solidFill>
                            <a:schemeClr val="bg1"/>
                          </a:solidFill>
                          <a:effectLst/>
                          <a:latin typeface="Calibri" panose="020F0502020204030204" pitchFamily="34" charset="0"/>
                        </a:rPr>
                        <a:t>6</a:t>
                      </a:r>
                    </a:p>
                  </a:txBody>
                  <a:tcPr marL="6350" marR="6350" marT="6350" marB="0"/>
                </a:tc>
                <a:tc>
                  <a:txBody>
                    <a:bodyPr/>
                    <a:lstStyle/>
                    <a:p>
                      <a:pPr algn="l" fontAlgn="b"/>
                      <a:r>
                        <a:rPr lang="pt-PT" sz="1100" b="0" i="0" u="none" strike="noStrike" dirty="0">
                          <a:solidFill>
                            <a:srgbClr val="000000"/>
                          </a:solidFill>
                          <a:effectLst/>
                          <a:latin typeface="Calibri" panose="020F0502020204030204" pitchFamily="34" charset="0"/>
                        </a:rPr>
                        <a:t>DAX Index</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13793.94</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0.27%</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37.54</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Sell</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-1</a:t>
                      </a:r>
                    </a:p>
                  </a:txBody>
                  <a:tcPr marL="6350" marR="6350" marT="6350" marB="0" anchor="ctr"/>
                </a:tc>
                <a:extLst>
                  <a:ext uri="{0D108BD9-81ED-4DB2-BD59-A6C34878D82A}">
                    <a16:rowId xmlns:a16="http://schemas.microsoft.com/office/drawing/2014/main" val="2127709211"/>
                  </a:ext>
                </a:extLst>
              </a:tr>
              <a:tr h="0">
                <a:tc>
                  <a:txBody>
                    <a:bodyPr/>
                    <a:lstStyle/>
                    <a:p>
                      <a:pPr algn="ctr" fontAlgn="t"/>
                      <a:r>
                        <a:rPr lang="pt-PT" sz="1100" b="1" i="0" u="none" strike="noStrike" dirty="0">
                          <a:solidFill>
                            <a:schemeClr val="bg1"/>
                          </a:solidFill>
                          <a:effectLst/>
                          <a:latin typeface="Calibri" panose="020F0502020204030204" pitchFamily="34" charset="0"/>
                        </a:rPr>
                        <a:t>7</a:t>
                      </a:r>
                    </a:p>
                  </a:txBody>
                  <a:tcPr marL="6350" marR="6350" marT="6350" marB="0"/>
                </a:tc>
                <a:tc>
                  <a:txBody>
                    <a:bodyPr/>
                    <a:lstStyle/>
                    <a:p>
                      <a:pPr algn="l" fontAlgn="b"/>
                      <a:r>
                        <a:rPr lang="pt-PT" sz="1100" b="0" i="0" u="none" strike="noStrike" dirty="0">
                          <a:solidFill>
                            <a:srgbClr val="000000"/>
                          </a:solidFill>
                          <a:effectLst/>
                          <a:latin typeface="Calibri" panose="020F0502020204030204" pitchFamily="34" charset="0"/>
                        </a:rPr>
                        <a:t>CAC 40 Index</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6445.26</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0.48%</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30.69</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Sell</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-1</a:t>
                      </a:r>
                    </a:p>
                  </a:txBody>
                  <a:tcPr marL="6350" marR="6350" marT="6350" marB="0" anchor="ctr"/>
                </a:tc>
                <a:extLst>
                  <a:ext uri="{0D108BD9-81ED-4DB2-BD59-A6C34878D82A}">
                    <a16:rowId xmlns:a16="http://schemas.microsoft.com/office/drawing/2014/main" val="1350319246"/>
                  </a:ext>
                </a:extLst>
              </a:tr>
              <a:tr h="0">
                <a:tc>
                  <a:txBody>
                    <a:bodyPr/>
                    <a:lstStyle/>
                    <a:p>
                      <a:pPr algn="ctr" fontAlgn="t"/>
                      <a:r>
                        <a:rPr lang="pt-PT" sz="1100" b="1" i="0" u="none" strike="noStrike" dirty="0">
                          <a:solidFill>
                            <a:schemeClr val="bg1"/>
                          </a:solidFill>
                          <a:effectLst/>
                          <a:latin typeface="Calibri" panose="020F0502020204030204" pitchFamily="34" charset="0"/>
                        </a:rPr>
                        <a:t>8</a:t>
                      </a:r>
                    </a:p>
                  </a:txBody>
                  <a:tcPr marL="6350" marR="6350" marT="6350" marB="0"/>
                </a:tc>
                <a:tc>
                  <a:txBody>
                    <a:bodyPr/>
                    <a:lstStyle/>
                    <a:p>
                      <a:pPr algn="l" fontAlgn="b"/>
                      <a:r>
                        <a:rPr lang="pt-PT" sz="1100" b="0" i="0" u="none" strike="noStrike" dirty="0">
                          <a:solidFill>
                            <a:srgbClr val="000000"/>
                          </a:solidFill>
                          <a:effectLst/>
                          <a:latin typeface="Calibri" panose="020F0502020204030204" pitchFamily="34" charset="0"/>
                        </a:rPr>
                        <a:t>Milano </a:t>
                      </a:r>
                      <a:r>
                        <a:rPr lang="pt-PT" sz="1100" b="0" i="0" u="none" strike="noStrike" dirty="0" err="1">
                          <a:solidFill>
                            <a:srgbClr val="000000"/>
                          </a:solidFill>
                          <a:effectLst/>
                          <a:latin typeface="Calibri" panose="020F0502020204030204" pitchFamily="34" charset="0"/>
                        </a:rPr>
                        <a:t>Italia</a:t>
                      </a:r>
                      <a:r>
                        <a:rPr lang="pt-PT" sz="1100" b="0" i="0" u="none" strike="noStrike" dirty="0">
                          <a:solidFill>
                            <a:srgbClr val="000000"/>
                          </a:solidFill>
                          <a:effectLst/>
                          <a:latin typeface="Calibri" panose="020F0502020204030204" pitchFamily="34" charset="0"/>
                        </a:rPr>
                        <a:t> </a:t>
                      </a:r>
                      <a:r>
                        <a:rPr lang="pt-PT" sz="1100" b="0" i="0" u="none" strike="noStrike" dirty="0" err="1">
                          <a:solidFill>
                            <a:srgbClr val="000000"/>
                          </a:solidFill>
                          <a:effectLst/>
                          <a:latin typeface="Calibri" panose="020F0502020204030204" pitchFamily="34" charset="0"/>
                        </a:rPr>
                        <a:t>Borsa</a:t>
                      </a:r>
                      <a:r>
                        <a:rPr lang="pt-PT" sz="1100" b="0" i="0" u="none" strike="noStrike" dirty="0">
                          <a:solidFill>
                            <a:srgbClr val="000000"/>
                          </a:solidFill>
                          <a:effectLst/>
                          <a:latin typeface="Calibri" panose="020F0502020204030204" pitchFamily="34" charset="0"/>
                        </a:rPr>
                        <a:t> Index</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23830.12</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0.63%</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148.37</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Sell</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-1</a:t>
                      </a:r>
                    </a:p>
                  </a:txBody>
                  <a:tcPr marL="6350" marR="6350" marT="6350" marB="0" anchor="ctr"/>
                </a:tc>
                <a:extLst>
                  <a:ext uri="{0D108BD9-81ED-4DB2-BD59-A6C34878D82A}">
                    <a16:rowId xmlns:a16="http://schemas.microsoft.com/office/drawing/2014/main" val="653187121"/>
                  </a:ext>
                </a:extLst>
              </a:tr>
              <a:tr h="0">
                <a:tc>
                  <a:txBody>
                    <a:bodyPr/>
                    <a:lstStyle/>
                    <a:p>
                      <a:pPr algn="ctr" fontAlgn="t"/>
                      <a:r>
                        <a:rPr lang="pt-PT" sz="1100" b="1" i="0" u="none" strike="noStrike" dirty="0">
                          <a:solidFill>
                            <a:schemeClr val="bg1"/>
                          </a:solidFill>
                          <a:effectLst/>
                          <a:latin typeface="Calibri" panose="020F0502020204030204" pitchFamily="34" charset="0"/>
                        </a:rPr>
                        <a:t>9</a:t>
                      </a:r>
                    </a:p>
                  </a:txBody>
                  <a:tcPr marL="6350" marR="6350" marT="6350" marB="0"/>
                </a:tc>
                <a:tc>
                  <a:txBody>
                    <a:bodyPr/>
                    <a:lstStyle/>
                    <a:p>
                      <a:pPr algn="l" fontAlgn="b"/>
                      <a:r>
                        <a:rPr lang="pt-PT" sz="1100" b="0" i="0" u="none" strike="noStrike" dirty="0" err="1">
                          <a:solidFill>
                            <a:srgbClr val="000000"/>
                          </a:solidFill>
                          <a:effectLst/>
                          <a:latin typeface="Calibri" panose="020F0502020204030204" pitchFamily="34" charset="0"/>
                        </a:rPr>
                        <a:t>Nikkei</a:t>
                      </a:r>
                      <a:r>
                        <a:rPr lang="pt-PT" sz="1100" b="0" i="0" u="none" strike="noStrike" dirty="0">
                          <a:solidFill>
                            <a:srgbClr val="000000"/>
                          </a:solidFill>
                          <a:effectLst/>
                          <a:latin typeface="Calibri" panose="020F0502020204030204" pitchFamily="34" charset="0"/>
                        </a:rPr>
                        <a:t> 225 Index</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26386.41</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−1.17%</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−313.63</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Strong Sell</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-2</a:t>
                      </a:r>
                    </a:p>
                  </a:txBody>
                  <a:tcPr marL="6350" marR="6350" marT="6350" marB="0" anchor="ctr"/>
                </a:tc>
                <a:extLst>
                  <a:ext uri="{0D108BD9-81ED-4DB2-BD59-A6C34878D82A}">
                    <a16:rowId xmlns:a16="http://schemas.microsoft.com/office/drawing/2014/main" val="3869664599"/>
                  </a:ext>
                </a:extLst>
              </a:tr>
              <a:tr h="0">
                <a:tc>
                  <a:txBody>
                    <a:bodyPr/>
                    <a:lstStyle/>
                    <a:p>
                      <a:pPr algn="ctr" fontAlgn="t"/>
                      <a:r>
                        <a:rPr lang="pt-PT" sz="1100" b="1" i="0" u="none" strike="noStrike" dirty="0">
                          <a:solidFill>
                            <a:schemeClr val="bg1"/>
                          </a:solidFill>
                          <a:effectLst/>
                          <a:latin typeface="Calibri" panose="020F0502020204030204" pitchFamily="34" charset="0"/>
                        </a:rPr>
                        <a:t>10</a:t>
                      </a:r>
                    </a:p>
                  </a:txBody>
                  <a:tcPr marL="6350" marR="6350" marT="6350" marB="0"/>
                </a:tc>
                <a:tc>
                  <a:txBody>
                    <a:bodyPr/>
                    <a:lstStyle/>
                    <a:p>
                      <a:pPr algn="l" fontAlgn="b"/>
                      <a:r>
                        <a:rPr lang="en-US" sz="1100" b="0" i="0" u="none" strike="noStrike" dirty="0">
                          <a:solidFill>
                            <a:srgbClr val="000000"/>
                          </a:solidFill>
                          <a:effectLst/>
                          <a:latin typeface="Calibri" panose="020F0502020204030204" pitchFamily="34" charset="0"/>
                        </a:rPr>
                        <a:t>Korea Composite Stock Price Index</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2639.07</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−1.10%</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−29.25</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Strong Sell</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-2</a:t>
                      </a:r>
                    </a:p>
                  </a:txBody>
                  <a:tcPr marL="6350" marR="6350" marT="6350" marB="0" anchor="ctr"/>
                </a:tc>
                <a:extLst>
                  <a:ext uri="{0D108BD9-81ED-4DB2-BD59-A6C34878D82A}">
                    <a16:rowId xmlns:a16="http://schemas.microsoft.com/office/drawing/2014/main" val="1960196241"/>
                  </a:ext>
                </a:extLst>
              </a:tr>
            </a:tbl>
          </a:graphicData>
        </a:graphic>
      </p:graphicFrame>
      <p:sp>
        <p:nvSpPr>
          <p:cNvPr id="24" name="Plus Sign 23">
            <a:extLst>
              <a:ext uri="{FF2B5EF4-FFF2-40B4-BE49-F238E27FC236}">
                <a16:creationId xmlns:a16="http://schemas.microsoft.com/office/drawing/2014/main" id="{57521B40-5674-45FE-A61E-8B67A5ECAA57}"/>
              </a:ext>
            </a:extLst>
          </p:cNvPr>
          <p:cNvSpPr/>
          <p:nvPr/>
        </p:nvSpPr>
        <p:spPr>
          <a:xfrm flipH="1">
            <a:off x="4100886" y="2163740"/>
            <a:ext cx="1040073" cy="1158239"/>
          </a:xfrm>
          <a:prstGeom prst="mathPl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80322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11</a:t>
            </a:fld>
            <a:endParaRPr lang="en-US"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a:xfrm>
            <a:off x="325121" y="6356350"/>
            <a:ext cx="4114800" cy="365125"/>
          </a:xfrm>
        </p:spPr>
        <p:txBody>
          <a:bodyPr/>
          <a:lstStyle/>
          <a:p>
            <a:r>
              <a:rPr lang="en-US" dirty="0"/>
              <a:t>Snapshot of the Dataset 10 first rows</a:t>
            </a:r>
          </a:p>
        </p:txBody>
      </p:sp>
      <p:sp>
        <p:nvSpPr>
          <p:cNvPr id="19" name="Text Placeholder 18">
            <a:extLst>
              <a:ext uri="{FF2B5EF4-FFF2-40B4-BE49-F238E27FC236}">
                <a16:creationId xmlns:a16="http://schemas.microsoft.com/office/drawing/2014/main" id="{B7E433CF-88DD-44FB-8ED5-F6B42524A2DF}"/>
              </a:ext>
            </a:extLst>
          </p:cNvPr>
          <p:cNvSpPr txBox="1">
            <a:spLocks/>
          </p:cNvSpPr>
          <p:nvPr/>
        </p:nvSpPr>
        <p:spPr>
          <a:xfrm>
            <a:off x="518677" y="1036281"/>
            <a:ext cx="8038181" cy="827253"/>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bg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dirty="0" err="1"/>
              <a:t>DataFrame</a:t>
            </a:r>
            <a:endParaRPr lang="en-US" dirty="0"/>
          </a:p>
        </p:txBody>
      </p:sp>
      <p:sp>
        <p:nvSpPr>
          <p:cNvPr id="20" name="Title 13">
            <a:extLst>
              <a:ext uri="{FF2B5EF4-FFF2-40B4-BE49-F238E27FC236}">
                <a16:creationId xmlns:a16="http://schemas.microsoft.com/office/drawing/2014/main" id="{9C7ECE7B-9D40-4A42-9159-B5EAEF36FB58}"/>
              </a:ext>
            </a:extLst>
          </p:cNvPr>
          <p:cNvSpPr>
            <a:spLocks noGrp="1"/>
          </p:cNvSpPr>
          <p:nvPr>
            <p:ph type="title"/>
          </p:nvPr>
        </p:nvSpPr>
        <p:spPr>
          <a:xfrm>
            <a:off x="514167" y="349640"/>
            <a:ext cx="8333222" cy="657765"/>
          </a:xfrm>
        </p:spPr>
        <p:txBody>
          <a:bodyPr/>
          <a:lstStyle/>
          <a:p>
            <a:r>
              <a:rPr lang="en-US" dirty="0"/>
              <a:t>Results</a:t>
            </a:r>
            <a:endParaRPr lang="en-US" b="0" dirty="0"/>
          </a:p>
        </p:txBody>
      </p:sp>
      <p:graphicFrame>
        <p:nvGraphicFramePr>
          <p:cNvPr id="6" name="Table 5">
            <a:extLst>
              <a:ext uri="{FF2B5EF4-FFF2-40B4-BE49-F238E27FC236}">
                <a16:creationId xmlns:a16="http://schemas.microsoft.com/office/drawing/2014/main" id="{E648E07A-1A58-4382-A8FE-F12B2D8042FB}"/>
              </a:ext>
            </a:extLst>
          </p:cNvPr>
          <p:cNvGraphicFramePr>
            <a:graphicFrameLocks noGrp="1"/>
          </p:cNvGraphicFramePr>
          <p:nvPr/>
        </p:nvGraphicFramePr>
        <p:xfrm>
          <a:off x="514167" y="1443942"/>
          <a:ext cx="7161606" cy="2501170"/>
        </p:xfrm>
        <a:graphic>
          <a:graphicData uri="http://schemas.openxmlformats.org/drawingml/2006/table">
            <a:tbl>
              <a:tblPr firstRow="1" firstCol="1">
                <a:tableStyleId>{5C22544A-7EE6-4342-B048-85BDC9FD1C3A}</a:tableStyleId>
              </a:tblPr>
              <a:tblGrid>
                <a:gridCol w="332856">
                  <a:extLst>
                    <a:ext uri="{9D8B030D-6E8A-4147-A177-3AD203B41FA5}">
                      <a16:colId xmlns:a16="http://schemas.microsoft.com/office/drawing/2014/main" val="2729785615"/>
                    </a:ext>
                  </a:extLst>
                </a:gridCol>
                <a:gridCol w="1574346">
                  <a:extLst>
                    <a:ext uri="{9D8B030D-6E8A-4147-A177-3AD203B41FA5}">
                      <a16:colId xmlns:a16="http://schemas.microsoft.com/office/drawing/2014/main" val="1663990269"/>
                    </a:ext>
                  </a:extLst>
                </a:gridCol>
                <a:gridCol w="953601">
                  <a:extLst>
                    <a:ext uri="{9D8B030D-6E8A-4147-A177-3AD203B41FA5}">
                      <a16:colId xmlns:a16="http://schemas.microsoft.com/office/drawing/2014/main" val="1767921112"/>
                    </a:ext>
                  </a:extLst>
                </a:gridCol>
                <a:gridCol w="720000">
                  <a:extLst>
                    <a:ext uri="{9D8B030D-6E8A-4147-A177-3AD203B41FA5}">
                      <a16:colId xmlns:a16="http://schemas.microsoft.com/office/drawing/2014/main" val="65388876"/>
                    </a:ext>
                  </a:extLst>
                </a:gridCol>
                <a:gridCol w="720000">
                  <a:extLst>
                    <a:ext uri="{9D8B030D-6E8A-4147-A177-3AD203B41FA5}">
                      <a16:colId xmlns:a16="http://schemas.microsoft.com/office/drawing/2014/main" val="2143920465"/>
                    </a:ext>
                  </a:extLst>
                </a:gridCol>
                <a:gridCol w="953601">
                  <a:extLst>
                    <a:ext uri="{9D8B030D-6E8A-4147-A177-3AD203B41FA5}">
                      <a16:colId xmlns:a16="http://schemas.microsoft.com/office/drawing/2014/main" val="2426329623"/>
                    </a:ext>
                  </a:extLst>
                </a:gridCol>
                <a:gridCol w="953601">
                  <a:extLst>
                    <a:ext uri="{9D8B030D-6E8A-4147-A177-3AD203B41FA5}">
                      <a16:colId xmlns:a16="http://schemas.microsoft.com/office/drawing/2014/main" val="505439880"/>
                    </a:ext>
                  </a:extLst>
                </a:gridCol>
                <a:gridCol w="953601">
                  <a:extLst>
                    <a:ext uri="{9D8B030D-6E8A-4147-A177-3AD203B41FA5}">
                      <a16:colId xmlns:a16="http://schemas.microsoft.com/office/drawing/2014/main" val="4138826447"/>
                    </a:ext>
                  </a:extLst>
                </a:gridCol>
              </a:tblGrid>
              <a:tr h="252000">
                <a:tc>
                  <a:txBody>
                    <a:bodyPr/>
                    <a:lstStyle/>
                    <a:p>
                      <a:pPr algn="l" fontAlgn="b"/>
                      <a:endParaRPr lang="pt-PT" sz="1100" b="0" i="0" u="none" strike="noStrike" dirty="0">
                        <a:solidFill>
                          <a:schemeClr val="bg1"/>
                        </a:solidFill>
                        <a:effectLst/>
                        <a:latin typeface="Calibri" panose="020F0502020204030204" pitchFamily="34" charset="0"/>
                      </a:endParaRPr>
                    </a:p>
                  </a:txBody>
                  <a:tcPr marL="6350" marR="6350" marT="6350" marB="0" anchor="b"/>
                </a:tc>
                <a:tc>
                  <a:txBody>
                    <a:bodyPr/>
                    <a:lstStyle/>
                    <a:p>
                      <a:pPr algn="ctr" fontAlgn="t"/>
                      <a:r>
                        <a:rPr lang="pt-PT" sz="1100" b="1" i="0" u="none" strike="noStrike" dirty="0" err="1">
                          <a:solidFill>
                            <a:schemeClr val="bg1"/>
                          </a:solidFill>
                          <a:effectLst/>
                          <a:latin typeface="Calibri" panose="020F0502020204030204" pitchFamily="34" charset="0"/>
                        </a:rPr>
                        <a:t>Ticker_names</a:t>
                      </a:r>
                      <a:endParaRPr lang="pt-PT" sz="1100" b="1" i="0" u="none" strike="noStrike" dirty="0">
                        <a:solidFill>
                          <a:schemeClr val="bg1"/>
                        </a:solidFill>
                        <a:effectLst/>
                        <a:latin typeface="Calibri" panose="020F0502020204030204" pitchFamily="34" charset="0"/>
                      </a:endParaRPr>
                    </a:p>
                  </a:txBody>
                  <a:tcPr marL="6350" marR="6350" marT="6350" marB="0" anchor="ctr"/>
                </a:tc>
                <a:tc>
                  <a:txBody>
                    <a:bodyPr/>
                    <a:lstStyle/>
                    <a:p>
                      <a:pPr algn="ctr" fontAlgn="t"/>
                      <a:r>
                        <a:rPr lang="pt-PT" sz="1100" b="1" i="0" u="none" strike="noStrike" dirty="0" err="1">
                          <a:solidFill>
                            <a:schemeClr val="bg1"/>
                          </a:solidFill>
                          <a:effectLst/>
                          <a:latin typeface="Calibri" panose="020F0502020204030204" pitchFamily="34" charset="0"/>
                        </a:rPr>
                        <a:t>Last</a:t>
                      </a:r>
                      <a:endParaRPr lang="pt-PT" sz="1100" b="1" i="0" u="none" strike="noStrike" dirty="0">
                        <a:solidFill>
                          <a:schemeClr val="bg1"/>
                        </a:solidFill>
                        <a:effectLst/>
                        <a:latin typeface="Calibri" panose="020F0502020204030204" pitchFamily="34" charset="0"/>
                      </a:endParaRPr>
                    </a:p>
                  </a:txBody>
                  <a:tcPr marL="6350" marR="6350" marT="6350" marB="0" anchor="ctr"/>
                </a:tc>
                <a:tc>
                  <a:txBody>
                    <a:bodyPr/>
                    <a:lstStyle/>
                    <a:p>
                      <a:pPr algn="ctr" fontAlgn="t"/>
                      <a:r>
                        <a:rPr lang="pt-PT" sz="1100" b="1" i="0" u="none" strike="noStrike" dirty="0" err="1">
                          <a:solidFill>
                            <a:schemeClr val="bg1"/>
                          </a:solidFill>
                          <a:effectLst/>
                          <a:latin typeface="Calibri" panose="020F0502020204030204" pitchFamily="34" charset="0"/>
                        </a:rPr>
                        <a:t>Chg</a:t>
                      </a:r>
                      <a:r>
                        <a:rPr lang="pt-PT" sz="1100" b="1" i="0" u="none" strike="noStrike" dirty="0">
                          <a:solidFill>
                            <a:schemeClr val="bg1"/>
                          </a:solidFill>
                          <a:effectLst/>
                          <a:latin typeface="Calibri" panose="020F0502020204030204" pitchFamily="34" charset="0"/>
                        </a:rPr>
                        <a:t> %</a:t>
                      </a:r>
                    </a:p>
                  </a:txBody>
                  <a:tcPr marL="6350" marR="6350" marT="6350" marB="0" anchor="ctr"/>
                </a:tc>
                <a:tc>
                  <a:txBody>
                    <a:bodyPr/>
                    <a:lstStyle/>
                    <a:p>
                      <a:pPr algn="ctr" fontAlgn="t"/>
                      <a:r>
                        <a:rPr lang="pt-PT" sz="1100" b="1" i="0" u="none" strike="noStrike" dirty="0" err="1">
                          <a:solidFill>
                            <a:schemeClr val="bg1"/>
                          </a:solidFill>
                          <a:effectLst/>
                          <a:latin typeface="Calibri" panose="020F0502020204030204" pitchFamily="34" charset="0"/>
                        </a:rPr>
                        <a:t>Chg</a:t>
                      </a:r>
                      <a:endParaRPr lang="pt-PT" sz="1100" b="1" i="0" u="none" strike="noStrike" dirty="0">
                        <a:solidFill>
                          <a:schemeClr val="bg1"/>
                        </a:solidFill>
                        <a:effectLst/>
                        <a:latin typeface="Calibri" panose="020F0502020204030204" pitchFamily="34" charset="0"/>
                      </a:endParaRPr>
                    </a:p>
                  </a:txBody>
                  <a:tcPr marL="6350" marR="6350" marT="6350" marB="0" anchor="ctr"/>
                </a:tc>
                <a:tc>
                  <a:txBody>
                    <a:bodyPr/>
                    <a:lstStyle/>
                    <a:p>
                      <a:pPr algn="ctr" fontAlgn="t"/>
                      <a:r>
                        <a:rPr lang="pt-PT" sz="1100" b="1" i="0" u="none" strike="noStrike" dirty="0" err="1">
                          <a:solidFill>
                            <a:schemeClr val="bg1"/>
                          </a:solidFill>
                          <a:effectLst/>
                          <a:latin typeface="Calibri" panose="020F0502020204030204" pitchFamily="34" charset="0"/>
                        </a:rPr>
                        <a:t>Technical</a:t>
                      </a:r>
                      <a:r>
                        <a:rPr lang="pt-PT" sz="1100" b="1" i="0" u="none" strike="noStrike" dirty="0">
                          <a:solidFill>
                            <a:schemeClr val="bg1"/>
                          </a:solidFill>
                          <a:effectLst/>
                          <a:latin typeface="Calibri" panose="020F0502020204030204" pitchFamily="34" charset="0"/>
                        </a:rPr>
                        <a:t> rating</a:t>
                      </a:r>
                    </a:p>
                  </a:txBody>
                  <a:tcPr marL="6350" marR="6350" marT="6350" marB="0" anchor="ctr"/>
                </a:tc>
                <a:tc>
                  <a:txBody>
                    <a:bodyPr/>
                    <a:lstStyle/>
                    <a:p>
                      <a:pPr algn="ctr" fontAlgn="t"/>
                      <a:r>
                        <a:rPr lang="pt-PT" sz="1100" b="1" i="0" u="none" strike="noStrike" dirty="0" err="1">
                          <a:solidFill>
                            <a:schemeClr val="bg1"/>
                          </a:solidFill>
                          <a:effectLst/>
                          <a:latin typeface="Calibri" panose="020F0502020204030204" pitchFamily="34" charset="0"/>
                        </a:rPr>
                        <a:t>Sentiment</a:t>
                      </a:r>
                      <a:endParaRPr lang="pt-PT" sz="1100" b="1" i="0" u="none" strike="noStrike" dirty="0">
                        <a:solidFill>
                          <a:schemeClr val="bg1"/>
                        </a:solidFill>
                        <a:effectLst/>
                        <a:latin typeface="Calibri" panose="020F0502020204030204" pitchFamily="34" charset="0"/>
                      </a:endParaRPr>
                    </a:p>
                  </a:txBody>
                  <a:tcPr marL="6350" marR="6350" marT="6350" marB="0" anchor="ctr"/>
                </a:tc>
                <a:tc>
                  <a:txBody>
                    <a:bodyPr/>
                    <a:lstStyle/>
                    <a:p>
                      <a:pPr algn="ctr" fontAlgn="t"/>
                      <a:r>
                        <a:rPr lang="pt-PT" sz="1100" b="1" i="0" u="none" strike="noStrike" dirty="0" err="1">
                          <a:solidFill>
                            <a:schemeClr val="bg1"/>
                          </a:solidFill>
                          <a:effectLst/>
                          <a:latin typeface="Calibri" panose="020F0502020204030204" pitchFamily="34" charset="0"/>
                        </a:rPr>
                        <a:t>Score_rating</a:t>
                      </a:r>
                      <a:endParaRPr lang="pt-PT" sz="1100" b="1" i="0" u="none" strike="noStrike" dirty="0">
                        <a:solidFill>
                          <a:schemeClr val="bg1"/>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951958913"/>
                  </a:ext>
                </a:extLst>
              </a:tr>
              <a:tr h="0">
                <a:tc>
                  <a:txBody>
                    <a:bodyPr/>
                    <a:lstStyle/>
                    <a:p>
                      <a:pPr algn="ctr" fontAlgn="t"/>
                      <a:r>
                        <a:rPr lang="pt-PT" sz="1100" b="1" i="0" u="none" strike="noStrike">
                          <a:solidFill>
                            <a:schemeClr val="bg1"/>
                          </a:solidFill>
                          <a:effectLst/>
                          <a:latin typeface="Calibri" panose="020F0502020204030204" pitchFamily="34" charset="0"/>
                        </a:rPr>
                        <a:t>0</a:t>
                      </a:r>
                    </a:p>
                  </a:txBody>
                  <a:tcPr marL="6350" marR="6350" marT="6350" marB="0"/>
                </a:tc>
                <a:tc>
                  <a:txBody>
                    <a:bodyPr/>
                    <a:lstStyle/>
                    <a:p>
                      <a:pPr algn="l" fontAlgn="b"/>
                      <a:r>
                        <a:rPr lang="pt-PT" sz="1100" b="0" i="0" u="none" strike="noStrike" dirty="0">
                          <a:solidFill>
                            <a:srgbClr val="000000"/>
                          </a:solidFill>
                          <a:effectLst/>
                          <a:latin typeface="Calibri" panose="020F0502020204030204" pitchFamily="34" charset="0"/>
                        </a:rPr>
                        <a:t>S&amp;P 500 Index</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4224.46</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1.18%</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49.25</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Sell</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0.018344</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-1</a:t>
                      </a:r>
                    </a:p>
                  </a:txBody>
                  <a:tcPr marL="6350" marR="6350" marT="6350" marB="0" anchor="ctr"/>
                </a:tc>
                <a:extLst>
                  <a:ext uri="{0D108BD9-81ED-4DB2-BD59-A6C34878D82A}">
                    <a16:rowId xmlns:a16="http://schemas.microsoft.com/office/drawing/2014/main" val="2514393212"/>
                  </a:ext>
                </a:extLst>
              </a:tr>
              <a:tr h="0">
                <a:tc>
                  <a:txBody>
                    <a:bodyPr/>
                    <a:lstStyle/>
                    <a:p>
                      <a:pPr algn="ctr" fontAlgn="t"/>
                      <a:r>
                        <a:rPr lang="pt-PT" sz="1100" b="1" i="0" u="none" strike="noStrike">
                          <a:solidFill>
                            <a:schemeClr val="bg1"/>
                          </a:solidFill>
                          <a:effectLst/>
                          <a:latin typeface="Calibri" panose="020F0502020204030204" pitchFamily="34" charset="0"/>
                        </a:rPr>
                        <a:t>1</a:t>
                      </a:r>
                    </a:p>
                  </a:txBody>
                  <a:tcPr marL="6350" marR="6350" marT="6350" marB="0"/>
                </a:tc>
                <a:tc>
                  <a:txBody>
                    <a:bodyPr/>
                    <a:lstStyle/>
                    <a:p>
                      <a:pPr algn="l" fontAlgn="b"/>
                      <a:r>
                        <a:rPr lang="pt-PT" sz="1100" b="0" i="0" u="none" strike="noStrike">
                          <a:solidFill>
                            <a:srgbClr val="000000"/>
                          </a:solidFill>
                          <a:effectLst/>
                          <a:latin typeface="Calibri" panose="020F0502020204030204" pitchFamily="34" charset="0"/>
                        </a:rPr>
                        <a:t>US Composite Index</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12618.59</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1.02%</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127.85</a:t>
                      </a:r>
                    </a:p>
                  </a:txBody>
                  <a:tcPr marL="6350" marR="6350" marT="6350" marB="0" anchor="ctr"/>
                </a:tc>
                <a:tc>
                  <a:txBody>
                    <a:bodyPr/>
                    <a:lstStyle/>
                    <a:p>
                      <a:pPr algn="ctr" fontAlgn="b"/>
                      <a:r>
                        <a:rPr lang="pt-PT" sz="1100" b="0" i="0" u="none" strike="noStrike" dirty="0" err="1">
                          <a:solidFill>
                            <a:srgbClr val="000000"/>
                          </a:solidFill>
                          <a:effectLst/>
                          <a:latin typeface="Calibri" panose="020F0502020204030204" pitchFamily="34" charset="0"/>
                        </a:rPr>
                        <a:t>Sell</a:t>
                      </a:r>
                      <a:endParaRPr lang="pt-PT"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0.045972</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-1</a:t>
                      </a:r>
                    </a:p>
                  </a:txBody>
                  <a:tcPr marL="6350" marR="6350" marT="6350" marB="0" anchor="ctr"/>
                </a:tc>
                <a:extLst>
                  <a:ext uri="{0D108BD9-81ED-4DB2-BD59-A6C34878D82A}">
                    <a16:rowId xmlns:a16="http://schemas.microsoft.com/office/drawing/2014/main" val="2631017839"/>
                  </a:ext>
                </a:extLst>
              </a:tr>
              <a:tr h="0">
                <a:tc>
                  <a:txBody>
                    <a:bodyPr/>
                    <a:lstStyle/>
                    <a:p>
                      <a:pPr algn="ctr" fontAlgn="t"/>
                      <a:r>
                        <a:rPr lang="pt-PT" sz="1100" b="1" i="0" u="none" strike="noStrike" dirty="0">
                          <a:solidFill>
                            <a:schemeClr val="bg1"/>
                          </a:solidFill>
                          <a:effectLst/>
                          <a:latin typeface="Calibri" panose="020F0502020204030204" pitchFamily="34" charset="0"/>
                        </a:rPr>
                        <a:t>2</a:t>
                      </a:r>
                    </a:p>
                  </a:txBody>
                  <a:tcPr marL="6350" marR="6350" marT="6350" marB="0"/>
                </a:tc>
                <a:tc>
                  <a:txBody>
                    <a:bodyPr/>
                    <a:lstStyle/>
                    <a:p>
                      <a:pPr algn="l" fontAlgn="b"/>
                      <a:r>
                        <a:rPr lang="en-US" sz="1100" b="0" i="0" u="none" strike="noStrike" dirty="0">
                          <a:solidFill>
                            <a:srgbClr val="000000"/>
                          </a:solidFill>
                          <a:effectLst/>
                          <a:latin typeface="Calibri" panose="020F0502020204030204" pitchFamily="34" charset="0"/>
                        </a:rPr>
                        <a:t>Dow Jones Industrial Average Index</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33584.48</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1.04%</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344.29</a:t>
                      </a:r>
                    </a:p>
                  </a:txBody>
                  <a:tcPr marL="6350" marR="6350" marT="6350" marB="0" anchor="ctr"/>
                </a:tc>
                <a:tc>
                  <a:txBody>
                    <a:bodyPr/>
                    <a:lstStyle/>
                    <a:p>
                      <a:pPr algn="ctr" fontAlgn="b"/>
                      <a:r>
                        <a:rPr lang="pt-PT" sz="1100" b="0" i="0" u="none" strike="noStrike" dirty="0" err="1">
                          <a:solidFill>
                            <a:srgbClr val="000000"/>
                          </a:solidFill>
                          <a:effectLst/>
                          <a:latin typeface="Calibri" panose="020F0502020204030204" pitchFamily="34" charset="0"/>
                        </a:rPr>
                        <a:t>Sell</a:t>
                      </a:r>
                      <a:endParaRPr lang="pt-PT"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0.075101</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-1</a:t>
                      </a:r>
                    </a:p>
                  </a:txBody>
                  <a:tcPr marL="6350" marR="6350" marT="6350" marB="0" anchor="ctr"/>
                </a:tc>
                <a:extLst>
                  <a:ext uri="{0D108BD9-81ED-4DB2-BD59-A6C34878D82A}">
                    <a16:rowId xmlns:a16="http://schemas.microsoft.com/office/drawing/2014/main" val="3670337447"/>
                  </a:ext>
                </a:extLst>
              </a:tr>
              <a:tr h="0">
                <a:tc>
                  <a:txBody>
                    <a:bodyPr/>
                    <a:lstStyle/>
                    <a:p>
                      <a:pPr algn="ctr" fontAlgn="t"/>
                      <a:r>
                        <a:rPr lang="pt-PT" sz="1100" b="1" i="0" u="none" strike="noStrike">
                          <a:solidFill>
                            <a:schemeClr val="bg1"/>
                          </a:solidFill>
                          <a:effectLst/>
                          <a:latin typeface="Calibri" panose="020F0502020204030204" pitchFamily="34" charset="0"/>
                        </a:rPr>
                        <a:t>3</a:t>
                      </a:r>
                    </a:p>
                  </a:txBody>
                  <a:tcPr marL="6350" marR="6350" marT="6350" marB="0"/>
                </a:tc>
                <a:tc>
                  <a:txBody>
                    <a:bodyPr/>
                    <a:lstStyle/>
                    <a:p>
                      <a:pPr algn="l" fontAlgn="b"/>
                      <a:r>
                        <a:rPr lang="en-US" sz="1100" b="0" i="0" u="none" strike="noStrike">
                          <a:solidFill>
                            <a:srgbClr val="000000"/>
                          </a:solidFill>
                          <a:effectLst/>
                          <a:latin typeface="Calibri" panose="020F0502020204030204" pitchFamily="34" charset="0"/>
                        </a:rPr>
                        <a:t>Volatility S&amp;P 500 Index</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30.04</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−10.38%</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−3.48</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Buy</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-0.03</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1</a:t>
                      </a:r>
                    </a:p>
                  </a:txBody>
                  <a:tcPr marL="6350" marR="6350" marT="6350" marB="0" anchor="ctr"/>
                </a:tc>
                <a:extLst>
                  <a:ext uri="{0D108BD9-81ED-4DB2-BD59-A6C34878D82A}">
                    <a16:rowId xmlns:a16="http://schemas.microsoft.com/office/drawing/2014/main" val="1833858236"/>
                  </a:ext>
                </a:extLst>
              </a:tr>
              <a:tr h="0">
                <a:tc>
                  <a:txBody>
                    <a:bodyPr/>
                    <a:lstStyle/>
                    <a:p>
                      <a:pPr algn="ctr" fontAlgn="t"/>
                      <a:r>
                        <a:rPr lang="pt-PT" sz="1100" b="1" i="0" u="none" strike="noStrike" dirty="0">
                          <a:solidFill>
                            <a:schemeClr val="bg1"/>
                          </a:solidFill>
                          <a:effectLst/>
                          <a:latin typeface="Calibri" panose="020F0502020204030204" pitchFamily="34" charset="0"/>
                        </a:rPr>
                        <a:t>4</a:t>
                      </a:r>
                    </a:p>
                  </a:txBody>
                  <a:tcPr marL="6350" marR="6350" marT="6350" marB="0"/>
                </a:tc>
                <a:tc>
                  <a:txBody>
                    <a:bodyPr/>
                    <a:lstStyle/>
                    <a:p>
                      <a:pPr algn="l" fontAlgn="b"/>
                      <a:r>
                        <a:rPr lang="pt-PT" sz="1100" b="0" i="0" u="none" strike="noStrike" dirty="0">
                          <a:solidFill>
                            <a:srgbClr val="000000"/>
                          </a:solidFill>
                          <a:effectLst/>
                          <a:latin typeface="Calibri" panose="020F0502020204030204" pitchFamily="34" charset="0"/>
                        </a:rPr>
                        <a:t>S&amp;P/TSX </a:t>
                      </a:r>
                      <a:r>
                        <a:rPr lang="pt-PT" sz="1100" b="0" i="0" u="none" strike="noStrike" dirty="0" err="1">
                          <a:solidFill>
                            <a:srgbClr val="000000"/>
                          </a:solidFill>
                          <a:effectLst/>
                          <a:latin typeface="Calibri" panose="020F0502020204030204" pitchFamily="34" charset="0"/>
                        </a:rPr>
                        <a:t>Composite</a:t>
                      </a:r>
                      <a:r>
                        <a:rPr lang="pt-PT" sz="1100" b="0" i="0" u="none" strike="noStrike" dirty="0">
                          <a:solidFill>
                            <a:srgbClr val="000000"/>
                          </a:solidFill>
                          <a:effectLst/>
                          <a:latin typeface="Calibri" panose="020F0502020204030204" pitchFamily="34" charset="0"/>
                        </a:rPr>
                        <a:t> Index</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20812.14</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0.59%</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121.33</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Sell</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-0.0657</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-1</a:t>
                      </a:r>
                    </a:p>
                  </a:txBody>
                  <a:tcPr marL="6350" marR="6350" marT="6350" marB="0" anchor="ctr"/>
                </a:tc>
                <a:extLst>
                  <a:ext uri="{0D108BD9-81ED-4DB2-BD59-A6C34878D82A}">
                    <a16:rowId xmlns:a16="http://schemas.microsoft.com/office/drawing/2014/main" val="1064420663"/>
                  </a:ext>
                </a:extLst>
              </a:tr>
              <a:tr h="0">
                <a:tc>
                  <a:txBody>
                    <a:bodyPr/>
                    <a:lstStyle/>
                    <a:p>
                      <a:pPr algn="ctr" fontAlgn="t"/>
                      <a:r>
                        <a:rPr lang="pt-PT" sz="1100" b="1" i="0" u="none" strike="noStrike">
                          <a:solidFill>
                            <a:schemeClr val="bg1"/>
                          </a:solidFill>
                          <a:effectLst/>
                          <a:latin typeface="Calibri" panose="020F0502020204030204" pitchFamily="34" charset="0"/>
                        </a:rPr>
                        <a:t>5</a:t>
                      </a:r>
                    </a:p>
                  </a:txBody>
                  <a:tcPr marL="6350" marR="6350" marT="6350" marB="0"/>
                </a:tc>
                <a:tc>
                  <a:txBody>
                    <a:bodyPr/>
                    <a:lstStyle/>
                    <a:p>
                      <a:pPr algn="l" fontAlgn="b"/>
                      <a:r>
                        <a:rPr lang="pt-PT" sz="1100" b="0" i="0" u="none" strike="noStrike">
                          <a:solidFill>
                            <a:srgbClr val="000000"/>
                          </a:solidFill>
                          <a:effectLst/>
                          <a:latin typeface="Calibri" panose="020F0502020204030204" pitchFamily="34" charset="0"/>
                        </a:rPr>
                        <a:t>UK 100 Index</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7425.62</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0.53%</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39.42</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Sell</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0.159773</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-1</a:t>
                      </a:r>
                    </a:p>
                  </a:txBody>
                  <a:tcPr marL="6350" marR="6350" marT="6350" marB="0" anchor="ctr"/>
                </a:tc>
                <a:extLst>
                  <a:ext uri="{0D108BD9-81ED-4DB2-BD59-A6C34878D82A}">
                    <a16:rowId xmlns:a16="http://schemas.microsoft.com/office/drawing/2014/main" val="1194582483"/>
                  </a:ext>
                </a:extLst>
              </a:tr>
              <a:tr h="0">
                <a:tc>
                  <a:txBody>
                    <a:bodyPr/>
                    <a:lstStyle/>
                    <a:p>
                      <a:pPr algn="ctr" fontAlgn="t"/>
                      <a:r>
                        <a:rPr lang="pt-PT" sz="1100" b="1" i="0" u="none" strike="noStrike">
                          <a:solidFill>
                            <a:schemeClr val="bg1"/>
                          </a:solidFill>
                          <a:effectLst/>
                          <a:latin typeface="Calibri" panose="020F0502020204030204" pitchFamily="34" charset="0"/>
                        </a:rPr>
                        <a:t>6</a:t>
                      </a:r>
                    </a:p>
                  </a:txBody>
                  <a:tcPr marL="6350" marR="6350" marT="6350" marB="0"/>
                </a:tc>
                <a:tc>
                  <a:txBody>
                    <a:bodyPr/>
                    <a:lstStyle/>
                    <a:p>
                      <a:pPr algn="l" fontAlgn="b"/>
                      <a:r>
                        <a:rPr lang="pt-PT" sz="1100" b="0" i="0" u="none" strike="noStrike" dirty="0">
                          <a:solidFill>
                            <a:srgbClr val="000000"/>
                          </a:solidFill>
                          <a:effectLst/>
                          <a:latin typeface="Calibri" panose="020F0502020204030204" pitchFamily="34" charset="0"/>
                        </a:rPr>
                        <a:t>DAX Index</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13793.94</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0.27%</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37.54</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Sell</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-0.01681</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-1</a:t>
                      </a:r>
                    </a:p>
                  </a:txBody>
                  <a:tcPr marL="6350" marR="6350" marT="6350" marB="0" anchor="ctr"/>
                </a:tc>
                <a:extLst>
                  <a:ext uri="{0D108BD9-81ED-4DB2-BD59-A6C34878D82A}">
                    <a16:rowId xmlns:a16="http://schemas.microsoft.com/office/drawing/2014/main" val="2127709211"/>
                  </a:ext>
                </a:extLst>
              </a:tr>
              <a:tr h="0">
                <a:tc>
                  <a:txBody>
                    <a:bodyPr/>
                    <a:lstStyle/>
                    <a:p>
                      <a:pPr algn="ctr" fontAlgn="t"/>
                      <a:r>
                        <a:rPr lang="pt-PT" sz="1100" b="1" i="0" u="none" strike="noStrike" dirty="0">
                          <a:solidFill>
                            <a:schemeClr val="bg1"/>
                          </a:solidFill>
                          <a:effectLst/>
                          <a:latin typeface="Calibri" panose="020F0502020204030204" pitchFamily="34" charset="0"/>
                        </a:rPr>
                        <a:t>7</a:t>
                      </a:r>
                    </a:p>
                  </a:txBody>
                  <a:tcPr marL="6350" marR="6350" marT="6350" marB="0"/>
                </a:tc>
                <a:tc>
                  <a:txBody>
                    <a:bodyPr/>
                    <a:lstStyle/>
                    <a:p>
                      <a:pPr algn="l" fontAlgn="b"/>
                      <a:r>
                        <a:rPr lang="pt-PT" sz="1100" b="0" i="0" u="none" strike="noStrike" dirty="0">
                          <a:solidFill>
                            <a:srgbClr val="000000"/>
                          </a:solidFill>
                          <a:effectLst/>
                          <a:latin typeface="Calibri" panose="020F0502020204030204" pitchFamily="34" charset="0"/>
                        </a:rPr>
                        <a:t>CAC 40 Index</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6445.26</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0.48%</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30.69</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Sell</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0.1</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-1</a:t>
                      </a:r>
                    </a:p>
                  </a:txBody>
                  <a:tcPr marL="6350" marR="6350" marT="6350" marB="0" anchor="ctr"/>
                </a:tc>
                <a:extLst>
                  <a:ext uri="{0D108BD9-81ED-4DB2-BD59-A6C34878D82A}">
                    <a16:rowId xmlns:a16="http://schemas.microsoft.com/office/drawing/2014/main" val="1350319246"/>
                  </a:ext>
                </a:extLst>
              </a:tr>
              <a:tr h="0">
                <a:tc>
                  <a:txBody>
                    <a:bodyPr/>
                    <a:lstStyle/>
                    <a:p>
                      <a:pPr algn="ctr" fontAlgn="t"/>
                      <a:r>
                        <a:rPr lang="pt-PT" sz="1100" b="1" i="0" u="none" strike="noStrike" dirty="0">
                          <a:solidFill>
                            <a:schemeClr val="bg1"/>
                          </a:solidFill>
                          <a:effectLst/>
                          <a:latin typeface="Calibri" panose="020F0502020204030204" pitchFamily="34" charset="0"/>
                        </a:rPr>
                        <a:t>8</a:t>
                      </a:r>
                    </a:p>
                  </a:txBody>
                  <a:tcPr marL="6350" marR="6350" marT="6350" marB="0"/>
                </a:tc>
                <a:tc>
                  <a:txBody>
                    <a:bodyPr/>
                    <a:lstStyle/>
                    <a:p>
                      <a:pPr algn="l" fontAlgn="b"/>
                      <a:r>
                        <a:rPr lang="pt-PT" sz="1100" b="0" i="0" u="none" strike="noStrike" dirty="0">
                          <a:solidFill>
                            <a:srgbClr val="000000"/>
                          </a:solidFill>
                          <a:effectLst/>
                          <a:latin typeface="Calibri" panose="020F0502020204030204" pitchFamily="34" charset="0"/>
                        </a:rPr>
                        <a:t>Milano </a:t>
                      </a:r>
                      <a:r>
                        <a:rPr lang="pt-PT" sz="1100" b="0" i="0" u="none" strike="noStrike" dirty="0" err="1">
                          <a:solidFill>
                            <a:srgbClr val="000000"/>
                          </a:solidFill>
                          <a:effectLst/>
                          <a:latin typeface="Calibri" panose="020F0502020204030204" pitchFamily="34" charset="0"/>
                        </a:rPr>
                        <a:t>Italia</a:t>
                      </a:r>
                      <a:r>
                        <a:rPr lang="pt-PT" sz="1100" b="0" i="0" u="none" strike="noStrike" dirty="0">
                          <a:solidFill>
                            <a:srgbClr val="000000"/>
                          </a:solidFill>
                          <a:effectLst/>
                          <a:latin typeface="Calibri" panose="020F0502020204030204" pitchFamily="34" charset="0"/>
                        </a:rPr>
                        <a:t> </a:t>
                      </a:r>
                      <a:r>
                        <a:rPr lang="pt-PT" sz="1100" b="0" i="0" u="none" strike="noStrike" dirty="0" err="1">
                          <a:solidFill>
                            <a:srgbClr val="000000"/>
                          </a:solidFill>
                          <a:effectLst/>
                          <a:latin typeface="Calibri" panose="020F0502020204030204" pitchFamily="34" charset="0"/>
                        </a:rPr>
                        <a:t>Borsa</a:t>
                      </a:r>
                      <a:r>
                        <a:rPr lang="pt-PT" sz="1100" b="0" i="0" u="none" strike="noStrike" dirty="0">
                          <a:solidFill>
                            <a:srgbClr val="000000"/>
                          </a:solidFill>
                          <a:effectLst/>
                          <a:latin typeface="Calibri" panose="020F0502020204030204" pitchFamily="34" charset="0"/>
                        </a:rPr>
                        <a:t> Index</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23830.12</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0.63%</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148.37</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Sell</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0.071364</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-1</a:t>
                      </a:r>
                    </a:p>
                  </a:txBody>
                  <a:tcPr marL="6350" marR="6350" marT="6350" marB="0" anchor="ctr"/>
                </a:tc>
                <a:extLst>
                  <a:ext uri="{0D108BD9-81ED-4DB2-BD59-A6C34878D82A}">
                    <a16:rowId xmlns:a16="http://schemas.microsoft.com/office/drawing/2014/main" val="653187121"/>
                  </a:ext>
                </a:extLst>
              </a:tr>
              <a:tr h="0">
                <a:tc>
                  <a:txBody>
                    <a:bodyPr/>
                    <a:lstStyle/>
                    <a:p>
                      <a:pPr algn="ctr" fontAlgn="t"/>
                      <a:r>
                        <a:rPr lang="pt-PT" sz="1100" b="1" i="0" u="none" strike="noStrike" dirty="0">
                          <a:solidFill>
                            <a:schemeClr val="bg1"/>
                          </a:solidFill>
                          <a:effectLst/>
                          <a:latin typeface="Calibri" panose="020F0502020204030204" pitchFamily="34" charset="0"/>
                        </a:rPr>
                        <a:t>9</a:t>
                      </a:r>
                    </a:p>
                  </a:txBody>
                  <a:tcPr marL="6350" marR="6350" marT="6350" marB="0"/>
                </a:tc>
                <a:tc>
                  <a:txBody>
                    <a:bodyPr/>
                    <a:lstStyle/>
                    <a:p>
                      <a:pPr algn="l" fontAlgn="b"/>
                      <a:r>
                        <a:rPr lang="pt-PT" sz="1100" b="0" i="0" u="none" strike="noStrike" dirty="0" err="1">
                          <a:solidFill>
                            <a:srgbClr val="000000"/>
                          </a:solidFill>
                          <a:effectLst/>
                          <a:latin typeface="Calibri" panose="020F0502020204030204" pitchFamily="34" charset="0"/>
                        </a:rPr>
                        <a:t>Nikkei</a:t>
                      </a:r>
                      <a:r>
                        <a:rPr lang="pt-PT" sz="1100" b="0" i="0" u="none" strike="noStrike" dirty="0">
                          <a:solidFill>
                            <a:srgbClr val="000000"/>
                          </a:solidFill>
                          <a:effectLst/>
                          <a:latin typeface="Calibri" panose="020F0502020204030204" pitchFamily="34" charset="0"/>
                        </a:rPr>
                        <a:t> 225 Index</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26386.41</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−1.17%</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−313.63</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Strong Sell</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0.068056</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-2</a:t>
                      </a:r>
                    </a:p>
                  </a:txBody>
                  <a:tcPr marL="6350" marR="6350" marT="6350" marB="0" anchor="ctr"/>
                </a:tc>
                <a:extLst>
                  <a:ext uri="{0D108BD9-81ED-4DB2-BD59-A6C34878D82A}">
                    <a16:rowId xmlns:a16="http://schemas.microsoft.com/office/drawing/2014/main" val="3869664599"/>
                  </a:ext>
                </a:extLst>
              </a:tr>
              <a:tr h="0">
                <a:tc>
                  <a:txBody>
                    <a:bodyPr/>
                    <a:lstStyle/>
                    <a:p>
                      <a:pPr algn="ctr" fontAlgn="t"/>
                      <a:r>
                        <a:rPr lang="pt-PT" sz="1100" b="1" i="0" u="none" strike="noStrike" dirty="0">
                          <a:solidFill>
                            <a:schemeClr val="bg1"/>
                          </a:solidFill>
                          <a:effectLst/>
                          <a:latin typeface="Calibri" panose="020F0502020204030204" pitchFamily="34" charset="0"/>
                        </a:rPr>
                        <a:t>10</a:t>
                      </a:r>
                    </a:p>
                  </a:txBody>
                  <a:tcPr marL="6350" marR="6350" marT="6350" marB="0"/>
                </a:tc>
                <a:tc>
                  <a:txBody>
                    <a:bodyPr/>
                    <a:lstStyle/>
                    <a:p>
                      <a:pPr algn="l" fontAlgn="b"/>
                      <a:r>
                        <a:rPr lang="en-US" sz="1100" b="0" i="0" u="none" strike="noStrike" dirty="0">
                          <a:solidFill>
                            <a:srgbClr val="000000"/>
                          </a:solidFill>
                          <a:effectLst/>
                          <a:latin typeface="Calibri" panose="020F0502020204030204" pitchFamily="34" charset="0"/>
                        </a:rPr>
                        <a:t>Korea Composite Stock Price Index</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2639.07</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−1.10%</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−29.25</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Strong Sell</a:t>
                      </a:r>
                    </a:p>
                  </a:txBody>
                  <a:tcPr marL="6350" marR="6350" marT="6350" marB="0" anchor="ctr"/>
                </a:tc>
                <a:tc>
                  <a:txBody>
                    <a:bodyPr/>
                    <a:lstStyle/>
                    <a:p>
                      <a:pPr algn="ctr" fontAlgn="b"/>
                      <a:r>
                        <a:rPr lang="pt-PT" sz="1100" b="0" i="0" u="none" strike="noStrike">
                          <a:solidFill>
                            <a:srgbClr val="000000"/>
                          </a:solidFill>
                          <a:effectLst/>
                          <a:latin typeface="Calibri" panose="020F0502020204030204" pitchFamily="34" charset="0"/>
                        </a:rPr>
                        <a:t>0.147315</a:t>
                      </a:r>
                    </a:p>
                  </a:txBody>
                  <a:tcPr marL="6350" marR="6350" marT="6350" marB="0" anchor="ctr"/>
                </a:tc>
                <a:tc>
                  <a:txBody>
                    <a:bodyPr/>
                    <a:lstStyle/>
                    <a:p>
                      <a:pPr algn="ctr" fontAlgn="b"/>
                      <a:r>
                        <a:rPr lang="pt-PT" sz="1100" b="0" i="0" u="none" strike="noStrike" dirty="0">
                          <a:solidFill>
                            <a:srgbClr val="000000"/>
                          </a:solidFill>
                          <a:effectLst/>
                          <a:latin typeface="Calibri" panose="020F0502020204030204" pitchFamily="34" charset="0"/>
                        </a:rPr>
                        <a:t>-2</a:t>
                      </a:r>
                    </a:p>
                  </a:txBody>
                  <a:tcPr marL="6350" marR="6350" marT="6350" marB="0" anchor="ctr"/>
                </a:tc>
                <a:extLst>
                  <a:ext uri="{0D108BD9-81ED-4DB2-BD59-A6C34878D82A}">
                    <a16:rowId xmlns:a16="http://schemas.microsoft.com/office/drawing/2014/main" val="1960196241"/>
                  </a:ext>
                </a:extLst>
              </a:tr>
            </a:tbl>
          </a:graphicData>
        </a:graphic>
      </p:graphicFrame>
      <p:sp>
        <p:nvSpPr>
          <p:cNvPr id="10" name="Rectangle 9">
            <a:extLst>
              <a:ext uri="{FF2B5EF4-FFF2-40B4-BE49-F238E27FC236}">
                <a16:creationId xmlns:a16="http://schemas.microsoft.com/office/drawing/2014/main" id="{156AA491-1DEA-4F41-A7B6-390F5FB13E76}"/>
              </a:ext>
            </a:extLst>
          </p:cNvPr>
          <p:cNvSpPr/>
          <p:nvPr/>
        </p:nvSpPr>
        <p:spPr>
          <a:xfrm>
            <a:off x="7752080" y="3525520"/>
            <a:ext cx="4439920" cy="28308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pic>
        <p:nvPicPr>
          <p:cNvPr id="6146" name="Picture 2">
            <a:extLst>
              <a:ext uri="{FF2B5EF4-FFF2-40B4-BE49-F238E27FC236}">
                <a16:creationId xmlns:a16="http://schemas.microsoft.com/office/drawing/2014/main" id="{30D2BF68-7A71-4A0E-841B-98DA972C87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0360" y="3563892"/>
            <a:ext cx="4023360" cy="2754086"/>
          </a:xfrm>
          <a:prstGeom prst="rect">
            <a:avLst/>
          </a:prstGeom>
          <a:noFill/>
          <a:extLst>
            <a:ext uri="{909E8E84-426E-40DD-AFC4-6F175D3DCCD1}">
              <a14:hiddenFill xmlns:a14="http://schemas.microsoft.com/office/drawing/2010/main">
                <a:solidFill>
                  <a:srgbClr val="FFFFFF"/>
                </a:solidFill>
              </a14:hiddenFill>
            </a:ext>
          </a:extLst>
        </p:spPr>
      </p:pic>
      <p:sp>
        <p:nvSpPr>
          <p:cNvPr id="16" name="Footer Placeholder 2">
            <a:extLst>
              <a:ext uri="{FF2B5EF4-FFF2-40B4-BE49-F238E27FC236}">
                <a16:creationId xmlns:a16="http://schemas.microsoft.com/office/drawing/2014/main" id="{9D08B502-98E2-49EB-873C-69E0B1322DCF}"/>
              </a:ext>
            </a:extLst>
          </p:cNvPr>
          <p:cNvSpPr txBox="1">
            <a:spLocks/>
          </p:cNvSpPr>
          <p:nvPr/>
        </p:nvSpPr>
        <p:spPr>
          <a:xfrm>
            <a:off x="7675773" y="6394722"/>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Correlation Matrix </a:t>
            </a:r>
          </a:p>
        </p:txBody>
      </p:sp>
      <p:pic>
        <p:nvPicPr>
          <p:cNvPr id="12" name="Picture 11">
            <a:extLst>
              <a:ext uri="{FF2B5EF4-FFF2-40B4-BE49-F238E27FC236}">
                <a16:creationId xmlns:a16="http://schemas.microsoft.com/office/drawing/2014/main" id="{CDE8BEE0-124F-4B07-9D96-29CDBACE9562}"/>
              </a:ext>
            </a:extLst>
          </p:cNvPr>
          <p:cNvPicPr>
            <a:picLocks noChangeAspect="1"/>
          </p:cNvPicPr>
          <p:nvPr/>
        </p:nvPicPr>
        <p:blipFill>
          <a:blip r:embed="rId3"/>
          <a:stretch>
            <a:fillRect/>
          </a:stretch>
        </p:blipFill>
        <p:spPr>
          <a:xfrm>
            <a:off x="744137" y="4381649"/>
            <a:ext cx="3276768" cy="577880"/>
          </a:xfrm>
          <a:prstGeom prst="rect">
            <a:avLst/>
          </a:prstGeom>
        </p:spPr>
      </p:pic>
      <p:pic>
        <p:nvPicPr>
          <p:cNvPr id="14" name="Picture 13">
            <a:extLst>
              <a:ext uri="{FF2B5EF4-FFF2-40B4-BE49-F238E27FC236}">
                <a16:creationId xmlns:a16="http://schemas.microsoft.com/office/drawing/2014/main" id="{B2A62A74-49D6-49A5-871A-184ED3226684}"/>
              </a:ext>
            </a:extLst>
          </p:cNvPr>
          <p:cNvPicPr>
            <a:picLocks noChangeAspect="1"/>
          </p:cNvPicPr>
          <p:nvPr/>
        </p:nvPicPr>
        <p:blipFill>
          <a:blip r:embed="rId4"/>
          <a:stretch>
            <a:fillRect/>
          </a:stretch>
        </p:blipFill>
        <p:spPr>
          <a:xfrm>
            <a:off x="744137" y="5130862"/>
            <a:ext cx="3524431" cy="527077"/>
          </a:xfrm>
          <a:prstGeom prst="rect">
            <a:avLst/>
          </a:prstGeom>
        </p:spPr>
      </p:pic>
      <p:pic>
        <p:nvPicPr>
          <p:cNvPr id="17" name="Picture 16">
            <a:extLst>
              <a:ext uri="{FF2B5EF4-FFF2-40B4-BE49-F238E27FC236}">
                <a16:creationId xmlns:a16="http://schemas.microsoft.com/office/drawing/2014/main" id="{95EF70AB-09A3-4CC5-9250-4318BFEC1713}"/>
              </a:ext>
            </a:extLst>
          </p:cNvPr>
          <p:cNvPicPr>
            <a:picLocks noChangeAspect="1"/>
          </p:cNvPicPr>
          <p:nvPr/>
        </p:nvPicPr>
        <p:blipFill>
          <a:blip r:embed="rId5"/>
          <a:stretch>
            <a:fillRect/>
          </a:stretch>
        </p:blipFill>
        <p:spPr>
          <a:xfrm>
            <a:off x="737225" y="5754839"/>
            <a:ext cx="3943553" cy="514376"/>
          </a:xfrm>
          <a:prstGeom prst="rect">
            <a:avLst/>
          </a:prstGeom>
        </p:spPr>
      </p:pic>
      <p:graphicFrame>
        <p:nvGraphicFramePr>
          <p:cNvPr id="2" name="Table 1">
            <a:extLst>
              <a:ext uri="{FF2B5EF4-FFF2-40B4-BE49-F238E27FC236}">
                <a16:creationId xmlns:a16="http://schemas.microsoft.com/office/drawing/2014/main" id="{A0C0F68C-F8BA-0CB1-19D2-22927EF922A6}"/>
              </a:ext>
            </a:extLst>
          </p:cNvPr>
          <p:cNvGraphicFramePr>
            <a:graphicFrameLocks noGrp="1"/>
          </p:cNvGraphicFramePr>
          <p:nvPr>
            <p:extLst>
              <p:ext uri="{D42A27DB-BD31-4B8C-83A1-F6EECF244321}">
                <p14:modId xmlns:p14="http://schemas.microsoft.com/office/powerpoint/2010/main" val="1866974780"/>
              </p:ext>
            </p:extLst>
          </p:nvPr>
        </p:nvGraphicFramePr>
        <p:xfrm>
          <a:off x="8710863" y="1616297"/>
          <a:ext cx="2521819" cy="1203906"/>
        </p:xfrm>
        <a:graphic>
          <a:graphicData uri="http://schemas.openxmlformats.org/drawingml/2006/table">
            <a:tbl>
              <a:tblPr firstRow="1" firstCol="1">
                <a:tableStyleId>{9DCAF9ED-07DC-4A11-8D7F-57B35C25682E}</a:tableStyleId>
              </a:tblPr>
              <a:tblGrid>
                <a:gridCol w="890735">
                  <a:extLst>
                    <a:ext uri="{9D8B030D-6E8A-4147-A177-3AD203B41FA5}">
                      <a16:colId xmlns:a16="http://schemas.microsoft.com/office/drawing/2014/main" val="2517936589"/>
                    </a:ext>
                  </a:extLst>
                </a:gridCol>
                <a:gridCol w="1631084">
                  <a:extLst>
                    <a:ext uri="{9D8B030D-6E8A-4147-A177-3AD203B41FA5}">
                      <a16:colId xmlns:a16="http://schemas.microsoft.com/office/drawing/2014/main" val="167922998"/>
                    </a:ext>
                  </a:extLst>
                </a:gridCol>
              </a:tblGrid>
              <a:tr h="205614">
                <a:tc gridSpan="2">
                  <a:txBody>
                    <a:bodyPr/>
                    <a:lstStyle/>
                    <a:p>
                      <a:pPr algn="ctr" fontAlgn="ctr"/>
                      <a:r>
                        <a:rPr lang="en-GB" sz="1200" u="none" strike="noStrike" dirty="0" err="1">
                          <a:effectLst/>
                        </a:rPr>
                        <a:t>Score_rating</a:t>
                      </a:r>
                      <a:r>
                        <a:rPr lang="en-GB" sz="1200" u="none" strike="noStrike" dirty="0">
                          <a:effectLst/>
                        </a:rPr>
                        <a:t> : Labels</a:t>
                      </a:r>
                      <a:endParaRPr lang="pt-PT" sz="1200" b="1" i="1" u="none" strike="noStrike" dirty="0">
                        <a:solidFill>
                          <a:srgbClr val="000000"/>
                        </a:solidFill>
                        <a:effectLst/>
                        <a:latin typeface="Calibri" panose="020F0502020204030204" pitchFamily="34" charset="0"/>
                      </a:endParaRPr>
                    </a:p>
                  </a:txBody>
                  <a:tcPr marL="6350" marR="6350" marT="6350" marB="0" anchor="ctr"/>
                </a:tc>
                <a:tc hMerge="1">
                  <a:txBody>
                    <a:bodyPr/>
                    <a:lstStyle/>
                    <a:p>
                      <a:endParaRPr lang="pt-PT"/>
                    </a:p>
                  </a:txBody>
                  <a:tcPr/>
                </a:tc>
                <a:extLst>
                  <a:ext uri="{0D108BD9-81ED-4DB2-BD59-A6C34878D82A}">
                    <a16:rowId xmlns:a16="http://schemas.microsoft.com/office/drawing/2014/main" val="928145676"/>
                  </a:ext>
                </a:extLst>
              </a:tr>
              <a:tr h="381450">
                <a:tc>
                  <a:txBody>
                    <a:bodyPr/>
                    <a:lstStyle/>
                    <a:p>
                      <a:pPr algn="ctr" fontAlgn="b"/>
                      <a:r>
                        <a:rPr lang="en-GB" sz="1200" u="none" strike="noStrike" dirty="0">
                          <a:effectLst/>
                        </a:rPr>
                        <a:t>Strong Sell</a:t>
                      </a:r>
                      <a:endParaRPr lang="pt-PT"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t-PT" sz="1200" u="none" strike="noStrike" dirty="0">
                          <a:effectLst/>
                        </a:rPr>
                        <a:t>-2</a:t>
                      </a:r>
                      <a:endParaRPr lang="pt-PT" sz="1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843636808"/>
                  </a:ext>
                </a:extLst>
              </a:tr>
              <a:tr h="205614">
                <a:tc>
                  <a:txBody>
                    <a:bodyPr/>
                    <a:lstStyle/>
                    <a:p>
                      <a:pPr algn="ctr" fontAlgn="b"/>
                      <a:r>
                        <a:rPr lang="en-GB" sz="1200" u="none" strike="noStrike" dirty="0">
                          <a:effectLst/>
                        </a:rPr>
                        <a:t>Sell</a:t>
                      </a:r>
                      <a:endParaRPr lang="pt-PT"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t-PT" sz="1200" u="none" strike="noStrike" dirty="0">
                          <a:effectLst/>
                        </a:rPr>
                        <a:t>-1</a:t>
                      </a:r>
                      <a:endParaRPr lang="pt-PT" sz="1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038523641"/>
                  </a:ext>
                </a:extLst>
              </a:tr>
              <a:tr h="205614">
                <a:tc>
                  <a:txBody>
                    <a:bodyPr/>
                    <a:lstStyle/>
                    <a:p>
                      <a:pPr algn="ctr" fontAlgn="b"/>
                      <a:r>
                        <a:rPr lang="en-GB" sz="1200" u="none" strike="noStrike" dirty="0">
                          <a:effectLst/>
                        </a:rPr>
                        <a:t>Neutral</a:t>
                      </a:r>
                      <a:endParaRPr lang="pt-PT"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t-PT" sz="1200" u="none" strike="noStrike" dirty="0">
                          <a:effectLst/>
                        </a:rPr>
                        <a:t>0</a:t>
                      </a:r>
                      <a:endParaRPr lang="pt-PT" sz="1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130418073"/>
                  </a:ext>
                </a:extLst>
              </a:tr>
              <a:tr h="205614">
                <a:tc>
                  <a:txBody>
                    <a:bodyPr/>
                    <a:lstStyle/>
                    <a:p>
                      <a:pPr algn="ctr" fontAlgn="b"/>
                      <a:r>
                        <a:rPr lang="en-GB" sz="1200" u="none" strike="noStrike" dirty="0">
                          <a:effectLst/>
                        </a:rPr>
                        <a:t>Buy</a:t>
                      </a:r>
                      <a:endParaRPr lang="pt-PT"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pt-PT" sz="1200" u="none" strike="noStrike" dirty="0">
                          <a:effectLst/>
                        </a:rPr>
                        <a:t>1</a:t>
                      </a:r>
                      <a:endParaRPr lang="pt-PT" sz="1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337699333"/>
                  </a:ext>
                </a:extLst>
              </a:tr>
            </a:tbl>
          </a:graphicData>
        </a:graphic>
      </p:graphicFrame>
      <p:sp>
        <p:nvSpPr>
          <p:cNvPr id="15" name="Footer Placeholder 2">
            <a:extLst>
              <a:ext uri="{FF2B5EF4-FFF2-40B4-BE49-F238E27FC236}">
                <a16:creationId xmlns:a16="http://schemas.microsoft.com/office/drawing/2014/main" id="{7FB23ABF-5C69-529A-9D18-64FD2253062F}"/>
              </a:ext>
            </a:extLst>
          </p:cNvPr>
          <p:cNvSpPr txBox="1">
            <a:spLocks/>
          </p:cNvSpPr>
          <p:nvPr/>
        </p:nvSpPr>
        <p:spPr>
          <a:xfrm>
            <a:off x="8556858" y="2807736"/>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Score_rating</a:t>
            </a:r>
            <a:r>
              <a:rPr lang="en-US" dirty="0"/>
              <a:t> conversion - legend</a:t>
            </a:r>
          </a:p>
        </p:txBody>
      </p:sp>
    </p:spTree>
    <p:extLst>
      <p:ext uri="{BB962C8B-B14F-4D97-AF65-F5344CB8AC3E}">
        <p14:creationId xmlns:p14="http://schemas.microsoft.com/office/powerpoint/2010/main" val="1433880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title="Skyline">
            <a:extLst>
              <a:ext uri="{FF2B5EF4-FFF2-40B4-BE49-F238E27FC236}">
                <a16:creationId xmlns:a16="http://schemas.microsoft.com/office/drawing/2014/main" id="{6B070BD8-8610-4F64-A93A-41F46C39ECA6}"/>
              </a:ext>
            </a:extLst>
          </p:cNvPr>
          <p:cNvPicPr>
            <a:picLocks noGrp="1" noChangeAspect="1"/>
          </p:cNvPicPr>
          <p:nvPr>
            <p:ph type="pic" sz="quarter" idx="13"/>
          </p:nvPr>
        </p:nvPicPr>
        <p:blipFill>
          <a:blip r:embed="rId2"/>
          <a:srcRect t="9408" b="9408"/>
          <a:stretch>
            <a:fillRect/>
          </a:stretch>
        </p:blipFill>
        <p:spPr>
          <a:xfrm>
            <a:off x="359229" y="153848"/>
            <a:ext cx="11473542" cy="6204859"/>
          </a:xfrm>
        </p:spPr>
      </p:pic>
      <p:sp>
        <p:nvSpPr>
          <p:cNvPr id="11" name="Title 10">
            <a:extLst>
              <a:ext uri="{FF2B5EF4-FFF2-40B4-BE49-F238E27FC236}">
                <a16:creationId xmlns:a16="http://schemas.microsoft.com/office/drawing/2014/main" id="{69D4BCF2-C773-495F-A4D5-860FB6A2FA91}"/>
              </a:ext>
            </a:extLst>
          </p:cNvPr>
          <p:cNvSpPr>
            <a:spLocks noGrp="1"/>
          </p:cNvSpPr>
          <p:nvPr>
            <p:ph type="title"/>
          </p:nvPr>
        </p:nvSpPr>
        <p:spPr>
          <a:xfrm>
            <a:off x="359229" y="326570"/>
            <a:ext cx="2963091" cy="939798"/>
          </a:xfrm>
        </p:spPr>
        <p:txBody>
          <a:bodyPr/>
          <a:lstStyle/>
          <a:p>
            <a:r>
              <a:rPr lang="en-US" dirty="0">
                <a:solidFill>
                  <a:schemeClr val="tx1"/>
                </a:solidFill>
              </a:rPr>
              <a:t>To Conclude:</a:t>
            </a:r>
            <a:endParaRPr lang="en-US" b="0" dirty="0">
              <a:solidFill>
                <a:schemeClr val="tx1"/>
              </a:solidFill>
              <a:latin typeface="Calibri Light" panose="020F0302020204030204" pitchFamily="34" charset="0"/>
              <a:cs typeface="Calibri Light" panose="020F0302020204030204" pitchFamily="34" charset="0"/>
            </a:endParaRPr>
          </a:p>
        </p:txBody>
      </p:sp>
      <p:sp>
        <p:nvSpPr>
          <p:cNvPr id="4" name="Title 10">
            <a:extLst>
              <a:ext uri="{FF2B5EF4-FFF2-40B4-BE49-F238E27FC236}">
                <a16:creationId xmlns:a16="http://schemas.microsoft.com/office/drawing/2014/main" id="{585674F5-6783-4E51-8113-59172F7F6281}"/>
              </a:ext>
            </a:extLst>
          </p:cNvPr>
          <p:cNvSpPr txBox="1">
            <a:spLocks/>
          </p:cNvSpPr>
          <p:nvPr/>
        </p:nvSpPr>
        <p:spPr>
          <a:xfrm>
            <a:off x="1253309" y="1513842"/>
            <a:ext cx="8333222" cy="939798"/>
          </a:xfrm>
          <a:prstGeom prst="rect">
            <a:avLst/>
          </a:prstGeom>
          <a:solidFill>
            <a:schemeClr val="bg1">
              <a:alpha val="90000"/>
            </a:schemeClr>
          </a:solidFill>
        </p:spPr>
        <p:txBody>
          <a:bodyPr vert="horz" lIns="288000" tIns="45720" rIns="91440" bIns="0" rtlCol="0" anchor="ctr">
            <a:normAutofit/>
          </a:bodyPr>
          <a:lstStyle>
            <a:lvl1pPr algn="l" defTabSz="914400" rtl="0" eaLnBrk="1" latinLnBrk="0" hangingPunct="1">
              <a:lnSpc>
                <a:spcPct val="90000"/>
              </a:lnSpc>
              <a:spcBef>
                <a:spcPct val="0"/>
              </a:spcBef>
              <a:buNone/>
              <a:defRPr lang="en-IN" sz="3600" b="1" kern="1200">
                <a:solidFill>
                  <a:schemeClr val="tx1"/>
                </a:solidFill>
                <a:latin typeface="+mj-lt"/>
                <a:ea typeface="+mj-ea"/>
                <a:cs typeface="+mj-cs"/>
              </a:defRPr>
            </a:lvl1pPr>
          </a:lstStyle>
          <a:p>
            <a:r>
              <a:rPr lang="en-US" sz="2400" dirty="0"/>
              <a:t>1:The Price is positively impacted by the investor sentiment</a:t>
            </a:r>
            <a:endParaRPr lang="en-US" b="0" dirty="0">
              <a:latin typeface="Calibri Light" panose="020F0302020204030204" pitchFamily="34" charset="0"/>
              <a:cs typeface="Calibri Light" panose="020F0302020204030204" pitchFamily="34" charset="0"/>
            </a:endParaRPr>
          </a:p>
        </p:txBody>
      </p:sp>
      <p:sp>
        <p:nvSpPr>
          <p:cNvPr id="9" name="Title 10">
            <a:extLst>
              <a:ext uri="{FF2B5EF4-FFF2-40B4-BE49-F238E27FC236}">
                <a16:creationId xmlns:a16="http://schemas.microsoft.com/office/drawing/2014/main" id="{F975C5AA-0E04-40B2-96F7-93FD58AC3034}"/>
              </a:ext>
            </a:extLst>
          </p:cNvPr>
          <p:cNvSpPr txBox="1">
            <a:spLocks/>
          </p:cNvSpPr>
          <p:nvPr/>
        </p:nvSpPr>
        <p:spPr>
          <a:xfrm>
            <a:off x="2259149" y="2786379"/>
            <a:ext cx="8043092" cy="1399541"/>
          </a:xfrm>
          <a:prstGeom prst="rect">
            <a:avLst/>
          </a:prstGeom>
          <a:solidFill>
            <a:schemeClr val="bg1">
              <a:alpha val="90000"/>
            </a:schemeClr>
          </a:solidFill>
        </p:spPr>
        <p:txBody>
          <a:bodyPr vert="horz" lIns="288000" tIns="45720" rIns="91440" bIns="0" rtlCol="0" anchor="ctr">
            <a:normAutofit/>
          </a:bodyPr>
          <a:lstStyle>
            <a:lvl1pPr algn="l" defTabSz="914400" rtl="0" eaLnBrk="1" latinLnBrk="0" hangingPunct="1">
              <a:lnSpc>
                <a:spcPct val="90000"/>
              </a:lnSpc>
              <a:spcBef>
                <a:spcPct val="0"/>
              </a:spcBef>
              <a:buNone/>
              <a:defRPr lang="en-IN" sz="3600" b="1" kern="1200">
                <a:solidFill>
                  <a:schemeClr val="tx1"/>
                </a:solidFill>
                <a:latin typeface="+mj-lt"/>
                <a:ea typeface="+mj-ea"/>
                <a:cs typeface="+mj-cs"/>
              </a:defRPr>
            </a:lvl1pPr>
          </a:lstStyle>
          <a:p>
            <a:r>
              <a:rPr lang="en-US" sz="2400" dirty="0"/>
              <a:t>2: The score rating is negatively correlated by the sentiment </a:t>
            </a:r>
            <a:br>
              <a:rPr lang="en-US" sz="2400" dirty="0"/>
            </a:br>
            <a:endParaRPr lang="en-US" sz="2400" dirty="0"/>
          </a:p>
          <a:p>
            <a:r>
              <a:rPr lang="en-US" sz="2400" dirty="0"/>
              <a:t>	Good Feelings -&gt; Buy &amp; Bad Feelings -&gt; Sell </a:t>
            </a:r>
          </a:p>
        </p:txBody>
      </p:sp>
      <p:sp>
        <p:nvSpPr>
          <p:cNvPr id="10" name="Title 10">
            <a:extLst>
              <a:ext uri="{FF2B5EF4-FFF2-40B4-BE49-F238E27FC236}">
                <a16:creationId xmlns:a16="http://schemas.microsoft.com/office/drawing/2014/main" id="{C024756B-D250-41F7-B7F1-34B82A7439BB}"/>
              </a:ext>
            </a:extLst>
          </p:cNvPr>
          <p:cNvSpPr txBox="1">
            <a:spLocks/>
          </p:cNvSpPr>
          <p:nvPr/>
        </p:nvSpPr>
        <p:spPr>
          <a:xfrm>
            <a:off x="2915920" y="4518659"/>
            <a:ext cx="8739622" cy="1332774"/>
          </a:xfrm>
          <a:prstGeom prst="rect">
            <a:avLst/>
          </a:prstGeom>
          <a:solidFill>
            <a:schemeClr val="bg1">
              <a:alpha val="90000"/>
            </a:schemeClr>
          </a:solidFill>
        </p:spPr>
        <p:txBody>
          <a:bodyPr vert="horz" lIns="288000" tIns="45720" rIns="91440" bIns="0" rtlCol="0" anchor="ctr">
            <a:normAutofit/>
          </a:bodyPr>
          <a:lstStyle>
            <a:lvl1pPr algn="l" defTabSz="914400" rtl="0" eaLnBrk="1" latinLnBrk="0" hangingPunct="1">
              <a:lnSpc>
                <a:spcPct val="90000"/>
              </a:lnSpc>
              <a:spcBef>
                <a:spcPct val="0"/>
              </a:spcBef>
              <a:buNone/>
              <a:defRPr lang="en-IN" sz="3600" b="1" kern="1200">
                <a:solidFill>
                  <a:schemeClr val="tx1"/>
                </a:solidFill>
                <a:latin typeface="+mj-lt"/>
                <a:ea typeface="+mj-ea"/>
                <a:cs typeface="+mj-cs"/>
              </a:defRPr>
            </a:lvl1pPr>
          </a:lstStyle>
          <a:p>
            <a:r>
              <a:rPr lang="en-US" sz="2400" dirty="0"/>
              <a:t>Despite this correlation and the impact in the price of both variables (sentiment and Score rating) on the Overall we can conclude that impact in the price is not that significant</a:t>
            </a:r>
          </a:p>
        </p:txBody>
      </p:sp>
    </p:spTree>
    <p:extLst>
      <p:ext uri="{BB962C8B-B14F-4D97-AF65-F5344CB8AC3E}">
        <p14:creationId xmlns:p14="http://schemas.microsoft.com/office/powerpoint/2010/main" val="2009224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6" title="Building image">
            <a:extLst>
              <a:ext uri="{FF2B5EF4-FFF2-40B4-BE49-F238E27FC236}">
                <a16:creationId xmlns:a16="http://schemas.microsoft.com/office/drawing/2014/main" id="{BA026684-ED32-4C82-8EFB-03E9E047EA33}"/>
              </a:ext>
              <a:ext uri="{C183D7F6-B498-43B3-948B-1728B52AA6E4}">
                <adec:decorative xmlns:adec="http://schemas.microsoft.com/office/drawing/2017/decorative" val="0"/>
              </a:ext>
            </a:extLst>
          </p:cNvPr>
          <p:cNvPicPr>
            <a:picLocks noGrp="1" noChangeAspect="1"/>
          </p:cNvPicPr>
          <p:nvPr>
            <p:ph type="pic" sz="quarter" idx="13"/>
          </p:nvPr>
        </p:nvPicPr>
        <p:blipFill>
          <a:blip r:embed="rId2"/>
          <a:srcRect l="20743" r="20743"/>
          <a:stretch>
            <a:fillRect/>
          </a:stretch>
        </p:blipFill>
        <p:spPr/>
      </p:pic>
      <p:sp>
        <p:nvSpPr>
          <p:cNvPr id="19" name="Hexagon 18">
            <a:extLst>
              <a:ext uri="{FF2B5EF4-FFF2-40B4-BE49-F238E27FC236}">
                <a16:creationId xmlns:a16="http://schemas.microsoft.com/office/drawing/2014/main" id="{7CE8B54A-D8B2-498F-ACFB-31AC2DEB83FA}"/>
              </a:ext>
              <a:ext uri="{C183D7F6-B498-43B3-948B-1728B52AA6E4}">
                <adec:decorative xmlns:adec="http://schemas.microsoft.com/office/drawing/2017/decorative" val="1"/>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descr="Company initials and name in grouped text">
            <a:extLst>
              <a:ext uri="{FF2B5EF4-FFF2-40B4-BE49-F238E27FC236}">
                <a16:creationId xmlns:a16="http://schemas.microsoft.com/office/drawing/2014/main" id="{82C4EAC6-3E04-4614-86BA-A23C851754D9}"/>
              </a:ext>
            </a:extLst>
          </p:cNvPr>
          <p:cNvGrpSpPr/>
          <p:nvPr/>
        </p:nvGrpSpPr>
        <p:grpSpPr>
          <a:xfrm>
            <a:off x="3177397" y="2855631"/>
            <a:ext cx="1440523" cy="1127820"/>
            <a:chOff x="3177397" y="2902286"/>
            <a:chExt cx="1440523" cy="1127820"/>
          </a:xfrm>
        </p:grpSpPr>
        <p:sp>
          <p:nvSpPr>
            <p:cNvPr id="21" name="TextBox 20">
              <a:extLst>
                <a:ext uri="{FF2B5EF4-FFF2-40B4-BE49-F238E27FC236}">
                  <a16:creationId xmlns:a16="http://schemas.microsoft.com/office/drawing/2014/main" id="{A20626FA-81E3-4C45-BF2D-D52CF6D96238}"/>
                </a:ext>
              </a:extLst>
            </p:cNvPr>
            <p:cNvSpPr txBox="1"/>
            <p:nvPr/>
          </p:nvSpPr>
          <p:spPr>
            <a:xfrm>
              <a:off x="3238428" y="2902286"/>
              <a:ext cx="1295547" cy="1015663"/>
            </a:xfrm>
            <a:prstGeom prst="rect">
              <a:avLst/>
            </a:prstGeom>
            <a:noFill/>
          </p:spPr>
          <p:txBody>
            <a:bodyPr wrap="none" rtlCol="0">
              <a:spAutoFit/>
            </a:bodyPr>
            <a:lstStyle/>
            <a:p>
              <a:r>
                <a:rPr lang="en-US" sz="6000" b="1" dirty="0">
                  <a:solidFill>
                    <a:schemeClr val="bg1"/>
                  </a:solidFill>
                  <a:latin typeface="Arial Black" panose="020B0A04020102020204" pitchFamily="34" charset="0"/>
                </a:rPr>
                <a:t>FB</a:t>
              </a:r>
            </a:p>
          </p:txBody>
        </p:sp>
        <p:sp>
          <p:nvSpPr>
            <p:cNvPr id="22" name="TextBox 21">
              <a:extLst>
                <a:ext uri="{FF2B5EF4-FFF2-40B4-BE49-F238E27FC236}">
                  <a16:creationId xmlns:a16="http://schemas.microsoft.com/office/drawing/2014/main" id="{D6E86452-6AEA-4380-9682-AB26317ADB62}"/>
                </a:ext>
              </a:extLst>
            </p:cNvPr>
            <p:cNvSpPr txBox="1"/>
            <p:nvPr/>
          </p:nvSpPr>
          <p:spPr>
            <a:xfrm>
              <a:off x="3177397" y="3722329"/>
              <a:ext cx="1440523" cy="307777"/>
            </a:xfrm>
            <a:prstGeom prst="rect">
              <a:avLst/>
            </a:prstGeom>
            <a:noFill/>
          </p:spPr>
          <p:txBody>
            <a:bodyPr wrap="none" rtlCol="0">
              <a:spAutoFit/>
            </a:bodyPr>
            <a:lstStyle/>
            <a:p>
              <a:pPr algn="ctr"/>
              <a:r>
                <a:rPr lang="en-US" sz="1400" dirty="0">
                  <a:solidFill>
                    <a:schemeClr val="bg1"/>
                  </a:solidFill>
                  <a:latin typeface="Calibri Light" panose="020F0302020204030204" pitchFamily="34" charset="0"/>
                  <a:cs typeface="Calibri Light" panose="020F0302020204030204" pitchFamily="34" charset="0"/>
                </a:rPr>
                <a:t>Francisco Barreto</a:t>
              </a:r>
            </a:p>
          </p:txBody>
        </p:sp>
      </p:grpSp>
      <p:pic>
        <p:nvPicPr>
          <p:cNvPr id="12" name="Picture 11">
            <a:extLst>
              <a:ext uri="{FF2B5EF4-FFF2-40B4-BE49-F238E27FC236}">
                <a16:creationId xmlns:a16="http://schemas.microsoft.com/office/drawing/2014/main" id="{0B2FBBD7-8B83-4072-B7E3-8AC6D7025AF1}"/>
              </a:ext>
            </a:extLst>
          </p:cNvPr>
          <p:cNvPicPr>
            <a:picLocks noChangeAspect="1"/>
          </p:cNvPicPr>
          <p:nvPr/>
        </p:nvPicPr>
        <p:blipFill>
          <a:blip r:embed="rId3"/>
          <a:stretch>
            <a:fillRect/>
          </a:stretch>
        </p:blipFill>
        <p:spPr>
          <a:xfrm>
            <a:off x="6375721" y="3372339"/>
            <a:ext cx="539778" cy="1616252"/>
          </a:xfrm>
          <a:prstGeom prst="rect">
            <a:avLst/>
          </a:prstGeom>
        </p:spPr>
      </p:pic>
      <p:sp>
        <p:nvSpPr>
          <p:cNvPr id="8" name="Title 7">
            <a:extLst>
              <a:ext uri="{FF2B5EF4-FFF2-40B4-BE49-F238E27FC236}">
                <a16:creationId xmlns:a16="http://schemas.microsoft.com/office/drawing/2014/main" id="{8B6C5EAB-81FF-4827-A160-22F4363C611A}"/>
              </a:ext>
            </a:extLst>
          </p:cNvPr>
          <p:cNvSpPr>
            <a:spLocks noGrp="1"/>
          </p:cNvSpPr>
          <p:nvPr>
            <p:ph type="ctrTitle"/>
          </p:nvPr>
        </p:nvSpPr>
        <p:spPr>
          <a:xfrm>
            <a:off x="6504234" y="2481422"/>
            <a:ext cx="4853573" cy="1616252"/>
          </a:xfrm>
        </p:spPr>
        <p:txBody>
          <a:bodyPr/>
          <a:lstStyle/>
          <a:p>
            <a:r>
              <a:rPr lang="en-US" dirty="0"/>
              <a:t>Thank </a:t>
            </a:r>
            <a:r>
              <a:rPr lang="en-US" b="0" dirty="0"/>
              <a:t>You.</a:t>
            </a:r>
          </a:p>
        </p:txBody>
      </p:sp>
    </p:spTree>
    <p:extLst>
      <p:ext uri="{BB962C8B-B14F-4D97-AF65-F5344CB8AC3E}">
        <p14:creationId xmlns:p14="http://schemas.microsoft.com/office/powerpoint/2010/main" val="226095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Building image">
            <a:extLst>
              <a:ext uri="{FF2B5EF4-FFF2-40B4-BE49-F238E27FC236}">
                <a16:creationId xmlns:a16="http://schemas.microsoft.com/office/drawing/2014/main" id="{2D599535-C841-457B-BE92-EECA801ED768}"/>
              </a:ext>
              <a:ext uri="{C183D7F6-B498-43B3-948B-1728B52AA6E4}">
                <adec:decorative xmlns:adec="http://schemas.microsoft.com/office/drawing/2017/decorative" val="0"/>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saturation sat="0"/>
                    </a14:imgEffect>
                  </a14:imgLayer>
                </a14:imgProps>
              </a:ext>
            </a:extLst>
          </a:blip>
          <a:srcRect l="20810" r="20810"/>
          <a:stretch>
            <a:fillRect/>
          </a:stretch>
        </p:blipFill>
        <p:spPr/>
      </p:pic>
      <p:sp>
        <p:nvSpPr>
          <p:cNvPr id="10" name="Hexagon 9">
            <a:extLst>
              <a:ext uri="{FF2B5EF4-FFF2-40B4-BE49-F238E27FC236}">
                <a16:creationId xmlns:a16="http://schemas.microsoft.com/office/drawing/2014/main" id="{84367257-921F-4C31-9DD7-8B0616248FDF}"/>
              </a:ext>
              <a:ext uri="{C183D7F6-B498-43B3-948B-1728B52AA6E4}">
                <adec:decorative xmlns:adec="http://schemas.microsoft.com/office/drawing/2017/decorative" val="1"/>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6283842" y="1987421"/>
            <a:ext cx="4911633" cy="803906"/>
          </a:xfrm>
        </p:spPr>
        <p:txBody>
          <a:bodyPr/>
          <a:lstStyle/>
          <a:p>
            <a:r>
              <a:rPr lang="en-US" b="0" dirty="0"/>
              <a:t>Index:</a:t>
            </a:r>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a:xfrm>
            <a:off x="6283842" y="2767263"/>
            <a:ext cx="5766987" cy="2598822"/>
          </a:xfrm>
        </p:spPr>
        <p:txBody>
          <a:bodyPr>
            <a:normAutofit fontScale="85000" lnSpcReduction="20000"/>
          </a:bodyPr>
          <a:lstStyle/>
          <a:p>
            <a:pPr marL="342900" indent="-342900">
              <a:buFont typeface="Arial" panose="020B0604020202020204" pitchFamily="34" charset="0"/>
              <a:buChar char="•"/>
            </a:pPr>
            <a:r>
              <a:rPr lang="pt-PT" b="1" dirty="0"/>
              <a:t>Project </a:t>
            </a:r>
            <a:r>
              <a:rPr lang="en-GB" b="1" dirty="0"/>
              <a:t>Description</a:t>
            </a:r>
          </a:p>
          <a:p>
            <a:pPr marL="342900" indent="-342900">
              <a:buFont typeface="Arial" panose="020B0604020202020204" pitchFamily="34" charset="0"/>
              <a:buChar char="•"/>
            </a:pPr>
            <a:r>
              <a:rPr lang="en-GB" b="1" dirty="0"/>
              <a:t>Hypotheses</a:t>
            </a:r>
            <a:r>
              <a:rPr lang="pt-PT" b="1" dirty="0"/>
              <a:t> / </a:t>
            </a:r>
            <a:r>
              <a:rPr lang="en-GB" b="1" dirty="0"/>
              <a:t>Questions</a:t>
            </a:r>
          </a:p>
          <a:p>
            <a:pPr marL="342900" indent="-342900">
              <a:buFont typeface="Arial" panose="020B0604020202020204" pitchFamily="34" charset="0"/>
              <a:buChar char="•"/>
            </a:pPr>
            <a:r>
              <a:rPr lang="pt-PT" b="1" dirty="0" err="1"/>
              <a:t>Dataset</a:t>
            </a:r>
            <a:r>
              <a:rPr lang="pt-PT" b="1" dirty="0"/>
              <a:t> </a:t>
            </a:r>
          </a:p>
          <a:p>
            <a:pPr marL="342900" indent="-342900">
              <a:buFont typeface="Arial" panose="020B0604020202020204" pitchFamily="34" charset="0"/>
              <a:buChar char="•"/>
            </a:pPr>
            <a:r>
              <a:rPr lang="pt-PT" b="1" dirty="0" err="1"/>
              <a:t>Market</a:t>
            </a:r>
            <a:r>
              <a:rPr lang="pt-PT" b="1" dirty="0"/>
              <a:t> data</a:t>
            </a:r>
          </a:p>
          <a:p>
            <a:pPr marL="342900" indent="-342900">
              <a:buFont typeface="Arial" panose="020B0604020202020204" pitchFamily="34" charset="0"/>
              <a:buChar char="•"/>
            </a:pPr>
            <a:r>
              <a:rPr lang="pt-PT" b="1" dirty="0" err="1"/>
              <a:t>NewsHeadlines</a:t>
            </a:r>
            <a:endParaRPr lang="pt-PT" b="1" dirty="0"/>
          </a:p>
          <a:p>
            <a:pPr marL="342900" indent="-342900">
              <a:buFont typeface="Arial" panose="020B0604020202020204" pitchFamily="34" charset="0"/>
              <a:buChar char="•"/>
            </a:pPr>
            <a:r>
              <a:rPr lang="pt-PT" b="1" dirty="0" err="1"/>
              <a:t>Main</a:t>
            </a:r>
            <a:r>
              <a:rPr lang="pt-PT" b="1" dirty="0"/>
              <a:t> </a:t>
            </a:r>
            <a:r>
              <a:rPr lang="pt-PT" b="1" dirty="0" err="1"/>
              <a:t>DataFrame</a:t>
            </a:r>
            <a:r>
              <a:rPr lang="pt-PT" b="1" dirty="0"/>
              <a:t> </a:t>
            </a:r>
          </a:p>
          <a:p>
            <a:pPr marL="342900" indent="-342900">
              <a:buFont typeface="Arial" panose="020B0604020202020204" pitchFamily="34" charset="0"/>
              <a:buChar char="•"/>
            </a:pPr>
            <a:r>
              <a:rPr lang="en-US" b="1" dirty="0"/>
              <a:t>Results</a:t>
            </a:r>
          </a:p>
          <a:p>
            <a:pPr marL="342900" indent="-342900">
              <a:buFont typeface="Arial" panose="020B0604020202020204" pitchFamily="34" charset="0"/>
              <a:buChar char="•"/>
            </a:pPr>
            <a:r>
              <a:rPr lang="en-US" b="1" dirty="0"/>
              <a:t>Conclusion</a:t>
            </a:r>
          </a:p>
        </p:txBody>
      </p:sp>
      <p:pic>
        <p:nvPicPr>
          <p:cNvPr id="14" name="Picture 13">
            <a:extLst>
              <a:ext uri="{FF2B5EF4-FFF2-40B4-BE49-F238E27FC236}">
                <a16:creationId xmlns:a16="http://schemas.microsoft.com/office/drawing/2014/main" id="{38149526-15D0-4073-823A-3F3F2A20372B}"/>
              </a:ext>
            </a:extLst>
          </p:cNvPr>
          <p:cNvPicPr>
            <a:picLocks noChangeAspect="1"/>
          </p:cNvPicPr>
          <p:nvPr/>
        </p:nvPicPr>
        <p:blipFill>
          <a:blip r:embed="rId4"/>
          <a:stretch>
            <a:fillRect/>
          </a:stretch>
        </p:blipFill>
        <p:spPr>
          <a:xfrm>
            <a:off x="2966943" y="2451234"/>
            <a:ext cx="1861431" cy="1910355"/>
          </a:xfrm>
          <a:prstGeom prst="rect">
            <a:avLst/>
          </a:prstGeom>
        </p:spPr>
      </p:pic>
    </p:spTree>
    <p:extLst>
      <p:ext uri="{BB962C8B-B14F-4D97-AF65-F5344CB8AC3E}">
        <p14:creationId xmlns:p14="http://schemas.microsoft.com/office/powerpoint/2010/main" val="429266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p:txBody>
          <a:bodyPr/>
          <a:lstStyle/>
          <a:p>
            <a:pPr marL="342900" indent="-342900">
              <a:buFont typeface="Arial" panose="020B0604020202020204" pitchFamily="34" charset="0"/>
              <a:buChar char="•"/>
            </a:pPr>
            <a:r>
              <a:rPr lang="pt-PT" b="1" dirty="0"/>
              <a:t>Project </a:t>
            </a:r>
            <a:r>
              <a:rPr lang="en-GB" b="1" dirty="0">
                <a:solidFill>
                  <a:srgbClr val="EAB200"/>
                </a:solidFill>
              </a:rPr>
              <a:t>Description</a:t>
            </a:r>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p:txBody>
          <a:bodyPr>
            <a:normAutofit/>
          </a:bodyPr>
          <a:lstStyle/>
          <a:p>
            <a:pPr lvl="0"/>
            <a:r>
              <a:rPr lang="en-US" dirty="0"/>
              <a:t>Data gathering of the prices/valuation of the main Market indexes</a:t>
            </a:r>
          </a:p>
          <a:p>
            <a:pPr lvl="0"/>
            <a:r>
              <a:rPr lang="en-US" dirty="0"/>
              <a:t>Headlines/ news for each market</a:t>
            </a:r>
          </a:p>
          <a:p>
            <a:pPr lvl="0"/>
            <a:r>
              <a:rPr lang="pt-PT" dirty="0"/>
              <a:t>Sentimental </a:t>
            </a:r>
            <a:r>
              <a:rPr lang="en-GB" dirty="0"/>
              <a:t>Analysis</a:t>
            </a:r>
            <a:r>
              <a:rPr lang="pt-PT" dirty="0"/>
              <a:t> </a:t>
            </a:r>
            <a:endParaRPr lang="en-US" dirty="0"/>
          </a:p>
        </p:txBody>
      </p:sp>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3</a:t>
            </a:fld>
            <a:endParaRPr lang="en-US" dirty="0"/>
          </a:p>
        </p:txBody>
      </p:sp>
      <p:pic>
        <p:nvPicPr>
          <p:cNvPr id="6" name="Picture Placeholder 5">
            <a:extLst>
              <a:ext uri="{FF2B5EF4-FFF2-40B4-BE49-F238E27FC236}">
                <a16:creationId xmlns:a16="http://schemas.microsoft.com/office/drawing/2014/main" id="{68823536-D51C-4F18-ABEE-06E42FF6A12D}"/>
              </a:ext>
            </a:extLst>
          </p:cNvPr>
          <p:cNvPicPr>
            <a:picLocks noGrp="1" noChangeAspect="1"/>
          </p:cNvPicPr>
          <p:nvPr>
            <p:ph type="pic" sz="quarter" idx="10"/>
          </p:nvPr>
        </p:nvPicPr>
        <p:blipFill>
          <a:blip r:embed="rId2"/>
          <a:srcRect l="27131" r="27131"/>
          <a:stretch>
            <a:fillRect/>
          </a:stretch>
        </p:blipFill>
        <p:spPr/>
      </p:pic>
    </p:spTree>
    <p:extLst>
      <p:ext uri="{BB962C8B-B14F-4D97-AF65-F5344CB8AC3E}">
        <p14:creationId xmlns:p14="http://schemas.microsoft.com/office/powerpoint/2010/main" val="972005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p:txBody>
          <a:bodyPr/>
          <a:lstStyle/>
          <a:p>
            <a:r>
              <a:rPr lang="pt-PT" dirty="0" err="1"/>
              <a:t>Hypothesis</a:t>
            </a:r>
            <a:r>
              <a:rPr lang="pt-PT" dirty="0"/>
              <a:t> </a:t>
            </a:r>
            <a:r>
              <a:rPr lang="pt-PT" dirty="0">
                <a:solidFill>
                  <a:srgbClr val="EAB200"/>
                </a:solidFill>
              </a:rPr>
              <a:t>/ Question</a:t>
            </a:r>
            <a:endParaRPr lang="en-US" b="0" dirty="0">
              <a:solidFill>
                <a:srgbClr val="EAB200"/>
              </a:solidFill>
            </a:endParaRPr>
          </a:p>
        </p:txBody>
      </p:sp>
      <p:sp>
        <p:nvSpPr>
          <p:cNvPr id="42" name="Content Placeholder 6">
            <a:extLst>
              <a:ext uri="{FF2B5EF4-FFF2-40B4-BE49-F238E27FC236}">
                <a16:creationId xmlns:a16="http://schemas.microsoft.com/office/drawing/2014/main" id="{55EACD59-7C51-4810-94C6-BCB4D12346DC}"/>
              </a:ext>
            </a:extLst>
          </p:cNvPr>
          <p:cNvSpPr>
            <a:spLocks noGrp="1"/>
          </p:cNvSpPr>
          <p:nvPr>
            <p:ph idx="1"/>
          </p:nvPr>
        </p:nvSpPr>
        <p:spPr>
          <a:xfrm>
            <a:off x="531378" y="3104998"/>
            <a:ext cx="6264058" cy="1014616"/>
          </a:xfrm>
        </p:spPr>
        <p:txBody>
          <a:bodyPr>
            <a:normAutofit/>
          </a:bodyPr>
          <a:lstStyle/>
          <a:p>
            <a:pPr lvl="0"/>
            <a:r>
              <a:rPr lang="en-US" dirty="0"/>
              <a:t>Is the price impacted by the sentiments of the investors when they see the News Headlines?</a:t>
            </a:r>
          </a:p>
        </p:txBody>
      </p:sp>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Add a footer</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4</a:t>
            </a:fld>
            <a:endParaRPr lang="en-US" dirty="0"/>
          </a:p>
        </p:txBody>
      </p:sp>
      <p:pic>
        <p:nvPicPr>
          <p:cNvPr id="16" name="Picture Placeholder 15">
            <a:extLst>
              <a:ext uri="{FF2B5EF4-FFF2-40B4-BE49-F238E27FC236}">
                <a16:creationId xmlns:a16="http://schemas.microsoft.com/office/drawing/2014/main" id="{98C6BB2F-CE99-4B9F-A73F-A9BF17EC3B44}"/>
              </a:ext>
            </a:extLst>
          </p:cNvPr>
          <p:cNvPicPr>
            <a:picLocks noGrp="1" noChangeAspect="1"/>
          </p:cNvPicPr>
          <p:nvPr>
            <p:ph type="pic" sz="quarter" idx="14"/>
          </p:nvPr>
        </p:nvPicPr>
        <p:blipFill>
          <a:blip r:embed="rId2"/>
          <a:srcRect l="8361" r="8361"/>
          <a:stretch>
            <a:fillRect/>
          </a:stretch>
        </p:blipFill>
        <p:spPr>
          <a:xfrm>
            <a:off x="6170179" y="1298575"/>
            <a:ext cx="6021821" cy="5422900"/>
          </a:xfrm>
        </p:spPr>
      </p:pic>
    </p:spTree>
    <p:extLst>
      <p:ext uri="{BB962C8B-B14F-4D97-AF65-F5344CB8AC3E}">
        <p14:creationId xmlns:p14="http://schemas.microsoft.com/office/powerpoint/2010/main" val="3205466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a:xfrm>
            <a:off x="520493" y="1376932"/>
            <a:ext cx="7911238" cy="761253"/>
          </a:xfrm>
        </p:spPr>
        <p:txBody>
          <a:bodyPr/>
          <a:lstStyle/>
          <a:p>
            <a:pPr lvl="0"/>
            <a:r>
              <a:rPr lang="en-US" sz="1600" dirty="0"/>
              <a:t>Is the price impacted by the sentiments of the investors when they see the News Headlines?</a:t>
            </a:r>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p:txBody>
          <a:bodyPr/>
          <a:lstStyle/>
          <a:p>
            <a:r>
              <a:rPr lang="en-US" dirty="0" err="1"/>
              <a:t>TradingView</a:t>
            </a:r>
            <a:endParaRPr lang="en-US" dirty="0"/>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p:txBody>
          <a:bodyPr/>
          <a:lstStyle/>
          <a:p>
            <a:pPr>
              <a:buClr>
                <a:schemeClr val="accent2"/>
              </a:buClr>
            </a:pPr>
            <a:r>
              <a:rPr lang="en-US" sz="2000" dirty="0" err="1"/>
              <a:t>TradingView</a:t>
            </a:r>
            <a:r>
              <a:rPr lang="en-US" sz="2000" dirty="0"/>
              <a:t> provides latest stock, futures, index, Forex and Bitcoin data in a useful format that works on any device</a:t>
            </a:r>
            <a:r>
              <a:rPr lang="en-US" dirty="0"/>
              <a:t>.</a:t>
            </a:r>
          </a:p>
          <a:p>
            <a:pPr lvl="1">
              <a:buClr>
                <a:schemeClr val="accent2"/>
              </a:buClr>
            </a:pPr>
            <a:r>
              <a:rPr lang="en-US" dirty="0"/>
              <a:t>Data Retrieved</a:t>
            </a:r>
          </a:p>
          <a:p>
            <a:pPr lvl="2">
              <a:buClr>
                <a:schemeClr val="accent2"/>
              </a:buClr>
            </a:pPr>
            <a:r>
              <a:rPr lang="en-US" dirty="0"/>
              <a:t>Price , Tickers , title info and Technical Evaluation</a:t>
            </a:r>
          </a:p>
          <a:p>
            <a:pPr lvl="1">
              <a:buClr>
                <a:schemeClr val="accent2"/>
              </a:buClr>
            </a:pPr>
            <a:r>
              <a:rPr lang="en-US" dirty="0"/>
              <a:t>How?</a:t>
            </a:r>
          </a:p>
          <a:p>
            <a:pPr lvl="2">
              <a:buClr>
                <a:schemeClr val="accent2"/>
              </a:buClr>
            </a:pPr>
            <a:r>
              <a:rPr lang="en-US" dirty="0"/>
              <a:t>Using Web Scaping and Selenium </a:t>
            </a:r>
            <a:br>
              <a:rPr lang="en-US" dirty="0"/>
            </a:br>
            <a:r>
              <a:rPr lang="en-US" dirty="0"/>
              <a:t>(</a:t>
            </a:r>
            <a:r>
              <a:rPr lang="pt-PT" dirty="0">
                <a:effectLst/>
                <a:hlinkClick r:id="rId2">
                  <a:extLst>
                    <a:ext uri="{A12FA001-AC4F-418D-AE19-62706E023703}">
                      <ahyp:hlinkClr xmlns:ahyp="http://schemas.microsoft.com/office/drawing/2018/hyperlinkcolor" val="tx"/>
                    </a:ext>
                  </a:extLst>
                </a:hlinkClick>
              </a:rPr>
              <a:t>https://www.tradingview.com/</a:t>
            </a:r>
            <a:r>
              <a:rPr lang="pt-PT" dirty="0"/>
              <a:t> )</a:t>
            </a:r>
            <a:endParaRPr lang="en-US" dirty="0"/>
          </a:p>
          <a:p>
            <a:pPr marL="914400" lvl="2" indent="0">
              <a:buClr>
                <a:schemeClr val="accent2"/>
              </a:buClr>
              <a:buNone/>
            </a:pPr>
            <a:endParaRPr lang="en-US" dirty="0"/>
          </a:p>
        </p:txBody>
      </p:sp>
      <p:sp>
        <p:nvSpPr>
          <p:cNvPr id="17" name="Text Placeholder 16">
            <a:extLst>
              <a:ext uri="{FF2B5EF4-FFF2-40B4-BE49-F238E27FC236}">
                <a16:creationId xmlns:a16="http://schemas.microsoft.com/office/drawing/2014/main" id="{640A3223-3DA3-4CF2-82B6-1447667547BD}"/>
              </a:ext>
            </a:extLst>
          </p:cNvPr>
          <p:cNvSpPr>
            <a:spLocks noGrp="1"/>
          </p:cNvSpPr>
          <p:nvPr>
            <p:ph type="body" sz="quarter" idx="14"/>
          </p:nvPr>
        </p:nvSpPr>
        <p:spPr/>
        <p:txBody>
          <a:bodyPr/>
          <a:lstStyle/>
          <a:p>
            <a:r>
              <a:rPr lang="en-US" dirty="0"/>
              <a:t>Google News	</a:t>
            </a:r>
          </a:p>
        </p:txBody>
      </p:sp>
      <p:sp>
        <p:nvSpPr>
          <p:cNvPr id="18" name="Content Placeholder 17">
            <a:extLst>
              <a:ext uri="{FF2B5EF4-FFF2-40B4-BE49-F238E27FC236}">
                <a16:creationId xmlns:a16="http://schemas.microsoft.com/office/drawing/2014/main" id="{C955AFB3-173C-4848-B3E9-1375591B297E}"/>
              </a:ext>
            </a:extLst>
          </p:cNvPr>
          <p:cNvSpPr>
            <a:spLocks noGrp="1"/>
          </p:cNvSpPr>
          <p:nvPr>
            <p:ph sz="quarter" idx="15"/>
          </p:nvPr>
        </p:nvSpPr>
        <p:spPr/>
        <p:txBody>
          <a:bodyPr>
            <a:normAutofit/>
          </a:bodyPr>
          <a:lstStyle/>
          <a:p>
            <a:pPr>
              <a:buClr>
                <a:schemeClr val="accent2"/>
              </a:buClr>
            </a:pPr>
            <a:r>
              <a:rPr lang="en-US" sz="2000" dirty="0"/>
              <a:t>Google News is a news aggregator service developed by Google. It presents a continuous flow of links to articles organized from thousands of publishers and magazines</a:t>
            </a:r>
            <a:r>
              <a:rPr lang="en-US" dirty="0"/>
              <a:t>. </a:t>
            </a:r>
          </a:p>
          <a:p>
            <a:pPr lvl="1">
              <a:buClr>
                <a:schemeClr val="accent2"/>
              </a:buClr>
            </a:pPr>
            <a:r>
              <a:rPr lang="en-US" dirty="0"/>
              <a:t>Data Retrieved :</a:t>
            </a:r>
          </a:p>
          <a:p>
            <a:pPr lvl="2">
              <a:buClr>
                <a:schemeClr val="accent2"/>
              </a:buClr>
            </a:pPr>
            <a:r>
              <a:rPr lang="pt-PT" dirty="0" err="1"/>
              <a:t>News</a:t>
            </a:r>
            <a:r>
              <a:rPr lang="pt-PT" dirty="0"/>
              <a:t> </a:t>
            </a:r>
            <a:r>
              <a:rPr lang="pt-PT" dirty="0" err="1"/>
              <a:t>Headlines</a:t>
            </a:r>
            <a:r>
              <a:rPr lang="pt-PT" dirty="0"/>
              <a:t> </a:t>
            </a:r>
            <a:r>
              <a:rPr lang="pt-PT" dirty="0" err="1"/>
              <a:t>and</a:t>
            </a:r>
            <a:r>
              <a:rPr lang="pt-PT" dirty="0"/>
              <a:t> </a:t>
            </a:r>
            <a:r>
              <a:rPr lang="pt-PT" dirty="0" err="1"/>
              <a:t>descripitions</a:t>
            </a:r>
            <a:r>
              <a:rPr lang="pt-PT" dirty="0"/>
              <a:t> </a:t>
            </a:r>
            <a:endParaRPr lang="en-US" dirty="0"/>
          </a:p>
          <a:p>
            <a:pPr lvl="1">
              <a:buClr>
                <a:schemeClr val="accent2"/>
              </a:buClr>
            </a:pPr>
            <a:r>
              <a:rPr lang="en-GB" dirty="0"/>
              <a:t>How ?</a:t>
            </a:r>
          </a:p>
          <a:p>
            <a:pPr lvl="2">
              <a:buClr>
                <a:schemeClr val="accent2"/>
              </a:buClr>
            </a:pPr>
            <a:r>
              <a:rPr lang="en-GB" dirty="0"/>
              <a:t>Using the API (</a:t>
            </a:r>
            <a:r>
              <a:rPr lang="pt-PT" dirty="0">
                <a:effectLst/>
                <a:hlinkClick r:id="rId3">
                  <a:extLst>
                    <a:ext uri="{A12FA001-AC4F-418D-AE19-62706E023703}">
                      <ahyp:hlinkClr xmlns:ahyp="http://schemas.microsoft.com/office/drawing/2018/hyperlinkcolor" val="tx"/>
                    </a:ext>
                  </a:extLst>
                </a:hlinkClick>
              </a:rPr>
              <a:t>https://news.google.com/</a:t>
            </a:r>
            <a:r>
              <a:rPr lang="en-GB" dirty="0"/>
              <a:t>)</a:t>
            </a:r>
            <a:endParaRPr lang="pt-PT"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5</a:t>
            </a:fld>
            <a:endParaRPr lang="en-US" dirty="0"/>
          </a:p>
        </p:txBody>
      </p:sp>
      <p:pic>
        <p:nvPicPr>
          <p:cNvPr id="1026" name="Picture 2">
            <a:extLst>
              <a:ext uri="{FF2B5EF4-FFF2-40B4-BE49-F238E27FC236}">
                <a16:creationId xmlns:a16="http://schemas.microsoft.com/office/drawing/2014/main" id="{1848BC14-D381-4F48-9B2C-DFACDAA9BC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0120" y="1855910"/>
            <a:ext cx="1191268" cy="9768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ech Support | Platform Knowledge Base">
            <a:extLst>
              <a:ext uri="{FF2B5EF4-FFF2-40B4-BE49-F238E27FC236}">
                <a16:creationId xmlns:a16="http://schemas.microsoft.com/office/drawing/2014/main" id="{F1EA159D-FE9C-46C5-87FB-2ADC25EEE16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234" t="10418" r="27618" b="11143"/>
          <a:stretch/>
        </p:blipFill>
        <p:spPr bwMode="auto">
          <a:xfrm>
            <a:off x="2712278" y="1855910"/>
            <a:ext cx="1191269" cy="1050767"/>
          </a:xfrm>
          <a:prstGeom prst="rect">
            <a:avLst/>
          </a:prstGeom>
          <a:noFill/>
          <a:extLst>
            <a:ext uri="{909E8E84-426E-40DD-AFC4-6F175D3DCCD1}">
              <a14:hiddenFill xmlns:a14="http://schemas.microsoft.com/office/drawing/2010/main">
                <a:solidFill>
                  <a:srgbClr val="FFFFFF"/>
                </a:solidFill>
              </a14:hiddenFill>
            </a:ext>
          </a:extLst>
        </p:spPr>
      </p:pic>
      <p:sp>
        <p:nvSpPr>
          <p:cNvPr id="22" name="Title 13">
            <a:extLst>
              <a:ext uri="{FF2B5EF4-FFF2-40B4-BE49-F238E27FC236}">
                <a16:creationId xmlns:a16="http://schemas.microsoft.com/office/drawing/2014/main" id="{F8588955-5D7F-4FAD-8710-7BA1D7CF9706}"/>
              </a:ext>
            </a:extLst>
          </p:cNvPr>
          <p:cNvSpPr>
            <a:spLocks noGrp="1"/>
          </p:cNvSpPr>
          <p:nvPr>
            <p:ph type="title"/>
          </p:nvPr>
        </p:nvSpPr>
        <p:spPr>
          <a:xfrm>
            <a:off x="518678" y="699232"/>
            <a:ext cx="8333222" cy="657765"/>
          </a:xfrm>
        </p:spPr>
        <p:txBody>
          <a:bodyPr/>
          <a:lstStyle/>
          <a:p>
            <a:r>
              <a:rPr lang="en-US" dirty="0"/>
              <a:t>Data Set</a:t>
            </a:r>
            <a:endParaRPr lang="en-US" b="0" dirty="0"/>
          </a:p>
        </p:txBody>
      </p:sp>
    </p:spTree>
    <p:extLst>
      <p:ext uri="{BB962C8B-B14F-4D97-AF65-F5344CB8AC3E}">
        <p14:creationId xmlns:p14="http://schemas.microsoft.com/office/powerpoint/2010/main" val="3891516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a:xfrm>
            <a:off x="518678" y="571021"/>
            <a:ext cx="8333222" cy="657765"/>
          </a:xfrm>
        </p:spPr>
        <p:txBody>
          <a:bodyPr/>
          <a:lstStyle/>
          <a:p>
            <a:r>
              <a:rPr lang="en-US" dirty="0"/>
              <a:t>Market Data</a:t>
            </a:r>
            <a:endParaRPr lang="en-US" b="0"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6</a:t>
            </a:fld>
            <a:endParaRPr lang="en-US" dirty="0"/>
          </a:p>
        </p:txBody>
      </p:sp>
      <p:graphicFrame>
        <p:nvGraphicFramePr>
          <p:cNvPr id="9" name="Table 8">
            <a:extLst>
              <a:ext uri="{FF2B5EF4-FFF2-40B4-BE49-F238E27FC236}">
                <a16:creationId xmlns:a16="http://schemas.microsoft.com/office/drawing/2014/main" id="{3F158A9E-60F2-4BE6-8B8D-8D9B3B073CBB}"/>
              </a:ext>
            </a:extLst>
          </p:cNvPr>
          <p:cNvGraphicFramePr>
            <a:graphicFrameLocks noGrp="1"/>
          </p:cNvGraphicFramePr>
          <p:nvPr>
            <p:extLst>
              <p:ext uri="{D42A27DB-BD31-4B8C-83A1-F6EECF244321}">
                <p14:modId xmlns:p14="http://schemas.microsoft.com/office/powerpoint/2010/main" val="159527292"/>
              </p:ext>
            </p:extLst>
          </p:nvPr>
        </p:nvGraphicFramePr>
        <p:xfrm>
          <a:off x="518678" y="2043212"/>
          <a:ext cx="2899628" cy="4624845"/>
        </p:xfrm>
        <a:graphic>
          <a:graphicData uri="http://schemas.openxmlformats.org/drawingml/2006/table">
            <a:tbl>
              <a:tblPr>
                <a:tableStyleId>{5C22544A-7EE6-4342-B048-85BDC9FD1C3A}</a:tableStyleId>
              </a:tblPr>
              <a:tblGrid>
                <a:gridCol w="570314">
                  <a:extLst>
                    <a:ext uri="{9D8B030D-6E8A-4147-A177-3AD203B41FA5}">
                      <a16:colId xmlns:a16="http://schemas.microsoft.com/office/drawing/2014/main" val="1179161128"/>
                    </a:ext>
                  </a:extLst>
                </a:gridCol>
                <a:gridCol w="2329314">
                  <a:extLst>
                    <a:ext uri="{9D8B030D-6E8A-4147-A177-3AD203B41FA5}">
                      <a16:colId xmlns:a16="http://schemas.microsoft.com/office/drawing/2014/main" val="3191749535"/>
                    </a:ext>
                  </a:extLst>
                </a:gridCol>
              </a:tblGrid>
              <a:tr h="68462">
                <a:tc>
                  <a:txBody>
                    <a:bodyPr/>
                    <a:lstStyle/>
                    <a:p>
                      <a:pPr algn="ctr" fontAlgn="b"/>
                      <a:endParaRPr lang="pt-PT" sz="1100" b="0" i="0" u="none" strike="noStrike" dirty="0">
                        <a:solidFill>
                          <a:srgbClr val="000000"/>
                        </a:solidFill>
                        <a:effectLst/>
                        <a:latin typeface="Calibri" panose="020F0502020204030204" pitchFamily="34" charset="0"/>
                      </a:endParaRPr>
                    </a:p>
                  </a:txBody>
                  <a:tcPr marL="2361" marR="2361" marT="2361" marB="0" anchor="ctr"/>
                </a:tc>
                <a:tc>
                  <a:txBody>
                    <a:bodyPr/>
                    <a:lstStyle/>
                    <a:p>
                      <a:pPr algn="ctr" fontAlgn="t"/>
                      <a:r>
                        <a:rPr lang="pt-PT" sz="1100" u="none" strike="noStrike" dirty="0" err="1">
                          <a:effectLst/>
                        </a:rPr>
                        <a:t>Ticker</a:t>
                      </a:r>
                      <a:endParaRPr lang="pt-PT" sz="1100" b="1" i="0" u="none" strike="noStrike" dirty="0">
                        <a:solidFill>
                          <a:srgbClr val="000000"/>
                        </a:solidFill>
                        <a:effectLst/>
                        <a:latin typeface="Calibri" panose="020F0502020204030204" pitchFamily="34" charset="0"/>
                      </a:endParaRPr>
                    </a:p>
                  </a:txBody>
                  <a:tcPr marL="2361" marR="2361" marT="2361" marB="0" anchor="ctr"/>
                </a:tc>
                <a:extLst>
                  <a:ext uri="{0D108BD9-81ED-4DB2-BD59-A6C34878D82A}">
                    <a16:rowId xmlns:a16="http://schemas.microsoft.com/office/drawing/2014/main" val="998394150"/>
                  </a:ext>
                </a:extLst>
              </a:tr>
              <a:tr h="127008">
                <a:tc>
                  <a:txBody>
                    <a:bodyPr/>
                    <a:lstStyle/>
                    <a:p>
                      <a:pPr algn="ctr" fontAlgn="t"/>
                      <a:r>
                        <a:rPr lang="pt-PT" sz="1100" u="none" strike="noStrike" dirty="0">
                          <a:effectLst/>
                        </a:rPr>
                        <a:t>0</a:t>
                      </a:r>
                      <a:endParaRPr lang="pt-PT" sz="1100" b="1" i="0" u="none" strike="noStrike" dirty="0">
                        <a:solidFill>
                          <a:srgbClr val="000000"/>
                        </a:solidFill>
                        <a:effectLst/>
                        <a:latin typeface="Calibri" panose="020F0502020204030204" pitchFamily="34" charset="0"/>
                      </a:endParaRPr>
                    </a:p>
                  </a:txBody>
                  <a:tcPr marL="2361" marR="2361" marT="2361" marB="0" anchor="ctr"/>
                </a:tc>
                <a:tc>
                  <a:txBody>
                    <a:bodyPr/>
                    <a:lstStyle/>
                    <a:p>
                      <a:pPr algn="l" fontAlgn="b"/>
                      <a:r>
                        <a:rPr lang="pt-PT" sz="1100" u="none" strike="noStrike" dirty="0">
                          <a:effectLst/>
                        </a:rPr>
                        <a:t>SPXS&amp;P 500 Index</a:t>
                      </a:r>
                      <a:endParaRPr lang="pt-PT" sz="1100" b="0" i="0" u="none" strike="noStrike" dirty="0">
                        <a:solidFill>
                          <a:srgbClr val="000000"/>
                        </a:solidFill>
                        <a:effectLst/>
                        <a:latin typeface="Calibri" panose="020F0502020204030204" pitchFamily="34" charset="0"/>
                      </a:endParaRPr>
                    </a:p>
                  </a:txBody>
                  <a:tcPr marL="2361" marR="2361" marT="2361" marB="0" anchor="ctr"/>
                </a:tc>
                <a:extLst>
                  <a:ext uri="{0D108BD9-81ED-4DB2-BD59-A6C34878D82A}">
                    <a16:rowId xmlns:a16="http://schemas.microsoft.com/office/drawing/2014/main" val="1498883090"/>
                  </a:ext>
                </a:extLst>
              </a:tr>
              <a:tr h="189332">
                <a:tc>
                  <a:txBody>
                    <a:bodyPr/>
                    <a:lstStyle/>
                    <a:p>
                      <a:pPr algn="ctr" fontAlgn="t"/>
                      <a:r>
                        <a:rPr lang="pt-PT" sz="1100" u="none" strike="noStrike">
                          <a:effectLst/>
                        </a:rPr>
                        <a:t>1</a:t>
                      </a:r>
                      <a:endParaRPr lang="pt-PT" sz="1100" b="1" i="0" u="none" strike="noStrike" dirty="0">
                        <a:solidFill>
                          <a:srgbClr val="000000"/>
                        </a:solidFill>
                        <a:effectLst/>
                        <a:latin typeface="Calibri" panose="020F0502020204030204" pitchFamily="34" charset="0"/>
                      </a:endParaRPr>
                    </a:p>
                  </a:txBody>
                  <a:tcPr marL="2361" marR="2361" marT="2361" marB="0" anchor="ctr"/>
                </a:tc>
                <a:tc>
                  <a:txBody>
                    <a:bodyPr/>
                    <a:lstStyle/>
                    <a:p>
                      <a:pPr algn="l" fontAlgn="b"/>
                      <a:r>
                        <a:rPr lang="pt-PT" sz="1100" u="none" strike="noStrike" dirty="0">
                          <a:effectLst/>
                        </a:rPr>
                        <a:t>IXICUS </a:t>
                      </a:r>
                      <a:r>
                        <a:rPr lang="pt-PT" sz="1100" u="none" strike="noStrike" dirty="0" err="1">
                          <a:effectLst/>
                        </a:rPr>
                        <a:t>Composite</a:t>
                      </a:r>
                      <a:r>
                        <a:rPr lang="pt-PT" sz="1100" u="none" strike="noStrike" dirty="0">
                          <a:effectLst/>
                        </a:rPr>
                        <a:t> Index</a:t>
                      </a:r>
                      <a:endParaRPr lang="pt-PT" sz="1100" b="0" i="0" u="none" strike="noStrike" dirty="0">
                        <a:solidFill>
                          <a:srgbClr val="000000"/>
                        </a:solidFill>
                        <a:effectLst/>
                        <a:latin typeface="Calibri" panose="020F0502020204030204" pitchFamily="34" charset="0"/>
                      </a:endParaRPr>
                    </a:p>
                  </a:txBody>
                  <a:tcPr marL="2361" marR="2361" marT="2361" marB="0" anchor="ctr"/>
                </a:tc>
                <a:extLst>
                  <a:ext uri="{0D108BD9-81ED-4DB2-BD59-A6C34878D82A}">
                    <a16:rowId xmlns:a16="http://schemas.microsoft.com/office/drawing/2014/main" val="2571569689"/>
                  </a:ext>
                </a:extLst>
              </a:tr>
              <a:tr h="313980">
                <a:tc>
                  <a:txBody>
                    <a:bodyPr/>
                    <a:lstStyle/>
                    <a:p>
                      <a:pPr algn="ctr" fontAlgn="t"/>
                      <a:r>
                        <a:rPr lang="pt-PT" sz="1100" u="none" strike="noStrike">
                          <a:effectLst/>
                        </a:rPr>
                        <a:t>2</a:t>
                      </a:r>
                      <a:endParaRPr lang="pt-PT" sz="1100" b="1" i="0" u="none" strike="noStrike" dirty="0">
                        <a:solidFill>
                          <a:srgbClr val="000000"/>
                        </a:solidFill>
                        <a:effectLst/>
                        <a:latin typeface="Calibri" panose="020F0502020204030204" pitchFamily="34" charset="0"/>
                      </a:endParaRPr>
                    </a:p>
                  </a:txBody>
                  <a:tcPr marL="2361" marR="2361" marT="2361" marB="0" anchor="ctr"/>
                </a:tc>
                <a:tc>
                  <a:txBody>
                    <a:bodyPr/>
                    <a:lstStyle/>
                    <a:p>
                      <a:pPr algn="l" fontAlgn="b"/>
                      <a:r>
                        <a:rPr lang="en-US" sz="1100" u="none" strike="noStrike" dirty="0" err="1">
                          <a:effectLst/>
                        </a:rPr>
                        <a:t>DJIDow</a:t>
                      </a:r>
                      <a:r>
                        <a:rPr lang="en-US" sz="1100" u="none" strike="noStrike" dirty="0">
                          <a:effectLst/>
                        </a:rPr>
                        <a:t> Jones Industrial Average Index</a:t>
                      </a:r>
                      <a:endParaRPr lang="en-US" sz="1100" b="0" i="0" u="none" strike="noStrike" dirty="0">
                        <a:solidFill>
                          <a:srgbClr val="000000"/>
                        </a:solidFill>
                        <a:effectLst/>
                        <a:latin typeface="Calibri" panose="020F0502020204030204" pitchFamily="34" charset="0"/>
                      </a:endParaRPr>
                    </a:p>
                  </a:txBody>
                  <a:tcPr marL="2361" marR="2361" marT="2361" marB="0" anchor="ctr"/>
                </a:tc>
                <a:extLst>
                  <a:ext uri="{0D108BD9-81ED-4DB2-BD59-A6C34878D82A}">
                    <a16:rowId xmlns:a16="http://schemas.microsoft.com/office/drawing/2014/main" val="3437069091"/>
                  </a:ext>
                </a:extLst>
              </a:tr>
              <a:tr h="251656">
                <a:tc>
                  <a:txBody>
                    <a:bodyPr/>
                    <a:lstStyle/>
                    <a:p>
                      <a:pPr algn="ctr" fontAlgn="t"/>
                      <a:r>
                        <a:rPr lang="pt-PT" sz="1100" u="none" strike="noStrike">
                          <a:effectLst/>
                        </a:rPr>
                        <a:t>3</a:t>
                      </a:r>
                      <a:endParaRPr lang="pt-PT" sz="1100" b="1" i="0" u="none" strike="noStrike" dirty="0">
                        <a:solidFill>
                          <a:srgbClr val="000000"/>
                        </a:solidFill>
                        <a:effectLst/>
                        <a:latin typeface="Calibri" panose="020F0502020204030204" pitchFamily="34" charset="0"/>
                      </a:endParaRPr>
                    </a:p>
                  </a:txBody>
                  <a:tcPr marL="2361" marR="2361" marT="2361" marB="0" anchor="ctr"/>
                </a:tc>
                <a:tc>
                  <a:txBody>
                    <a:bodyPr/>
                    <a:lstStyle/>
                    <a:p>
                      <a:pPr algn="l" fontAlgn="b"/>
                      <a:r>
                        <a:rPr lang="en-US" sz="1100" u="none" strike="noStrike" dirty="0" err="1">
                          <a:effectLst/>
                        </a:rPr>
                        <a:t>VIXVolatility</a:t>
                      </a:r>
                      <a:r>
                        <a:rPr lang="en-US" sz="1100" u="none" strike="noStrike" dirty="0">
                          <a:effectLst/>
                        </a:rPr>
                        <a:t> S&amp;P 500 </a:t>
                      </a:r>
                      <a:r>
                        <a:rPr lang="en-US" sz="1100" u="none" strike="noStrike" dirty="0" err="1">
                          <a:effectLst/>
                        </a:rPr>
                        <a:t>IndexD</a:t>
                      </a:r>
                      <a:endParaRPr lang="en-US" sz="1100" b="0" i="0" u="none" strike="noStrike" dirty="0">
                        <a:solidFill>
                          <a:srgbClr val="000000"/>
                        </a:solidFill>
                        <a:effectLst/>
                        <a:latin typeface="Calibri" panose="020F0502020204030204" pitchFamily="34" charset="0"/>
                      </a:endParaRPr>
                    </a:p>
                  </a:txBody>
                  <a:tcPr marL="2361" marR="2361" marT="2361" marB="0" anchor="ctr"/>
                </a:tc>
                <a:extLst>
                  <a:ext uri="{0D108BD9-81ED-4DB2-BD59-A6C34878D82A}">
                    <a16:rowId xmlns:a16="http://schemas.microsoft.com/office/drawing/2014/main" val="1828492054"/>
                  </a:ext>
                </a:extLst>
              </a:tr>
              <a:tr h="251656">
                <a:tc>
                  <a:txBody>
                    <a:bodyPr/>
                    <a:lstStyle/>
                    <a:p>
                      <a:pPr algn="ctr" fontAlgn="t"/>
                      <a:r>
                        <a:rPr lang="pt-PT" sz="1100" u="none" strike="noStrike">
                          <a:effectLst/>
                        </a:rPr>
                        <a:t>4</a:t>
                      </a:r>
                      <a:endParaRPr lang="pt-PT" sz="1100" b="1" i="0" u="none" strike="noStrike" dirty="0">
                        <a:solidFill>
                          <a:srgbClr val="000000"/>
                        </a:solidFill>
                        <a:effectLst/>
                        <a:latin typeface="Calibri" panose="020F0502020204030204" pitchFamily="34" charset="0"/>
                      </a:endParaRPr>
                    </a:p>
                  </a:txBody>
                  <a:tcPr marL="2361" marR="2361" marT="2361" marB="0" anchor="ctr"/>
                </a:tc>
                <a:tc>
                  <a:txBody>
                    <a:bodyPr/>
                    <a:lstStyle/>
                    <a:p>
                      <a:pPr algn="l" fontAlgn="b"/>
                      <a:r>
                        <a:rPr lang="pt-PT" sz="1100" u="none" strike="noStrike" dirty="0">
                          <a:effectLst/>
                        </a:rPr>
                        <a:t>TSXS&amp;P/TSX </a:t>
                      </a:r>
                      <a:r>
                        <a:rPr lang="pt-PT" sz="1100" u="none" strike="noStrike" dirty="0" err="1">
                          <a:effectLst/>
                        </a:rPr>
                        <a:t>Composite</a:t>
                      </a:r>
                      <a:r>
                        <a:rPr lang="pt-PT" sz="1100" u="none" strike="noStrike" dirty="0">
                          <a:effectLst/>
                        </a:rPr>
                        <a:t> Index</a:t>
                      </a:r>
                      <a:endParaRPr lang="pt-PT" sz="1100" b="0" i="0" u="none" strike="noStrike" dirty="0">
                        <a:solidFill>
                          <a:srgbClr val="000000"/>
                        </a:solidFill>
                        <a:effectLst/>
                        <a:latin typeface="Calibri" panose="020F0502020204030204" pitchFamily="34" charset="0"/>
                      </a:endParaRPr>
                    </a:p>
                  </a:txBody>
                  <a:tcPr marL="2361" marR="2361" marT="2361" marB="0" anchor="ctr"/>
                </a:tc>
                <a:extLst>
                  <a:ext uri="{0D108BD9-81ED-4DB2-BD59-A6C34878D82A}">
                    <a16:rowId xmlns:a16="http://schemas.microsoft.com/office/drawing/2014/main" val="4229036937"/>
                  </a:ext>
                </a:extLst>
              </a:tr>
              <a:tr h="127008">
                <a:tc>
                  <a:txBody>
                    <a:bodyPr/>
                    <a:lstStyle/>
                    <a:p>
                      <a:pPr algn="ctr" fontAlgn="t"/>
                      <a:r>
                        <a:rPr lang="pt-PT" sz="1100" u="none" strike="noStrike">
                          <a:effectLst/>
                        </a:rPr>
                        <a:t>5</a:t>
                      </a:r>
                      <a:endParaRPr lang="pt-PT" sz="1100" b="1" i="0" u="none" strike="noStrike" dirty="0">
                        <a:solidFill>
                          <a:srgbClr val="000000"/>
                        </a:solidFill>
                        <a:effectLst/>
                        <a:latin typeface="Calibri" panose="020F0502020204030204" pitchFamily="34" charset="0"/>
                      </a:endParaRPr>
                    </a:p>
                  </a:txBody>
                  <a:tcPr marL="2361" marR="2361" marT="2361" marB="0" anchor="ctr"/>
                </a:tc>
                <a:tc>
                  <a:txBody>
                    <a:bodyPr/>
                    <a:lstStyle/>
                    <a:p>
                      <a:pPr algn="l" fontAlgn="b"/>
                      <a:r>
                        <a:rPr lang="pt-PT" sz="1100" u="none" strike="noStrike" dirty="0">
                          <a:effectLst/>
                        </a:rPr>
                        <a:t>UKXUK 100 Index</a:t>
                      </a:r>
                      <a:endParaRPr lang="pt-PT" sz="1100" b="0" i="0" u="none" strike="noStrike" dirty="0">
                        <a:solidFill>
                          <a:srgbClr val="000000"/>
                        </a:solidFill>
                        <a:effectLst/>
                        <a:latin typeface="Calibri" panose="020F0502020204030204" pitchFamily="34" charset="0"/>
                      </a:endParaRPr>
                    </a:p>
                  </a:txBody>
                  <a:tcPr marL="2361" marR="2361" marT="2361" marB="0" anchor="ctr"/>
                </a:tc>
                <a:extLst>
                  <a:ext uri="{0D108BD9-81ED-4DB2-BD59-A6C34878D82A}">
                    <a16:rowId xmlns:a16="http://schemas.microsoft.com/office/drawing/2014/main" val="2246454706"/>
                  </a:ext>
                </a:extLst>
              </a:tr>
              <a:tr h="127008">
                <a:tc>
                  <a:txBody>
                    <a:bodyPr/>
                    <a:lstStyle/>
                    <a:p>
                      <a:pPr algn="ctr" fontAlgn="t"/>
                      <a:r>
                        <a:rPr lang="pt-PT" sz="1100" u="none" strike="noStrike">
                          <a:effectLst/>
                        </a:rPr>
                        <a:t>6</a:t>
                      </a:r>
                      <a:endParaRPr lang="pt-PT" sz="1100" b="1" i="0" u="none" strike="noStrike" dirty="0">
                        <a:solidFill>
                          <a:srgbClr val="000000"/>
                        </a:solidFill>
                        <a:effectLst/>
                        <a:latin typeface="Calibri" panose="020F0502020204030204" pitchFamily="34" charset="0"/>
                      </a:endParaRPr>
                    </a:p>
                  </a:txBody>
                  <a:tcPr marL="2361" marR="2361" marT="2361" marB="0" anchor="ctr"/>
                </a:tc>
                <a:tc>
                  <a:txBody>
                    <a:bodyPr/>
                    <a:lstStyle/>
                    <a:p>
                      <a:pPr algn="l" fontAlgn="b"/>
                      <a:r>
                        <a:rPr lang="pt-PT" sz="1100" u="none" strike="noStrike" dirty="0">
                          <a:effectLst/>
                        </a:rPr>
                        <a:t>DAXDAX Index</a:t>
                      </a:r>
                      <a:endParaRPr lang="pt-PT" sz="1100" b="0" i="0" u="none" strike="noStrike" dirty="0">
                        <a:solidFill>
                          <a:srgbClr val="000000"/>
                        </a:solidFill>
                        <a:effectLst/>
                        <a:latin typeface="Calibri" panose="020F0502020204030204" pitchFamily="34" charset="0"/>
                      </a:endParaRPr>
                    </a:p>
                  </a:txBody>
                  <a:tcPr marL="2361" marR="2361" marT="2361" marB="0" anchor="ctr"/>
                </a:tc>
                <a:extLst>
                  <a:ext uri="{0D108BD9-81ED-4DB2-BD59-A6C34878D82A}">
                    <a16:rowId xmlns:a16="http://schemas.microsoft.com/office/drawing/2014/main" val="4190688112"/>
                  </a:ext>
                </a:extLst>
              </a:tr>
              <a:tr h="127008">
                <a:tc>
                  <a:txBody>
                    <a:bodyPr/>
                    <a:lstStyle/>
                    <a:p>
                      <a:pPr algn="ctr" fontAlgn="t"/>
                      <a:r>
                        <a:rPr lang="pt-PT" sz="1100" u="none" strike="noStrike">
                          <a:effectLst/>
                        </a:rPr>
                        <a:t>7</a:t>
                      </a:r>
                      <a:endParaRPr lang="pt-PT" sz="1100" b="1" i="0" u="none" strike="noStrike">
                        <a:solidFill>
                          <a:srgbClr val="000000"/>
                        </a:solidFill>
                        <a:effectLst/>
                        <a:latin typeface="Calibri" panose="020F0502020204030204" pitchFamily="34" charset="0"/>
                      </a:endParaRPr>
                    </a:p>
                  </a:txBody>
                  <a:tcPr marL="2361" marR="2361" marT="2361" marB="0" anchor="ctr"/>
                </a:tc>
                <a:tc>
                  <a:txBody>
                    <a:bodyPr/>
                    <a:lstStyle/>
                    <a:p>
                      <a:pPr algn="l" fontAlgn="b"/>
                      <a:r>
                        <a:rPr lang="pt-PT" sz="1100" u="none" strike="noStrike" dirty="0">
                          <a:effectLst/>
                        </a:rPr>
                        <a:t>PX1CAC 40 Index</a:t>
                      </a:r>
                      <a:endParaRPr lang="pt-PT" sz="1100" b="0" i="0" u="none" strike="noStrike" dirty="0">
                        <a:solidFill>
                          <a:srgbClr val="000000"/>
                        </a:solidFill>
                        <a:effectLst/>
                        <a:latin typeface="Calibri" panose="020F0502020204030204" pitchFamily="34" charset="0"/>
                      </a:endParaRPr>
                    </a:p>
                  </a:txBody>
                  <a:tcPr marL="2361" marR="2361" marT="2361" marB="0" anchor="ctr"/>
                </a:tc>
                <a:extLst>
                  <a:ext uri="{0D108BD9-81ED-4DB2-BD59-A6C34878D82A}">
                    <a16:rowId xmlns:a16="http://schemas.microsoft.com/office/drawing/2014/main" val="3588778284"/>
                  </a:ext>
                </a:extLst>
              </a:tr>
              <a:tr h="251656">
                <a:tc>
                  <a:txBody>
                    <a:bodyPr/>
                    <a:lstStyle/>
                    <a:p>
                      <a:pPr algn="ctr" fontAlgn="t"/>
                      <a:r>
                        <a:rPr lang="pt-PT" sz="1100" u="none" strike="noStrike">
                          <a:effectLst/>
                        </a:rPr>
                        <a:t>8</a:t>
                      </a:r>
                      <a:endParaRPr lang="pt-PT" sz="1100" b="1" i="0" u="none" strike="noStrike" dirty="0">
                        <a:solidFill>
                          <a:srgbClr val="000000"/>
                        </a:solidFill>
                        <a:effectLst/>
                        <a:latin typeface="Calibri" panose="020F0502020204030204" pitchFamily="34" charset="0"/>
                      </a:endParaRPr>
                    </a:p>
                  </a:txBody>
                  <a:tcPr marL="2361" marR="2361" marT="2361" marB="0" anchor="ctr"/>
                </a:tc>
                <a:tc>
                  <a:txBody>
                    <a:bodyPr/>
                    <a:lstStyle/>
                    <a:p>
                      <a:pPr algn="l" fontAlgn="b"/>
                      <a:r>
                        <a:rPr lang="pt-PT" sz="1100" u="none" strike="noStrike" dirty="0" err="1">
                          <a:effectLst/>
                        </a:rPr>
                        <a:t>FTMIBMilano</a:t>
                      </a:r>
                      <a:r>
                        <a:rPr lang="pt-PT" sz="1100" u="none" strike="noStrike" dirty="0">
                          <a:effectLst/>
                        </a:rPr>
                        <a:t> </a:t>
                      </a:r>
                      <a:r>
                        <a:rPr lang="pt-PT" sz="1100" u="none" strike="noStrike" dirty="0" err="1">
                          <a:effectLst/>
                        </a:rPr>
                        <a:t>Italia</a:t>
                      </a:r>
                      <a:r>
                        <a:rPr lang="pt-PT" sz="1100" u="none" strike="noStrike" dirty="0">
                          <a:effectLst/>
                        </a:rPr>
                        <a:t> </a:t>
                      </a:r>
                      <a:r>
                        <a:rPr lang="pt-PT" sz="1100" u="none" strike="noStrike" dirty="0" err="1">
                          <a:effectLst/>
                        </a:rPr>
                        <a:t>Borsa</a:t>
                      </a:r>
                      <a:r>
                        <a:rPr lang="pt-PT" sz="1100" u="none" strike="noStrike" dirty="0">
                          <a:effectLst/>
                        </a:rPr>
                        <a:t> Index</a:t>
                      </a:r>
                      <a:endParaRPr lang="pt-PT" sz="1100" b="0" i="0" u="none" strike="noStrike" dirty="0">
                        <a:solidFill>
                          <a:srgbClr val="000000"/>
                        </a:solidFill>
                        <a:effectLst/>
                        <a:latin typeface="Calibri" panose="020F0502020204030204" pitchFamily="34" charset="0"/>
                      </a:endParaRPr>
                    </a:p>
                  </a:txBody>
                  <a:tcPr marL="2361" marR="2361" marT="2361" marB="0" anchor="ctr"/>
                </a:tc>
                <a:extLst>
                  <a:ext uri="{0D108BD9-81ED-4DB2-BD59-A6C34878D82A}">
                    <a16:rowId xmlns:a16="http://schemas.microsoft.com/office/drawing/2014/main" val="2525365271"/>
                  </a:ext>
                </a:extLst>
              </a:tr>
              <a:tr h="189332">
                <a:tc>
                  <a:txBody>
                    <a:bodyPr/>
                    <a:lstStyle/>
                    <a:p>
                      <a:pPr algn="ctr" fontAlgn="t"/>
                      <a:r>
                        <a:rPr lang="pt-PT" sz="1100" u="none" strike="noStrike">
                          <a:effectLst/>
                        </a:rPr>
                        <a:t>9</a:t>
                      </a:r>
                      <a:endParaRPr lang="pt-PT" sz="1100" b="1" i="0" u="none" strike="noStrike">
                        <a:solidFill>
                          <a:srgbClr val="000000"/>
                        </a:solidFill>
                        <a:effectLst/>
                        <a:latin typeface="Calibri" panose="020F0502020204030204" pitchFamily="34" charset="0"/>
                      </a:endParaRPr>
                    </a:p>
                  </a:txBody>
                  <a:tcPr marL="2361" marR="2361" marT="2361" marB="0" anchor="ctr"/>
                </a:tc>
                <a:tc>
                  <a:txBody>
                    <a:bodyPr/>
                    <a:lstStyle/>
                    <a:p>
                      <a:pPr algn="l" fontAlgn="b"/>
                      <a:r>
                        <a:rPr lang="pt-PT" sz="1100" u="none" strike="noStrike" dirty="0">
                          <a:effectLst/>
                        </a:rPr>
                        <a:t>NI225Nikkei 225 Index</a:t>
                      </a:r>
                      <a:endParaRPr lang="pt-PT" sz="1100" b="0" i="0" u="none" strike="noStrike" dirty="0">
                        <a:solidFill>
                          <a:srgbClr val="000000"/>
                        </a:solidFill>
                        <a:effectLst/>
                        <a:latin typeface="Calibri" panose="020F0502020204030204" pitchFamily="34" charset="0"/>
                      </a:endParaRPr>
                    </a:p>
                  </a:txBody>
                  <a:tcPr marL="2361" marR="2361" marT="2361" marB="0" anchor="ctr"/>
                </a:tc>
                <a:extLst>
                  <a:ext uri="{0D108BD9-81ED-4DB2-BD59-A6C34878D82A}">
                    <a16:rowId xmlns:a16="http://schemas.microsoft.com/office/drawing/2014/main" val="2503996736"/>
                  </a:ext>
                </a:extLst>
              </a:tr>
              <a:tr h="376304">
                <a:tc>
                  <a:txBody>
                    <a:bodyPr/>
                    <a:lstStyle/>
                    <a:p>
                      <a:pPr algn="ctr" fontAlgn="t"/>
                      <a:r>
                        <a:rPr lang="pt-PT" sz="1100" u="none" strike="noStrike">
                          <a:effectLst/>
                        </a:rPr>
                        <a:t>10</a:t>
                      </a:r>
                      <a:endParaRPr lang="pt-PT" sz="1100" b="1" i="0" u="none" strike="noStrike" dirty="0">
                        <a:solidFill>
                          <a:srgbClr val="000000"/>
                        </a:solidFill>
                        <a:effectLst/>
                        <a:latin typeface="Calibri" panose="020F0502020204030204" pitchFamily="34" charset="0"/>
                      </a:endParaRPr>
                    </a:p>
                  </a:txBody>
                  <a:tcPr marL="2361" marR="2361" marT="2361" marB="0" anchor="ctr"/>
                </a:tc>
                <a:tc>
                  <a:txBody>
                    <a:bodyPr/>
                    <a:lstStyle/>
                    <a:p>
                      <a:pPr algn="l" fontAlgn="b"/>
                      <a:r>
                        <a:rPr lang="en-US" sz="1100" u="none" strike="noStrike" dirty="0" err="1">
                          <a:effectLst/>
                        </a:rPr>
                        <a:t>KOSPIKorea</a:t>
                      </a:r>
                      <a:r>
                        <a:rPr lang="en-US" sz="1100" u="none" strike="noStrike" dirty="0">
                          <a:effectLst/>
                        </a:rPr>
                        <a:t> Composite Stock Price Index</a:t>
                      </a:r>
                      <a:endParaRPr lang="en-US" sz="1100" b="0" i="0" u="none" strike="noStrike" dirty="0">
                        <a:solidFill>
                          <a:srgbClr val="000000"/>
                        </a:solidFill>
                        <a:effectLst/>
                        <a:latin typeface="Calibri" panose="020F0502020204030204" pitchFamily="34" charset="0"/>
                      </a:endParaRPr>
                    </a:p>
                  </a:txBody>
                  <a:tcPr marL="2361" marR="2361" marT="2361" marB="0" anchor="ctr"/>
                </a:tc>
                <a:extLst>
                  <a:ext uri="{0D108BD9-81ED-4DB2-BD59-A6C34878D82A}">
                    <a16:rowId xmlns:a16="http://schemas.microsoft.com/office/drawing/2014/main" val="4139309791"/>
                  </a:ext>
                </a:extLst>
              </a:tr>
              <a:tr h="189332">
                <a:tc>
                  <a:txBody>
                    <a:bodyPr/>
                    <a:lstStyle/>
                    <a:p>
                      <a:pPr algn="ctr" fontAlgn="t"/>
                      <a:r>
                        <a:rPr lang="pt-PT" sz="1100" u="none" strike="noStrike">
                          <a:effectLst/>
                        </a:rPr>
                        <a:t>11</a:t>
                      </a:r>
                      <a:endParaRPr lang="pt-PT" sz="1100" b="1" i="0" u="none" strike="noStrike" dirty="0">
                        <a:solidFill>
                          <a:srgbClr val="000000"/>
                        </a:solidFill>
                        <a:effectLst/>
                        <a:latin typeface="Calibri" panose="020F0502020204030204" pitchFamily="34" charset="0"/>
                      </a:endParaRPr>
                    </a:p>
                  </a:txBody>
                  <a:tcPr marL="2361" marR="2361" marT="2361" marB="0" anchor="ctr"/>
                </a:tc>
                <a:tc>
                  <a:txBody>
                    <a:bodyPr/>
                    <a:lstStyle/>
                    <a:p>
                      <a:pPr algn="l" fontAlgn="b"/>
                      <a:r>
                        <a:rPr lang="pt-PT" sz="1100" u="none" strike="noStrike" dirty="0" err="1">
                          <a:effectLst/>
                        </a:rPr>
                        <a:t>HSIHang</a:t>
                      </a:r>
                      <a:r>
                        <a:rPr lang="pt-PT" sz="1100" u="none" strike="noStrike" dirty="0">
                          <a:effectLst/>
                        </a:rPr>
                        <a:t> Seng Index</a:t>
                      </a:r>
                      <a:endParaRPr lang="pt-PT" sz="1100" b="0" i="0" u="none" strike="noStrike" dirty="0">
                        <a:solidFill>
                          <a:srgbClr val="000000"/>
                        </a:solidFill>
                        <a:effectLst/>
                        <a:latin typeface="Calibri" panose="020F0502020204030204" pitchFamily="34" charset="0"/>
                      </a:endParaRPr>
                    </a:p>
                  </a:txBody>
                  <a:tcPr marL="2361" marR="2361" marT="2361" marB="0" anchor="ctr"/>
                </a:tc>
                <a:extLst>
                  <a:ext uri="{0D108BD9-81ED-4DB2-BD59-A6C34878D82A}">
                    <a16:rowId xmlns:a16="http://schemas.microsoft.com/office/drawing/2014/main" val="2251825894"/>
                  </a:ext>
                </a:extLst>
              </a:tr>
              <a:tr h="189332">
                <a:tc>
                  <a:txBody>
                    <a:bodyPr/>
                    <a:lstStyle/>
                    <a:p>
                      <a:pPr algn="ctr" fontAlgn="t"/>
                      <a:r>
                        <a:rPr lang="pt-PT" sz="1100" u="none" strike="noStrike">
                          <a:effectLst/>
                        </a:rPr>
                        <a:t>12</a:t>
                      </a:r>
                      <a:endParaRPr lang="pt-PT" sz="1100" b="1" i="0" u="none" strike="noStrike">
                        <a:solidFill>
                          <a:srgbClr val="000000"/>
                        </a:solidFill>
                        <a:effectLst/>
                        <a:latin typeface="Calibri" panose="020F0502020204030204" pitchFamily="34" charset="0"/>
                      </a:endParaRPr>
                    </a:p>
                  </a:txBody>
                  <a:tcPr marL="2361" marR="2361" marT="2361" marB="0" anchor="ctr"/>
                </a:tc>
                <a:tc>
                  <a:txBody>
                    <a:bodyPr/>
                    <a:lstStyle/>
                    <a:p>
                      <a:pPr algn="l" fontAlgn="b"/>
                      <a:r>
                        <a:rPr lang="pt-PT" sz="1100" u="none" strike="noStrike" dirty="0" err="1">
                          <a:effectLst/>
                        </a:rPr>
                        <a:t>STIStraits</a:t>
                      </a:r>
                      <a:r>
                        <a:rPr lang="pt-PT" sz="1100" u="none" strike="noStrike" dirty="0">
                          <a:effectLst/>
                        </a:rPr>
                        <a:t> Times Index</a:t>
                      </a:r>
                      <a:endParaRPr lang="pt-PT" sz="1100" b="0" i="0" u="none" strike="noStrike" dirty="0">
                        <a:solidFill>
                          <a:srgbClr val="000000"/>
                        </a:solidFill>
                        <a:effectLst/>
                        <a:latin typeface="Calibri" panose="020F0502020204030204" pitchFamily="34" charset="0"/>
                      </a:endParaRPr>
                    </a:p>
                  </a:txBody>
                  <a:tcPr marL="2361" marR="2361" marT="2361" marB="0" anchor="ctr"/>
                </a:tc>
                <a:extLst>
                  <a:ext uri="{0D108BD9-81ED-4DB2-BD59-A6C34878D82A}">
                    <a16:rowId xmlns:a16="http://schemas.microsoft.com/office/drawing/2014/main" val="151436499"/>
                  </a:ext>
                </a:extLst>
              </a:tr>
              <a:tr h="189332">
                <a:tc>
                  <a:txBody>
                    <a:bodyPr/>
                    <a:lstStyle/>
                    <a:p>
                      <a:pPr algn="ctr" fontAlgn="t"/>
                      <a:r>
                        <a:rPr lang="pt-PT" sz="1100" u="none" strike="noStrike">
                          <a:effectLst/>
                        </a:rPr>
                        <a:t>13</a:t>
                      </a:r>
                      <a:endParaRPr lang="pt-PT" sz="1100" b="1" i="0" u="none" strike="noStrike" dirty="0">
                        <a:solidFill>
                          <a:srgbClr val="000000"/>
                        </a:solidFill>
                        <a:effectLst/>
                        <a:latin typeface="Calibri" panose="020F0502020204030204" pitchFamily="34" charset="0"/>
                      </a:endParaRPr>
                    </a:p>
                  </a:txBody>
                  <a:tcPr marL="2361" marR="2361" marT="2361" marB="0" anchor="ctr"/>
                </a:tc>
                <a:tc>
                  <a:txBody>
                    <a:bodyPr/>
                    <a:lstStyle/>
                    <a:p>
                      <a:pPr algn="l" fontAlgn="b"/>
                      <a:r>
                        <a:rPr lang="pt-PT" sz="1100" u="none" strike="noStrike" dirty="0">
                          <a:effectLst/>
                        </a:rPr>
                        <a:t>XJOS&amp;P/ASX 200 Index</a:t>
                      </a:r>
                      <a:endParaRPr lang="pt-PT" sz="1100" b="0" i="0" u="none" strike="noStrike" dirty="0">
                        <a:solidFill>
                          <a:srgbClr val="000000"/>
                        </a:solidFill>
                        <a:effectLst/>
                        <a:latin typeface="Calibri" panose="020F0502020204030204" pitchFamily="34" charset="0"/>
                      </a:endParaRPr>
                    </a:p>
                  </a:txBody>
                  <a:tcPr marL="2361" marR="2361" marT="2361" marB="0" anchor="ctr"/>
                </a:tc>
                <a:extLst>
                  <a:ext uri="{0D108BD9-81ED-4DB2-BD59-A6C34878D82A}">
                    <a16:rowId xmlns:a16="http://schemas.microsoft.com/office/drawing/2014/main" val="1035123994"/>
                  </a:ext>
                </a:extLst>
              </a:tr>
              <a:tr h="251656">
                <a:tc>
                  <a:txBody>
                    <a:bodyPr/>
                    <a:lstStyle/>
                    <a:p>
                      <a:pPr algn="ctr" fontAlgn="t"/>
                      <a:r>
                        <a:rPr lang="pt-PT" sz="1100" u="none" strike="noStrike">
                          <a:effectLst/>
                        </a:rPr>
                        <a:t>14</a:t>
                      </a:r>
                      <a:endParaRPr lang="pt-PT" sz="1100" b="1" i="0" u="none" strike="noStrike">
                        <a:solidFill>
                          <a:srgbClr val="000000"/>
                        </a:solidFill>
                        <a:effectLst/>
                        <a:latin typeface="Calibri" panose="020F0502020204030204" pitchFamily="34" charset="0"/>
                      </a:endParaRPr>
                    </a:p>
                  </a:txBody>
                  <a:tcPr marL="2361" marR="2361" marT="2361" marB="0" anchor="ctr"/>
                </a:tc>
                <a:tc>
                  <a:txBody>
                    <a:bodyPr/>
                    <a:lstStyle/>
                    <a:p>
                      <a:pPr algn="l" fontAlgn="b"/>
                      <a:r>
                        <a:rPr lang="pt-PT" sz="1100" u="none" strike="noStrike" dirty="0">
                          <a:effectLst/>
                        </a:rPr>
                        <a:t>NZ50GS&amp;P / NZX 50 Index Gross</a:t>
                      </a:r>
                      <a:endParaRPr lang="pt-PT" sz="1100" b="0" i="0" u="none" strike="noStrike" dirty="0">
                        <a:solidFill>
                          <a:srgbClr val="000000"/>
                        </a:solidFill>
                        <a:effectLst/>
                        <a:latin typeface="Calibri" panose="020F0502020204030204" pitchFamily="34" charset="0"/>
                      </a:endParaRPr>
                    </a:p>
                  </a:txBody>
                  <a:tcPr marL="2361" marR="2361" marT="2361" marB="0" anchor="ctr"/>
                </a:tc>
                <a:extLst>
                  <a:ext uri="{0D108BD9-81ED-4DB2-BD59-A6C34878D82A}">
                    <a16:rowId xmlns:a16="http://schemas.microsoft.com/office/drawing/2014/main" val="1970676744"/>
                  </a:ext>
                </a:extLst>
              </a:tr>
              <a:tr h="438628">
                <a:tc>
                  <a:txBody>
                    <a:bodyPr/>
                    <a:lstStyle/>
                    <a:p>
                      <a:pPr algn="ctr" fontAlgn="t"/>
                      <a:r>
                        <a:rPr lang="pt-PT" sz="1100" u="none" strike="noStrike">
                          <a:effectLst/>
                        </a:rPr>
                        <a:t>15</a:t>
                      </a:r>
                      <a:endParaRPr lang="pt-PT" sz="1100" b="1" i="0" u="none" strike="noStrike" dirty="0">
                        <a:solidFill>
                          <a:srgbClr val="000000"/>
                        </a:solidFill>
                        <a:effectLst/>
                        <a:latin typeface="Calibri" panose="020F0502020204030204" pitchFamily="34" charset="0"/>
                      </a:endParaRPr>
                    </a:p>
                  </a:txBody>
                  <a:tcPr marL="2361" marR="2361" marT="2361" marB="0" anchor="ctr"/>
                </a:tc>
                <a:tc>
                  <a:txBody>
                    <a:bodyPr/>
                    <a:lstStyle/>
                    <a:p>
                      <a:pPr algn="l" fontAlgn="b"/>
                      <a:r>
                        <a:rPr lang="en-US" sz="1100" u="none" strike="noStrike" dirty="0" err="1">
                          <a:effectLst/>
                        </a:rPr>
                        <a:t>TAIEXTaiwan</a:t>
                      </a:r>
                      <a:r>
                        <a:rPr lang="en-US" sz="1100" u="none" strike="noStrike" dirty="0">
                          <a:effectLst/>
                        </a:rPr>
                        <a:t> Capitalization Weighted Stock Index</a:t>
                      </a:r>
                      <a:endParaRPr lang="en-US" sz="1100" b="0" i="0" u="none" strike="noStrike" dirty="0">
                        <a:solidFill>
                          <a:srgbClr val="000000"/>
                        </a:solidFill>
                        <a:effectLst/>
                        <a:latin typeface="Calibri" panose="020F0502020204030204" pitchFamily="34" charset="0"/>
                      </a:endParaRPr>
                    </a:p>
                  </a:txBody>
                  <a:tcPr marL="2361" marR="2361" marT="2361" marB="0" anchor="ctr"/>
                </a:tc>
                <a:extLst>
                  <a:ext uri="{0D108BD9-81ED-4DB2-BD59-A6C34878D82A}">
                    <a16:rowId xmlns:a16="http://schemas.microsoft.com/office/drawing/2014/main" val="2862548537"/>
                  </a:ext>
                </a:extLst>
              </a:tr>
              <a:tr h="251656">
                <a:tc>
                  <a:txBody>
                    <a:bodyPr/>
                    <a:lstStyle/>
                    <a:p>
                      <a:pPr algn="ctr" fontAlgn="t"/>
                      <a:r>
                        <a:rPr lang="pt-PT" sz="1100" u="none" strike="noStrike">
                          <a:effectLst/>
                        </a:rPr>
                        <a:t>16</a:t>
                      </a:r>
                      <a:endParaRPr lang="pt-PT" sz="1100" b="1" i="0" u="none" strike="noStrike" dirty="0">
                        <a:solidFill>
                          <a:srgbClr val="000000"/>
                        </a:solidFill>
                        <a:effectLst/>
                        <a:latin typeface="Calibri" panose="020F0502020204030204" pitchFamily="34" charset="0"/>
                      </a:endParaRPr>
                    </a:p>
                  </a:txBody>
                  <a:tcPr marL="2361" marR="2361" marT="2361" marB="0" anchor="ctr"/>
                </a:tc>
                <a:tc>
                  <a:txBody>
                    <a:bodyPr/>
                    <a:lstStyle/>
                    <a:p>
                      <a:pPr algn="l" fontAlgn="b"/>
                      <a:r>
                        <a:rPr lang="pt-PT" sz="1100" u="none" strike="noStrike" dirty="0">
                          <a:effectLst/>
                        </a:rPr>
                        <a:t>FBMKLCIFTSE Bursa </a:t>
                      </a:r>
                      <a:r>
                        <a:rPr lang="pt-PT" sz="1100" u="none" strike="noStrike" dirty="0" err="1">
                          <a:effectLst/>
                        </a:rPr>
                        <a:t>Malaysia</a:t>
                      </a:r>
                      <a:r>
                        <a:rPr lang="pt-PT" sz="1100" u="none" strike="noStrike" dirty="0">
                          <a:effectLst/>
                        </a:rPr>
                        <a:t> KLCI Index</a:t>
                      </a:r>
                      <a:endParaRPr lang="pt-PT" sz="1100" b="0" i="0" u="none" strike="noStrike" dirty="0">
                        <a:solidFill>
                          <a:srgbClr val="000000"/>
                        </a:solidFill>
                        <a:effectLst/>
                        <a:latin typeface="Calibri" panose="020F0502020204030204" pitchFamily="34" charset="0"/>
                      </a:endParaRPr>
                    </a:p>
                  </a:txBody>
                  <a:tcPr marL="2361" marR="2361" marT="2361" marB="0" anchor="ctr"/>
                </a:tc>
                <a:extLst>
                  <a:ext uri="{0D108BD9-81ED-4DB2-BD59-A6C34878D82A}">
                    <a16:rowId xmlns:a16="http://schemas.microsoft.com/office/drawing/2014/main" val="1985164627"/>
                  </a:ext>
                </a:extLst>
              </a:tr>
              <a:tr h="251656">
                <a:tc>
                  <a:txBody>
                    <a:bodyPr/>
                    <a:lstStyle/>
                    <a:p>
                      <a:pPr algn="ctr" fontAlgn="t"/>
                      <a:r>
                        <a:rPr lang="pt-PT" sz="1100" u="none" strike="noStrike">
                          <a:effectLst/>
                        </a:rPr>
                        <a:t>17</a:t>
                      </a:r>
                      <a:endParaRPr lang="pt-PT" sz="1100" b="1" i="0" u="none" strike="noStrike" dirty="0">
                        <a:solidFill>
                          <a:srgbClr val="000000"/>
                        </a:solidFill>
                        <a:effectLst/>
                        <a:latin typeface="Calibri" panose="020F0502020204030204" pitchFamily="34" charset="0"/>
                      </a:endParaRPr>
                    </a:p>
                  </a:txBody>
                  <a:tcPr marL="2361" marR="2361" marT="2361" marB="0" anchor="ctr"/>
                </a:tc>
                <a:tc>
                  <a:txBody>
                    <a:bodyPr/>
                    <a:lstStyle/>
                    <a:p>
                      <a:pPr algn="l" fontAlgn="b"/>
                      <a:r>
                        <a:rPr lang="pt-PT" sz="1100" u="none" strike="noStrike" dirty="0">
                          <a:effectLst/>
                        </a:rPr>
                        <a:t>COMPOSITEIDX </a:t>
                      </a:r>
                      <a:r>
                        <a:rPr lang="pt-PT" sz="1100" u="none" strike="noStrike" dirty="0" err="1">
                          <a:effectLst/>
                        </a:rPr>
                        <a:t>Composite</a:t>
                      </a:r>
                      <a:r>
                        <a:rPr lang="pt-PT" sz="1100" u="none" strike="noStrike" dirty="0">
                          <a:effectLst/>
                        </a:rPr>
                        <a:t> Index</a:t>
                      </a:r>
                      <a:endParaRPr lang="pt-PT" sz="1100" b="0" i="0" u="none" strike="noStrike" dirty="0">
                        <a:solidFill>
                          <a:srgbClr val="000000"/>
                        </a:solidFill>
                        <a:effectLst/>
                        <a:latin typeface="Calibri" panose="020F0502020204030204" pitchFamily="34" charset="0"/>
                      </a:endParaRPr>
                    </a:p>
                  </a:txBody>
                  <a:tcPr marL="2361" marR="2361" marT="2361" marB="0" anchor="ctr"/>
                </a:tc>
                <a:extLst>
                  <a:ext uri="{0D108BD9-81ED-4DB2-BD59-A6C34878D82A}">
                    <a16:rowId xmlns:a16="http://schemas.microsoft.com/office/drawing/2014/main" val="2761814842"/>
                  </a:ext>
                </a:extLst>
              </a:tr>
              <a:tr h="189332">
                <a:tc>
                  <a:txBody>
                    <a:bodyPr/>
                    <a:lstStyle/>
                    <a:p>
                      <a:pPr algn="ctr" fontAlgn="t"/>
                      <a:r>
                        <a:rPr lang="pt-PT" sz="1100" u="none" strike="noStrike" dirty="0">
                          <a:effectLst/>
                        </a:rPr>
                        <a:t>18</a:t>
                      </a:r>
                      <a:endParaRPr lang="pt-PT" sz="1100" b="1" i="0" u="none" strike="noStrike" dirty="0">
                        <a:solidFill>
                          <a:srgbClr val="000000"/>
                        </a:solidFill>
                        <a:effectLst/>
                        <a:latin typeface="Calibri" panose="020F0502020204030204" pitchFamily="34" charset="0"/>
                      </a:endParaRPr>
                    </a:p>
                  </a:txBody>
                  <a:tcPr marL="2361" marR="2361" marT="2361" marB="0" anchor="ctr"/>
                </a:tc>
                <a:tc>
                  <a:txBody>
                    <a:bodyPr/>
                    <a:lstStyle/>
                    <a:p>
                      <a:pPr algn="l" fontAlgn="b"/>
                      <a:r>
                        <a:rPr lang="pt-PT" sz="1100" u="none" strike="noStrike" dirty="0">
                          <a:effectLst/>
                        </a:rPr>
                        <a:t>SX5EEuro </a:t>
                      </a:r>
                      <a:r>
                        <a:rPr lang="pt-PT" sz="1100" u="none" strike="noStrike" dirty="0" err="1">
                          <a:effectLst/>
                        </a:rPr>
                        <a:t>Stoxx</a:t>
                      </a:r>
                      <a:r>
                        <a:rPr lang="pt-PT" sz="1100" u="none" strike="noStrike" dirty="0">
                          <a:effectLst/>
                        </a:rPr>
                        <a:t> 50 Index</a:t>
                      </a:r>
                      <a:endParaRPr lang="pt-PT" sz="1100" b="0" i="0" u="none" strike="noStrike" dirty="0">
                        <a:solidFill>
                          <a:srgbClr val="000000"/>
                        </a:solidFill>
                        <a:effectLst/>
                        <a:latin typeface="Calibri" panose="020F0502020204030204" pitchFamily="34" charset="0"/>
                      </a:endParaRPr>
                    </a:p>
                  </a:txBody>
                  <a:tcPr marL="2361" marR="2361" marT="2361" marB="0" anchor="ctr"/>
                </a:tc>
                <a:extLst>
                  <a:ext uri="{0D108BD9-81ED-4DB2-BD59-A6C34878D82A}">
                    <a16:rowId xmlns:a16="http://schemas.microsoft.com/office/drawing/2014/main" val="1719578509"/>
                  </a:ext>
                </a:extLst>
              </a:tr>
            </a:tbl>
          </a:graphicData>
        </a:graphic>
      </p:graphicFrame>
      <p:graphicFrame>
        <p:nvGraphicFramePr>
          <p:cNvPr id="10" name="Table 9">
            <a:extLst>
              <a:ext uri="{FF2B5EF4-FFF2-40B4-BE49-F238E27FC236}">
                <a16:creationId xmlns:a16="http://schemas.microsoft.com/office/drawing/2014/main" id="{4F760CB2-ABE3-4137-8FF2-0F5AA4B64AB9}"/>
              </a:ext>
            </a:extLst>
          </p:cNvPr>
          <p:cNvGraphicFramePr>
            <a:graphicFrameLocks noGrp="1"/>
          </p:cNvGraphicFramePr>
          <p:nvPr>
            <p:extLst>
              <p:ext uri="{D42A27DB-BD31-4B8C-83A1-F6EECF244321}">
                <p14:modId xmlns:p14="http://schemas.microsoft.com/office/powerpoint/2010/main" val="2074907021"/>
              </p:ext>
            </p:extLst>
          </p:nvPr>
        </p:nvGraphicFramePr>
        <p:xfrm>
          <a:off x="3981294" y="2043212"/>
          <a:ext cx="3468660" cy="4605763"/>
        </p:xfrm>
        <a:graphic>
          <a:graphicData uri="http://schemas.openxmlformats.org/drawingml/2006/table">
            <a:tbl>
              <a:tblPr>
                <a:tableStyleId>{5C22544A-7EE6-4342-B048-85BDC9FD1C3A}</a:tableStyleId>
              </a:tblPr>
              <a:tblGrid>
                <a:gridCol w="737267">
                  <a:extLst>
                    <a:ext uri="{9D8B030D-6E8A-4147-A177-3AD203B41FA5}">
                      <a16:colId xmlns:a16="http://schemas.microsoft.com/office/drawing/2014/main" val="1437780663"/>
                    </a:ext>
                  </a:extLst>
                </a:gridCol>
                <a:gridCol w="2731393">
                  <a:extLst>
                    <a:ext uri="{9D8B030D-6E8A-4147-A177-3AD203B41FA5}">
                      <a16:colId xmlns:a16="http://schemas.microsoft.com/office/drawing/2014/main" val="3047152541"/>
                    </a:ext>
                  </a:extLst>
                </a:gridCol>
              </a:tblGrid>
              <a:tr h="181928">
                <a:tc>
                  <a:txBody>
                    <a:bodyPr/>
                    <a:lstStyle/>
                    <a:p>
                      <a:pPr algn="ctr" fontAlgn="t"/>
                      <a:r>
                        <a:rPr lang="pt-PT" sz="1100" u="none" strike="noStrike" dirty="0">
                          <a:effectLst/>
                        </a:rPr>
                        <a:t>19</a:t>
                      </a:r>
                      <a:endParaRPr lang="pt-PT" sz="1100" b="1" i="0" u="none" strike="noStrike" dirty="0">
                        <a:solidFill>
                          <a:srgbClr val="000000"/>
                        </a:solidFill>
                        <a:effectLst/>
                        <a:latin typeface="Calibri" panose="020F0502020204030204" pitchFamily="34" charset="0"/>
                      </a:endParaRPr>
                    </a:p>
                  </a:txBody>
                  <a:tcPr marL="2960" marR="2960" marT="2960" marB="0" anchor="ctr"/>
                </a:tc>
                <a:tc>
                  <a:txBody>
                    <a:bodyPr/>
                    <a:lstStyle/>
                    <a:p>
                      <a:pPr algn="l" fontAlgn="b"/>
                      <a:r>
                        <a:rPr lang="pt-PT" sz="1100" u="none" strike="noStrike" dirty="0">
                          <a:effectLst/>
                        </a:rPr>
                        <a:t>IBCIBEX 35 Index</a:t>
                      </a:r>
                      <a:endParaRPr lang="pt-PT" sz="1100" b="0" i="0" u="none" strike="noStrike" dirty="0">
                        <a:solidFill>
                          <a:srgbClr val="000000"/>
                        </a:solidFill>
                        <a:effectLst/>
                        <a:latin typeface="Calibri" panose="020F0502020204030204" pitchFamily="34" charset="0"/>
                      </a:endParaRPr>
                    </a:p>
                  </a:txBody>
                  <a:tcPr marL="2960" marR="2960" marT="2960" marB="0" anchor="ctr"/>
                </a:tc>
                <a:extLst>
                  <a:ext uri="{0D108BD9-81ED-4DB2-BD59-A6C34878D82A}">
                    <a16:rowId xmlns:a16="http://schemas.microsoft.com/office/drawing/2014/main" val="1696802887"/>
                  </a:ext>
                </a:extLst>
              </a:tr>
              <a:tr h="245675">
                <a:tc>
                  <a:txBody>
                    <a:bodyPr/>
                    <a:lstStyle/>
                    <a:p>
                      <a:pPr algn="ctr" fontAlgn="t"/>
                      <a:r>
                        <a:rPr lang="pt-PT" sz="1100" u="none" strike="noStrike">
                          <a:effectLst/>
                        </a:rPr>
                        <a:t>20</a:t>
                      </a:r>
                      <a:endParaRPr lang="pt-PT" sz="1100" b="1" i="0" u="none" strike="noStrike">
                        <a:solidFill>
                          <a:srgbClr val="000000"/>
                        </a:solidFill>
                        <a:effectLst/>
                        <a:latin typeface="Calibri" panose="020F0502020204030204" pitchFamily="34" charset="0"/>
                      </a:endParaRPr>
                    </a:p>
                  </a:txBody>
                  <a:tcPr marL="2960" marR="2960" marT="2960" marB="0" anchor="ctr"/>
                </a:tc>
                <a:tc>
                  <a:txBody>
                    <a:bodyPr/>
                    <a:lstStyle/>
                    <a:p>
                      <a:pPr algn="l" fontAlgn="b"/>
                      <a:r>
                        <a:rPr lang="pt-PT" sz="1100" u="none" strike="noStrike" dirty="0" err="1">
                          <a:effectLst/>
                        </a:rPr>
                        <a:t>SMISwiss</a:t>
                      </a:r>
                      <a:r>
                        <a:rPr lang="pt-PT" sz="1100" u="none" strike="noStrike" dirty="0">
                          <a:effectLst/>
                        </a:rPr>
                        <a:t> </a:t>
                      </a:r>
                      <a:r>
                        <a:rPr lang="pt-PT" sz="1100" u="none" strike="noStrike" dirty="0" err="1">
                          <a:effectLst/>
                        </a:rPr>
                        <a:t>Market</a:t>
                      </a:r>
                      <a:r>
                        <a:rPr lang="pt-PT" sz="1100" u="none" strike="noStrike" dirty="0">
                          <a:effectLst/>
                        </a:rPr>
                        <a:t> Index</a:t>
                      </a:r>
                      <a:endParaRPr lang="pt-PT" sz="1100" b="0" i="0" u="none" strike="noStrike" dirty="0">
                        <a:solidFill>
                          <a:srgbClr val="000000"/>
                        </a:solidFill>
                        <a:effectLst/>
                        <a:latin typeface="Calibri" panose="020F0502020204030204" pitchFamily="34" charset="0"/>
                      </a:endParaRPr>
                    </a:p>
                  </a:txBody>
                  <a:tcPr marL="2960" marR="2960" marT="2960" marB="0" anchor="ctr"/>
                </a:tc>
                <a:extLst>
                  <a:ext uri="{0D108BD9-81ED-4DB2-BD59-A6C34878D82A}">
                    <a16:rowId xmlns:a16="http://schemas.microsoft.com/office/drawing/2014/main" val="2913461910"/>
                  </a:ext>
                </a:extLst>
              </a:tr>
              <a:tr h="181928">
                <a:tc>
                  <a:txBody>
                    <a:bodyPr/>
                    <a:lstStyle/>
                    <a:p>
                      <a:pPr algn="ctr" fontAlgn="t"/>
                      <a:r>
                        <a:rPr lang="pt-PT" sz="1100" u="none" strike="noStrike">
                          <a:effectLst/>
                        </a:rPr>
                        <a:t>21</a:t>
                      </a:r>
                      <a:endParaRPr lang="pt-PT" sz="1100" b="1" i="0" u="none" strike="noStrike">
                        <a:solidFill>
                          <a:srgbClr val="000000"/>
                        </a:solidFill>
                        <a:effectLst/>
                        <a:latin typeface="Calibri" panose="020F0502020204030204" pitchFamily="34" charset="0"/>
                      </a:endParaRPr>
                    </a:p>
                  </a:txBody>
                  <a:tcPr marL="2960" marR="2960" marT="2960" marB="0" anchor="ctr"/>
                </a:tc>
                <a:tc>
                  <a:txBody>
                    <a:bodyPr/>
                    <a:lstStyle/>
                    <a:p>
                      <a:pPr algn="l" fontAlgn="b"/>
                      <a:r>
                        <a:rPr lang="pt-PT" sz="1100" u="none" strike="noStrike" dirty="0">
                          <a:effectLst/>
                        </a:rPr>
                        <a:t>WIG20WIG20 Index</a:t>
                      </a:r>
                      <a:endParaRPr lang="pt-PT" sz="1100" b="0" i="0" u="none" strike="noStrike" dirty="0">
                        <a:solidFill>
                          <a:srgbClr val="000000"/>
                        </a:solidFill>
                        <a:effectLst/>
                        <a:latin typeface="Calibri" panose="020F0502020204030204" pitchFamily="34" charset="0"/>
                      </a:endParaRPr>
                    </a:p>
                  </a:txBody>
                  <a:tcPr marL="2960" marR="2960" marT="2960" marB="0" anchor="ctr"/>
                </a:tc>
                <a:extLst>
                  <a:ext uri="{0D108BD9-81ED-4DB2-BD59-A6C34878D82A}">
                    <a16:rowId xmlns:a16="http://schemas.microsoft.com/office/drawing/2014/main" val="1695890888"/>
                  </a:ext>
                </a:extLst>
              </a:tr>
              <a:tr h="181928">
                <a:tc>
                  <a:txBody>
                    <a:bodyPr/>
                    <a:lstStyle/>
                    <a:p>
                      <a:pPr algn="ctr" fontAlgn="t"/>
                      <a:r>
                        <a:rPr lang="pt-PT" sz="1100" u="none" strike="noStrike">
                          <a:effectLst/>
                        </a:rPr>
                        <a:t>22</a:t>
                      </a:r>
                      <a:endParaRPr lang="pt-PT" sz="1100" b="1" i="0" u="none" strike="noStrike">
                        <a:solidFill>
                          <a:srgbClr val="000000"/>
                        </a:solidFill>
                        <a:effectLst/>
                        <a:latin typeface="Calibri" panose="020F0502020204030204" pitchFamily="34" charset="0"/>
                      </a:endParaRPr>
                    </a:p>
                  </a:txBody>
                  <a:tcPr marL="2960" marR="2960" marT="2960" marB="0" anchor="ctr"/>
                </a:tc>
                <a:tc>
                  <a:txBody>
                    <a:bodyPr/>
                    <a:lstStyle/>
                    <a:p>
                      <a:pPr algn="l" fontAlgn="b"/>
                      <a:r>
                        <a:rPr lang="pt-PT" sz="1100" u="none" strike="noStrike" dirty="0">
                          <a:effectLst/>
                        </a:rPr>
                        <a:t>AEXAEX Index</a:t>
                      </a:r>
                      <a:endParaRPr lang="pt-PT" sz="1100" b="0" i="0" u="none" strike="noStrike" dirty="0">
                        <a:solidFill>
                          <a:srgbClr val="000000"/>
                        </a:solidFill>
                        <a:effectLst/>
                        <a:latin typeface="Calibri" panose="020F0502020204030204" pitchFamily="34" charset="0"/>
                      </a:endParaRPr>
                    </a:p>
                  </a:txBody>
                  <a:tcPr marL="2960" marR="2960" marT="2960" marB="0" anchor="ctr"/>
                </a:tc>
                <a:extLst>
                  <a:ext uri="{0D108BD9-81ED-4DB2-BD59-A6C34878D82A}">
                    <a16:rowId xmlns:a16="http://schemas.microsoft.com/office/drawing/2014/main" val="3276927449"/>
                  </a:ext>
                </a:extLst>
              </a:tr>
              <a:tr h="181928">
                <a:tc>
                  <a:txBody>
                    <a:bodyPr/>
                    <a:lstStyle/>
                    <a:p>
                      <a:pPr algn="ctr" fontAlgn="t"/>
                      <a:r>
                        <a:rPr lang="pt-PT" sz="1100" u="none" strike="noStrike">
                          <a:effectLst/>
                        </a:rPr>
                        <a:t>23</a:t>
                      </a:r>
                      <a:endParaRPr lang="pt-PT" sz="1100" b="1" i="0" u="none" strike="noStrike">
                        <a:solidFill>
                          <a:srgbClr val="000000"/>
                        </a:solidFill>
                        <a:effectLst/>
                        <a:latin typeface="Calibri" panose="020F0502020204030204" pitchFamily="34" charset="0"/>
                      </a:endParaRPr>
                    </a:p>
                  </a:txBody>
                  <a:tcPr marL="2960" marR="2960" marT="2960" marB="0" anchor="ctr"/>
                </a:tc>
                <a:tc>
                  <a:txBody>
                    <a:bodyPr/>
                    <a:lstStyle/>
                    <a:p>
                      <a:pPr algn="l" fontAlgn="b"/>
                      <a:r>
                        <a:rPr lang="pt-PT" sz="1100" u="none" strike="noStrike" dirty="0">
                          <a:effectLst/>
                        </a:rPr>
                        <a:t>BEL20BEL 20 Index</a:t>
                      </a:r>
                      <a:endParaRPr lang="pt-PT" sz="1100" b="0" i="0" u="none" strike="noStrike" dirty="0">
                        <a:solidFill>
                          <a:srgbClr val="000000"/>
                        </a:solidFill>
                        <a:effectLst/>
                        <a:latin typeface="Calibri" panose="020F0502020204030204" pitchFamily="34" charset="0"/>
                      </a:endParaRPr>
                    </a:p>
                  </a:txBody>
                  <a:tcPr marL="2960" marR="2960" marT="2960" marB="0" anchor="ctr"/>
                </a:tc>
                <a:extLst>
                  <a:ext uri="{0D108BD9-81ED-4DB2-BD59-A6C34878D82A}">
                    <a16:rowId xmlns:a16="http://schemas.microsoft.com/office/drawing/2014/main" val="1843209098"/>
                  </a:ext>
                </a:extLst>
              </a:tr>
              <a:tr h="326546">
                <a:tc>
                  <a:txBody>
                    <a:bodyPr/>
                    <a:lstStyle/>
                    <a:p>
                      <a:pPr algn="ctr" fontAlgn="t"/>
                      <a:r>
                        <a:rPr lang="pt-PT" sz="1100" u="none" strike="noStrike">
                          <a:effectLst/>
                        </a:rPr>
                        <a:t>24</a:t>
                      </a:r>
                      <a:endParaRPr lang="pt-PT" sz="1100" b="1" i="0" u="none" strike="noStrike">
                        <a:solidFill>
                          <a:srgbClr val="000000"/>
                        </a:solidFill>
                        <a:effectLst/>
                        <a:latin typeface="Calibri" panose="020F0502020204030204" pitchFamily="34" charset="0"/>
                      </a:endParaRPr>
                    </a:p>
                  </a:txBody>
                  <a:tcPr marL="2960" marR="2960" marT="2960" marB="0" anchor="ctr"/>
                </a:tc>
                <a:tc>
                  <a:txBody>
                    <a:bodyPr/>
                    <a:lstStyle/>
                    <a:p>
                      <a:pPr algn="l" fontAlgn="b"/>
                      <a:r>
                        <a:rPr lang="pt-PT" sz="1100" u="none" strike="noStrike" dirty="0">
                          <a:effectLst/>
                        </a:rPr>
                        <a:t>IMOEXMOEX </a:t>
                      </a:r>
                      <a:r>
                        <a:rPr lang="pt-PT" sz="1100" u="none" strike="noStrike" dirty="0" err="1">
                          <a:effectLst/>
                        </a:rPr>
                        <a:t>Russia</a:t>
                      </a:r>
                      <a:r>
                        <a:rPr lang="pt-PT" sz="1100" u="none" strike="noStrike" dirty="0">
                          <a:effectLst/>
                        </a:rPr>
                        <a:t> Index</a:t>
                      </a:r>
                      <a:endParaRPr lang="pt-PT" sz="1100" b="0" i="0" u="none" strike="noStrike" dirty="0">
                        <a:solidFill>
                          <a:srgbClr val="000000"/>
                        </a:solidFill>
                        <a:effectLst/>
                        <a:latin typeface="Calibri" panose="020F0502020204030204" pitchFamily="34" charset="0"/>
                      </a:endParaRPr>
                    </a:p>
                  </a:txBody>
                  <a:tcPr marL="2960" marR="2960" marT="2960" marB="0" anchor="ctr"/>
                </a:tc>
                <a:extLst>
                  <a:ext uri="{0D108BD9-81ED-4DB2-BD59-A6C34878D82A}">
                    <a16:rowId xmlns:a16="http://schemas.microsoft.com/office/drawing/2014/main" val="1902363429"/>
                  </a:ext>
                </a:extLst>
              </a:tr>
              <a:tr h="326546">
                <a:tc>
                  <a:txBody>
                    <a:bodyPr/>
                    <a:lstStyle/>
                    <a:p>
                      <a:pPr algn="ctr" fontAlgn="t"/>
                      <a:r>
                        <a:rPr lang="pt-PT" sz="1100" u="none" strike="noStrike">
                          <a:effectLst/>
                        </a:rPr>
                        <a:t>25</a:t>
                      </a:r>
                      <a:endParaRPr lang="pt-PT" sz="1100" b="1" i="0" u="none" strike="noStrike">
                        <a:solidFill>
                          <a:srgbClr val="000000"/>
                        </a:solidFill>
                        <a:effectLst/>
                        <a:latin typeface="Calibri" panose="020F0502020204030204" pitchFamily="34" charset="0"/>
                      </a:endParaRPr>
                    </a:p>
                  </a:txBody>
                  <a:tcPr marL="2960" marR="2960" marT="2960" marB="0" anchor="ctr"/>
                </a:tc>
                <a:tc>
                  <a:txBody>
                    <a:bodyPr/>
                    <a:lstStyle/>
                    <a:p>
                      <a:pPr algn="l" fontAlgn="b"/>
                      <a:r>
                        <a:rPr lang="pt-PT" sz="1100" u="none" strike="noStrike" dirty="0">
                          <a:effectLst/>
                        </a:rPr>
                        <a:t>OMXH25OMX Helsinki 25 Index</a:t>
                      </a:r>
                      <a:endParaRPr lang="pt-PT" sz="1100" b="0" i="0" u="none" strike="noStrike" dirty="0">
                        <a:solidFill>
                          <a:srgbClr val="000000"/>
                        </a:solidFill>
                        <a:effectLst/>
                        <a:latin typeface="Calibri" panose="020F0502020204030204" pitchFamily="34" charset="0"/>
                      </a:endParaRPr>
                    </a:p>
                  </a:txBody>
                  <a:tcPr marL="2960" marR="2960" marT="2960" marB="0" anchor="ctr"/>
                </a:tc>
                <a:extLst>
                  <a:ext uri="{0D108BD9-81ED-4DB2-BD59-A6C34878D82A}">
                    <a16:rowId xmlns:a16="http://schemas.microsoft.com/office/drawing/2014/main" val="1998506260"/>
                  </a:ext>
                </a:extLst>
              </a:tr>
              <a:tr h="326546">
                <a:tc>
                  <a:txBody>
                    <a:bodyPr/>
                    <a:lstStyle/>
                    <a:p>
                      <a:pPr algn="ctr" fontAlgn="t"/>
                      <a:r>
                        <a:rPr lang="pt-PT" sz="1100" u="none" strike="noStrike" dirty="0">
                          <a:effectLst/>
                        </a:rPr>
                        <a:t>26</a:t>
                      </a:r>
                      <a:endParaRPr lang="pt-PT" sz="1100" b="1" i="0" u="none" strike="noStrike" dirty="0">
                        <a:solidFill>
                          <a:srgbClr val="000000"/>
                        </a:solidFill>
                        <a:effectLst/>
                        <a:latin typeface="Calibri" panose="020F0502020204030204" pitchFamily="34" charset="0"/>
                      </a:endParaRPr>
                    </a:p>
                  </a:txBody>
                  <a:tcPr marL="2960" marR="2960" marT="2960" marB="0" anchor="ctr"/>
                </a:tc>
                <a:tc>
                  <a:txBody>
                    <a:bodyPr/>
                    <a:lstStyle/>
                    <a:p>
                      <a:pPr algn="l" fontAlgn="b"/>
                      <a:r>
                        <a:rPr lang="pt-PT" sz="1100" u="none" strike="noStrike" dirty="0">
                          <a:effectLst/>
                        </a:rPr>
                        <a:t>OMXI10OMX ICELAND 10</a:t>
                      </a:r>
                      <a:endParaRPr lang="pt-PT" sz="1100" b="0" i="0" u="none" strike="noStrike" dirty="0">
                        <a:solidFill>
                          <a:srgbClr val="000000"/>
                        </a:solidFill>
                        <a:effectLst/>
                        <a:latin typeface="Calibri" panose="020F0502020204030204" pitchFamily="34" charset="0"/>
                      </a:endParaRPr>
                    </a:p>
                  </a:txBody>
                  <a:tcPr marL="2960" marR="2960" marT="2960" marB="0" anchor="ctr"/>
                </a:tc>
                <a:extLst>
                  <a:ext uri="{0D108BD9-81ED-4DB2-BD59-A6C34878D82A}">
                    <a16:rowId xmlns:a16="http://schemas.microsoft.com/office/drawing/2014/main" val="1929908768"/>
                  </a:ext>
                </a:extLst>
              </a:tr>
              <a:tr h="326546">
                <a:tc>
                  <a:txBody>
                    <a:bodyPr/>
                    <a:lstStyle/>
                    <a:p>
                      <a:pPr algn="ctr" fontAlgn="t"/>
                      <a:r>
                        <a:rPr lang="pt-PT" sz="1100" u="none" strike="noStrike">
                          <a:effectLst/>
                        </a:rPr>
                        <a:t>27</a:t>
                      </a:r>
                      <a:endParaRPr lang="pt-PT" sz="1100" b="1" i="0" u="none" strike="noStrike">
                        <a:solidFill>
                          <a:srgbClr val="000000"/>
                        </a:solidFill>
                        <a:effectLst/>
                        <a:latin typeface="Calibri" panose="020F0502020204030204" pitchFamily="34" charset="0"/>
                      </a:endParaRPr>
                    </a:p>
                  </a:txBody>
                  <a:tcPr marL="2960" marR="2960" marT="2960" marB="0" anchor="ctr"/>
                </a:tc>
                <a:tc>
                  <a:txBody>
                    <a:bodyPr/>
                    <a:lstStyle/>
                    <a:p>
                      <a:pPr algn="l" fontAlgn="b"/>
                      <a:r>
                        <a:rPr lang="pt-PT" sz="1100" u="none" strike="noStrike" dirty="0">
                          <a:effectLst/>
                        </a:rPr>
                        <a:t>OMXS30OMX </a:t>
                      </a:r>
                      <a:r>
                        <a:rPr lang="pt-PT" sz="1100" u="none" strike="noStrike" dirty="0" err="1">
                          <a:effectLst/>
                        </a:rPr>
                        <a:t>Stockholm</a:t>
                      </a:r>
                      <a:r>
                        <a:rPr lang="pt-PT" sz="1100" u="none" strike="noStrike" dirty="0">
                          <a:effectLst/>
                        </a:rPr>
                        <a:t> 30 Index</a:t>
                      </a:r>
                      <a:endParaRPr lang="pt-PT" sz="1100" b="0" i="0" u="none" strike="noStrike" dirty="0">
                        <a:solidFill>
                          <a:srgbClr val="000000"/>
                        </a:solidFill>
                        <a:effectLst/>
                        <a:latin typeface="Calibri" panose="020F0502020204030204" pitchFamily="34" charset="0"/>
                      </a:endParaRPr>
                    </a:p>
                  </a:txBody>
                  <a:tcPr marL="2960" marR="2960" marT="2960" marB="0" anchor="ctr"/>
                </a:tc>
                <a:extLst>
                  <a:ext uri="{0D108BD9-81ED-4DB2-BD59-A6C34878D82A}">
                    <a16:rowId xmlns:a16="http://schemas.microsoft.com/office/drawing/2014/main" val="1622334609"/>
                  </a:ext>
                </a:extLst>
              </a:tr>
              <a:tr h="407415">
                <a:tc>
                  <a:txBody>
                    <a:bodyPr/>
                    <a:lstStyle/>
                    <a:p>
                      <a:pPr algn="ctr" fontAlgn="t"/>
                      <a:r>
                        <a:rPr lang="pt-PT" sz="1100" u="none" strike="noStrike">
                          <a:effectLst/>
                        </a:rPr>
                        <a:t>28</a:t>
                      </a:r>
                      <a:endParaRPr lang="pt-PT" sz="1100" b="1" i="0" u="none" strike="noStrike">
                        <a:solidFill>
                          <a:srgbClr val="000000"/>
                        </a:solidFill>
                        <a:effectLst/>
                        <a:latin typeface="Calibri" panose="020F0502020204030204" pitchFamily="34" charset="0"/>
                      </a:endParaRPr>
                    </a:p>
                  </a:txBody>
                  <a:tcPr marL="2960" marR="2960" marT="2960" marB="0" anchor="ctr"/>
                </a:tc>
                <a:tc>
                  <a:txBody>
                    <a:bodyPr/>
                    <a:lstStyle/>
                    <a:p>
                      <a:pPr algn="l" fontAlgn="b"/>
                      <a:r>
                        <a:rPr lang="pt-PT" sz="1100" u="none" strike="noStrike" dirty="0">
                          <a:effectLst/>
                        </a:rPr>
                        <a:t>OMXC25OMX </a:t>
                      </a:r>
                      <a:r>
                        <a:rPr lang="pt-PT" sz="1100" u="none" strike="noStrike" dirty="0" err="1">
                          <a:effectLst/>
                        </a:rPr>
                        <a:t>Copenhagen</a:t>
                      </a:r>
                      <a:r>
                        <a:rPr lang="pt-PT" sz="1100" u="none" strike="noStrike" dirty="0">
                          <a:effectLst/>
                        </a:rPr>
                        <a:t> 25 Index</a:t>
                      </a:r>
                      <a:endParaRPr lang="pt-PT" sz="1100" b="0" i="0" u="none" strike="noStrike" dirty="0">
                        <a:solidFill>
                          <a:srgbClr val="000000"/>
                        </a:solidFill>
                        <a:effectLst/>
                        <a:latin typeface="Calibri" panose="020F0502020204030204" pitchFamily="34" charset="0"/>
                      </a:endParaRPr>
                    </a:p>
                  </a:txBody>
                  <a:tcPr marL="2960" marR="2960" marT="2960" marB="0" anchor="ctr"/>
                </a:tc>
                <a:extLst>
                  <a:ext uri="{0D108BD9-81ED-4DB2-BD59-A6C34878D82A}">
                    <a16:rowId xmlns:a16="http://schemas.microsoft.com/office/drawing/2014/main" val="3572737355"/>
                  </a:ext>
                </a:extLst>
              </a:tr>
              <a:tr h="245675">
                <a:tc>
                  <a:txBody>
                    <a:bodyPr/>
                    <a:lstStyle/>
                    <a:p>
                      <a:pPr algn="ctr" fontAlgn="t"/>
                      <a:r>
                        <a:rPr lang="pt-PT" sz="1100" u="none" strike="noStrike">
                          <a:effectLst/>
                        </a:rPr>
                        <a:t>29</a:t>
                      </a:r>
                      <a:endParaRPr lang="pt-PT" sz="1100" b="1" i="0" u="none" strike="noStrike">
                        <a:solidFill>
                          <a:srgbClr val="000000"/>
                        </a:solidFill>
                        <a:effectLst/>
                        <a:latin typeface="Calibri" panose="020F0502020204030204" pitchFamily="34" charset="0"/>
                      </a:endParaRPr>
                    </a:p>
                  </a:txBody>
                  <a:tcPr marL="2960" marR="2960" marT="2960" marB="0" anchor="ctr"/>
                </a:tc>
                <a:tc>
                  <a:txBody>
                    <a:bodyPr/>
                    <a:lstStyle/>
                    <a:p>
                      <a:pPr algn="l" fontAlgn="b"/>
                      <a:r>
                        <a:rPr lang="pt-PT" sz="1100" u="none" strike="noStrike" dirty="0">
                          <a:effectLst/>
                        </a:rPr>
                        <a:t>BELEX15BELEX 15 </a:t>
                      </a:r>
                      <a:r>
                        <a:rPr lang="pt-PT" sz="1100" u="none" strike="noStrike" dirty="0" err="1">
                          <a:effectLst/>
                        </a:rPr>
                        <a:t>IndexD</a:t>
                      </a:r>
                      <a:endParaRPr lang="pt-PT" sz="1100" b="0" i="0" u="none" strike="noStrike" dirty="0">
                        <a:solidFill>
                          <a:srgbClr val="000000"/>
                        </a:solidFill>
                        <a:effectLst/>
                        <a:latin typeface="Calibri" panose="020F0502020204030204" pitchFamily="34" charset="0"/>
                      </a:endParaRPr>
                    </a:p>
                  </a:txBody>
                  <a:tcPr marL="2960" marR="2960" marT="2960" marB="0" anchor="ctr"/>
                </a:tc>
                <a:extLst>
                  <a:ext uri="{0D108BD9-81ED-4DB2-BD59-A6C34878D82A}">
                    <a16:rowId xmlns:a16="http://schemas.microsoft.com/office/drawing/2014/main" val="1179070029"/>
                  </a:ext>
                </a:extLst>
              </a:tr>
              <a:tr h="245675">
                <a:tc>
                  <a:txBody>
                    <a:bodyPr/>
                    <a:lstStyle/>
                    <a:p>
                      <a:pPr algn="ctr" fontAlgn="t"/>
                      <a:r>
                        <a:rPr lang="pt-PT" sz="1100" u="none" strike="noStrike">
                          <a:effectLst/>
                        </a:rPr>
                        <a:t>30</a:t>
                      </a:r>
                      <a:endParaRPr lang="pt-PT" sz="1100" b="1" i="0" u="none" strike="noStrike">
                        <a:solidFill>
                          <a:srgbClr val="000000"/>
                        </a:solidFill>
                        <a:effectLst/>
                        <a:latin typeface="Calibri" panose="020F0502020204030204" pitchFamily="34" charset="0"/>
                      </a:endParaRPr>
                    </a:p>
                  </a:txBody>
                  <a:tcPr marL="2960" marR="2960" marT="2960" marB="0" anchor="ctr"/>
                </a:tc>
                <a:tc>
                  <a:txBody>
                    <a:bodyPr/>
                    <a:lstStyle/>
                    <a:p>
                      <a:pPr algn="l" fontAlgn="b"/>
                      <a:r>
                        <a:rPr lang="pt-PT" sz="1100" u="none" strike="noStrike" dirty="0">
                          <a:effectLst/>
                        </a:rPr>
                        <a:t>OMXRGIOMX Riga GI</a:t>
                      </a:r>
                      <a:endParaRPr lang="pt-PT" sz="1100" b="0" i="0" u="none" strike="noStrike" dirty="0">
                        <a:solidFill>
                          <a:srgbClr val="000000"/>
                        </a:solidFill>
                        <a:effectLst/>
                        <a:latin typeface="Calibri" panose="020F0502020204030204" pitchFamily="34" charset="0"/>
                      </a:endParaRPr>
                    </a:p>
                  </a:txBody>
                  <a:tcPr marL="2960" marR="2960" marT="2960" marB="0" anchor="ctr"/>
                </a:tc>
                <a:extLst>
                  <a:ext uri="{0D108BD9-81ED-4DB2-BD59-A6C34878D82A}">
                    <a16:rowId xmlns:a16="http://schemas.microsoft.com/office/drawing/2014/main" val="1430381205"/>
                  </a:ext>
                </a:extLst>
              </a:tr>
              <a:tr h="245675">
                <a:tc>
                  <a:txBody>
                    <a:bodyPr/>
                    <a:lstStyle/>
                    <a:p>
                      <a:pPr algn="ctr" fontAlgn="t"/>
                      <a:r>
                        <a:rPr lang="pt-PT" sz="1100" u="none" strike="noStrike">
                          <a:effectLst/>
                        </a:rPr>
                        <a:t>31</a:t>
                      </a:r>
                      <a:endParaRPr lang="pt-PT" sz="1100" b="1" i="0" u="none" strike="noStrike">
                        <a:solidFill>
                          <a:srgbClr val="000000"/>
                        </a:solidFill>
                        <a:effectLst/>
                        <a:latin typeface="Calibri" panose="020F0502020204030204" pitchFamily="34" charset="0"/>
                      </a:endParaRPr>
                    </a:p>
                  </a:txBody>
                  <a:tcPr marL="2960" marR="2960" marT="2960" marB="0" anchor="ctr"/>
                </a:tc>
                <a:tc>
                  <a:txBody>
                    <a:bodyPr/>
                    <a:lstStyle/>
                    <a:p>
                      <a:pPr algn="l" fontAlgn="b"/>
                      <a:r>
                        <a:rPr lang="pt-PT" sz="1100" u="none" strike="noStrike" dirty="0">
                          <a:effectLst/>
                        </a:rPr>
                        <a:t>OMXTGIOMX Tallinn GI</a:t>
                      </a:r>
                      <a:endParaRPr lang="pt-PT" sz="1100" b="0" i="0" u="none" strike="noStrike" dirty="0">
                        <a:solidFill>
                          <a:srgbClr val="000000"/>
                        </a:solidFill>
                        <a:effectLst/>
                        <a:latin typeface="Calibri" panose="020F0502020204030204" pitchFamily="34" charset="0"/>
                      </a:endParaRPr>
                    </a:p>
                  </a:txBody>
                  <a:tcPr marL="2960" marR="2960" marT="2960" marB="0" anchor="ctr"/>
                </a:tc>
                <a:extLst>
                  <a:ext uri="{0D108BD9-81ED-4DB2-BD59-A6C34878D82A}">
                    <a16:rowId xmlns:a16="http://schemas.microsoft.com/office/drawing/2014/main" val="3762111089"/>
                  </a:ext>
                </a:extLst>
              </a:tr>
              <a:tr h="245675">
                <a:tc>
                  <a:txBody>
                    <a:bodyPr/>
                    <a:lstStyle/>
                    <a:p>
                      <a:pPr algn="ctr" fontAlgn="t"/>
                      <a:r>
                        <a:rPr lang="pt-PT" sz="1100" u="none" strike="noStrike">
                          <a:effectLst/>
                        </a:rPr>
                        <a:t>32</a:t>
                      </a:r>
                      <a:endParaRPr lang="pt-PT" sz="1100" b="1" i="0" u="none" strike="noStrike">
                        <a:solidFill>
                          <a:srgbClr val="000000"/>
                        </a:solidFill>
                        <a:effectLst/>
                        <a:latin typeface="Calibri" panose="020F0502020204030204" pitchFamily="34" charset="0"/>
                      </a:endParaRPr>
                    </a:p>
                  </a:txBody>
                  <a:tcPr marL="2960" marR="2960" marT="2960" marB="0" anchor="ctr"/>
                </a:tc>
                <a:tc>
                  <a:txBody>
                    <a:bodyPr/>
                    <a:lstStyle/>
                    <a:p>
                      <a:pPr algn="l" fontAlgn="b"/>
                      <a:r>
                        <a:rPr lang="pt-PT" sz="1100" u="none" strike="noStrike" dirty="0">
                          <a:effectLst/>
                        </a:rPr>
                        <a:t>OMXVGIOMX Vilnius GI</a:t>
                      </a:r>
                      <a:endParaRPr lang="pt-PT" sz="1100" b="0" i="0" u="none" strike="noStrike" dirty="0">
                        <a:solidFill>
                          <a:srgbClr val="000000"/>
                        </a:solidFill>
                        <a:effectLst/>
                        <a:latin typeface="Calibri" panose="020F0502020204030204" pitchFamily="34" charset="0"/>
                      </a:endParaRPr>
                    </a:p>
                  </a:txBody>
                  <a:tcPr marL="2960" marR="2960" marT="2960" marB="0" anchor="ctr"/>
                </a:tc>
                <a:extLst>
                  <a:ext uri="{0D108BD9-81ED-4DB2-BD59-A6C34878D82A}">
                    <a16:rowId xmlns:a16="http://schemas.microsoft.com/office/drawing/2014/main" val="3622771029"/>
                  </a:ext>
                </a:extLst>
              </a:tr>
              <a:tr h="245675">
                <a:tc>
                  <a:txBody>
                    <a:bodyPr/>
                    <a:lstStyle/>
                    <a:p>
                      <a:pPr algn="ctr" fontAlgn="t"/>
                      <a:r>
                        <a:rPr lang="pt-PT" sz="1100" u="none" strike="noStrike">
                          <a:effectLst/>
                        </a:rPr>
                        <a:t>33</a:t>
                      </a:r>
                      <a:endParaRPr lang="pt-PT" sz="1100" b="1" i="0" u="none" strike="noStrike">
                        <a:solidFill>
                          <a:srgbClr val="000000"/>
                        </a:solidFill>
                        <a:effectLst/>
                        <a:latin typeface="Calibri" panose="020F0502020204030204" pitchFamily="34" charset="0"/>
                      </a:endParaRPr>
                    </a:p>
                  </a:txBody>
                  <a:tcPr marL="2960" marR="2960" marT="2960" marB="0" anchor="ctr"/>
                </a:tc>
                <a:tc>
                  <a:txBody>
                    <a:bodyPr/>
                    <a:lstStyle/>
                    <a:p>
                      <a:pPr algn="l" fontAlgn="b"/>
                      <a:r>
                        <a:rPr lang="pt-PT" sz="1100" u="none" strike="noStrike" dirty="0">
                          <a:effectLst/>
                        </a:rPr>
                        <a:t>XU100BIST 100 Index</a:t>
                      </a:r>
                      <a:endParaRPr lang="pt-PT" sz="1100" b="0" i="0" u="none" strike="noStrike" dirty="0">
                        <a:solidFill>
                          <a:srgbClr val="000000"/>
                        </a:solidFill>
                        <a:effectLst/>
                        <a:latin typeface="Calibri" panose="020F0502020204030204" pitchFamily="34" charset="0"/>
                      </a:endParaRPr>
                    </a:p>
                  </a:txBody>
                  <a:tcPr marL="2960" marR="2960" marT="2960" marB="0" anchor="ctr"/>
                </a:tc>
                <a:extLst>
                  <a:ext uri="{0D108BD9-81ED-4DB2-BD59-A6C34878D82A}">
                    <a16:rowId xmlns:a16="http://schemas.microsoft.com/office/drawing/2014/main" val="1861800706"/>
                  </a:ext>
                </a:extLst>
              </a:tr>
              <a:tr h="181928">
                <a:tc>
                  <a:txBody>
                    <a:bodyPr/>
                    <a:lstStyle/>
                    <a:p>
                      <a:pPr algn="ctr" fontAlgn="t"/>
                      <a:r>
                        <a:rPr lang="pt-PT" sz="1100" u="none" strike="noStrike">
                          <a:effectLst/>
                        </a:rPr>
                        <a:t>34</a:t>
                      </a:r>
                      <a:endParaRPr lang="pt-PT" sz="1100" b="1" i="0" u="none" strike="noStrike">
                        <a:solidFill>
                          <a:srgbClr val="000000"/>
                        </a:solidFill>
                        <a:effectLst/>
                        <a:latin typeface="Calibri" panose="020F0502020204030204" pitchFamily="34" charset="0"/>
                      </a:endParaRPr>
                    </a:p>
                  </a:txBody>
                  <a:tcPr marL="2960" marR="2960" marT="2960" marB="0" anchor="ctr"/>
                </a:tc>
                <a:tc>
                  <a:txBody>
                    <a:bodyPr/>
                    <a:lstStyle/>
                    <a:p>
                      <a:pPr algn="l" fontAlgn="b"/>
                      <a:r>
                        <a:rPr lang="pt-PT" sz="1100" u="none" strike="noStrike" dirty="0">
                          <a:effectLst/>
                        </a:rPr>
                        <a:t>TA35TA-35 Index</a:t>
                      </a:r>
                      <a:endParaRPr lang="pt-PT" sz="1100" b="0" i="0" u="none" strike="noStrike" dirty="0">
                        <a:solidFill>
                          <a:srgbClr val="000000"/>
                        </a:solidFill>
                        <a:effectLst/>
                        <a:latin typeface="Calibri" panose="020F0502020204030204" pitchFamily="34" charset="0"/>
                      </a:endParaRPr>
                    </a:p>
                  </a:txBody>
                  <a:tcPr marL="2960" marR="2960" marT="2960" marB="0" anchor="ctr"/>
                </a:tc>
                <a:extLst>
                  <a:ext uri="{0D108BD9-81ED-4DB2-BD59-A6C34878D82A}">
                    <a16:rowId xmlns:a16="http://schemas.microsoft.com/office/drawing/2014/main" val="2873800419"/>
                  </a:ext>
                </a:extLst>
              </a:tr>
              <a:tr h="326546">
                <a:tc>
                  <a:txBody>
                    <a:bodyPr/>
                    <a:lstStyle/>
                    <a:p>
                      <a:pPr algn="ctr" fontAlgn="t"/>
                      <a:r>
                        <a:rPr lang="pt-PT" sz="1100" u="none" strike="noStrike">
                          <a:effectLst/>
                        </a:rPr>
                        <a:t>35</a:t>
                      </a:r>
                      <a:endParaRPr lang="pt-PT" sz="1100" b="1" i="0" u="none" strike="noStrike">
                        <a:solidFill>
                          <a:srgbClr val="000000"/>
                        </a:solidFill>
                        <a:effectLst/>
                        <a:latin typeface="Calibri" panose="020F0502020204030204" pitchFamily="34" charset="0"/>
                      </a:endParaRPr>
                    </a:p>
                  </a:txBody>
                  <a:tcPr marL="2960" marR="2960" marT="2960" marB="0" anchor="ctr"/>
                </a:tc>
                <a:tc>
                  <a:txBody>
                    <a:bodyPr/>
                    <a:lstStyle/>
                    <a:p>
                      <a:pPr algn="l" fontAlgn="b"/>
                      <a:r>
                        <a:rPr lang="en-US" sz="1100" u="none" strike="noStrike" dirty="0">
                          <a:effectLst/>
                        </a:rPr>
                        <a:t>SA40South Africa Top 40 Index</a:t>
                      </a:r>
                      <a:endParaRPr lang="en-US" sz="1100" b="0" i="0" u="none" strike="noStrike" dirty="0">
                        <a:solidFill>
                          <a:srgbClr val="000000"/>
                        </a:solidFill>
                        <a:effectLst/>
                        <a:latin typeface="Calibri" panose="020F0502020204030204" pitchFamily="34" charset="0"/>
                      </a:endParaRPr>
                    </a:p>
                  </a:txBody>
                  <a:tcPr marL="2960" marR="2960" marT="2960" marB="0" anchor="ctr"/>
                </a:tc>
                <a:extLst>
                  <a:ext uri="{0D108BD9-81ED-4DB2-BD59-A6C34878D82A}">
                    <a16:rowId xmlns:a16="http://schemas.microsoft.com/office/drawing/2014/main" val="3000579548"/>
                  </a:ext>
                </a:extLst>
              </a:tr>
              <a:tr h="181928">
                <a:tc>
                  <a:txBody>
                    <a:bodyPr/>
                    <a:lstStyle/>
                    <a:p>
                      <a:pPr algn="ctr" fontAlgn="t"/>
                      <a:r>
                        <a:rPr lang="pt-PT" sz="1100" u="none" strike="noStrike">
                          <a:effectLst/>
                        </a:rPr>
                        <a:t>36</a:t>
                      </a:r>
                      <a:endParaRPr lang="pt-PT" sz="1100" b="1" i="0" u="none" strike="noStrike">
                        <a:solidFill>
                          <a:srgbClr val="000000"/>
                        </a:solidFill>
                        <a:effectLst/>
                        <a:latin typeface="Calibri" panose="020F0502020204030204" pitchFamily="34" charset="0"/>
                      </a:endParaRPr>
                    </a:p>
                  </a:txBody>
                  <a:tcPr marL="2960" marR="2960" marT="2960" marB="0" anchor="ctr"/>
                </a:tc>
                <a:tc>
                  <a:txBody>
                    <a:bodyPr/>
                    <a:lstStyle/>
                    <a:p>
                      <a:pPr algn="l" fontAlgn="b"/>
                      <a:r>
                        <a:rPr lang="pt-PT" sz="1100" u="none" strike="noStrike" dirty="0" err="1">
                          <a:effectLst/>
                        </a:rPr>
                        <a:t>NIFTYNifty</a:t>
                      </a:r>
                      <a:r>
                        <a:rPr lang="pt-PT" sz="1100" u="none" strike="noStrike" dirty="0">
                          <a:effectLst/>
                        </a:rPr>
                        <a:t> 50 Index</a:t>
                      </a:r>
                      <a:endParaRPr lang="pt-PT" sz="1100" b="0" i="0" u="none" strike="noStrike" dirty="0">
                        <a:solidFill>
                          <a:srgbClr val="000000"/>
                        </a:solidFill>
                        <a:effectLst/>
                        <a:latin typeface="Calibri" panose="020F0502020204030204" pitchFamily="34" charset="0"/>
                      </a:endParaRPr>
                    </a:p>
                  </a:txBody>
                  <a:tcPr marL="2960" marR="2960" marT="2960" marB="0" anchor="ctr"/>
                </a:tc>
                <a:extLst>
                  <a:ext uri="{0D108BD9-81ED-4DB2-BD59-A6C34878D82A}">
                    <a16:rowId xmlns:a16="http://schemas.microsoft.com/office/drawing/2014/main" val="2976133880"/>
                  </a:ext>
                </a:extLst>
              </a:tr>
            </a:tbl>
          </a:graphicData>
        </a:graphic>
      </p:graphicFrame>
      <p:graphicFrame>
        <p:nvGraphicFramePr>
          <p:cNvPr id="11" name="Table 10">
            <a:extLst>
              <a:ext uri="{FF2B5EF4-FFF2-40B4-BE49-F238E27FC236}">
                <a16:creationId xmlns:a16="http://schemas.microsoft.com/office/drawing/2014/main" id="{DEEFC597-F0CE-451E-8E8E-3D92C2E6119C}"/>
              </a:ext>
            </a:extLst>
          </p:cNvPr>
          <p:cNvGraphicFramePr>
            <a:graphicFrameLocks noGrp="1"/>
          </p:cNvGraphicFramePr>
          <p:nvPr>
            <p:extLst>
              <p:ext uri="{D42A27DB-BD31-4B8C-83A1-F6EECF244321}">
                <p14:modId xmlns:p14="http://schemas.microsoft.com/office/powerpoint/2010/main" val="2283843957"/>
              </p:ext>
            </p:extLst>
          </p:nvPr>
        </p:nvGraphicFramePr>
        <p:xfrm>
          <a:off x="7826180" y="2043206"/>
          <a:ext cx="3081164" cy="4605766"/>
        </p:xfrm>
        <a:graphic>
          <a:graphicData uri="http://schemas.openxmlformats.org/drawingml/2006/table">
            <a:tbl>
              <a:tblPr>
                <a:tableStyleId>{5C22544A-7EE6-4342-B048-85BDC9FD1C3A}</a:tableStyleId>
              </a:tblPr>
              <a:tblGrid>
                <a:gridCol w="793407">
                  <a:extLst>
                    <a:ext uri="{9D8B030D-6E8A-4147-A177-3AD203B41FA5}">
                      <a16:colId xmlns:a16="http://schemas.microsoft.com/office/drawing/2014/main" val="2049664668"/>
                    </a:ext>
                  </a:extLst>
                </a:gridCol>
                <a:gridCol w="2287757">
                  <a:extLst>
                    <a:ext uri="{9D8B030D-6E8A-4147-A177-3AD203B41FA5}">
                      <a16:colId xmlns:a16="http://schemas.microsoft.com/office/drawing/2014/main" val="2282605685"/>
                    </a:ext>
                  </a:extLst>
                </a:gridCol>
              </a:tblGrid>
              <a:tr h="448625">
                <a:tc>
                  <a:txBody>
                    <a:bodyPr/>
                    <a:lstStyle/>
                    <a:p>
                      <a:pPr marL="0" algn="ctr" defTabSz="914400" rtl="0" eaLnBrk="1" fontAlgn="t" latinLnBrk="0" hangingPunct="1"/>
                      <a:r>
                        <a:rPr lang="pt-PT" sz="1100" u="none" strike="noStrike" kern="1200" dirty="0">
                          <a:solidFill>
                            <a:schemeClr val="dk1"/>
                          </a:solidFill>
                          <a:effectLst/>
                        </a:rPr>
                        <a:t>37</a:t>
                      </a:r>
                      <a:endParaRPr lang="pt-PT" sz="1100" u="none" strike="noStrike" kern="1200" dirty="0">
                        <a:solidFill>
                          <a:schemeClr val="dk1"/>
                        </a:solidFill>
                        <a:effectLst/>
                        <a:latin typeface="+mn-lt"/>
                        <a:ea typeface="+mn-ea"/>
                        <a:cs typeface="+mn-cs"/>
                      </a:endParaRPr>
                    </a:p>
                  </a:txBody>
                  <a:tcPr marL="3976" marR="3976" marT="3976" marB="0" anchor="ctr"/>
                </a:tc>
                <a:tc>
                  <a:txBody>
                    <a:bodyPr/>
                    <a:lstStyle/>
                    <a:p>
                      <a:pPr marL="0" algn="l" defTabSz="914400" rtl="0" eaLnBrk="1" fontAlgn="t" latinLnBrk="0" hangingPunct="1"/>
                      <a:r>
                        <a:rPr lang="pt-PT" sz="1100" u="none" strike="noStrike" kern="1200" dirty="0">
                          <a:solidFill>
                            <a:schemeClr val="dk1"/>
                          </a:solidFill>
                          <a:effectLst/>
                        </a:rPr>
                        <a:t>SENSEXS&amp;P BSE </a:t>
                      </a:r>
                      <a:r>
                        <a:rPr lang="pt-PT" sz="1100" u="none" strike="noStrike" kern="1200" dirty="0" err="1">
                          <a:solidFill>
                            <a:schemeClr val="dk1"/>
                          </a:solidFill>
                          <a:effectLst/>
                        </a:rPr>
                        <a:t>Sensex</a:t>
                      </a:r>
                      <a:r>
                        <a:rPr lang="pt-PT" sz="1100" u="none" strike="noStrike" kern="1200" dirty="0">
                          <a:solidFill>
                            <a:schemeClr val="dk1"/>
                          </a:solidFill>
                          <a:effectLst/>
                        </a:rPr>
                        <a:t> Index</a:t>
                      </a:r>
                      <a:endParaRPr lang="pt-PT" sz="1100" u="none" strike="noStrike" kern="1200" dirty="0">
                        <a:solidFill>
                          <a:schemeClr val="dk1"/>
                        </a:solidFill>
                        <a:effectLst/>
                        <a:latin typeface="+mn-lt"/>
                        <a:ea typeface="+mn-ea"/>
                        <a:cs typeface="+mn-cs"/>
                      </a:endParaRPr>
                    </a:p>
                  </a:txBody>
                  <a:tcPr marL="3976" marR="3976" marT="3976" marB="0" anchor="ctr"/>
                </a:tc>
                <a:extLst>
                  <a:ext uri="{0D108BD9-81ED-4DB2-BD59-A6C34878D82A}">
                    <a16:rowId xmlns:a16="http://schemas.microsoft.com/office/drawing/2014/main" val="3342669829"/>
                  </a:ext>
                </a:extLst>
              </a:tr>
              <a:tr h="226417">
                <a:tc>
                  <a:txBody>
                    <a:bodyPr/>
                    <a:lstStyle/>
                    <a:p>
                      <a:pPr marL="0" algn="ctr" defTabSz="914400" rtl="0" eaLnBrk="1" fontAlgn="t" latinLnBrk="0" hangingPunct="1"/>
                      <a:r>
                        <a:rPr lang="pt-PT" sz="1100" u="none" strike="noStrike" kern="1200" dirty="0">
                          <a:solidFill>
                            <a:schemeClr val="dk1"/>
                          </a:solidFill>
                          <a:effectLst/>
                        </a:rPr>
                        <a:t>38</a:t>
                      </a:r>
                      <a:endParaRPr lang="pt-PT" sz="1100" u="none" strike="noStrike" kern="1200" dirty="0">
                        <a:solidFill>
                          <a:schemeClr val="dk1"/>
                        </a:solidFill>
                        <a:effectLst/>
                        <a:latin typeface="+mn-lt"/>
                        <a:ea typeface="+mn-ea"/>
                        <a:cs typeface="+mn-cs"/>
                      </a:endParaRPr>
                    </a:p>
                  </a:txBody>
                  <a:tcPr marL="3976" marR="3976" marT="3976" marB="0" anchor="ctr"/>
                </a:tc>
                <a:tc>
                  <a:txBody>
                    <a:bodyPr/>
                    <a:lstStyle/>
                    <a:p>
                      <a:pPr marL="0" algn="l" defTabSz="914400" rtl="0" eaLnBrk="1" fontAlgn="t" latinLnBrk="0" hangingPunct="1"/>
                      <a:r>
                        <a:rPr lang="pt-PT" sz="1100" u="none" strike="noStrike" kern="1200" dirty="0">
                          <a:solidFill>
                            <a:schemeClr val="dk1"/>
                          </a:solidFill>
                          <a:effectLst/>
                        </a:rPr>
                        <a:t>DFMGIDFM Index</a:t>
                      </a:r>
                      <a:endParaRPr lang="pt-PT" sz="1100" u="none" strike="noStrike" kern="1200" dirty="0">
                        <a:solidFill>
                          <a:schemeClr val="dk1"/>
                        </a:solidFill>
                        <a:effectLst/>
                        <a:latin typeface="+mn-lt"/>
                        <a:ea typeface="+mn-ea"/>
                        <a:cs typeface="+mn-cs"/>
                      </a:endParaRPr>
                    </a:p>
                  </a:txBody>
                  <a:tcPr marL="3976" marR="3976" marT="3976" marB="0" anchor="ctr"/>
                </a:tc>
                <a:extLst>
                  <a:ext uri="{0D108BD9-81ED-4DB2-BD59-A6C34878D82A}">
                    <a16:rowId xmlns:a16="http://schemas.microsoft.com/office/drawing/2014/main" val="3419572507"/>
                  </a:ext>
                </a:extLst>
              </a:tr>
              <a:tr h="448625">
                <a:tc>
                  <a:txBody>
                    <a:bodyPr/>
                    <a:lstStyle/>
                    <a:p>
                      <a:pPr marL="0" algn="ctr" defTabSz="914400" rtl="0" eaLnBrk="1" fontAlgn="t" latinLnBrk="0" hangingPunct="1"/>
                      <a:r>
                        <a:rPr lang="pt-PT" sz="1100" u="none" strike="noStrike" kern="1200">
                          <a:solidFill>
                            <a:schemeClr val="dk1"/>
                          </a:solidFill>
                          <a:effectLst/>
                        </a:rPr>
                        <a:t>39</a:t>
                      </a:r>
                      <a:endParaRPr lang="pt-PT" sz="1100" u="none" strike="noStrike" kern="1200">
                        <a:solidFill>
                          <a:schemeClr val="dk1"/>
                        </a:solidFill>
                        <a:effectLst/>
                        <a:latin typeface="+mn-lt"/>
                        <a:ea typeface="+mn-ea"/>
                        <a:cs typeface="+mn-cs"/>
                      </a:endParaRPr>
                    </a:p>
                  </a:txBody>
                  <a:tcPr marL="3976" marR="3976" marT="3976" marB="0" anchor="ctr"/>
                </a:tc>
                <a:tc>
                  <a:txBody>
                    <a:bodyPr/>
                    <a:lstStyle/>
                    <a:p>
                      <a:pPr marL="0" algn="l" defTabSz="914400" rtl="0" eaLnBrk="1" fontAlgn="t" latinLnBrk="0" hangingPunct="1"/>
                      <a:r>
                        <a:rPr lang="pt-PT" sz="1100" u="none" strike="noStrike" kern="1200" dirty="0" err="1">
                          <a:solidFill>
                            <a:schemeClr val="dk1"/>
                          </a:solidFill>
                          <a:effectLst/>
                        </a:rPr>
                        <a:t>TASITadawul</a:t>
                      </a:r>
                      <a:r>
                        <a:rPr lang="pt-PT" sz="1100" u="none" strike="noStrike" kern="1200" dirty="0">
                          <a:solidFill>
                            <a:schemeClr val="dk1"/>
                          </a:solidFill>
                          <a:effectLst/>
                        </a:rPr>
                        <a:t> </a:t>
                      </a:r>
                      <a:r>
                        <a:rPr lang="pt-PT" sz="1100" u="none" strike="noStrike" kern="1200" dirty="0" err="1">
                          <a:solidFill>
                            <a:schemeClr val="dk1"/>
                          </a:solidFill>
                          <a:effectLst/>
                        </a:rPr>
                        <a:t>All</a:t>
                      </a:r>
                      <a:r>
                        <a:rPr lang="pt-PT" sz="1100" u="none" strike="noStrike" kern="1200" dirty="0">
                          <a:solidFill>
                            <a:schemeClr val="dk1"/>
                          </a:solidFill>
                          <a:effectLst/>
                        </a:rPr>
                        <a:t> Shares Index</a:t>
                      </a:r>
                      <a:endParaRPr lang="pt-PT" sz="1100" u="none" strike="noStrike" kern="1200" dirty="0">
                        <a:solidFill>
                          <a:schemeClr val="dk1"/>
                        </a:solidFill>
                        <a:effectLst/>
                        <a:latin typeface="+mn-lt"/>
                        <a:ea typeface="+mn-ea"/>
                        <a:cs typeface="+mn-cs"/>
                      </a:endParaRPr>
                    </a:p>
                  </a:txBody>
                  <a:tcPr marL="3976" marR="3976" marT="3976" marB="0" anchor="ctr"/>
                </a:tc>
                <a:extLst>
                  <a:ext uri="{0D108BD9-81ED-4DB2-BD59-A6C34878D82A}">
                    <a16:rowId xmlns:a16="http://schemas.microsoft.com/office/drawing/2014/main" val="2341110836"/>
                  </a:ext>
                </a:extLst>
              </a:tr>
              <a:tr h="226417">
                <a:tc>
                  <a:txBody>
                    <a:bodyPr/>
                    <a:lstStyle/>
                    <a:p>
                      <a:pPr marL="0" algn="ctr" defTabSz="914400" rtl="0" eaLnBrk="1" fontAlgn="t" latinLnBrk="0" hangingPunct="1"/>
                      <a:r>
                        <a:rPr lang="pt-PT" sz="1100" u="none" strike="noStrike" kern="1200">
                          <a:solidFill>
                            <a:schemeClr val="dk1"/>
                          </a:solidFill>
                          <a:effectLst/>
                        </a:rPr>
                        <a:t>40</a:t>
                      </a:r>
                      <a:endParaRPr lang="pt-PT" sz="1100" u="none" strike="noStrike" kern="1200">
                        <a:solidFill>
                          <a:schemeClr val="dk1"/>
                        </a:solidFill>
                        <a:effectLst/>
                        <a:latin typeface="+mn-lt"/>
                        <a:ea typeface="+mn-ea"/>
                        <a:cs typeface="+mn-cs"/>
                      </a:endParaRPr>
                    </a:p>
                  </a:txBody>
                  <a:tcPr marL="3976" marR="3976" marT="3976" marB="0" anchor="ctr"/>
                </a:tc>
                <a:tc>
                  <a:txBody>
                    <a:bodyPr/>
                    <a:lstStyle/>
                    <a:p>
                      <a:pPr marL="0" algn="l" defTabSz="914400" rtl="0" eaLnBrk="1" fontAlgn="t" latinLnBrk="0" hangingPunct="1"/>
                      <a:r>
                        <a:rPr lang="pt-PT" sz="1100" u="none" strike="noStrike" kern="1200" dirty="0">
                          <a:solidFill>
                            <a:schemeClr val="dk1"/>
                          </a:solidFill>
                          <a:effectLst/>
                        </a:rPr>
                        <a:t>GNRIQE Index</a:t>
                      </a:r>
                      <a:endParaRPr lang="pt-PT" sz="1100" u="none" strike="noStrike" kern="1200" dirty="0">
                        <a:solidFill>
                          <a:schemeClr val="dk1"/>
                        </a:solidFill>
                        <a:effectLst/>
                        <a:latin typeface="+mn-lt"/>
                        <a:ea typeface="+mn-ea"/>
                        <a:cs typeface="+mn-cs"/>
                      </a:endParaRPr>
                    </a:p>
                  </a:txBody>
                  <a:tcPr marL="3976" marR="3976" marT="3976" marB="0" anchor="ctr"/>
                </a:tc>
                <a:extLst>
                  <a:ext uri="{0D108BD9-81ED-4DB2-BD59-A6C34878D82A}">
                    <a16:rowId xmlns:a16="http://schemas.microsoft.com/office/drawing/2014/main" val="2175761103"/>
                  </a:ext>
                </a:extLst>
              </a:tr>
              <a:tr h="448625">
                <a:tc>
                  <a:txBody>
                    <a:bodyPr/>
                    <a:lstStyle/>
                    <a:p>
                      <a:pPr marL="0" algn="ctr" defTabSz="914400" rtl="0" eaLnBrk="1" fontAlgn="t" latinLnBrk="0" hangingPunct="1"/>
                      <a:r>
                        <a:rPr lang="pt-PT" sz="1100" u="none" strike="noStrike" kern="1200" dirty="0">
                          <a:solidFill>
                            <a:schemeClr val="dk1"/>
                          </a:solidFill>
                          <a:effectLst/>
                        </a:rPr>
                        <a:t>41</a:t>
                      </a:r>
                      <a:endParaRPr lang="pt-PT" sz="1100" u="none" strike="noStrike" kern="1200" dirty="0">
                        <a:solidFill>
                          <a:schemeClr val="dk1"/>
                        </a:solidFill>
                        <a:effectLst/>
                        <a:latin typeface="+mn-lt"/>
                        <a:ea typeface="+mn-ea"/>
                        <a:cs typeface="+mn-cs"/>
                      </a:endParaRPr>
                    </a:p>
                  </a:txBody>
                  <a:tcPr marL="3976" marR="3976" marT="3976" marB="0" anchor="ctr"/>
                </a:tc>
                <a:tc>
                  <a:txBody>
                    <a:bodyPr/>
                    <a:lstStyle/>
                    <a:p>
                      <a:pPr marL="0" algn="l" defTabSz="914400" rtl="0" eaLnBrk="1" fontAlgn="t" latinLnBrk="0" hangingPunct="1"/>
                      <a:r>
                        <a:rPr lang="pt-PT" sz="1100" u="none" strike="noStrike" kern="1200">
                          <a:solidFill>
                            <a:schemeClr val="dk1"/>
                          </a:solidFill>
                          <a:effectLst/>
                        </a:rPr>
                        <a:t>BHBXBAHRAIN ALL SHARE INDEX</a:t>
                      </a:r>
                      <a:endParaRPr lang="pt-PT" sz="1100" u="none" strike="noStrike" kern="1200">
                        <a:solidFill>
                          <a:schemeClr val="dk1"/>
                        </a:solidFill>
                        <a:effectLst/>
                        <a:latin typeface="+mn-lt"/>
                        <a:ea typeface="+mn-ea"/>
                        <a:cs typeface="+mn-cs"/>
                      </a:endParaRPr>
                    </a:p>
                  </a:txBody>
                  <a:tcPr marL="3976" marR="3976" marT="3976" marB="0" anchor="ctr"/>
                </a:tc>
                <a:extLst>
                  <a:ext uri="{0D108BD9-81ED-4DB2-BD59-A6C34878D82A}">
                    <a16:rowId xmlns:a16="http://schemas.microsoft.com/office/drawing/2014/main" val="1392246098"/>
                  </a:ext>
                </a:extLst>
              </a:tr>
              <a:tr h="448625">
                <a:tc>
                  <a:txBody>
                    <a:bodyPr/>
                    <a:lstStyle/>
                    <a:p>
                      <a:pPr marL="0" algn="ctr" defTabSz="914400" rtl="0" eaLnBrk="1" fontAlgn="t" latinLnBrk="0" hangingPunct="1"/>
                      <a:r>
                        <a:rPr lang="pt-PT" sz="1100" u="none" strike="noStrike" kern="1200">
                          <a:solidFill>
                            <a:schemeClr val="dk1"/>
                          </a:solidFill>
                          <a:effectLst/>
                        </a:rPr>
                        <a:t>42</a:t>
                      </a:r>
                      <a:endParaRPr lang="pt-PT" sz="1100" u="none" strike="noStrike" kern="1200">
                        <a:solidFill>
                          <a:schemeClr val="dk1"/>
                        </a:solidFill>
                        <a:effectLst/>
                        <a:latin typeface="+mn-lt"/>
                        <a:ea typeface="+mn-ea"/>
                        <a:cs typeface="+mn-cs"/>
                      </a:endParaRPr>
                    </a:p>
                  </a:txBody>
                  <a:tcPr marL="3976" marR="3976" marT="3976" marB="0" anchor="ctr"/>
                </a:tc>
                <a:tc>
                  <a:txBody>
                    <a:bodyPr/>
                    <a:lstStyle/>
                    <a:p>
                      <a:pPr marL="0" algn="l" defTabSz="914400" rtl="0" eaLnBrk="1" fontAlgn="t" latinLnBrk="0" hangingPunct="1"/>
                      <a:r>
                        <a:rPr lang="en-US" sz="1100" u="none" strike="noStrike" kern="1200" dirty="0">
                          <a:solidFill>
                            <a:schemeClr val="dk1"/>
                          </a:solidFill>
                          <a:effectLst/>
                        </a:rPr>
                        <a:t>EGX30EGX 30 Price Return Index</a:t>
                      </a:r>
                      <a:endParaRPr lang="en-US" sz="1100" u="none" strike="noStrike" kern="1200" dirty="0">
                        <a:solidFill>
                          <a:schemeClr val="dk1"/>
                        </a:solidFill>
                        <a:effectLst/>
                        <a:latin typeface="+mn-lt"/>
                        <a:ea typeface="+mn-ea"/>
                        <a:cs typeface="+mn-cs"/>
                      </a:endParaRPr>
                    </a:p>
                  </a:txBody>
                  <a:tcPr marL="3976" marR="3976" marT="3976" marB="0" anchor="ctr"/>
                </a:tc>
                <a:extLst>
                  <a:ext uri="{0D108BD9-81ED-4DB2-BD59-A6C34878D82A}">
                    <a16:rowId xmlns:a16="http://schemas.microsoft.com/office/drawing/2014/main" val="2770348179"/>
                  </a:ext>
                </a:extLst>
              </a:tr>
              <a:tr h="337520">
                <a:tc>
                  <a:txBody>
                    <a:bodyPr/>
                    <a:lstStyle/>
                    <a:p>
                      <a:pPr marL="0" algn="ctr" defTabSz="914400" rtl="0" eaLnBrk="1" fontAlgn="t" latinLnBrk="0" hangingPunct="1"/>
                      <a:r>
                        <a:rPr lang="pt-PT" sz="1100" u="none" strike="noStrike" kern="1200">
                          <a:solidFill>
                            <a:schemeClr val="dk1"/>
                          </a:solidFill>
                          <a:effectLst/>
                        </a:rPr>
                        <a:t>43</a:t>
                      </a:r>
                      <a:endParaRPr lang="pt-PT" sz="1100" u="none" strike="noStrike" kern="1200">
                        <a:solidFill>
                          <a:schemeClr val="dk1"/>
                        </a:solidFill>
                        <a:effectLst/>
                        <a:latin typeface="+mn-lt"/>
                        <a:ea typeface="+mn-ea"/>
                        <a:cs typeface="+mn-cs"/>
                      </a:endParaRPr>
                    </a:p>
                  </a:txBody>
                  <a:tcPr marL="3976" marR="3976" marT="3976" marB="0" anchor="ctr"/>
                </a:tc>
                <a:tc>
                  <a:txBody>
                    <a:bodyPr/>
                    <a:lstStyle/>
                    <a:p>
                      <a:pPr marL="0" algn="l" defTabSz="914400" rtl="0" eaLnBrk="1" fontAlgn="t" latinLnBrk="0" hangingPunct="1"/>
                      <a:r>
                        <a:rPr lang="pt-PT" sz="1100" u="none" strike="noStrike" kern="1200" dirty="0" err="1">
                          <a:solidFill>
                            <a:schemeClr val="dk1"/>
                          </a:solidFill>
                          <a:effectLst/>
                        </a:rPr>
                        <a:t>IBOVIBovespa</a:t>
                      </a:r>
                      <a:r>
                        <a:rPr lang="pt-PT" sz="1100" u="none" strike="noStrike" kern="1200" dirty="0">
                          <a:solidFill>
                            <a:schemeClr val="dk1"/>
                          </a:solidFill>
                          <a:effectLst/>
                        </a:rPr>
                        <a:t> Index</a:t>
                      </a:r>
                      <a:endParaRPr lang="pt-PT" sz="1100" u="none" strike="noStrike" kern="1200" dirty="0">
                        <a:solidFill>
                          <a:schemeClr val="dk1"/>
                        </a:solidFill>
                        <a:effectLst/>
                        <a:latin typeface="+mn-lt"/>
                        <a:ea typeface="+mn-ea"/>
                        <a:cs typeface="+mn-cs"/>
                      </a:endParaRPr>
                    </a:p>
                  </a:txBody>
                  <a:tcPr marL="3976" marR="3976" marT="3976" marB="0" anchor="ctr"/>
                </a:tc>
                <a:extLst>
                  <a:ext uri="{0D108BD9-81ED-4DB2-BD59-A6C34878D82A}">
                    <a16:rowId xmlns:a16="http://schemas.microsoft.com/office/drawing/2014/main" val="637823677"/>
                  </a:ext>
                </a:extLst>
              </a:tr>
              <a:tr h="337520">
                <a:tc>
                  <a:txBody>
                    <a:bodyPr/>
                    <a:lstStyle/>
                    <a:p>
                      <a:pPr marL="0" algn="ctr" defTabSz="914400" rtl="0" eaLnBrk="1" fontAlgn="t" latinLnBrk="0" hangingPunct="1"/>
                      <a:r>
                        <a:rPr lang="pt-PT" sz="1100" u="none" strike="noStrike" kern="1200" dirty="0">
                          <a:solidFill>
                            <a:schemeClr val="dk1"/>
                          </a:solidFill>
                          <a:effectLst/>
                        </a:rPr>
                        <a:t>44</a:t>
                      </a:r>
                      <a:endParaRPr lang="pt-PT" sz="1100" u="none" strike="noStrike" kern="1200" dirty="0">
                        <a:solidFill>
                          <a:schemeClr val="dk1"/>
                        </a:solidFill>
                        <a:effectLst/>
                        <a:latin typeface="+mn-lt"/>
                        <a:ea typeface="+mn-ea"/>
                        <a:cs typeface="+mn-cs"/>
                      </a:endParaRPr>
                    </a:p>
                  </a:txBody>
                  <a:tcPr marL="3976" marR="3976" marT="3976" marB="0" anchor="ctr"/>
                </a:tc>
                <a:tc>
                  <a:txBody>
                    <a:bodyPr/>
                    <a:lstStyle/>
                    <a:p>
                      <a:pPr marL="0" algn="l" defTabSz="914400" rtl="0" eaLnBrk="1" fontAlgn="t" latinLnBrk="0" hangingPunct="1"/>
                      <a:r>
                        <a:rPr lang="pt-PT" sz="1100" u="none" strike="noStrike" kern="1200" dirty="0">
                          <a:solidFill>
                            <a:schemeClr val="dk1"/>
                          </a:solidFill>
                          <a:effectLst/>
                        </a:rPr>
                        <a:t>MEIPC </a:t>
                      </a:r>
                      <a:r>
                        <a:rPr lang="pt-PT" sz="1100" u="none" strike="noStrike" kern="1200" dirty="0" err="1">
                          <a:solidFill>
                            <a:schemeClr val="dk1"/>
                          </a:solidFill>
                          <a:effectLst/>
                        </a:rPr>
                        <a:t>Mexico</a:t>
                      </a:r>
                      <a:r>
                        <a:rPr lang="pt-PT" sz="1100" u="none" strike="noStrike" kern="1200" dirty="0">
                          <a:solidFill>
                            <a:schemeClr val="dk1"/>
                          </a:solidFill>
                          <a:effectLst/>
                        </a:rPr>
                        <a:t> Index</a:t>
                      </a:r>
                      <a:endParaRPr lang="pt-PT" sz="1100" u="none" strike="noStrike" kern="1200" dirty="0">
                        <a:solidFill>
                          <a:schemeClr val="dk1"/>
                        </a:solidFill>
                        <a:effectLst/>
                        <a:latin typeface="+mn-lt"/>
                        <a:ea typeface="+mn-ea"/>
                        <a:cs typeface="+mn-cs"/>
                      </a:endParaRPr>
                    </a:p>
                  </a:txBody>
                  <a:tcPr marL="3976" marR="3976" marT="3976" marB="0" anchor="ctr"/>
                </a:tc>
                <a:extLst>
                  <a:ext uri="{0D108BD9-81ED-4DB2-BD59-A6C34878D82A}">
                    <a16:rowId xmlns:a16="http://schemas.microsoft.com/office/drawing/2014/main" val="3365046492"/>
                  </a:ext>
                </a:extLst>
              </a:tr>
              <a:tr h="226417">
                <a:tc>
                  <a:txBody>
                    <a:bodyPr/>
                    <a:lstStyle/>
                    <a:p>
                      <a:pPr marL="0" algn="ctr" defTabSz="914400" rtl="0" eaLnBrk="1" fontAlgn="t" latinLnBrk="0" hangingPunct="1"/>
                      <a:r>
                        <a:rPr lang="pt-PT" sz="1100" u="none" strike="noStrike" kern="1200">
                          <a:solidFill>
                            <a:schemeClr val="dk1"/>
                          </a:solidFill>
                          <a:effectLst/>
                        </a:rPr>
                        <a:t>45</a:t>
                      </a:r>
                      <a:endParaRPr lang="pt-PT" sz="1100" u="none" strike="noStrike" kern="1200">
                        <a:solidFill>
                          <a:schemeClr val="dk1"/>
                        </a:solidFill>
                        <a:effectLst/>
                        <a:latin typeface="+mn-lt"/>
                        <a:ea typeface="+mn-ea"/>
                        <a:cs typeface="+mn-cs"/>
                      </a:endParaRPr>
                    </a:p>
                  </a:txBody>
                  <a:tcPr marL="3976" marR="3976" marT="3976" marB="0" anchor="ctr"/>
                </a:tc>
                <a:tc>
                  <a:txBody>
                    <a:bodyPr/>
                    <a:lstStyle/>
                    <a:p>
                      <a:pPr marL="0" algn="l" defTabSz="914400" rtl="0" eaLnBrk="1" fontAlgn="t" latinLnBrk="0" hangingPunct="1"/>
                      <a:r>
                        <a:rPr lang="pt-PT" sz="1100" u="none" strike="noStrike" kern="1200" dirty="0">
                          <a:solidFill>
                            <a:schemeClr val="dk1"/>
                          </a:solidFill>
                          <a:effectLst/>
                        </a:rPr>
                        <a:t>IMVMERVAL Index</a:t>
                      </a:r>
                      <a:endParaRPr lang="pt-PT" sz="1100" u="none" strike="noStrike" kern="1200" dirty="0">
                        <a:solidFill>
                          <a:schemeClr val="dk1"/>
                        </a:solidFill>
                        <a:effectLst/>
                        <a:latin typeface="+mn-lt"/>
                        <a:ea typeface="+mn-ea"/>
                        <a:cs typeface="+mn-cs"/>
                      </a:endParaRPr>
                    </a:p>
                  </a:txBody>
                  <a:tcPr marL="3976" marR="3976" marT="3976" marB="0" anchor="ctr"/>
                </a:tc>
                <a:extLst>
                  <a:ext uri="{0D108BD9-81ED-4DB2-BD59-A6C34878D82A}">
                    <a16:rowId xmlns:a16="http://schemas.microsoft.com/office/drawing/2014/main" val="774031773"/>
                  </a:ext>
                </a:extLst>
              </a:tr>
              <a:tr h="559727">
                <a:tc>
                  <a:txBody>
                    <a:bodyPr/>
                    <a:lstStyle/>
                    <a:p>
                      <a:pPr marL="0" algn="ctr" defTabSz="914400" rtl="0" eaLnBrk="1" fontAlgn="t" latinLnBrk="0" hangingPunct="1"/>
                      <a:r>
                        <a:rPr lang="pt-PT" sz="1100" u="none" strike="noStrike" kern="1200" dirty="0">
                          <a:solidFill>
                            <a:schemeClr val="dk1"/>
                          </a:solidFill>
                          <a:effectLst/>
                        </a:rPr>
                        <a:t>46</a:t>
                      </a:r>
                      <a:endParaRPr lang="pt-PT" sz="1100" u="none" strike="noStrike" kern="1200" dirty="0">
                        <a:solidFill>
                          <a:schemeClr val="dk1"/>
                        </a:solidFill>
                        <a:effectLst/>
                        <a:latin typeface="+mn-lt"/>
                        <a:ea typeface="+mn-ea"/>
                        <a:cs typeface="+mn-cs"/>
                      </a:endParaRPr>
                    </a:p>
                  </a:txBody>
                  <a:tcPr marL="3976" marR="3976" marT="3976" marB="0" anchor="ctr"/>
                </a:tc>
                <a:tc>
                  <a:txBody>
                    <a:bodyPr/>
                    <a:lstStyle/>
                    <a:p>
                      <a:pPr marL="0" algn="l" defTabSz="914400" rtl="0" eaLnBrk="1" fontAlgn="t" latinLnBrk="0" hangingPunct="1"/>
                      <a:r>
                        <a:rPr lang="pt-PT" sz="1100" u="none" strike="noStrike" kern="1200" dirty="0">
                          <a:solidFill>
                            <a:schemeClr val="dk1"/>
                          </a:solidFill>
                          <a:effectLst/>
                        </a:rPr>
                        <a:t>ICAPINDICE DE CAPITALIZACION BURSATIL</a:t>
                      </a:r>
                      <a:endParaRPr lang="pt-PT" sz="1100" u="none" strike="noStrike" kern="1200" dirty="0">
                        <a:solidFill>
                          <a:schemeClr val="dk1"/>
                        </a:solidFill>
                        <a:effectLst/>
                        <a:latin typeface="+mn-lt"/>
                        <a:ea typeface="+mn-ea"/>
                        <a:cs typeface="+mn-cs"/>
                      </a:endParaRPr>
                    </a:p>
                  </a:txBody>
                  <a:tcPr marL="3976" marR="3976" marT="3976" marB="0" anchor="ctr"/>
                </a:tc>
                <a:extLst>
                  <a:ext uri="{0D108BD9-81ED-4DB2-BD59-A6C34878D82A}">
                    <a16:rowId xmlns:a16="http://schemas.microsoft.com/office/drawing/2014/main" val="3353451869"/>
                  </a:ext>
                </a:extLst>
              </a:tr>
              <a:tr h="226417">
                <a:tc>
                  <a:txBody>
                    <a:bodyPr/>
                    <a:lstStyle/>
                    <a:p>
                      <a:pPr marL="0" algn="ctr" defTabSz="914400" rtl="0" eaLnBrk="1" fontAlgn="t" latinLnBrk="0" hangingPunct="1"/>
                      <a:r>
                        <a:rPr lang="pt-PT" sz="1100" u="none" strike="noStrike" kern="1200" dirty="0">
                          <a:solidFill>
                            <a:schemeClr val="dk1"/>
                          </a:solidFill>
                          <a:effectLst/>
                        </a:rPr>
                        <a:t>47</a:t>
                      </a:r>
                      <a:endParaRPr lang="pt-PT" sz="1100" u="none" strike="noStrike" kern="1200" dirty="0">
                        <a:solidFill>
                          <a:schemeClr val="dk1"/>
                        </a:solidFill>
                        <a:effectLst/>
                        <a:latin typeface="+mn-lt"/>
                        <a:ea typeface="+mn-ea"/>
                        <a:cs typeface="+mn-cs"/>
                      </a:endParaRPr>
                    </a:p>
                  </a:txBody>
                  <a:tcPr marL="3976" marR="3976" marT="3976" marB="0" anchor="ctr"/>
                </a:tc>
                <a:tc>
                  <a:txBody>
                    <a:bodyPr/>
                    <a:lstStyle/>
                    <a:p>
                      <a:pPr marL="0" algn="l" defTabSz="914400" rtl="0" eaLnBrk="1" fontAlgn="t" latinLnBrk="0" hangingPunct="1"/>
                      <a:r>
                        <a:rPr lang="pt-PT" sz="1100" u="none" strike="noStrike" kern="1200" dirty="0">
                          <a:solidFill>
                            <a:schemeClr val="dk1"/>
                          </a:solidFill>
                          <a:effectLst/>
                        </a:rPr>
                        <a:t>SP_IPSAS&amp;P IPSA</a:t>
                      </a:r>
                      <a:endParaRPr lang="pt-PT" sz="1100" u="none" strike="noStrike" kern="1200" dirty="0">
                        <a:solidFill>
                          <a:schemeClr val="dk1"/>
                        </a:solidFill>
                        <a:effectLst/>
                        <a:latin typeface="+mn-lt"/>
                        <a:ea typeface="+mn-ea"/>
                        <a:cs typeface="+mn-cs"/>
                      </a:endParaRPr>
                    </a:p>
                  </a:txBody>
                  <a:tcPr marL="3976" marR="3976" marT="3976" marB="0" anchor="ctr"/>
                </a:tc>
                <a:extLst>
                  <a:ext uri="{0D108BD9-81ED-4DB2-BD59-A6C34878D82A}">
                    <a16:rowId xmlns:a16="http://schemas.microsoft.com/office/drawing/2014/main" val="3466484472"/>
                  </a:ext>
                </a:extLst>
              </a:tr>
              <a:tr h="670831">
                <a:tc>
                  <a:txBody>
                    <a:bodyPr/>
                    <a:lstStyle/>
                    <a:p>
                      <a:pPr marL="0" algn="ctr" defTabSz="914400" rtl="0" eaLnBrk="1" fontAlgn="t" latinLnBrk="0" hangingPunct="1"/>
                      <a:r>
                        <a:rPr lang="pt-PT" sz="1100" u="none" strike="noStrike" kern="1200" dirty="0">
                          <a:solidFill>
                            <a:schemeClr val="dk1"/>
                          </a:solidFill>
                          <a:effectLst/>
                        </a:rPr>
                        <a:t>48</a:t>
                      </a:r>
                      <a:endParaRPr lang="pt-PT" sz="1100" u="none" strike="noStrike" kern="1200" dirty="0">
                        <a:solidFill>
                          <a:schemeClr val="dk1"/>
                        </a:solidFill>
                        <a:effectLst/>
                        <a:latin typeface="+mn-lt"/>
                        <a:ea typeface="+mn-ea"/>
                        <a:cs typeface="+mn-cs"/>
                      </a:endParaRPr>
                    </a:p>
                  </a:txBody>
                  <a:tcPr marL="3976" marR="3976" marT="3976" marB="0" anchor="ctr"/>
                </a:tc>
                <a:tc>
                  <a:txBody>
                    <a:bodyPr/>
                    <a:lstStyle/>
                    <a:p>
                      <a:pPr marL="0" algn="l" defTabSz="914400" rtl="0" eaLnBrk="1" fontAlgn="t" latinLnBrk="0" hangingPunct="1"/>
                      <a:r>
                        <a:rPr lang="pt-PT" sz="1100" u="none" strike="noStrike" kern="1200" dirty="0">
                          <a:solidFill>
                            <a:schemeClr val="dk1"/>
                          </a:solidFill>
                          <a:effectLst/>
                        </a:rPr>
                        <a:t>SPBLPGPTS&amp;P / BVL Peru General Index (PEN)</a:t>
                      </a:r>
                      <a:endParaRPr lang="pt-PT" sz="1100" u="none" strike="noStrike" kern="1200" dirty="0">
                        <a:solidFill>
                          <a:schemeClr val="dk1"/>
                        </a:solidFill>
                        <a:effectLst/>
                        <a:latin typeface="+mn-lt"/>
                        <a:ea typeface="+mn-ea"/>
                        <a:cs typeface="+mn-cs"/>
                      </a:endParaRPr>
                    </a:p>
                  </a:txBody>
                  <a:tcPr marL="3976" marR="3976" marT="3976" marB="0" anchor="ctr"/>
                </a:tc>
                <a:extLst>
                  <a:ext uri="{0D108BD9-81ED-4DB2-BD59-A6C34878D82A}">
                    <a16:rowId xmlns:a16="http://schemas.microsoft.com/office/drawing/2014/main" val="879895066"/>
                  </a:ext>
                </a:extLst>
              </a:tr>
            </a:tbl>
          </a:graphicData>
        </a:graphic>
      </p:graphicFrame>
      <p:sp>
        <p:nvSpPr>
          <p:cNvPr id="18" name="Text Placeholder 18">
            <a:extLst>
              <a:ext uri="{FF2B5EF4-FFF2-40B4-BE49-F238E27FC236}">
                <a16:creationId xmlns:a16="http://schemas.microsoft.com/office/drawing/2014/main" id="{CD26B10A-7BEC-4F27-A323-EB233AAA3F7C}"/>
              </a:ext>
            </a:extLst>
          </p:cNvPr>
          <p:cNvSpPr>
            <a:spLocks noGrp="1"/>
          </p:cNvSpPr>
          <p:nvPr>
            <p:ph type="body" sz="quarter" idx="16"/>
          </p:nvPr>
        </p:nvSpPr>
        <p:spPr>
          <a:xfrm>
            <a:off x="518678" y="1228786"/>
            <a:ext cx="7368596" cy="657765"/>
          </a:xfrm>
        </p:spPr>
        <p:txBody>
          <a:bodyPr/>
          <a:lstStyle/>
          <a:p>
            <a:pPr>
              <a:spcBef>
                <a:spcPts val="0"/>
              </a:spcBef>
            </a:pPr>
            <a:r>
              <a:rPr lang="en-US" dirty="0"/>
              <a:t>Sample of the Principal Stock markets Worldwide</a:t>
            </a:r>
          </a:p>
          <a:p>
            <a:pPr>
              <a:spcBef>
                <a:spcPts val="0"/>
              </a:spcBef>
            </a:pPr>
            <a:r>
              <a:rPr lang="en-US" dirty="0"/>
              <a:t>Total of 49 indexes/Markets</a:t>
            </a:r>
          </a:p>
        </p:txBody>
      </p:sp>
    </p:spTree>
    <p:extLst>
      <p:ext uri="{BB962C8B-B14F-4D97-AF65-F5344CB8AC3E}">
        <p14:creationId xmlns:p14="http://schemas.microsoft.com/office/powerpoint/2010/main" val="2973707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a:xfrm>
            <a:off x="518678" y="1036281"/>
            <a:ext cx="7368596" cy="827253"/>
          </a:xfrm>
        </p:spPr>
        <p:txBody>
          <a:bodyPr/>
          <a:lstStyle/>
          <a:p>
            <a:pPr>
              <a:spcBef>
                <a:spcPts val="0"/>
              </a:spcBef>
            </a:pPr>
            <a:r>
              <a:rPr lang="en-US" dirty="0"/>
              <a:t>Sample of the Principal Stock markets Worldwide</a:t>
            </a:r>
          </a:p>
          <a:p>
            <a:pPr>
              <a:spcBef>
                <a:spcPts val="0"/>
              </a:spcBef>
            </a:pPr>
            <a:r>
              <a:rPr lang="en-US" dirty="0"/>
              <a:t>Total of 49 indexes/Markets</a:t>
            </a:r>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a:xfrm>
            <a:off x="304802" y="5991225"/>
            <a:ext cx="4454851" cy="657747"/>
          </a:xfrm>
        </p:spPr>
        <p:txBody>
          <a:bodyPr/>
          <a:lstStyle/>
          <a:p>
            <a:r>
              <a:rPr lang="en-US" dirty="0"/>
              <a:t>Sample of the data Gathered from Trading View ( first 8 Records)</a:t>
            </a:r>
          </a:p>
          <a:p>
            <a:r>
              <a:rPr lang="en-US" dirty="0"/>
              <a:t>Data  time frame (day-to-day) date of collection : 27/08/202</a:t>
            </a:r>
          </a:p>
          <a:p>
            <a:r>
              <a:rPr lang="en-US" dirty="0"/>
              <a:t>Source:</a:t>
            </a:r>
            <a:r>
              <a:rPr lang="en-US" dirty="0">
                <a:solidFill>
                  <a:schemeClr val="bg1"/>
                </a:solidFill>
              </a:rPr>
              <a:t> </a:t>
            </a:r>
            <a:r>
              <a:rPr lang="pt-PT" dirty="0">
                <a:solidFill>
                  <a:schemeClr val="bg1"/>
                </a:solidFill>
                <a:effectLst/>
                <a:hlinkClick r:id="rId2">
                  <a:extLst>
                    <a:ext uri="{A12FA001-AC4F-418D-AE19-62706E023703}">
                      <ahyp:hlinkClr xmlns:ahyp="http://schemas.microsoft.com/office/drawing/2018/hyperlinkcolor" val="tx"/>
                    </a:ext>
                  </a:extLst>
                </a:hlinkClick>
              </a:rPr>
              <a:t>https://www.tradingview.com/</a:t>
            </a:r>
            <a:r>
              <a:rPr lang="pt-PT" dirty="0">
                <a:solidFill>
                  <a:schemeClr val="bg1"/>
                </a:solidFill>
              </a:rPr>
              <a:t> </a:t>
            </a:r>
            <a:endParaRPr lang="en-US" dirty="0">
              <a:solidFill>
                <a:schemeClr val="bg1"/>
              </a:solidFill>
            </a:endParaRP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7</a:t>
            </a:fld>
            <a:endParaRPr lang="en-US" dirty="0"/>
          </a:p>
        </p:txBody>
      </p:sp>
      <p:graphicFrame>
        <p:nvGraphicFramePr>
          <p:cNvPr id="2" name="Table 1">
            <a:extLst>
              <a:ext uri="{FF2B5EF4-FFF2-40B4-BE49-F238E27FC236}">
                <a16:creationId xmlns:a16="http://schemas.microsoft.com/office/drawing/2014/main" id="{285721CB-1D9E-4352-9386-E0902A0E4152}"/>
              </a:ext>
            </a:extLst>
          </p:cNvPr>
          <p:cNvGraphicFramePr>
            <a:graphicFrameLocks noGrp="1"/>
          </p:cNvGraphicFramePr>
          <p:nvPr>
            <p:extLst>
              <p:ext uri="{D42A27DB-BD31-4B8C-83A1-F6EECF244321}">
                <p14:modId xmlns:p14="http://schemas.microsoft.com/office/powerpoint/2010/main" val="1826316597"/>
              </p:ext>
            </p:extLst>
          </p:nvPr>
        </p:nvGraphicFramePr>
        <p:xfrm>
          <a:off x="353808" y="1893067"/>
          <a:ext cx="7367716" cy="3360360"/>
        </p:xfrm>
        <a:graphic>
          <a:graphicData uri="http://schemas.openxmlformats.org/drawingml/2006/table">
            <a:tbl>
              <a:tblPr firstRow="1" firstCol="1">
                <a:tableStyleId>{5C22544A-7EE6-4342-B048-85BDC9FD1C3A}</a:tableStyleId>
              </a:tblPr>
              <a:tblGrid>
                <a:gridCol w="445089">
                  <a:extLst>
                    <a:ext uri="{9D8B030D-6E8A-4147-A177-3AD203B41FA5}">
                      <a16:colId xmlns:a16="http://schemas.microsoft.com/office/drawing/2014/main" val="2741783731"/>
                    </a:ext>
                  </a:extLst>
                </a:gridCol>
                <a:gridCol w="1347297">
                  <a:extLst>
                    <a:ext uri="{9D8B030D-6E8A-4147-A177-3AD203B41FA5}">
                      <a16:colId xmlns:a16="http://schemas.microsoft.com/office/drawing/2014/main" val="2600400540"/>
                    </a:ext>
                  </a:extLst>
                </a:gridCol>
                <a:gridCol w="896193">
                  <a:extLst>
                    <a:ext uri="{9D8B030D-6E8A-4147-A177-3AD203B41FA5}">
                      <a16:colId xmlns:a16="http://schemas.microsoft.com/office/drawing/2014/main" val="2349314292"/>
                    </a:ext>
                  </a:extLst>
                </a:gridCol>
                <a:gridCol w="896193">
                  <a:extLst>
                    <a:ext uri="{9D8B030D-6E8A-4147-A177-3AD203B41FA5}">
                      <a16:colId xmlns:a16="http://schemas.microsoft.com/office/drawing/2014/main" val="3942473215"/>
                    </a:ext>
                  </a:extLst>
                </a:gridCol>
                <a:gridCol w="896193">
                  <a:extLst>
                    <a:ext uri="{9D8B030D-6E8A-4147-A177-3AD203B41FA5}">
                      <a16:colId xmlns:a16="http://schemas.microsoft.com/office/drawing/2014/main" val="2241530223"/>
                    </a:ext>
                  </a:extLst>
                </a:gridCol>
                <a:gridCol w="896193">
                  <a:extLst>
                    <a:ext uri="{9D8B030D-6E8A-4147-A177-3AD203B41FA5}">
                      <a16:colId xmlns:a16="http://schemas.microsoft.com/office/drawing/2014/main" val="4205567644"/>
                    </a:ext>
                  </a:extLst>
                </a:gridCol>
                <a:gridCol w="896193">
                  <a:extLst>
                    <a:ext uri="{9D8B030D-6E8A-4147-A177-3AD203B41FA5}">
                      <a16:colId xmlns:a16="http://schemas.microsoft.com/office/drawing/2014/main" val="1131094411"/>
                    </a:ext>
                  </a:extLst>
                </a:gridCol>
                <a:gridCol w="1094365">
                  <a:extLst>
                    <a:ext uri="{9D8B030D-6E8A-4147-A177-3AD203B41FA5}">
                      <a16:colId xmlns:a16="http://schemas.microsoft.com/office/drawing/2014/main" val="292240276"/>
                    </a:ext>
                  </a:extLst>
                </a:gridCol>
              </a:tblGrid>
              <a:tr h="316014">
                <a:tc>
                  <a:txBody>
                    <a:bodyPr/>
                    <a:lstStyle/>
                    <a:p>
                      <a:pPr algn="l" fontAlgn="b"/>
                      <a:endParaRPr lang="pt-PT" sz="1100" b="0" i="0" u="none" strike="noStrike" dirty="0">
                        <a:solidFill>
                          <a:srgbClr val="000000"/>
                        </a:solidFill>
                        <a:effectLst/>
                        <a:latin typeface="Calibri" panose="020F0502020204030204" pitchFamily="34" charset="0"/>
                      </a:endParaRPr>
                    </a:p>
                  </a:txBody>
                  <a:tcPr marL="5599" marR="5599" marT="5599" marB="0" anchor="ctr"/>
                </a:tc>
                <a:tc>
                  <a:txBody>
                    <a:bodyPr/>
                    <a:lstStyle/>
                    <a:p>
                      <a:pPr algn="ctr" fontAlgn="t"/>
                      <a:r>
                        <a:rPr lang="pt-PT" sz="1100" u="none" strike="noStrike" dirty="0" err="1">
                          <a:effectLst/>
                        </a:rPr>
                        <a:t>Ticker</a:t>
                      </a:r>
                      <a:endParaRPr lang="pt-PT" sz="1100" b="1" i="0" u="none" strike="noStrike" dirty="0">
                        <a:solidFill>
                          <a:srgbClr val="000000"/>
                        </a:solidFill>
                        <a:effectLst/>
                        <a:latin typeface="Calibri" panose="020F0502020204030204" pitchFamily="34" charset="0"/>
                      </a:endParaRPr>
                    </a:p>
                  </a:txBody>
                  <a:tcPr marL="5599" marR="5599" marT="5599" marB="0" anchor="ctr"/>
                </a:tc>
                <a:tc>
                  <a:txBody>
                    <a:bodyPr/>
                    <a:lstStyle/>
                    <a:p>
                      <a:pPr algn="ctr" fontAlgn="t"/>
                      <a:r>
                        <a:rPr lang="pt-PT" sz="1100" u="none" strike="noStrike" dirty="0" err="1">
                          <a:effectLst/>
                        </a:rPr>
                        <a:t>Last</a:t>
                      </a:r>
                      <a:r>
                        <a:rPr lang="pt-PT" sz="1100" u="none" strike="noStrike" dirty="0">
                          <a:effectLst/>
                        </a:rPr>
                        <a:t> Price</a:t>
                      </a:r>
                      <a:endParaRPr lang="pt-PT" sz="1100" b="1" i="0" u="none" strike="noStrike" dirty="0">
                        <a:solidFill>
                          <a:srgbClr val="000000"/>
                        </a:solidFill>
                        <a:effectLst/>
                        <a:latin typeface="Calibri" panose="020F0502020204030204" pitchFamily="34" charset="0"/>
                      </a:endParaRPr>
                    </a:p>
                  </a:txBody>
                  <a:tcPr marL="5599" marR="5599" marT="5599" marB="0" anchor="ctr"/>
                </a:tc>
                <a:tc>
                  <a:txBody>
                    <a:bodyPr/>
                    <a:lstStyle/>
                    <a:p>
                      <a:pPr algn="ctr" fontAlgn="t"/>
                      <a:r>
                        <a:rPr lang="pt-PT" sz="1100" u="none" strike="noStrike" dirty="0" err="1">
                          <a:effectLst/>
                        </a:rPr>
                        <a:t>Chg</a:t>
                      </a:r>
                      <a:r>
                        <a:rPr lang="pt-PT" sz="1100" u="none" strike="noStrike" dirty="0">
                          <a:effectLst/>
                        </a:rPr>
                        <a:t> %</a:t>
                      </a:r>
                      <a:endParaRPr lang="pt-PT" sz="1100" b="1" i="0" u="none" strike="noStrike" dirty="0">
                        <a:solidFill>
                          <a:srgbClr val="000000"/>
                        </a:solidFill>
                        <a:effectLst/>
                        <a:latin typeface="Calibri" panose="020F0502020204030204" pitchFamily="34" charset="0"/>
                      </a:endParaRPr>
                    </a:p>
                  </a:txBody>
                  <a:tcPr marL="5599" marR="5599" marT="5599" marB="0" anchor="ctr"/>
                </a:tc>
                <a:tc>
                  <a:txBody>
                    <a:bodyPr/>
                    <a:lstStyle/>
                    <a:p>
                      <a:pPr algn="ctr" fontAlgn="t"/>
                      <a:r>
                        <a:rPr lang="pt-PT" sz="1100" u="none" strike="noStrike" dirty="0" err="1">
                          <a:effectLst/>
                        </a:rPr>
                        <a:t>Chg</a:t>
                      </a:r>
                      <a:endParaRPr lang="pt-PT" sz="1100" b="1" i="0" u="none" strike="noStrike" dirty="0">
                        <a:solidFill>
                          <a:srgbClr val="000000"/>
                        </a:solidFill>
                        <a:effectLst/>
                        <a:latin typeface="Calibri" panose="020F0502020204030204" pitchFamily="34" charset="0"/>
                      </a:endParaRPr>
                    </a:p>
                  </a:txBody>
                  <a:tcPr marL="5599" marR="5599" marT="5599" marB="0" anchor="ctr"/>
                </a:tc>
                <a:tc>
                  <a:txBody>
                    <a:bodyPr/>
                    <a:lstStyle/>
                    <a:p>
                      <a:pPr algn="ctr" fontAlgn="t"/>
                      <a:r>
                        <a:rPr lang="pt-PT" sz="1100" u="none" strike="noStrike" dirty="0" err="1">
                          <a:effectLst/>
                        </a:rPr>
                        <a:t>High</a:t>
                      </a:r>
                      <a:endParaRPr lang="pt-PT" sz="1100" b="1" i="0" u="none" strike="noStrike" dirty="0">
                        <a:solidFill>
                          <a:srgbClr val="000000"/>
                        </a:solidFill>
                        <a:effectLst/>
                        <a:latin typeface="Calibri" panose="020F0502020204030204" pitchFamily="34" charset="0"/>
                      </a:endParaRPr>
                    </a:p>
                  </a:txBody>
                  <a:tcPr marL="5599" marR="5599" marT="5599" marB="0" anchor="ctr"/>
                </a:tc>
                <a:tc>
                  <a:txBody>
                    <a:bodyPr/>
                    <a:lstStyle/>
                    <a:p>
                      <a:pPr algn="ctr" fontAlgn="t"/>
                      <a:r>
                        <a:rPr lang="pt-PT" sz="1100" u="none" strike="noStrike" dirty="0" err="1">
                          <a:effectLst/>
                        </a:rPr>
                        <a:t>Low</a:t>
                      </a:r>
                      <a:endParaRPr lang="pt-PT" sz="1100" b="1" i="0" u="none" strike="noStrike" dirty="0">
                        <a:solidFill>
                          <a:srgbClr val="000000"/>
                        </a:solidFill>
                        <a:effectLst/>
                        <a:latin typeface="Calibri" panose="020F0502020204030204" pitchFamily="34" charset="0"/>
                      </a:endParaRPr>
                    </a:p>
                  </a:txBody>
                  <a:tcPr marL="5599" marR="5599" marT="5599" marB="0" anchor="ctr"/>
                </a:tc>
                <a:tc>
                  <a:txBody>
                    <a:bodyPr/>
                    <a:lstStyle/>
                    <a:p>
                      <a:pPr algn="ctr" fontAlgn="t"/>
                      <a:r>
                        <a:rPr lang="pt-PT" sz="1100" u="none" strike="noStrike" dirty="0" err="1">
                          <a:effectLst/>
                        </a:rPr>
                        <a:t>Technical</a:t>
                      </a:r>
                      <a:r>
                        <a:rPr lang="pt-PT" sz="1100" u="none" strike="noStrike" dirty="0">
                          <a:effectLst/>
                        </a:rPr>
                        <a:t> Rating</a:t>
                      </a:r>
                      <a:endParaRPr lang="pt-PT" sz="1100" b="1" i="0" u="none" strike="noStrike" dirty="0">
                        <a:solidFill>
                          <a:srgbClr val="000000"/>
                        </a:solidFill>
                        <a:effectLst/>
                        <a:latin typeface="Calibri" panose="020F0502020204030204" pitchFamily="34" charset="0"/>
                      </a:endParaRPr>
                    </a:p>
                  </a:txBody>
                  <a:tcPr marL="5599" marR="5599" marT="5599" marB="0" anchor="ctr"/>
                </a:tc>
                <a:extLst>
                  <a:ext uri="{0D108BD9-81ED-4DB2-BD59-A6C34878D82A}">
                    <a16:rowId xmlns:a16="http://schemas.microsoft.com/office/drawing/2014/main" val="466808789"/>
                  </a:ext>
                </a:extLst>
              </a:tr>
              <a:tr h="259622">
                <a:tc>
                  <a:txBody>
                    <a:bodyPr/>
                    <a:lstStyle/>
                    <a:p>
                      <a:pPr algn="ctr" fontAlgn="t"/>
                      <a:r>
                        <a:rPr lang="pt-PT" sz="1100" u="none" strike="noStrike" dirty="0">
                          <a:effectLst/>
                        </a:rPr>
                        <a:t>0</a:t>
                      </a:r>
                      <a:endParaRPr lang="pt-PT" sz="1100" b="1" i="0" u="none" strike="noStrike" dirty="0">
                        <a:solidFill>
                          <a:srgbClr val="000000"/>
                        </a:solidFill>
                        <a:effectLst/>
                        <a:latin typeface="Calibri" panose="020F0502020204030204" pitchFamily="34" charset="0"/>
                      </a:endParaRPr>
                    </a:p>
                  </a:txBody>
                  <a:tcPr marL="5599" marR="5599" marT="5599" marB="0" anchor="ctr"/>
                </a:tc>
                <a:tc>
                  <a:txBody>
                    <a:bodyPr/>
                    <a:lstStyle/>
                    <a:p>
                      <a:pPr algn="l" fontAlgn="b"/>
                      <a:r>
                        <a:rPr lang="pt-PT" sz="1100" u="none" strike="noStrike" dirty="0">
                          <a:effectLst/>
                        </a:rPr>
                        <a:t>SPXS&amp;P 500 Index</a:t>
                      </a:r>
                      <a:endParaRPr lang="pt-PT" sz="1100" b="0" i="0" u="none" strike="noStrike" dirty="0">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dirty="0">
                          <a:effectLst/>
                        </a:rPr>
                        <a:t>4224.46</a:t>
                      </a:r>
                      <a:endParaRPr lang="pt-PT" sz="1100" b="0" i="0" u="none" strike="noStrike" dirty="0">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a:effectLst/>
                        </a:rPr>
                        <a:t>1.18%</a:t>
                      </a:r>
                      <a:endParaRPr lang="pt-PT" sz="1100" b="0" i="0" u="none" strike="noStrike">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a:effectLst/>
                        </a:rPr>
                        <a:t>49.25</a:t>
                      </a:r>
                      <a:endParaRPr lang="pt-PT" sz="1100" b="0" i="0" u="none" strike="noStrike">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a:effectLst/>
                        </a:rPr>
                        <a:t>4240.71</a:t>
                      </a:r>
                      <a:endParaRPr lang="pt-PT" sz="1100" b="0" i="0" u="none" strike="noStrike">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a:effectLst/>
                        </a:rPr>
                        <a:t>4162.9</a:t>
                      </a:r>
                      <a:endParaRPr lang="pt-PT" sz="1100" b="0" i="0" u="none" strike="noStrike">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a:effectLst/>
                        </a:rPr>
                        <a:t>Sell</a:t>
                      </a:r>
                      <a:endParaRPr lang="pt-PT" sz="1100" b="0" i="0" u="none" strike="noStrike">
                        <a:solidFill>
                          <a:srgbClr val="000000"/>
                        </a:solidFill>
                        <a:effectLst/>
                        <a:latin typeface="Calibri" panose="020F0502020204030204" pitchFamily="34" charset="0"/>
                      </a:endParaRPr>
                    </a:p>
                  </a:txBody>
                  <a:tcPr marL="5599" marR="5599" marT="5599" marB="0" anchor="ctr">
                    <a:solidFill>
                      <a:schemeClr val="bg1">
                        <a:lumMod val="95000"/>
                      </a:schemeClr>
                    </a:solidFill>
                  </a:tcPr>
                </a:tc>
                <a:extLst>
                  <a:ext uri="{0D108BD9-81ED-4DB2-BD59-A6C34878D82A}">
                    <a16:rowId xmlns:a16="http://schemas.microsoft.com/office/drawing/2014/main" val="2744102413"/>
                  </a:ext>
                </a:extLst>
              </a:tr>
              <a:tr h="387092">
                <a:tc>
                  <a:txBody>
                    <a:bodyPr/>
                    <a:lstStyle/>
                    <a:p>
                      <a:pPr algn="ctr" fontAlgn="t"/>
                      <a:r>
                        <a:rPr lang="pt-PT" sz="1100" u="none" strike="noStrike" dirty="0">
                          <a:effectLst/>
                        </a:rPr>
                        <a:t>1</a:t>
                      </a:r>
                      <a:endParaRPr lang="pt-PT" sz="1100" b="1" i="0" u="none" strike="noStrike" dirty="0">
                        <a:solidFill>
                          <a:srgbClr val="000000"/>
                        </a:solidFill>
                        <a:effectLst/>
                        <a:latin typeface="Calibri" panose="020F0502020204030204" pitchFamily="34" charset="0"/>
                      </a:endParaRPr>
                    </a:p>
                  </a:txBody>
                  <a:tcPr marL="5599" marR="5599" marT="5599" marB="0" anchor="ctr"/>
                </a:tc>
                <a:tc>
                  <a:txBody>
                    <a:bodyPr/>
                    <a:lstStyle/>
                    <a:p>
                      <a:pPr algn="l" fontAlgn="b"/>
                      <a:r>
                        <a:rPr lang="pt-PT" sz="1100" u="none" strike="noStrike" dirty="0">
                          <a:effectLst/>
                        </a:rPr>
                        <a:t>IXICUS </a:t>
                      </a:r>
                      <a:r>
                        <a:rPr lang="pt-PT" sz="1100" u="none" strike="noStrike" dirty="0" err="1">
                          <a:effectLst/>
                        </a:rPr>
                        <a:t>Composite</a:t>
                      </a:r>
                      <a:r>
                        <a:rPr lang="pt-PT" sz="1100" u="none" strike="noStrike" dirty="0">
                          <a:effectLst/>
                        </a:rPr>
                        <a:t> Index</a:t>
                      </a:r>
                      <a:endParaRPr lang="pt-PT" sz="1100" b="0" i="0" u="none" strike="noStrike" dirty="0">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a:effectLst/>
                        </a:rPr>
                        <a:t>12618.59</a:t>
                      </a:r>
                      <a:endParaRPr lang="pt-PT" sz="1100" b="0" i="0" u="none" strike="noStrike">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a:effectLst/>
                        </a:rPr>
                        <a:t>1.02%</a:t>
                      </a:r>
                      <a:endParaRPr lang="pt-PT" sz="1100" b="0" i="0" u="none" strike="noStrike">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dirty="0">
                          <a:effectLst/>
                        </a:rPr>
                        <a:t>127.85</a:t>
                      </a:r>
                      <a:endParaRPr lang="pt-PT" sz="1100" b="0" i="0" u="none" strike="noStrike" dirty="0">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a:effectLst/>
                        </a:rPr>
                        <a:t>12703.79</a:t>
                      </a:r>
                      <a:endParaRPr lang="pt-PT" sz="1100" b="0" i="0" u="none" strike="noStrike">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dirty="0">
                          <a:effectLst/>
                        </a:rPr>
                        <a:t>12430.9</a:t>
                      </a:r>
                      <a:endParaRPr lang="pt-PT" sz="1100" b="0" i="0" u="none" strike="noStrike" dirty="0">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dirty="0" err="1">
                          <a:effectLst/>
                        </a:rPr>
                        <a:t>Sell</a:t>
                      </a:r>
                      <a:endParaRPr lang="pt-PT" sz="1100" b="0" i="0" u="none" strike="noStrike" dirty="0">
                        <a:solidFill>
                          <a:srgbClr val="000000"/>
                        </a:solidFill>
                        <a:effectLst/>
                        <a:latin typeface="Calibri" panose="020F0502020204030204" pitchFamily="34" charset="0"/>
                      </a:endParaRPr>
                    </a:p>
                  </a:txBody>
                  <a:tcPr marL="5599" marR="5599" marT="5599" marB="0" anchor="ctr">
                    <a:solidFill>
                      <a:schemeClr val="bg1">
                        <a:lumMod val="95000"/>
                      </a:schemeClr>
                    </a:solidFill>
                  </a:tcPr>
                </a:tc>
                <a:extLst>
                  <a:ext uri="{0D108BD9-81ED-4DB2-BD59-A6C34878D82A}">
                    <a16:rowId xmlns:a16="http://schemas.microsoft.com/office/drawing/2014/main" val="3124294688"/>
                  </a:ext>
                </a:extLst>
              </a:tr>
              <a:tr h="488041">
                <a:tc>
                  <a:txBody>
                    <a:bodyPr/>
                    <a:lstStyle/>
                    <a:p>
                      <a:pPr algn="ctr" fontAlgn="t"/>
                      <a:r>
                        <a:rPr lang="pt-PT" sz="1100" u="none" strike="noStrike" dirty="0">
                          <a:effectLst/>
                        </a:rPr>
                        <a:t>2</a:t>
                      </a:r>
                      <a:endParaRPr lang="pt-PT" sz="1100" b="1" i="0" u="none" strike="noStrike" dirty="0">
                        <a:solidFill>
                          <a:srgbClr val="000000"/>
                        </a:solidFill>
                        <a:effectLst/>
                        <a:latin typeface="Calibri" panose="020F0502020204030204" pitchFamily="34" charset="0"/>
                      </a:endParaRPr>
                    </a:p>
                  </a:txBody>
                  <a:tcPr marL="5599" marR="5599" marT="5599" marB="0" anchor="ctr"/>
                </a:tc>
                <a:tc>
                  <a:txBody>
                    <a:bodyPr/>
                    <a:lstStyle/>
                    <a:p>
                      <a:pPr algn="l" fontAlgn="b"/>
                      <a:r>
                        <a:rPr lang="en-US" sz="1100" u="none" strike="noStrike" dirty="0" err="1">
                          <a:effectLst/>
                        </a:rPr>
                        <a:t>DJIDow</a:t>
                      </a:r>
                      <a:r>
                        <a:rPr lang="en-US" sz="1100" u="none" strike="noStrike" dirty="0">
                          <a:effectLst/>
                        </a:rPr>
                        <a:t> Jones Industrial Average Index</a:t>
                      </a:r>
                      <a:endParaRPr lang="en-US" sz="1100" b="0" i="0" u="none" strike="noStrike" dirty="0">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dirty="0">
                          <a:effectLst/>
                        </a:rPr>
                        <a:t>33584.48</a:t>
                      </a:r>
                      <a:endParaRPr lang="pt-PT" sz="1100" b="0" i="0" u="none" strike="noStrike" dirty="0">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dirty="0">
                          <a:effectLst/>
                        </a:rPr>
                        <a:t>1.04%</a:t>
                      </a:r>
                      <a:endParaRPr lang="pt-PT" sz="1100" b="0" i="0" u="none" strike="noStrike" dirty="0">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a:effectLst/>
                        </a:rPr>
                        <a:t>344.29</a:t>
                      </a:r>
                      <a:endParaRPr lang="pt-PT" sz="1100" b="0" i="0" u="none" strike="noStrike">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a:effectLst/>
                        </a:rPr>
                        <a:t>33697.18</a:t>
                      </a:r>
                      <a:endParaRPr lang="pt-PT" sz="1100" b="0" i="0" u="none" strike="noStrike">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a:effectLst/>
                        </a:rPr>
                        <a:t>33108.89</a:t>
                      </a:r>
                      <a:endParaRPr lang="pt-PT" sz="1100" b="0" i="0" u="none" strike="noStrike">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a:effectLst/>
                        </a:rPr>
                        <a:t>Sell</a:t>
                      </a:r>
                      <a:endParaRPr lang="pt-PT" sz="1100" b="0" i="0" u="none" strike="noStrike">
                        <a:solidFill>
                          <a:srgbClr val="000000"/>
                        </a:solidFill>
                        <a:effectLst/>
                        <a:latin typeface="Calibri" panose="020F0502020204030204" pitchFamily="34" charset="0"/>
                      </a:endParaRPr>
                    </a:p>
                  </a:txBody>
                  <a:tcPr marL="5599" marR="5599" marT="5599" marB="0" anchor="ctr">
                    <a:solidFill>
                      <a:schemeClr val="bg1">
                        <a:lumMod val="95000"/>
                      </a:schemeClr>
                    </a:solidFill>
                  </a:tcPr>
                </a:tc>
                <a:extLst>
                  <a:ext uri="{0D108BD9-81ED-4DB2-BD59-A6C34878D82A}">
                    <a16:rowId xmlns:a16="http://schemas.microsoft.com/office/drawing/2014/main" val="2911475999"/>
                  </a:ext>
                </a:extLst>
              </a:tr>
              <a:tr h="391145">
                <a:tc>
                  <a:txBody>
                    <a:bodyPr/>
                    <a:lstStyle/>
                    <a:p>
                      <a:pPr algn="ctr" fontAlgn="t"/>
                      <a:r>
                        <a:rPr lang="pt-PT" sz="1100" u="none" strike="noStrike" dirty="0">
                          <a:effectLst/>
                        </a:rPr>
                        <a:t>3</a:t>
                      </a:r>
                      <a:endParaRPr lang="pt-PT" sz="1100" b="1" i="0" u="none" strike="noStrike" dirty="0">
                        <a:solidFill>
                          <a:srgbClr val="000000"/>
                        </a:solidFill>
                        <a:effectLst/>
                        <a:latin typeface="Calibri" panose="020F0502020204030204" pitchFamily="34" charset="0"/>
                      </a:endParaRPr>
                    </a:p>
                  </a:txBody>
                  <a:tcPr marL="5599" marR="5599" marT="5599" marB="0" anchor="ctr"/>
                </a:tc>
                <a:tc>
                  <a:txBody>
                    <a:bodyPr/>
                    <a:lstStyle/>
                    <a:p>
                      <a:pPr algn="l" fontAlgn="b"/>
                      <a:r>
                        <a:rPr lang="en-US" sz="1100" u="none" strike="noStrike" dirty="0" err="1">
                          <a:effectLst/>
                        </a:rPr>
                        <a:t>VIXVolatility</a:t>
                      </a:r>
                      <a:r>
                        <a:rPr lang="en-US" sz="1100" u="none" strike="noStrike" dirty="0">
                          <a:effectLst/>
                        </a:rPr>
                        <a:t> S&amp;P 500 </a:t>
                      </a:r>
                      <a:r>
                        <a:rPr lang="en-US" sz="1100" u="none" strike="noStrike" dirty="0" err="1">
                          <a:effectLst/>
                        </a:rPr>
                        <a:t>IndexD</a:t>
                      </a:r>
                      <a:endParaRPr lang="en-US" sz="1100" b="0" i="0" u="none" strike="noStrike" dirty="0">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dirty="0">
                          <a:effectLst/>
                        </a:rPr>
                        <a:t>30.04</a:t>
                      </a:r>
                      <a:endParaRPr lang="pt-PT" sz="1100" b="0" i="0" u="none" strike="noStrike" dirty="0">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dirty="0">
                          <a:effectLst/>
                        </a:rPr>
                        <a:t>−10.38%</a:t>
                      </a:r>
                      <a:endParaRPr lang="pt-PT" sz="1100" b="0" i="0" u="none" strike="noStrike" dirty="0">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dirty="0">
                          <a:effectLst/>
                        </a:rPr>
                        <a:t>−3.48</a:t>
                      </a:r>
                      <a:endParaRPr lang="pt-PT" sz="1100" b="0" i="0" u="none" strike="noStrike" dirty="0">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dirty="0">
                          <a:effectLst/>
                        </a:rPr>
                        <a:t>32.77</a:t>
                      </a:r>
                      <a:endParaRPr lang="pt-PT" sz="1100" b="0" i="0" u="none" strike="noStrike" dirty="0">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a:effectLst/>
                        </a:rPr>
                        <a:t>29.82</a:t>
                      </a:r>
                      <a:endParaRPr lang="pt-PT" sz="1100" b="0" i="0" u="none" strike="noStrike">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a:effectLst/>
                        </a:rPr>
                        <a:t>Buy</a:t>
                      </a:r>
                      <a:endParaRPr lang="pt-PT" sz="1100" b="0" i="0" u="none" strike="noStrike">
                        <a:solidFill>
                          <a:srgbClr val="000000"/>
                        </a:solidFill>
                        <a:effectLst/>
                        <a:latin typeface="Calibri" panose="020F0502020204030204" pitchFamily="34" charset="0"/>
                      </a:endParaRPr>
                    </a:p>
                  </a:txBody>
                  <a:tcPr marL="5599" marR="5599" marT="5599" marB="0" anchor="ctr">
                    <a:solidFill>
                      <a:schemeClr val="bg1">
                        <a:lumMod val="95000"/>
                      </a:schemeClr>
                    </a:solidFill>
                  </a:tcPr>
                </a:tc>
                <a:extLst>
                  <a:ext uri="{0D108BD9-81ED-4DB2-BD59-A6C34878D82A}">
                    <a16:rowId xmlns:a16="http://schemas.microsoft.com/office/drawing/2014/main" val="3528847537"/>
                  </a:ext>
                </a:extLst>
              </a:tr>
              <a:tr h="391145">
                <a:tc>
                  <a:txBody>
                    <a:bodyPr/>
                    <a:lstStyle/>
                    <a:p>
                      <a:pPr algn="ctr" fontAlgn="t"/>
                      <a:r>
                        <a:rPr lang="pt-PT" sz="1100" u="none" strike="noStrike" dirty="0">
                          <a:effectLst/>
                        </a:rPr>
                        <a:t>4</a:t>
                      </a:r>
                      <a:endParaRPr lang="pt-PT" sz="1100" b="1" i="0" u="none" strike="noStrike" dirty="0">
                        <a:solidFill>
                          <a:srgbClr val="000000"/>
                        </a:solidFill>
                        <a:effectLst/>
                        <a:latin typeface="Calibri" panose="020F0502020204030204" pitchFamily="34" charset="0"/>
                      </a:endParaRPr>
                    </a:p>
                  </a:txBody>
                  <a:tcPr marL="5599" marR="5599" marT="5599" marB="0" anchor="ctr"/>
                </a:tc>
                <a:tc>
                  <a:txBody>
                    <a:bodyPr/>
                    <a:lstStyle/>
                    <a:p>
                      <a:pPr algn="l" fontAlgn="b"/>
                      <a:r>
                        <a:rPr lang="pt-PT" sz="1100" u="none" strike="noStrike" dirty="0">
                          <a:effectLst/>
                        </a:rPr>
                        <a:t>TSXS&amp;P/TSX </a:t>
                      </a:r>
                      <a:r>
                        <a:rPr lang="pt-PT" sz="1100" u="none" strike="noStrike" dirty="0" err="1">
                          <a:effectLst/>
                        </a:rPr>
                        <a:t>Composite</a:t>
                      </a:r>
                      <a:r>
                        <a:rPr lang="pt-PT" sz="1100" u="none" strike="noStrike" dirty="0">
                          <a:effectLst/>
                        </a:rPr>
                        <a:t> Index</a:t>
                      </a:r>
                      <a:endParaRPr lang="pt-PT" sz="1100" b="0" i="0" u="none" strike="noStrike" dirty="0">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dirty="0">
                          <a:effectLst/>
                        </a:rPr>
                        <a:t>20812.14</a:t>
                      </a:r>
                      <a:endParaRPr lang="pt-PT" sz="1100" b="0" i="0" u="none" strike="noStrike" dirty="0">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a:effectLst/>
                        </a:rPr>
                        <a:t>0.59%</a:t>
                      </a:r>
                      <a:endParaRPr lang="pt-PT" sz="1100" b="0" i="0" u="none" strike="noStrike">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dirty="0">
                          <a:effectLst/>
                        </a:rPr>
                        <a:t>121.33</a:t>
                      </a:r>
                      <a:endParaRPr lang="pt-PT" sz="1100" b="0" i="0" u="none" strike="noStrike" dirty="0">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a:effectLst/>
                        </a:rPr>
                        <a:t>20855.48</a:t>
                      </a:r>
                      <a:endParaRPr lang="pt-PT" sz="1100" b="0" i="0" u="none" strike="noStrike">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a:effectLst/>
                        </a:rPr>
                        <a:t>20619.32</a:t>
                      </a:r>
                      <a:endParaRPr lang="pt-PT" sz="1100" b="0" i="0" u="none" strike="noStrike">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dirty="0" err="1">
                          <a:effectLst/>
                        </a:rPr>
                        <a:t>Sell</a:t>
                      </a:r>
                      <a:endParaRPr lang="pt-PT" sz="1100" b="0" i="0" u="none" strike="noStrike" dirty="0">
                        <a:solidFill>
                          <a:srgbClr val="000000"/>
                        </a:solidFill>
                        <a:effectLst/>
                        <a:latin typeface="Calibri" panose="020F0502020204030204" pitchFamily="34" charset="0"/>
                      </a:endParaRPr>
                    </a:p>
                  </a:txBody>
                  <a:tcPr marL="5599" marR="5599" marT="5599" marB="0" anchor="ctr">
                    <a:solidFill>
                      <a:schemeClr val="bg1">
                        <a:lumMod val="95000"/>
                      </a:schemeClr>
                    </a:solidFill>
                  </a:tcPr>
                </a:tc>
                <a:extLst>
                  <a:ext uri="{0D108BD9-81ED-4DB2-BD59-A6C34878D82A}">
                    <a16:rowId xmlns:a16="http://schemas.microsoft.com/office/drawing/2014/main" val="1243296385"/>
                  </a:ext>
                </a:extLst>
              </a:tr>
              <a:tr h="259622">
                <a:tc>
                  <a:txBody>
                    <a:bodyPr/>
                    <a:lstStyle/>
                    <a:p>
                      <a:pPr algn="ctr" fontAlgn="t"/>
                      <a:r>
                        <a:rPr lang="pt-PT" sz="1100" u="none" strike="noStrike" dirty="0">
                          <a:effectLst/>
                        </a:rPr>
                        <a:t>5</a:t>
                      </a:r>
                      <a:endParaRPr lang="pt-PT" sz="1100" b="1" i="0" u="none" strike="noStrike" dirty="0">
                        <a:solidFill>
                          <a:srgbClr val="000000"/>
                        </a:solidFill>
                        <a:effectLst/>
                        <a:latin typeface="Calibri" panose="020F0502020204030204" pitchFamily="34" charset="0"/>
                      </a:endParaRPr>
                    </a:p>
                  </a:txBody>
                  <a:tcPr marL="5599" marR="5599" marT="5599" marB="0" anchor="ctr"/>
                </a:tc>
                <a:tc>
                  <a:txBody>
                    <a:bodyPr/>
                    <a:lstStyle/>
                    <a:p>
                      <a:pPr algn="l" fontAlgn="b"/>
                      <a:r>
                        <a:rPr lang="pt-PT" sz="1100" u="none" strike="noStrike">
                          <a:effectLst/>
                        </a:rPr>
                        <a:t>UKXUK 100 Index</a:t>
                      </a:r>
                      <a:endParaRPr lang="pt-PT" sz="1100" b="0" i="0" u="none" strike="noStrike">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dirty="0">
                          <a:effectLst/>
                        </a:rPr>
                        <a:t>7425.62</a:t>
                      </a:r>
                      <a:endParaRPr lang="pt-PT" sz="1100" b="0" i="0" u="none" strike="noStrike" dirty="0">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dirty="0">
                          <a:effectLst/>
                        </a:rPr>
                        <a:t>0.53%</a:t>
                      </a:r>
                      <a:endParaRPr lang="pt-PT" sz="1100" b="0" i="0" u="none" strike="noStrike" dirty="0">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dirty="0">
                          <a:effectLst/>
                        </a:rPr>
                        <a:t>39.42</a:t>
                      </a:r>
                      <a:endParaRPr lang="pt-PT" sz="1100" b="0" i="0" u="none" strike="noStrike" dirty="0">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dirty="0">
                          <a:effectLst/>
                        </a:rPr>
                        <a:t>7458.24</a:t>
                      </a:r>
                      <a:endParaRPr lang="pt-PT" sz="1100" b="0" i="0" u="none" strike="noStrike" dirty="0">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a:effectLst/>
                        </a:rPr>
                        <a:t>7344.89</a:t>
                      </a:r>
                      <a:endParaRPr lang="pt-PT" sz="1100" b="0" i="0" u="none" strike="noStrike">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a:effectLst/>
                        </a:rPr>
                        <a:t>Sell</a:t>
                      </a:r>
                      <a:endParaRPr lang="pt-PT" sz="1100" b="0" i="0" u="none" strike="noStrike">
                        <a:solidFill>
                          <a:srgbClr val="000000"/>
                        </a:solidFill>
                        <a:effectLst/>
                        <a:latin typeface="Calibri" panose="020F0502020204030204" pitchFamily="34" charset="0"/>
                      </a:endParaRPr>
                    </a:p>
                  </a:txBody>
                  <a:tcPr marL="5599" marR="5599" marT="5599" marB="0" anchor="ctr">
                    <a:solidFill>
                      <a:schemeClr val="bg1">
                        <a:lumMod val="95000"/>
                      </a:schemeClr>
                    </a:solidFill>
                  </a:tcPr>
                </a:tc>
                <a:extLst>
                  <a:ext uri="{0D108BD9-81ED-4DB2-BD59-A6C34878D82A}">
                    <a16:rowId xmlns:a16="http://schemas.microsoft.com/office/drawing/2014/main" val="4255954436"/>
                  </a:ext>
                </a:extLst>
              </a:tr>
              <a:tr h="216912">
                <a:tc>
                  <a:txBody>
                    <a:bodyPr/>
                    <a:lstStyle/>
                    <a:p>
                      <a:pPr algn="ctr" fontAlgn="t"/>
                      <a:r>
                        <a:rPr lang="pt-PT" sz="1100" u="none" strike="noStrike" dirty="0">
                          <a:effectLst/>
                        </a:rPr>
                        <a:t>6</a:t>
                      </a:r>
                      <a:endParaRPr lang="pt-PT" sz="1100" b="1" i="0" u="none" strike="noStrike" dirty="0">
                        <a:solidFill>
                          <a:srgbClr val="000000"/>
                        </a:solidFill>
                        <a:effectLst/>
                        <a:latin typeface="Calibri" panose="020F0502020204030204" pitchFamily="34" charset="0"/>
                      </a:endParaRPr>
                    </a:p>
                  </a:txBody>
                  <a:tcPr marL="5599" marR="5599" marT="5599" marB="0" anchor="ctr"/>
                </a:tc>
                <a:tc>
                  <a:txBody>
                    <a:bodyPr/>
                    <a:lstStyle/>
                    <a:p>
                      <a:pPr algn="l" fontAlgn="b"/>
                      <a:r>
                        <a:rPr lang="pt-PT" sz="1100" u="none" strike="noStrike">
                          <a:effectLst/>
                        </a:rPr>
                        <a:t>DAXDAX Index</a:t>
                      </a:r>
                      <a:endParaRPr lang="pt-PT" sz="1100" b="0" i="0" u="none" strike="noStrike">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dirty="0">
                          <a:effectLst/>
                        </a:rPr>
                        <a:t>13793.94</a:t>
                      </a:r>
                      <a:endParaRPr lang="pt-PT" sz="1100" b="0" i="0" u="none" strike="noStrike" dirty="0">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a:effectLst/>
                        </a:rPr>
                        <a:t>0.27%</a:t>
                      </a:r>
                      <a:endParaRPr lang="pt-PT" sz="1100" b="0" i="0" u="none" strike="noStrike">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a:effectLst/>
                        </a:rPr>
                        <a:t>37.54</a:t>
                      </a:r>
                      <a:endParaRPr lang="pt-PT" sz="1100" b="0" i="0" u="none" strike="noStrike">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dirty="0">
                          <a:effectLst/>
                        </a:rPr>
                        <a:t>13849.43</a:t>
                      </a:r>
                      <a:endParaRPr lang="pt-PT" sz="1100" b="0" i="0" u="none" strike="noStrike" dirty="0">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dirty="0">
                          <a:effectLst/>
                        </a:rPr>
                        <a:t>13566.2</a:t>
                      </a:r>
                      <a:endParaRPr lang="pt-PT" sz="1100" b="0" i="0" u="none" strike="noStrike" dirty="0">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a:effectLst/>
                        </a:rPr>
                        <a:t>Sell</a:t>
                      </a:r>
                      <a:endParaRPr lang="pt-PT" sz="1100" b="0" i="0" u="none" strike="noStrike">
                        <a:solidFill>
                          <a:srgbClr val="000000"/>
                        </a:solidFill>
                        <a:effectLst/>
                        <a:latin typeface="Calibri" panose="020F0502020204030204" pitchFamily="34" charset="0"/>
                      </a:endParaRPr>
                    </a:p>
                  </a:txBody>
                  <a:tcPr marL="5599" marR="5599" marT="5599" marB="0" anchor="ctr">
                    <a:solidFill>
                      <a:schemeClr val="bg1">
                        <a:lumMod val="95000"/>
                      </a:schemeClr>
                    </a:solidFill>
                  </a:tcPr>
                </a:tc>
                <a:extLst>
                  <a:ext uri="{0D108BD9-81ED-4DB2-BD59-A6C34878D82A}">
                    <a16:rowId xmlns:a16="http://schemas.microsoft.com/office/drawing/2014/main" val="306467828"/>
                  </a:ext>
                </a:extLst>
              </a:tr>
              <a:tr h="259622">
                <a:tc>
                  <a:txBody>
                    <a:bodyPr/>
                    <a:lstStyle/>
                    <a:p>
                      <a:pPr algn="ctr" fontAlgn="t"/>
                      <a:r>
                        <a:rPr lang="pt-PT" sz="1100" u="none" strike="noStrike" dirty="0">
                          <a:effectLst/>
                        </a:rPr>
                        <a:t>7</a:t>
                      </a:r>
                      <a:endParaRPr lang="pt-PT" sz="1100" b="1" i="0" u="none" strike="noStrike" dirty="0">
                        <a:solidFill>
                          <a:srgbClr val="000000"/>
                        </a:solidFill>
                        <a:effectLst/>
                        <a:latin typeface="Calibri" panose="020F0502020204030204" pitchFamily="34" charset="0"/>
                      </a:endParaRPr>
                    </a:p>
                  </a:txBody>
                  <a:tcPr marL="5599" marR="5599" marT="5599" marB="0" anchor="ctr"/>
                </a:tc>
                <a:tc>
                  <a:txBody>
                    <a:bodyPr/>
                    <a:lstStyle/>
                    <a:p>
                      <a:pPr algn="l" fontAlgn="b"/>
                      <a:r>
                        <a:rPr lang="pt-PT" sz="1100" u="none" strike="noStrike">
                          <a:effectLst/>
                        </a:rPr>
                        <a:t>PX1CAC 40 Index</a:t>
                      </a:r>
                      <a:endParaRPr lang="pt-PT" sz="1100" b="0" i="0" u="none" strike="noStrike">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dirty="0">
                          <a:effectLst/>
                        </a:rPr>
                        <a:t>6445.26</a:t>
                      </a:r>
                      <a:endParaRPr lang="pt-PT" sz="1100" b="0" i="0" u="none" strike="noStrike" dirty="0">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dirty="0">
                          <a:effectLst/>
                        </a:rPr>
                        <a:t>0.48%</a:t>
                      </a:r>
                      <a:endParaRPr lang="pt-PT" sz="1100" b="0" i="0" u="none" strike="noStrike" dirty="0">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dirty="0">
                          <a:effectLst/>
                        </a:rPr>
                        <a:t>30.69</a:t>
                      </a:r>
                      <a:endParaRPr lang="pt-PT" sz="1100" b="0" i="0" u="none" strike="noStrike" dirty="0">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dirty="0">
                          <a:effectLst/>
                        </a:rPr>
                        <a:t>6474.96</a:t>
                      </a:r>
                      <a:endParaRPr lang="pt-PT" sz="1100" b="0" i="0" u="none" strike="noStrike" dirty="0">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dirty="0">
                          <a:effectLst/>
                        </a:rPr>
                        <a:t>6338.61</a:t>
                      </a:r>
                      <a:endParaRPr lang="pt-PT" sz="1100" b="0" i="0" u="none" strike="noStrike" dirty="0">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dirty="0" err="1">
                          <a:effectLst/>
                        </a:rPr>
                        <a:t>Sell</a:t>
                      </a:r>
                      <a:endParaRPr lang="pt-PT" sz="1100" b="0" i="0" u="none" strike="noStrike" dirty="0">
                        <a:solidFill>
                          <a:srgbClr val="000000"/>
                        </a:solidFill>
                        <a:effectLst/>
                        <a:latin typeface="Calibri" panose="020F0502020204030204" pitchFamily="34" charset="0"/>
                      </a:endParaRPr>
                    </a:p>
                  </a:txBody>
                  <a:tcPr marL="5599" marR="5599" marT="5599" marB="0" anchor="ctr">
                    <a:solidFill>
                      <a:schemeClr val="bg1">
                        <a:lumMod val="95000"/>
                      </a:schemeClr>
                    </a:solidFill>
                  </a:tcPr>
                </a:tc>
                <a:extLst>
                  <a:ext uri="{0D108BD9-81ED-4DB2-BD59-A6C34878D82A}">
                    <a16:rowId xmlns:a16="http://schemas.microsoft.com/office/drawing/2014/main" val="4294265415"/>
                  </a:ext>
                </a:extLst>
              </a:tr>
              <a:tr h="391145">
                <a:tc>
                  <a:txBody>
                    <a:bodyPr/>
                    <a:lstStyle/>
                    <a:p>
                      <a:pPr algn="ctr" fontAlgn="t"/>
                      <a:r>
                        <a:rPr lang="pt-PT" sz="1100" u="none" strike="noStrike" dirty="0">
                          <a:effectLst/>
                        </a:rPr>
                        <a:t>8</a:t>
                      </a:r>
                      <a:endParaRPr lang="pt-PT" sz="1100" b="1" i="0" u="none" strike="noStrike" dirty="0">
                        <a:solidFill>
                          <a:srgbClr val="000000"/>
                        </a:solidFill>
                        <a:effectLst/>
                        <a:latin typeface="Calibri" panose="020F0502020204030204" pitchFamily="34" charset="0"/>
                      </a:endParaRPr>
                    </a:p>
                  </a:txBody>
                  <a:tcPr marL="5599" marR="5599" marT="5599" marB="0" anchor="ctr"/>
                </a:tc>
                <a:tc>
                  <a:txBody>
                    <a:bodyPr/>
                    <a:lstStyle/>
                    <a:p>
                      <a:pPr algn="l" fontAlgn="b"/>
                      <a:r>
                        <a:rPr lang="pt-PT" sz="1100" u="none" strike="noStrike">
                          <a:effectLst/>
                        </a:rPr>
                        <a:t>FTMIBMilano Italia Borsa Index</a:t>
                      </a:r>
                      <a:endParaRPr lang="pt-PT" sz="1100" b="0" i="0" u="none" strike="noStrike">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a:effectLst/>
                        </a:rPr>
                        <a:t>23830.12</a:t>
                      </a:r>
                      <a:endParaRPr lang="pt-PT" sz="1100" b="0" i="0" u="none" strike="noStrike">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a:effectLst/>
                        </a:rPr>
                        <a:t>0.63%</a:t>
                      </a:r>
                      <a:endParaRPr lang="pt-PT" sz="1100" b="0" i="0" u="none" strike="noStrike">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a:effectLst/>
                        </a:rPr>
                        <a:t>148.37</a:t>
                      </a:r>
                      <a:endParaRPr lang="pt-PT" sz="1100" b="0" i="0" u="none" strike="noStrike">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a:effectLst/>
                        </a:rPr>
                        <a:t>23887.14</a:t>
                      </a:r>
                      <a:endParaRPr lang="pt-PT" sz="1100" b="0" i="0" u="none" strike="noStrike">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dirty="0">
                          <a:effectLst/>
                        </a:rPr>
                        <a:t>23304.27</a:t>
                      </a:r>
                      <a:endParaRPr lang="pt-PT" sz="1100" b="0" i="0" u="none" strike="noStrike" dirty="0">
                        <a:solidFill>
                          <a:srgbClr val="000000"/>
                        </a:solidFill>
                        <a:effectLst/>
                        <a:latin typeface="Calibri" panose="020F0502020204030204" pitchFamily="34" charset="0"/>
                      </a:endParaRPr>
                    </a:p>
                  </a:txBody>
                  <a:tcPr marL="5599" marR="5599" marT="5599" marB="0" anchor="ctr">
                    <a:solidFill>
                      <a:schemeClr val="bg1">
                        <a:lumMod val="95000"/>
                      </a:schemeClr>
                    </a:solidFill>
                  </a:tcPr>
                </a:tc>
                <a:tc>
                  <a:txBody>
                    <a:bodyPr/>
                    <a:lstStyle/>
                    <a:p>
                      <a:pPr algn="ctr" fontAlgn="b"/>
                      <a:r>
                        <a:rPr lang="pt-PT" sz="1100" u="none" strike="noStrike" dirty="0" err="1">
                          <a:effectLst/>
                        </a:rPr>
                        <a:t>Sell</a:t>
                      </a:r>
                      <a:endParaRPr lang="pt-PT" sz="1100" b="0" i="0" u="none" strike="noStrike" dirty="0">
                        <a:solidFill>
                          <a:srgbClr val="000000"/>
                        </a:solidFill>
                        <a:effectLst/>
                        <a:latin typeface="Calibri" panose="020F0502020204030204" pitchFamily="34" charset="0"/>
                      </a:endParaRPr>
                    </a:p>
                  </a:txBody>
                  <a:tcPr marL="5599" marR="5599" marT="5599" marB="0" anchor="ctr">
                    <a:solidFill>
                      <a:schemeClr val="bg1">
                        <a:lumMod val="95000"/>
                      </a:schemeClr>
                    </a:solidFill>
                  </a:tcPr>
                </a:tc>
                <a:extLst>
                  <a:ext uri="{0D108BD9-81ED-4DB2-BD59-A6C34878D82A}">
                    <a16:rowId xmlns:a16="http://schemas.microsoft.com/office/drawing/2014/main" val="946411439"/>
                  </a:ext>
                </a:extLst>
              </a:tr>
            </a:tbl>
          </a:graphicData>
        </a:graphic>
      </p:graphicFrame>
      <p:sp>
        <p:nvSpPr>
          <p:cNvPr id="14" name="Footer Placeholder 2">
            <a:extLst>
              <a:ext uri="{FF2B5EF4-FFF2-40B4-BE49-F238E27FC236}">
                <a16:creationId xmlns:a16="http://schemas.microsoft.com/office/drawing/2014/main" id="{C1422A73-9636-4390-B2BA-D588888F91FC}"/>
              </a:ext>
            </a:extLst>
          </p:cNvPr>
          <p:cNvSpPr txBox="1">
            <a:spLocks/>
          </p:cNvSpPr>
          <p:nvPr/>
        </p:nvSpPr>
        <p:spPr>
          <a:xfrm>
            <a:off x="7887274" y="1564632"/>
            <a:ext cx="3029835" cy="225231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bg1"/>
                </a:solidFill>
              </a:rPr>
              <a:t>Ticker </a:t>
            </a:r>
            <a:r>
              <a:rPr lang="en-US" dirty="0">
                <a:solidFill>
                  <a:schemeClr val="bg1"/>
                </a:solidFill>
              </a:rPr>
              <a:t>– Market/Title identification</a:t>
            </a:r>
          </a:p>
          <a:p>
            <a:r>
              <a:rPr lang="en-US" b="1" dirty="0">
                <a:solidFill>
                  <a:schemeClr val="bg1"/>
                </a:solidFill>
              </a:rPr>
              <a:t>Last price </a:t>
            </a:r>
            <a:r>
              <a:rPr lang="en-US" dirty="0">
                <a:solidFill>
                  <a:schemeClr val="bg1"/>
                </a:solidFill>
              </a:rPr>
              <a:t>– Last  bid price  </a:t>
            </a:r>
          </a:p>
          <a:p>
            <a:r>
              <a:rPr lang="en-US" b="1" dirty="0" err="1">
                <a:solidFill>
                  <a:schemeClr val="bg1"/>
                </a:solidFill>
              </a:rPr>
              <a:t>Chng</a:t>
            </a:r>
            <a:r>
              <a:rPr lang="en-US" dirty="0">
                <a:solidFill>
                  <a:schemeClr val="bg1"/>
                </a:solidFill>
              </a:rPr>
              <a:t> – variation between the last registered bid price</a:t>
            </a:r>
          </a:p>
          <a:p>
            <a:r>
              <a:rPr lang="en-US" b="1" dirty="0" err="1">
                <a:solidFill>
                  <a:schemeClr val="bg1"/>
                </a:solidFill>
              </a:rPr>
              <a:t>Chng</a:t>
            </a:r>
            <a:r>
              <a:rPr lang="en-US" b="1" dirty="0">
                <a:solidFill>
                  <a:schemeClr val="bg1"/>
                </a:solidFill>
              </a:rPr>
              <a:t> % </a:t>
            </a:r>
            <a:r>
              <a:rPr lang="en-US" dirty="0">
                <a:solidFill>
                  <a:schemeClr val="bg1"/>
                </a:solidFill>
              </a:rPr>
              <a:t>- variation in % regarding the last bid price</a:t>
            </a:r>
          </a:p>
          <a:p>
            <a:r>
              <a:rPr lang="en-US" b="1" dirty="0">
                <a:solidFill>
                  <a:schemeClr val="bg1"/>
                </a:solidFill>
              </a:rPr>
              <a:t>High </a:t>
            </a:r>
            <a:r>
              <a:rPr lang="en-US" dirty="0">
                <a:solidFill>
                  <a:schemeClr val="bg1"/>
                </a:solidFill>
              </a:rPr>
              <a:t>– Highest bid price registered </a:t>
            </a:r>
          </a:p>
          <a:p>
            <a:r>
              <a:rPr lang="en-US" b="1" dirty="0">
                <a:solidFill>
                  <a:schemeClr val="bg1"/>
                </a:solidFill>
              </a:rPr>
              <a:t>Low </a:t>
            </a:r>
            <a:r>
              <a:rPr lang="en-US" dirty="0">
                <a:solidFill>
                  <a:schemeClr val="bg1"/>
                </a:solidFill>
              </a:rPr>
              <a:t>– lowest bid price registered</a:t>
            </a:r>
          </a:p>
          <a:p>
            <a:r>
              <a:rPr lang="en-US" b="1" dirty="0" err="1">
                <a:solidFill>
                  <a:schemeClr val="bg1"/>
                </a:solidFill>
              </a:rPr>
              <a:t>Techinal</a:t>
            </a:r>
            <a:r>
              <a:rPr lang="en-US" b="1" dirty="0">
                <a:solidFill>
                  <a:schemeClr val="bg1"/>
                </a:solidFill>
              </a:rPr>
              <a:t> Rating </a:t>
            </a:r>
            <a:r>
              <a:rPr lang="en-US" dirty="0">
                <a:solidFill>
                  <a:schemeClr val="bg1"/>
                </a:solidFill>
              </a:rPr>
              <a:t>– </a:t>
            </a:r>
            <a:r>
              <a:rPr lang="en-US" dirty="0" err="1">
                <a:solidFill>
                  <a:schemeClr val="bg1"/>
                </a:solidFill>
              </a:rPr>
              <a:t>Qualiatitve</a:t>
            </a:r>
            <a:r>
              <a:rPr lang="en-US" dirty="0">
                <a:solidFill>
                  <a:schemeClr val="bg1"/>
                </a:solidFill>
              </a:rPr>
              <a:t> classification provided by trading views</a:t>
            </a:r>
          </a:p>
        </p:txBody>
      </p:sp>
      <p:graphicFrame>
        <p:nvGraphicFramePr>
          <p:cNvPr id="6" name="Table 5">
            <a:extLst>
              <a:ext uri="{FF2B5EF4-FFF2-40B4-BE49-F238E27FC236}">
                <a16:creationId xmlns:a16="http://schemas.microsoft.com/office/drawing/2014/main" id="{7643A584-5366-417D-B15B-9D711535932B}"/>
              </a:ext>
            </a:extLst>
          </p:cNvPr>
          <p:cNvGraphicFramePr>
            <a:graphicFrameLocks noGrp="1"/>
          </p:cNvGraphicFramePr>
          <p:nvPr/>
        </p:nvGraphicFramePr>
        <p:xfrm>
          <a:off x="7887274" y="3929634"/>
          <a:ext cx="4025184" cy="2667000"/>
        </p:xfrm>
        <a:graphic>
          <a:graphicData uri="http://schemas.openxmlformats.org/drawingml/2006/table">
            <a:tbl>
              <a:tblPr firstRow="1" firstCol="1">
                <a:tableStyleId>{85BE263C-DBD7-4A20-BB59-AAB30ACAA65A}</a:tableStyleId>
              </a:tblPr>
              <a:tblGrid>
                <a:gridCol w="1006296">
                  <a:extLst>
                    <a:ext uri="{9D8B030D-6E8A-4147-A177-3AD203B41FA5}">
                      <a16:colId xmlns:a16="http://schemas.microsoft.com/office/drawing/2014/main" val="1389382951"/>
                    </a:ext>
                  </a:extLst>
                </a:gridCol>
                <a:gridCol w="1006296">
                  <a:extLst>
                    <a:ext uri="{9D8B030D-6E8A-4147-A177-3AD203B41FA5}">
                      <a16:colId xmlns:a16="http://schemas.microsoft.com/office/drawing/2014/main" val="1299918136"/>
                    </a:ext>
                  </a:extLst>
                </a:gridCol>
                <a:gridCol w="1006296">
                  <a:extLst>
                    <a:ext uri="{9D8B030D-6E8A-4147-A177-3AD203B41FA5}">
                      <a16:colId xmlns:a16="http://schemas.microsoft.com/office/drawing/2014/main" val="2405438276"/>
                    </a:ext>
                  </a:extLst>
                </a:gridCol>
                <a:gridCol w="1006296">
                  <a:extLst>
                    <a:ext uri="{9D8B030D-6E8A-4147-A177-3AD203B41FA5}">
                      <a16:colId xmlns:a16="http://schemas.microsoft.com/office/drawing/2014/main" val="55891733"/>
                    </a:ext>
                  </a:extLst>
                </a:gridCol>
              </a:tblGrid>
              <a:tr h="372286">
                <a:tc>
                  <a:txBody>
                    <a:bodyPr/>
                    <a:lstStyle/>
                    <a:p>
                      <a:pPr algn="l" fontAlgn="ctr"/>
                      <a:r>
                        <a:rPr lang="pt-PT" sz="1100" b="1" dirty="0">
                          <a:effectLst/>
                        </a:rPr>
                        <a:t>General </a:t>
                      </a:r>
                      <a:r>
                        <a:rPr lang="pt-PT" sz="1100" b="1" dirty="0" err="1">
                          <a:effectLst/>
                        </a:rPr>
                        <a:t>Satistics</a:t>
                      </a:r>
                      <a:endParaRPr lang="pt-PT" sz="1100" b="1" dirty="0">
                        <a:effectLst/>
                      </a:endParaRPr>
                    </a:p>
                  </a:txBody>
                  <a:tcPr anchor="ctr"/>
                </a:tc>
                <a:tc>
                  <a:txBody>
                    <a:bodyPr/>
                    <a:lstStyle/>
                    <a:p>
                      <a:pPr algn="ctr" fontAlgn="ctr"/>
                      <a:r>
                        <a:rPr lang="pt-PT" sz="1100" b="1" dirty="0" err="1">
                          <a:effectLst/>
                        </a:rPr>
                        <a:t>Last</a:t>
                      </a:r>
                      <a:endParaRPr lang="pt-PT" sz="1100" b="1" dirty="0">
                        <a:effectLst/>
                      </a:endParaRPr>
                    </a:p>
                  </a:txBody>
                  <a:tcPr anchor="ctr"/>
                </a:tc>
                <a:tc>
                  <a:txBody>
                    <a:bodyPr/>
                    <a:lstStyle/>
                    <a:p>
                      <a:pPr algn="ctr" fontAlgn="ctr"/>
                      <a:r>
                        <a:rPr lang="pt-PT" sz="1100" b="1" dirty="0" err="1">
                          <a:effectLst/>
                        </a:rPr>
                        <a:t>High</a:t>
                      </a:r>
                      <a:endParaRPr lang="pt-PT" sz="1100" b="1" dirty="0">
                        <a:effectLst/>
                      </a:endParaRPr>
                    </a:p>
                  </a:txBody>
                  <a:tcPr anchor="ctr"/>
                </a:tc>
                <a:tc>
                  <a:txBody>
                    <a:bodyPr/>
                    <a:lstStyle/>
                    <a:p>
                      <a:pPr algn="ctr" fontAlgn="ctr"/>
                      <a:r>
                        <a:rPr lang="pt-PT" sz="1100" b="1" dirty="0" err="1">
                          <a:effectLst/>
                        </a:rPr>
                        <a:t>Low</a:t>
                      </a:r>
                      <a:endParaRPr lang="pt-PT" sz="1100" b="1" dirty="0">
                        <a:effectLst/>
                      </a:endParaRPr>
                    </a:p>
                  </a:txBody>
                  <a:tcPr anchor="ctr"/>
                </a:tc>
                <a:extLst>
                  <a:ext uri="{0D108BD9-81ED-4DB2-BD59-A6C34878D82A}">
                    <a16:rowId xmlns:a16="http://schemas.microsoft.com/office/drawing/2014/main" val="1714241109"/>
                  </a:ext>
                </a:extLst>
              </a:tr>
              <a:tr h="226031">
                <a:tc>
                  <a:txBody>
                    <a:bodyPr/>
                    <a:lstStyle/>
                    <a:p>
                      <a:pPr algn="l" fontAlgn="ctr"/>
                      <a:r>
                        <a:rPr lang="pt-PT" sz="1100" b="1" dirty="0" err="1">
                          <a:effectLst/>
                        </a:rPr>
                        <a:t>count</a:t>
                      </a:r>
                      <a:endParaRPr lang="pt-PT" sz="1100" b="1" dirty="0">
                        <a:effectLst/>
                      </a:endParaRPr>
                    </a:p>
                  </a:txBody>
                  <a:tcPr anchor="ctr"/>
                </a:tc>
                <a:tc>
                  <a:txBody>
                    <a:bodyPr/>
                    <a:lstStyle/>
                    <a:p>
                      <a:pPr algn="ctr" fontAlgn="ctr"/>
                      <a:r>
                        <a:rPr lang="pt-PT" sz="1100" dirty="0">
                          <a:effectLst/>
                        </a:rPr>
                        <a:t>49.000000</a:t>
                      </a:r>
                    </a:p>
                  </a:txBody>
                  <a:tcPr anchor="ctr"/>
                </a:tc>
                <a:tc>
                  <a:txBody>
                    <a:bodyPr/>
                    <a:lstStyle/>
                    <a:p>
                      <a:pPr algn="ctr" fontAlgn="ctr"/>
                      <a:r>
                        <a:rPr lang="pt-PT" sz="1100" dirty="0">
                          <a:effectLst/>
                        </a:rPr>
                        <a:t>49.000000</a:t>
                      </a:r>
                    </a:p>
                  </a:txBody>
                  <a:tcPr anchor="ctr"/>
                </a:tc>
                <a:tc>
                  <a:txBody>
                    <a:bodyPr/>
                    <a:lstStyle/>
                    <a:p>
                      <a:pPr algn="ctr" fontAlgn="ctr"/>
                      <a:r>
                        <a:rPr lang="pt-PT" sz="1100">
                          <a:effectLst/>
                        </a:rPr>
                        <a:t>49.000000</a:t>
                      </a:r>
                    </a:p>
                  </a:txBody>
                  <a:tcPr anchor="ctr"/>
                </a:tc>
                <a:extLst>
                  <a:ext uri="{0D108BD9-81ED-4DB2-BD59-A6C34878D82A}">
                    <a16:rowId xmlns:a16="http://schemas.microsoft.com/office/drawing/2014/main" val="2486488440"/>
                  </a:ext>
                </a:extLst>
              </a:tr>
              <a:tr h="226031">
                <a:tc>
                  <a:txBody>
                    <a:bodyPr/>
                    <a:lstStyle/>
                    <a:p>
                      <a:pPr algn="l" fontAlgn="ctr"/>
                      <a:r>
                        <a:rPr lang="pt-PT" sz="1100" b="1" dirty="0" err="1">
                          <a:effectLst/>
                        </a:rPr>
                        <a:t>mean</a:t>
                      </a:r>
                      <a:endParaRPr lang="pt-PT" sz="1100" b="1" dirty="0">
                        <a:effectLst/>
                      </a:endParaRPr>
                    </a:p>
                  </a:txBody>
                  <a:tcPr anchor="ctr"/>
                </a:tc>
                <a:tc>
                  <a:txBody>
                    <a:bodyPr/>
                    <a:lstStyle/>
                    <a:p>
                      <a:pPr algn="ctr" fontAlgn="ctr"/>
                      <a:r>
                        <a:rPr lang="pt-PT" sz="1100" dirty="0">
                          <a:effectLst/>
                        </a:rPr>
                        <a:t>15011.243727</a:t>
                      </a:r>
                    </a:p>
                  </a:txBody>
                  <a:tcPr anchor="ctr"/>
                </a:tc>
                <a:tc>
                  <a:txBody>
                    <a:bodyPr/>
                    <a:lstStyle/>
                    <a:p>
                      <a:pPr algn="ctr" fontAlgn="ctr"/>
                      <a:r>
                        <a:rPr lang="pt-PT" sz="1100">
                          <a:effectLst/>
                        </a:rPr>
                        <a:t>15091.974816</a:t>
                      </a:r>
                    </a:p>
                  </a:txBody>
                  <a:tcPr anchor="ctr"/>
                </a:tc>
                <a:tc>
                  <a:txBody>
                    <a:bodyPr/>
                    <a:lstStyle/>
                    <a:p>
                      <a:pPr algn="ctr" fontAlgn="ctr"/>
                      <a:r>
                        <a:rPr lang="pt-PT" sz="1100" dirty="0">
                          <a:effectLst/>
                        </a:rPr>
                        <a:t>14854.791308</a:t>
                      </a:r>
                    </a:p>
                  </a:txBody>
                  <a:tcPr anchor="ctr"/>
                </a:tc>
                <a:extLst>
                  <a:ext uri="{0D108BD9-81ED-4DB2-BD59-A6C34878D82A}">
                    <a16:rowId xmlns:a16="http://schemas.microsoft.com/office/drawing/2014/main" val="1058305942"/>
                  </a:ext>
                </a:extLst>
              </a:tr>
              <a:tr h="226031">
                <a:tc>
                  <a:txBody>
                    <a:bodyPr/>
                    <a:lstStyle/>
                    <a:p>
                      <a:pPr algn="l" fontAlgn="ctr"/>
                      <a:r>
                        <a:rPr lang="pt-PT" sz="1100" b="1" dirty="0" err="1">
                          <a:effectLst/>
                        </a:rPr>
                        <a:t>std</a:t>
                      </a:r>
                      <a:endParaRPr lang="pt-PT" sz="1100" b="1" dirty="0">
                        <a:effectLst/>
                      </a:endParaRPr>
                    </a:p>
                  </a:txBody>
                  <a:tcPr anchor="ctr"/>
                </a:tc>
                <a:tc>
                  <a:txBody>
                    <a:bodyPr/>
                    <a:lstStyle/>
                    <a:p>
                      <a:pPr algn="ctr" fontAlgn="ctr"/>
                      <a:r>
                        <a:rPr lang="pt-PT" sz="1100" dirty="0">
                          <a:effectLst/>
                        </a:rPr>
                        <a:t>22812.834537</a:t>
                      </a:r>
                    </a:p>
                  </a:txBody>
                  <a:tcPr anchor="ctr"/>
                </a:tc>
                <a:tc>
                  <a:txBody>
                    <a:bodyPr/>
                    <a:lstStyle/>
                    <a:p>
                      <a:pPr algn="ctr" fontAlgn="ctr"/>
                      <a:r>
                        <a:rPr lang="pt-PT" sz="1100">
                          <a:effectLst/>
                        </a:rPr>
                        <a:t>22950.580439</a:t>
                      </a:r>
                    </a:p>
                  </a:txBody>
                  <a:tcPr anchor="ctr"/>
                </a:tc>
                <a:tc>
                  <a:txBody>
                    <a:bodyPr/>
                    <a:lstStyle/>
                    <a:p>
                      <a:pPr algn="ctr" fontAlgn="ctr"/>
                      <a:r>
                        <a:rPr lang="pt-PT" sz="1100">
                          <a:effectLst/>
                        </a:rPr>
                        <a:t>22581.812673</a:t>
                      </a:r>
                    </a:p>
                  </a:txBody>
                  <a:tcPr anchor="ctr"/>
                </a:tc>
                <a:extLst>
                  <a:ext uri="{0D108BD9-81ED-4DB2-BD59-A6C34878D82A}">
                    <a16:rowId xmlns:a16="http://schemas.microsoft.com/office/drawing/2014/main" val="1098022758"/>
                  </a:ext>
                </a:extLst>
              </a:tr>
              <a:tr h="226031">
                <a:tc>
                  <a:txBody>
                    <a:bodyPr/>
                    <a:lstStyle/>
                    <a:p>
                      <a:pPr algn="l" fontAlgn="ctr"/>
                      <a:r>
                        <a:rPr lang="pt-PT" sz="1100" b="1" dirty="0">
                          <a:effectLst/>
                        </a:rPr>
                        <a:t>min</a:t>
                      </a:r>
                    </a:p>
                  </a:txBody>
                  <a:tcPr anchor="ctr"/>
                </a:tc>
                <a:tc>
                  <a:txBody>
                    <a:bodyPr/>
                    <a:lstStyle/>
                    <a:p>
                      <a:pPr algn="ctr" fontAlgn="ctr"/>
                      <a:r>
                        <a:rPr lang="pt-PT" sz="1100" dirty="0">
                          <a:effectLst/>
                        </a:rPr>
                        <a:t>30.040000</a:t>
                      </a:r>
                    </a:p>
                  </a:txBody>
                  <a:tcPr anchor="ctr"/>
                </a:tc>
                <a:tc>
                  <a:txBody>
                    <a:bodyPr/>
                    <a:lstStyle/>
                    <a:p>
                      <a:pPr algn="ctr" fontAlgn="ctr"/>
                      <a:r>
                        <a:rPr lang="pt-PT" sz="1100" dirty="0">
                          <a:effectLst/>
                        </a:rPr>
                        <a:t>32.770000</a:t>
                      </a:r>
                    </a:p>
                  </a:txBody>
                  <a:tcPr anchor="ctr"/>
                </a:tc>
                <a:tc>
                  <a:txBody>
                    <a:bodyPr/>
                    <a:lstStyle/>
                    <a:p>
                      <a:pPr algn="ctr" fontAlgn="ctr"/>
                      <a:r>
                        <a:rPr lang="pt-PT" sz="1100">
                          <a:effectLst/>
                        </a:rPr>
                        <a:t>29.820000</a:t>
                      </a:r>
                    </a:p>
                  </a:txBody>
                  <a:tcPr anchor="ctr"/>
                </a:tc>
                <a:extLst>
                  <a:ext uri="{0D108BD9-81ED-4DB2-BD59-A6C34878D82A}">
                    <a16:rowId xmlns:a16="http://schemas.microsoft.com/office/drawing/2014/main" val="3274145392"/>
                  </a:ext>
                </a:extLst>
              </a:tr>
              <a:tr h="226031">
                <a:tc>
                  <a:txBody>
                    <a:bodyPr/>
                    <a:lstStyle/>
                    <a:p>
                      <a:pPr algn="l" fontAlgn="ctr"/>
                      <a:r>
                        <a:rPr lang="pt-PT" sz="1100" b="1" dirty="0">
                          <a:effectLst/>
                        </a:rPr>
                        <a:t>25%</a:t>
                      </a:r>
                    </a:p>
                  </a:txBody>
                  <a:tcPr anchor="ctr"/>
                </a:tc>
                <a:tc>
                  <a:txBody>
                    <a:bodyPr/>
                    <a:lstStyle/>
                    <a:p>
                      <a:pPr algn="ctr" fontAlgn="ctr"/>
                      <a:r>
                        <a:rPr lang="pt-PT" sz="1100" dirty="0">
                          <a:effectLst/>
                        </a:rPr>
                        <a:t>2048.687000</a:t>
                      </a:r>
                    </a:p>
                  </a:txBody>
                  <a:tcPr anchor="ctr"/>
                </a:tc>
                <a:tc>
                  <a:txBody>
                    <a:bodyPr/>
                    <a:lstStyle/>
                    <a:p>
                      <a:pPr algn="ctr" fontAlgn="ctr"/>
                      <a:r>
                        <a:rPr lang="pt-PT" sz="1100" dirty="0">
                          <a:effectLst/>
                        </a:rPr>
                        <a:t>2061.375000</a:t>
                      </a:r>
                    </a:p>
                  </a:txBody>
                  <a:tcPr anchor="ctr"/>
                </a:tc>
                <a:tc>
                  <a:txBody>
                    <a:bodyPr/>
                    <a:lstStyle/>
                    <a:p>
                      <a:pPr algn="ctr" fontAlgn="ctr"/>
                      <a:r>
                        <a:rPr lang="pt-PT" sz="1100">
                          <a:effectLst/>
                        </a:rPr>
                        <a:t>2038.116000</a:t>
                      </a:r>
                    </a:p>
                  </a:txBody>
                  <a:tcPr anchor="ctr"/>
                </a:tc>
                <a:extLst>
                  <a:ext uri="{0D108BD9-81ED-4DB2-BD59-A6C34878D82A}">
                    <a16:rowId xmlns:a16="http://schemas.microsoft.com/office/drawing/2014/main" val="2908137900"/>
                  </a:ext>
                </a:extLst>
              </a:tr>
              <a:tr h="226031">
                <a:tc>
                  <a:txBody>
                    <a:bodyPr/>
                    <a:lstStyle/>
                    <a:p>
                      <a:pPr algn="l" fontAlgn="ctr"/>
                      <a:r>
                        <a:rPr lang="pt-PT" sz="1100" b="1" dirty="0">
                          <a:effectLst/>
                        </a:rPr>
                        <a:t>50%</a:t>
                      </a:r>
                    </a:p>
                  </a:txBody>
                  <a:tcPr anchor="ctr"/>
                </a:tc>
                <a:tc>
                  <a:txBody>
                    <a:bodyPr/>
                    <a:lstStyle/>
                    <a:p>
                      <a:pPr algn="ctr" fontAlgn="ctr"/>
                      <a:r>
                        <a:rPr lang="pt-PT" sz="1100" dirty="0">
                          <a:effectLst/>
                        </a:rPr>
                        <a:t>6445.260000</a:t>
                      </a:r>
                    </a:p>
                  </a:txBody>
                  <a:tcPr anchor="ctr"/>
                </a:tc>
                <a:tc>
                  <a:txBody>
                    <a:bodyPr/>
                    <a:lstStyle/>
                    <a:p>
                      <a:pPr algn="ctr" fontAlgn="ctr"/>
                      <a:r>
                        <a:rPr lang="pt-PT" sz="1100" dirty="0">
                          <a:effectLst/>
                        </a:rPr>
                        <a:t>6474.960000</a:t>
                      </a:r>
                    </a:p>
                  </a:txBody>
                  <a:tcPr anchor="ctr"/>
                </a:tc>
                <a:tc>
                  <a:txBody>
                    <a:bodyPr/>
                    <a:lstStyle/>
                    <a:p>
                      <a:pPr algn="ctr" fontAlgn="ctr"/>
                      <a:r>
                        <a:rPr lang="pt-PT" sz="1100">
                          <a:effectLst/>
                        </a:rPr>
                        <a:t>6338.610000</a:t>
                      </a:r>
                    </a:p>
                  </a:txBody>
                  <a:tcPr anchor="ctr"/>
                </a:tc>
                <a:extLst>
                  <a:ext uri="{0D108BD9-81ED-4DB2-BD59-A6C34878D82A}">
                    <a16:rowId xmlns:a16="http://schemas.microsoft.com/office/drawing/2014/main" val="3502459338"/>
                  </a:ext>
                </a:extLst>
              </a:tr>
              <a:tr h="226031">
                <a:tc>
                  <a:txBody>
                    <a:bodyPr/>
                    <a:lstStyle/>
                    <a:p>
                      <a:pPr algn="l" fontAlgn="ctr"/>
                      <a:r>
                        <a:rPr lang="pt-PT" sz="1100" b="1" dirty="0">
                          <a:effectLst/>
                        </a:rPr>
                        <a:t>75%</a:t>
                      </a:r>
                    </a:p>
                  </a:txBody>
                  <a:tcPr anchor="ctr"/>
                </a:tc>
                <a:tc>
                  <a:txBody>
                    <a:bodyPr/>
                    <a:lstStyle/>
                    <a:p>
                      <a:pPr algn="ctr" fontAlgn="ctr"/>
                      <a:r>
                        <a:rPr lang="pt-PT" sz="1100" dirty="0">
                          <a:effectLst/>
                        </a:rPr>
                        <a:t>16303.350000</a:t>
                      </a:r>
                    </a:p>
                  </a:txBody>
                  <a:tcPr anchor="ctr"/>
                </a:tc>
                <a:tc>
                  <a:txBody>
                    <a:bodyPr/>
                    <a:lstStyle/>
                    <a:p>
                      <a:pPr algn="ctr" fontAlgn="ctr"/>
                      <a:r>
                        <a:rPr lang="pt-PT" sz="1100" dirty="0">
                          <a:effectLst/>
                        </a:rPr>
                        <a:t>16427.320000</a:t>
                      </a:r>
                    </a:p>
                  </a:txBody>
                  <a:tcPr anchor="ctr"/>
                </a:tc>
                <a:tc>
                  <a:txBody>
                    <a:bodyPr/>
                    <a:lstStyle/>
                    <a:p>
                      <a:pPr algn="ctr" fontAlgn="ctr"/>
                      <a:r>
                        <a:rPr lang="pt-PT" sz="1100" dirty="0">
                          <a:effectLst/>
                        </a:rPr>
                        <a:t>16219.410000</a:t>
                      </a:r>
                    </a:p>
                  </a:txBody>
                  <a:tcPr anchor="ctr"/>
                </a:tc>
                <a:extLst>
                  <a:ext uri="{0D108BD9-81ED-4DB2-BD59-A6C34878D82A}">
                    <a16:rowId xmlns:a16="http://schemas.microsoft.com/office/drawing/2014/main" val="1906598399"/>
                  </a:ext>
                </a:extLst>
              </a:tr>
              <a:tr h="372286">
                <a:tc>
                  <a:txBody>
                    <a:bodyPr/>
                    <a:lstStyle/>
                    <a:p>
                      <a:pPr algn="l" fontAlgn="ctr"/>
                      <a:r>
                        <a:rPr lang="pt-PT" sz="1100" b="1" dirty="0" err="1">
                          <a:effectLst/>
                        </a:rPr>
                        <a:t>max</a:t>
                      </a:r>
                      <a:endParaRPr lang="pt-PT" sz="1100" b="1" dirty="0">
                        <a:effectLst/>
                      </a:endParaRPr>
                    </a:p>
                  </a:txBody>
                  <a:tcPr anchor="ctr"/>
                </a:tc>
                <a:tc>
                  <a:txBody>
                    <a:bodyPr/>
                    <a:lstStyle/>
                    <a:p>
                      <a:pPr algn="ctr" fontAlgn="ctr"/>
                      <a:r>
                        <a:rPr lang="pt-PT" sz="1100" dirty="0">
                          <a:effectLst/>
                        </a:rPr>
                        <a:t>109399.820000</a:t>
                      </a:r>
                    </a:p>
                  </a:txBody>
                  <a:tcPr anchor="ctr"/>
                </a:tc>
                <a:tc>
                  <a:txBody>
                    <a:bodyPr/>
                    <a:lstStyle/>
                    <a:p>
                      <a:pPr algn="ctr" fontAlgn="ctr"/>
                      <a:r>
                        <a:rPr lang="pt-PT" sz="1100" dirty="0">
                          <a:effectLst/>
                        </a:rPr>
                        <a:t>110107.480000</a:t>
                      </a:r>
                    </a:p>
                  </a:txBody>
                  <a:tcPr anchor="ctr"/>
                </a:tc>
                <a:tc>
                  <a:txBody>
                    <a:bodyPr/>
                    <a:lstStyle/>
                    <a:p>
                      <a:pPr algn="ctr" fontAlgn="ctr"/>
                      <a:r>
                        <a:rPr lang="pt-PT" sz="1100" dirty="0">
                          <a:effectLst/>
                        </a:rPr>
                        <a:t>108214.130000</a:t>
                      </a:r>
                    </a:p>
                  </a:txBody>
                  <a:tcPr anchor="ctr"/>
                </a:tc>
                <a:extLst>
                  <a:ext uri="{0D108BD9-81ED-4DB2-BD59-A6C34878D82A}">
                    <a16:rowId xmlns:a16="http://schemas.microsoft.com/office/drawing/2014/main" val="432259354"/>
                  </a:ext>
                </a:extLst>
              </a:tr>
            </a:tbl>
          </a:graphicData>
        </a:graphic>
      </p:graphicFrame>
      <p:sp>
        <p:nvSpPr>
          <p:cNvPr id="15" name="Title 13">
            <a:extLst>
              <a:ext uri="{FF2B5EF4-FFF2-40B4-BE49-F238E27FC236}">
                <a16:creationId xmlns:a16="http://schemas.microsoft.com/office/drawing/2014/main" id="{DDE12C38-D566-49A7-90DA-8A7394B4D311}"/>
              </a:ext>
            </a:extLst>
          </p:cNvPr>
          <p:cNvSpPr>
            <a:spLocks noGrp="1"/>
          </p:cNvSpPr>
          <p:nvPr>
            <p:ph type="title"/>
          </p:nvPr>
        </p:nvSpPr>
        <p:spPr>
          <a:xfrm>
            <a:off x="518678" y="378534"/>
            <a:ext cx="8333222" cy="657765"/>
          </a:xfrm>
        </p:spPr>
        <p:txBody>
          <a:bodyPr/>
          <a:lstStyle/>
          <a:p>
            <a:r>
              <a:rPr lang="en-US" dirty="0"/>
              <a:t>Market Data</a:t>
            </a:r>
            <a:endParaRPr lang="en-US" b="0" dirty="0"/>
          </a:p>
        </p:txBody>
      </p:sp>
      <p:pic>
        <p:nvPicPr>
          <p:cNvPr id="4098" name="Picture 2" descr="Stock Exchange | LinkedIn">
            <a:extLst>
              <a:ext uri="{FF2B5EF4-FFF2-40B4-BE49-F238E27FC236}">
                <a16:creationId xmlns:a16="http://schemas.microsoft.com/office/drawing/2014/main" id="{FFB91EEA-D590-4856-9240-1FA00BD036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1524" y="461932"/>
            <a:ext cx="3138043" cy="12203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353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a:xfrm>
            <a:off x="518677" y="1036281"/>
            <a:ext cx="8038181" cy="827253"/>
          </a:xfrm>
        </p:spPr>
        <p:txBody>
          <a:bodyPr/>
          <a:lstStyle/>
          <a:p>
            <a:pPr>
              <a:spcBef>
                <a:spcPts val="0"/>
              </a:spcBef>
            </a:pPr>
            <a:r>
              <a:rPr lang="en-US" dirty="0"/>
              <a:t>News Headlines of Principal Stock Markets Worldwide</a:t>
            </a:r>
          </a:p>
          <a:p>
            <a:pPr>
              <a:spcBef>
                <a:spcPts val="0"/>
              </a:spcBef>
            </a:pPr>
            <a:r>
              <a:rPr lang="en-US" dirty="0"/>
              <a:t>Total of 4417 records</a:t>
            </a:r>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a:xfrm>
            <a:off x="304802" y="5991225"/>
            <a:ext cx="4454851" cy="657747"/>
          </a:xfrm>
        </p:spPr>
        <p:txBody>
          <a:bodyPr/>
          <a:lstStyle/>
          <a:p>
            <a:r>
              <a:rPr lang="en-US" dirty="0"/>
              <a:t>Snapshot of the data Gathered from Trading View ( first 3  Records)</a:t>
            </a:r>
          </a:p>
          <a:p>
            <a:r>
              <a:rPr lang="en-US" dirty="0"/>
              <a:t>Data  time frame (day-to-day) date of collection : 27/08/202</a:t>
            </a:r>
          </a:p>
          <a:p>
            <a:r>
              <a:rPr lang="en-US" dirty="0"/>
              <a:t>Source:</a:t>
            </a:r>
            <a:r>
              <a:rPr lang="en-US" dirty="0">
                <a:solidFill>
                  <a:schemeClr val="bg1"/>
                </a:solidFill>
              </a:rPr>
              <a:t> </a:t>
            </a:r>
            <a:r>
              <a:rPr lang="pt-PT" dirty="0">
                <a:solidFill>
                  <a:schemeClr val="bg1"/>
                </a:solidFill>
                <a:effectLst/>
                <a:hlinkClick r:id="rId2">
                  <a:extLst>
                    <a:ext uri="{A12FA001-AC4F-418D-AE19-62706E023703}">
                      <ahyp:hlinkClr xmlns:ahyp="http://schemas.microsoft.com/office/drawing/2018/hyperlinkcolor" val="tx"/>
                    </a:ext>
                  </a:extLst>
                </a:hlinkClick>
              </a:rPr>
              <a:t>https://news.google.com/</a:t>
            </a:r>
            <a:endParaRPr lang="en-US" dirty="0">
              <a:solidFill>
                <a:schemeClr val="bg1"/>
              </a:solidFill>
            </a:endParaRP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8</a:t>
            </a:fld>
            <a:endParaRPr lang="en-US" dirty="0"/>
          </a:p>
        </p:txBody>
      </p:sp>
      <p:sp>
        <p:nvSpPr>
          <p:cNvPr id="15" name="Title 13">
            <a:extLst>
              <a:ext uri="{FF2B5EF4-FFF2-40B4-BE49-F238E27FC236}">
                <a16:creationId xmlns:a16="http://schemas.microsoft.com/office/drawing/2014/main" id="{DDE12C38-D566-49A7-90DA-8A7394B4D311}"/>
              </a:ext>
            </a:extLst>
          </p:cNvPr>
          <p:cNvSpPr>
            <a:spLocks noGrp="1"/>
          </p:cNvSpPr>
          <p:nvPr>
            <p:ph type="title"/>
          </p:nvPr>
        </p:nvSpPr>
        <p:spPr>
          <a:xfrm>
            <a:off x="514167" y="378516"/>
            <a:ext cx="8333222" cy="657765"/>
          </a:xfrm>
        </p:spPr>
        <p:txBody>
          <a:bodyPr/>
          <a:lstStyle/>
          <a:p>
            <a:r>
              <a:rPr lang="en-US" dirty="0"/>
              <a:t>News Data</a:t>
            </a:r>
            <a:endParaRPr lang="en-US" b="0" dirty="0"/>
          </a:p>
        </p:txBody>
      </p:sp>
      <p:pic>
        <p:nvPicPr>
          <p:cNvPr id="3074" name="Picture 2" descr="Stock Market">
            <a:extLst>
              <a:ext uri="{FF2B5EF4-FFF2-40B4-BE49-F238E27FC236}">
                <a16:creationId xmlns:a16="http://schemas.microsoft.com/office/drawing/2014/main" id="{ADEE93F7-7BFB-41B2-933C-3F5B54BF8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2131" y="143247"/>
            <a:ext cx="3615068" cy="205769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aphicFrame>
        <p:nvGraphicFramePr>
          <p:cNvPr id="18" name="Table 17">
            <a:extLst>
              <a:ext uri="{FF2B5EF4-FFF2-40B4-BE49-F238E27FC236}">
                <a16:creationId xmlns:a16="http://schemas.microsoft.com/office/drawing/2014/main" id="{C21D7974-0363-4B11-B657-617EE1E6616A}"/>
              </a:ext>
            </a:extLst>
          </p:cNvPr>
          <p:cNvGraphicFramePr>
            <a:graphicFrameLocks noGrp="1"/>
          </p:cNvGraphicFramePr>
          <p:nvPr>
            <p:extLst>
              <p:ext uri="{D42A27DB-BD31-4B8C-83A1-F6EECF244321}">
                <p14:modId xmlns:p14="http://schemas.microsoft.com/office/powerpoint/2010/main" val="450967786"/>
              </p:ext>
            </p:extLst>
          </p:nvPr>
        </p:nvGraphicFramePr>
        <p:xfrm>
          <a:off x="304801" y="1661994"/>
          <a:ext cx="7740000" cy="4416482"/>
        </p:xfrm>
        <a:graphic>
          <a:graphicData uri="http://schemas.openxmlformats.org/drawingml/2006/table">
            <a:tbl>
              <a:tblPr firstRow="1" firstCol="1">
                <a:tableStyleId>{5C22544A-7EE6-4342-B048-85BDC9FD1C3A}</a:tableStyleId>
              </a:tblPr>
              <a:tblGrid>
                <a:gridCol w="216000">
                  <a:extLst>
                    <a:ext uri="{9D8B030D-6E8A-4147-A177-3AD203B41FA5}">
                      <a16:colId xmlns:a16="http://schemas.microsoft.com/office/drawing/2014/main" val="3700163795"/>
                    </a:ext>
                  </a:extLst>
                </a:gridCol>
                <a:gridCol w="1296000">
                  <a:extLst>
                    <a:ext uri="{9D8B030D-6E8A-4147-A177-3AD203B41FA5}">
                      <a16:colId xmlns:a16="http://schemas.microsoft.com/office/drawing/2014/main" val="771370118"/>
                    </a:ext>
                  </a:extLst>
                </a:gridCol>
                <a:gridCol w="864000">
                  <a:extLst>
                    <a:ext uri="{9D8B030D-6E8A-4147-A177-3AD203B41FA5}">
                      <a16:colId xmlns:a16="http://schemas.microsoft.com/office/drawing/2014/main" val="864810666"/>
                    </a:ext>
                  </a:extLst>
                </a:gridCol>
                <a:gridCol w="864000">
                  <a:extLst>
                    <a:ext uri="{9D8B030D-6E8A-4147-A177-3AD203B41FA5}">
                      <a16:colId xmlns:a16="http://schemas.microsoft.com/office/drawing/2014/main" val="201093372"/>
                    </a:ext>
                  </a:extLst>
                </a:gridCol>
                <a:gridCol w="864000">
                  <a:extLst>
                    <a:ext uri="{9D8B030D-6E8A-4147-A177-3AD203B41FA5}">
                      <a16:colId xmlns:a16="http://schemas.microsoft.com/office/drawing/2014/main" val="3239737555"/>
                    </a:ext>
                  </a:extLst>
                </a:gridCol>
                <a:gridCol w="1296000">
                  <a:extLst>
                    <a:ext uri="{9D8B030D-6E8A-4147-A177-3AD203B41FA5}">
                      <a16:colId xmlns:a16="http://schemas.microsoft.com/office/drawing/2014/main" val="178328208"/>
                    </a:ext>
                  </a:extLst>
                </a:gridCol>
                <a:gridCol w="1296000">
                  <a:extLst>
                    <a:ext uri="{9D8B030D-6E8A-4147-A177-3AD203B41FA5}">
                      <a16:colId xmlns:a16="http://schemas.microsoft.com/office/drawing/2014/main" val="740867634"/>
                    </a:ext>
                  </a:extLst>
                </a:gridCol>
                <a:gridCol w="1044000">
                  <a:extLst>
                    <a:ext uri="{9D8B030D-6E8A-4147-A177-3AD203B41FA5}">
                      <a16:colId xmlns:a16="http://schemas.microsoft.com/office/drawing/2014/main" val="2466174428"/>
                    </a:ext>
                  </a:extLst>
                </a:gridCol>
              </a:tblGrid>
              <a:tr h="216000">
                <a:tc>
                  <a:txBody>
                    <a:bodyPr/>
                    <a:lstStyle/>
                    <a:p>
                      <a:pPr algn="l" fontAlgn="b"/>
                      <a:endParaRPr lang="pt-PT" sz="1100" b="0" i="0" u="none" strike="noStrike" dirty="0">
                        <a:solidFill>
                          <a:srgbClr val="000000"/>
                        </a:solidFill>
                        <a:effectLst/>
                        <a:latin typeface="Calibri" panose="020F0502020204030204" pitchFamily="34" charset="0"/>
                      </a:endParaRPr>
                    </a:p>
                  </a:txBody>
                  <a:tcPr marL="2881" marR="2881" marT="2881" marB="0" anchor="ctr"/>
                </a:tc>
                <a:tc>
                  <a:txBody>
                    <a:bodyPr/>
                    <a:lstStyle/>
                    <a:p>
                      <a:pPr algn="ctr" fontAlgn="t"/>
                      <a:r>
                        <a:rPr lang="pt-PT" sz="1100" u="none" strike="noStrike" dirty="0" err="1">
                          <a:effectLst/>
                        </a:rPr>
                        <a:t>Title</a:t>
                      </a:r>
                      <a:endParaRPr lang="pt-PT" sz="1100" b="1" i="0" u="none" strike="noStrike" dirty="0">
                        <a:solidFill>
                          <a:srgbClr val="000000"/>
                        </a:solidFill>
                        <a:effectLst/>
                        <a:latin typeface="Calibri" panose="020F0502020204030204" pitchFamily="34" charset="0"/>
                      </a:endParaRPr>
                    </a:p>
                  </a:txBody>
                  <a:tcPr marL="2881" marR="2881" marT="2881" marB="0" anchor="ctr"/>
                </a:tc>
                <a:tc>
                  <a:txBody>
                    <a:bodyPr/>
                    <a:lstStyle/>
                    <a:p>
                      <a:pPr algn="ctr" fontAlgn="t"/>
                      <a:r>
                        <a:rPr lang="pt-PT" sz="1100" u="none" strike="noStrike" dirty="0">
                          <a:effectLst/>
                        </a:rPr>
                        <a:t>Media</a:t>
                      </a:r>
                      <a:endParaRPr lang="pt-PT" sz="1100" b="1" i="0" u="none" strike="noStrike" dirty="0">
                        <a:solidFill>
                          <a:srgbClr val="000000"/>
                        </a:solidFill>
                        <a:effectLst/>
                        <a:latin typeface="Calibri" panose="020F0502020204030204" pitchFamily="34" charset="0"/>
                      </a:endParaRPr>
                    </a:p>
                  </a:txBody>
                  <a:tcPr marL="2881" marR="2881" marT="2881" marB="0" anchor="ctr"/>
                </a:tc>
                <a:tc>
                  <a:txBody>
                    <a:bodyPr/>
                    <a:lstStyle/>
                    <a:p>
                      <a:pPr algn="ctr" fontAlgn="t"/>
                      <a:r>
                        <a:rPr lang="pt-PT" sz="1100" u="none" strike="noStrike" dirty="0">
                          <a:effectLst/>
                        </a:rPr>
                        <a:t>Date</a:t>
                      </a:r>
                      <a:endParaRPr lang="pt-PT" sz="1100" b="1" i="0" u="none" strike="noStrike" dirty="0">
                        <a:solidFill>
                          <a:srgbClr val="000000"/>
                        </a:solidFill>
                        <a:effectLst/>
                        <a:latin typeface="Calibri" panose="020F0502020204030204" pitchFamily="34" charset="0"/>
                      </a:endParaRPr>
                    </a:p>
                  </a:txBody>
                  <a:tcPr marL="2881" marR="2881" marT="2881" marB="0" anchor="ctr"/>
                </a:tc>
                <a:tc>
                  <a:txBody>
                    <a:bodyPr/>
                    <a:lstStyle/>
                    <a:p>
                      <a:pPr algn="ctr" fontAlgn="t"/>
                      <a:r>
                        <a:rPr lang="pt-PT" sz="1100" u="none" strike="noStrike" dirty="0" err="1">
                          <a:effectLst/>
                        </a:rPr>
                        <a:t>Datetime</a:t>
                      </a:r>
                      <a:endParaRPr lang="pt-PT" sz="1100" b="1" i="0" u="none" strike="noStrike" dirty="0">
                        <a:solidFill>
                          <a:srgbClr val="000000"/>
                        </a:solidFill>
                        <a:effectLst/>
                        <a:latin typeface="Calibri" panose="020F0502020204030204" pitchFamily="34" charset="0"/>
                      </a:endParaRPr>
                    </a:p>
                  </a:txBody>
                  <a:tcPr marL="2881" marR="2881" marT="2881" marB="0" anchor="ctr"/>
                </a:tc>
                <a:tc>
                  <a:txBody>
                    <a:bodyPr/>
                    <a:lstStyle/>
                    <a:p>
                      <a:pPr algn="ctr" fontAlgn="t"/>
                      <a:r>
                        <a:rPr lang="pt-PT" sz="1100" u="none" strike="noStrike" dirty="0" err="1">
                          <a:effectLst/>
                        </a:rPr>
                        <a:t>Desc</a:t>
                      </a:r>
                      <a:endParaRPr lang="pt-PT" sz="1100" b="1" i="0" u="none" strike="noStrike" dirty="0">
                        <a:solidFill>
                          <a:srgbClr val="000000"/>
                        </a:solidFill>
                        <a:effectLst/>
                        <a:latin typeface="Calibri" panose="020F0502020204030204" pitchFamily="34" charset="0"/>
                      </a:endParaRPr>
                    </a:p>
                  </a:txBody>
                  <a:tcPr marL="2881" marR="2881" marT="2881" marB="0" anchor="ctr"/>
                </a:tc>
                <a:tc>
                  <a:txBody>
                    <a:bodyPr/>
                    <a:lstStyle/>
                    <a:p>
                      <a:pPr algn="ctr" fontAlgn="t"/>
                      <a:r>
                        <a:rPr lang="pt-PT" sz="1100" u="none" strike="noStrike" dirty="0">
                          <a:effectLst/>
                        </a:rPr>
                        <a:t>Link</a:t>
                      </a:r>
                      <a:endParaRPr lang="pt-PT" sz="1100" b="1" i="0" u="none" strike="noStrike" dirty="0">
                        <a:solidFill>
                          <a:srgbClr val="000000"/>
                        </a:solidFill>
                        <a:effectLst/>
                        <a:latin typeface="Calibri" panose="020F0502020204030204" pitchFamily="34" charset="0"/>
                      </a:endParaRPr>
                    </a:p>
                  </a:txBody>
                  <a:tcPr marL="2881" marR="2881" marT="2881" marB="0" anchor="ctr"/>
                </a:tc>
                <a:tc>
                  <a:txBody>
                    <a:bodyPr/>
                    <a:lstStyle/>
                    <a:p>
                      <a:pPr algn="ctr" fontAlgn="t"/>
                      <a:r>
                        <a:rPr lang="pt-PT" sz="1100" u="none" strike="noStrike" dirty="0" err="1">
                          <a:effectLst/>
                        </a:rPr>
                        <a:t>Ticker</a:t>
                      </a:r>
                      <a:endParaRPr lang="pt-PT" sz="1100" b="1" i="0" u="none" strike="noStrike" dirty="0">
                        <a:solidFill>
                          <a:srgbClr val="000000"/>
                        </a:solidFill>
                        <a:effectLst/>
                        <a:latin typeface="Calibri" panose="020F0502020204030204" pitchFamily="34" charset="0"/>
                      </a:endParaRPr>
                    </a:p>
                  </a:txBody>
                  <a:tcPr marL="2881" marR="2881" marT="2881" marB="0" anchor="ctr"/>
                </a:tc>
                <a:extLst>
                  <a:ext uri="{0D108BD9-81ED-4DB2-BD59-A6C34878D82A}">
                    <a16:rowId xmlns:a16="http://schemas.microsoft.com/office/drawing/2014/main" val="2538442891"/>
                  </a:ext>
                </a:extLst>
              </a:tr>
              <a:tr h="1177200">
                <a:tc>
                  <a:txBody>
                    <a:bodyPr/>
                    <a:lstStyle/>
                    <a:p>
                      <a:pPr algn="ctr" fontAlgn="t"/>
                      <a:r>
                        <a:rPr lang="pt-PT" sz="1100" u="none" strike="noStrike" dirty="0">
                          <a:effectLst/>
                        </a:rPr>
                        <a:t>0</a:t>
                      </a:r>
                      <a:endParaRPr lang="pt-PT" sz="1100" b="1" i="0" u="none" strike="noStrike" dirty="0">
                        <a:solidFill>
                          <a:srgbClr val="000000"/>
                        </a:solidFill>
                        <a:effectLst/>
                        <a:latin typeface="Calibri" panose="020F0502020204030204" pitchFamily="34" charset="0"/>
                      </a:endParaRPr>
                    </a:p>
                  </a:txBody>
                  <a:tcPr marL="2881" marR="2881" marT="2881" marB="0" anchor="ctr"/>
                </a:tc>
                <a:tc>
                  <a:txBody>
                    <a:bodyPr/>
                    <a:lstStyle/>
                    <a:p>
                      <a:pPr algn="ctr" fontAlgn="b"/>
                      <a:r>
                        <a:rPr lang="en-US" sz="1100" u="none" strike="noStrike" dirty="0">
                          <a:effectLst/>
                        </a:rPr>
                        <a:t>Elon Musk and Twitter News: Live Updates</a:t>
                      </a:r>
                      <a:endParaRPr lang="en-US" sz="1100" b="0" i="0" u="none" strike="noStrike" dirty="0">
                        <a:solidFill>
                          <a:srgbClr val="000000"/>
                        </a:solidFill>
                        <a:effectLst/>
                        <a:latin typeface="Calibri" panose="020F0502020204030204" pitchFamily="34" charset="0"/>
                      </a:endParaRPr>
                    </a:p>
                  </a:txBody>
                  <a:tcPr marL="2881" marR="2881" marT="2881" marB="0" anchor="ctr"/>
                </a:tc>
                <a:tc>
                  <a:txBody>
                    <a:bodyPr/>
                    <a:lstStyle/>
                    <a:p>
                      <a:pPr algn="ctr" fontAlgn="b"/>
                      <a:r>
                        <a:rPr lang="pt-PT" sz="1100" u="none" strike="noStrike" dirty="0" err="1">
                          <a:effectLst/>
                        </a:rPr>
                        <a:t>The</a:t>
                      </a:r>
                      <a:r>
                        <a:rPr lang="pt-PT" sz="1100" u="none" strike="noStrike" dirty="0">
                          <a:effectLst/>
                        </a:rPr>
                        <a:t> New York Times</a:t>
                      </a:r>
                      <a:endParaRPr lang="pt-PT" sz="1100" b="0" i="0" u="none" strike="noStrike" dirty="0">
                        <a:solidFill>
                          <a:srgbClr val="000000"/>
                        </a:solidFill>
                        <a:effectLst/>
                        <a:latin typeface="Calibri" panose="020F0502020204030204" pitchFamily="34" charset="0"/>
                      </a:endParaRPr>
                    </a:p>
                  </a:txBody>
                  <a:tcPr marL="2881" marR="2881" marT="2881" marB="0" anchor="ctr"/>
                </a:tc>
                <a:tc>
                  <a:txBody>
                    <a:bodyPr/>
                    <a:lstStyle/>
                    <a:p>
                      <a:pPr algn="ctr" fontAlgn="b"/>
                      <a:r>
                        <a:rPr lang="pt-PT" sz="1100" u="none" strike="noStrike" kern="1200" dirty="0">
                          <a:solidFill>
                            <a:schemeClr val="dk1"/>
                          </a:solidFill>
                          <a:effectLst/>
                        </a:rPr>
                        <a:t>LIVE17 </a:t>
                      </a:r>
                      <a:r>
                        <a:rPr lang="pt-PT" sz="1100" u="none" strike="noStrike" kern="1200" dirty="0" err="1">
                          <a:solidFill>
                            <a:schemeClr val="dk1"/>
                          </a:solidFill>
                          <a:effectLst/>
                        </a:rPr>
                        <a:t>mins</a:t>
                      </a:r>
                      <a:r>
                        <a:rPr lang="pt-PT" sz="1100" u="none" strike="noStrike" kern="1200" dirty="0">
                          <a:solidFill>
                            <a:schemeClr val="dk1"/>
                          </a:solidFill>
                          <a:effectLst/>
                        </a:rPr>
                        <a:t> ago</a:t>
                      </a:r>
                      <a:endParaRPr lang="pt-PT" sz="1100" u="none" strike="noStrike" kern="1200" dirty="0">
                        <a:solidFill>
                          <a:schemeClr val="dk1"/>
                        </a:solidFill>
                        <a:effectLst/>
                        <a:latin typeface="+mn-lt"/>
                        <a:ea typeface="+mn-ea"/>
                        <a:cs typeface="+mn-cs"/>
                      </a:endParaRPr>
                    </a:p>
                  </a:txBody>
                  <a:tcPr marL="2881" marR="2881" marT="2881" marB="0" anchor="ctr"/>
                </a:tc>
                <a:tc>
                  <a:txBody>
                    <a:bodyPr/>
                    <a:lstStyle/>
                    <a:p>
                      <a:pPr algn="ctr" fontAlgn="b"/>
                      <a:r>
                        <a:rPr lang="en-US" sz="1100" dirty="0"/>
                        <a:t>27/08/202</a:t>
                      </a:r>
                      <a:endParaRPr lang="pt-PT" sz="1100" u="none" strike="noStrike" kern="1200" dirty="0">
                        <a:solidFill>
                          <a:schemeClr val="dk1"/>
                        </a:solidFill>
                        <a:effectLst/>
                        <a:latin typeface="+mn-lt"/>
                        <a:ea typeface="+mn-ea"/>
                        <a:cs typeface="+mn-cs"/>
                      </a:endParaRPr>
                    </a:p>
                  </a:txBody>
                  <a:tcPr marL="2881" marR="2881" marT="2881" marB="0" anchor="ctr"/>
                </a:tc>
                <a:tc>
                  <a:txBody>
                    <a:bodyPr/>
                    <a:lstStyle/>
                    <a:p>
                      <a:pPr algn="ctr" fontAlgn="b"/>
                      <a:r>
                        <a:rPr lang="en-US" sz="1100" u="none" strike="noStrike" dirty="0">
                          <a:effectLst/>
                        </a:rPr>
                        <a:t>Musk may be about to sell some Tesla stock. How would that affect markets? </a:t>
                      </a:r>
                      <a:br>
                        <a:rPr lang="en-US" sz="1100" u="none" strike="noStrike" dirty="0">
                          <a:effectLst/>
                        </a:rPr>
                      </a:br>
                      <a:r>
                        <a:rPr lang="en-US" sz="1100" u="none" strike="noStrike" dirty="0">
                          <a:effectLst/>
                        </a:rPr>
                        <a:t>Image. Tesla's volatile stock is one of the most influential components of </a:t>
                      </a:r>
                      <a:br>
                        <a:rPr lang="en-US" sz="1100" u="none" strike="noStrike" dirty="0">
                          <a:effectLst/>
                        </a:rPr>
                      </a:br>
                      <a:r>
                        <a:rPr lang="en-US" sz="1100" u="none" strike="noStrike" dirty="0">
                          <a:effectLst/>
                        </a:rPr>
                        <a:t>the...</a:t>
                      </a:r>
                      <a:endParaRPr lang="en-US" sz="1100" b="0" i="0" u="none" strike="noStrike" dirty="0">
                        <a:solidFill>
                          <a:srgbClr val="000000"/>
                        </a:solidFill>
                        <a:effectLst/>
                        <a:latin typeface="Calibri" panose="020F0502020204030204" pitchFamily="34" charset="0"/>
                      </a:endParaRPr>
                    </a:p>
                  </a:txBody>
                  <a:tcPr marL="2881" marR="2881" marT="2881" marB="0" anchor="ctr"/>
                </a:tc>
                <a:tc>
                  <a:txBody>
                    <a:bodyPr/>
                    <a:lstStyle/>
                    <a:p>
                      <a:pPr algn="ctr" fontAlgn="b"/>
                      <a:r>
                        <a:rPr lang="pt-PT" sz="1100" u="sng" strike="noStrike" dirty="0">
                          <a:effectLst/>
                          <a:hlinkClick r:id="rId4"/>
                        </a:rPr>
                        <a:t>https://www.nytimes.com/live/2022/04/27/technology/twitter-elon-musk-news</a:t>
                      </a:r>
                      <a:endParaRPr lang="pt-PT" sz="1100" b="0" i="0" u="sng" strike="noStrike" dirty="0">
                        <a:solidFill>
                          <a:srgbClr val="0000FF"/>
                        </a:solidFill>
                        <a:effectLst/>
                        <a:latin typeface="Calibri" panose="020F0502020204030204" pitchFamily="34" charset="0"/>
                      </a:endParaRPr>
                    </a:p>
                  </a:txBody>
                  <a:tcPr marL="2881" marR="2881" marT="2881" marB="0" anchor="ctr"/>
                </a:tc>
                <a:tc>
                  <a:txBody>
                    <a:bodyPr/>
                    <a:lstStyle/>
                    <a:p>
                      <a:pPr algn="ctr" fontAlgn="b"/>
                      <a:r>
                        <a:rPr lang="pt-PT" sz="1100" u="none" strike="noStrike" dirty="0">
                          <a:effectLst/>
                        </a:rPr>
                        <a:t>S&amp;P 500 Index</a:t>
                      </a:r>
                      <a:endParaRPr lang="pt-PT" sz="1100" b="0" i="0" u="none" strike="noStrike" dirty="0">
                        <a:solidFill>
                          <a:srgbClr val="000000"/>
                        </a:solidFill>
                        <a:effectLst/>
                        <a:latin typeface="Calibri" panose="020F0502020204030204" pitchFamily="34" charset="0"/>
                      </a:endParaRPr>
                    </a:p>
                  </a:txBody>
                  <a:tcPr marL="2881" marR="2881" marT="2881" marB="0" anchor="ctr"/>
                </a:tc>
                <a:extLst>
                  <a:ext uri="{0D108BD9-81ED-4DB2-BD59-A6C34878D82A}">
                    <a16:rowId xmlns:a16="http://schemas.microsoft.com/office/drawing/2014/main" val="898789720"/>
                  </a:ext>
                </a:extLst>
              </a:tr>
              <a:tr h="1177200">
                <a:tc>
                  <a:txBody>
                    <a:bodyPr/>
                    <a:lstStyle/>
                    <a:p>
                      <a:pPr algn="ctr" fontAlgn="t"/>
                      <a:r>
                        <a:rPr lang="pt-PT" sz="1100" u="none" strike="noStrike" dirty="0">
                          <a:effectLst/>
                        </a:rPr>
                        <a:t>1</a:t>
                      </a:r>
                      <a:endParaRPr lang="pt-PT" sz="1100" b="1" i="0" u="none" strike="noStrike" dirty="0">
                        <a:solidFill>
                          <a:srgbClr val="000000"/>
                        </a:solidFill>
                        <a:effectLst/>
                        <a:latin typeface="Calibri" panose="020F0502020204030204" pitchFamily="34" charset="0"/>
                      </a:endParaRPr>
                    </a:p>
                  </a:txBody>
                  <a:tcPr marL="2881" marR="2881" marT="2881" marB="0" anchor="ctr"/>
                </a:tc>
                <a:tc>
                  <a:txBody>
                    <a:bodyPr/>
                    <a:lstStyle/>
                    <a:p>
                      <a:pPr algn="ctr" fontAlgn="b"/>
                      <a:r>
                        <a:rPr lang="en-US" sz="1100" u="none" strike="noStrike" dirty="0">
                          <a:effectLst/>
                        </a:rPr>
                        <a:t>Wall Street: Nasdaq 100, S&amp;P 500 and Dow 30 fall more than 2% with top stocks ending 5% lower</a:t>
                      </a:r>
                      <a:endParaRPr lang="en-US" sz="1100" b="0" i="0" u="none" strike="noStrike" dirty="0">
                        <a:solidFill>
                          <a:srgbClr val="000000"/>
                        </a:solidFill>
                        <a:effectLst/>
                        <a:latin typeface="Calibri" panose="020F0502020204030204" pitchFamily="34" charset="0"/>
                      </a:endParaRPr>
                    </a:p>
                  </a:txBody>
                  <a:tcPr marL="2881" marR="2881" marT="2881" marB="0" anchor="ctr"/>
                </a:tc>
                <a:tc>
                  <a:txBody>
                    <a:bodyPr/>
                    <a:lstStyle/>
                    <a:p>
                      <a:pPr algn="ctr" fontAlgn="b"/>
                      <a:r>
                        <a:rPr lang="pt-PT" sz="1100" u="none" strike="noStrike" dirty="0" err="1">
                          <a:effectLst/>
                        </a:rPr>
                        <a:t>The</a:t>
                      </a:r>
                      <a:r>
                        <a:rPr lang="pt-PT" sz="1100" u="none" strike="noStrike" dirty="0">
                          <a:effectLst/>
                        </a:rPr>
                        <a:t> Financial Express</a:t>
                      </a:r>
                      <a:endParaRPr lang="pt-PT" sz="1100" b="0" i="0" u="none" strike="noStrike" dirty="0">
                        <a:solidFill>
                          <a:srgbClr val="000000"/>
                        </a:solidFill>
                        <a:effectLst/>
                        <a:latin typeface="Calibri" panose="020F0502020204030204" pitchFamily="34" charset="0"/>
                      </a:endParaRPr>
                    </a:p>
                  </a:txBody>
                  <a:tcPr marL="2881" marR="2881" marT="2881" marB="0" anchor="ctr"/>
                </a:tc>
                <a:tc>
                  <a:txBody>
                    <a:bodyPr/>
                    <a:lstStyle/>
                    <a:p>
                      <a:pPr algn="ctr" fontAlgn="b"/>
                      <a:r>
                        <a:rPr lang="pt-PT" sz="1100" u="none" strike="noStrike" dirty="0">
                          <a:effectLst/>
                        </a:rPr>
                        <a:t>1 </a:t>
                      </a:r>
                      <a:r>
                        <a:rPr lang="pt-PT" sz="1100" u="none" strike="noStrike" dirty="0" err="1">
                          <a:effectLst/>
                        </a:rPr>
                        <a:t>hour</a:t>
                      </a:r>
                      <a:r>
                        <a:rPr lang="pt-PT" sz="1100" u="none" strike="noStrike" dirty="0">
                          <a:effectLst/>
                        </a:rPr>
                        <a:t> ago</a:t>
                      </a:r>
                      <a:endParaRPr lang="pt-PT" sz="1100" b="0" i="0" u="none" strike="noStrike" dirty="0">
                        <a:solidFill>
                          <a:srgbClr val="000000"/>
                        </a:solidFill>
                        <a:effectLst/>
                        <a:latin typeface="Calibri" panose="020F0502020204030204" pitchFamily="34" charset="0"/>
                      </a:endParaRPr>
                    </a:p>
                  </a:txBody>
                  <a:tcPr marL="2881" marR="2881" marT="2881" marB="0" anchor="ctr"/>
                </a:tc>
                <a:tc>
                  <a:txBody>
                    <a:bodyPr/>
                    <a:lstStyle/>
                    <a:p>
                      <a:pPr algn="ctr" fontAlgn="b"/>
                      <a:r>
                        <a:rPr lang="en-US" sz="1100" dirty="0"/>
                        <a:t>27/08/202</a:t>
                      </a:r>
                      <a:endParaRPr lang="pt-PT" sz="1100" b="0" i="0" u="none" strike="noStrike" dirty="0">
                        <a:solidFill>
                          <a:srgbClr val="000000"/>
                        </a:solidFill>
                        <a:effectLst/>
                        <a:latin typeface="Calibri" panose="020F0502020204030204" pitchFamily="34" charset="0"/>
                      </a:endParaRPr>
                    </a:p>
                  </a:txBody>
                  <a:tcPr marL="2881" marR="2881" marT="2881" marB="0" anchor="ctr"/>
                </a:tc>
                <a:tc>
                  <a:txBody>
                    <a:bodyPr/>
                    <a:lstStyle/>
                    <a:p>
                      <a:pPr algn="ctr" fontAlgn="b"/>
                      <a:r>
                        <a:rPr lang="en-US" sz="1100" u="none" strike="noStrike" dirty="0">
                          <a:effectLst/>
                        </a:rPr>
                        <a:t>Inflationary data leading to rising yields, increasing concern of Covid-19 </a:t>
                      </a:r>
                      <a:br>
                        <a:rPr lang="en-US" sz="1100" u="none" strike="noStrike" dirty="0">
                          <a:effectLst/>
                        </a:rPr>
                      </a:br>
                      <a:r>
                        <a:rPr lang="en-US" sz="1100" u="none" strike="noStrike" dirty="0">
                          <a:effectLst/>
                        </a:rPr>
                        <a:t>in China, ongoing war in Ukraine and the fear of it spreading any further </a:t>
                      </a:r>
                      <a:br>
                        <a:rPr lang="en-US" sz="1100" u="none" strike="noStrike" dirty="0">
                          <a:effectLst/>
                        </a:rPr>
                      </a:br>
                      <a:r>
                        <a:rPr lang="en-US" sz="1100" u="none" strike="noStrike" dirty="0">
                          <a:effectLst/>
                        </a:rPr>
                        <a:t>are...</a:t>
                      </a:r>
                      <a:endParaRPr lang="en-US" sz="1100" b="0" i="0" u="none" strike="noStrike" dirty="0">
                        <a:solidFill>
                          <a:srgbClr val="000000"/>
                        </a:solidFill>
                        <a:effectLst/>
                        <a:latin typeface="Calibri" panose="020F0502020204030204" pitchFamily="34" charset="0"/>
                      </a:endParaRPr>
                    </a:p>
                  </a:txBody>
                  <a:tcPr marL="2881" marR="2881" marT="2881" marB="0" anchor="ctr"/>
                </a:tc>
                <a:tc>
                  <a:txBody>
                    <a:bodyPr/>
                    <a:lstStyle/>
                    <a:p>
                      <a:pPr algn="ctr" fontAlgn="b"/>
                      <a:r>
                        <a:rPr lang="pt-PT" sz="1100" u="sng" strike="noStrike" dirty="0">
                          <a:effectLst/>
                          <a:hlinkClick r:id="rId5"/>
                        </a:rPr>
                        <a:t>https://www.financialexpress.com/investing-abroad/featured-stories/wall-street-nasdaq-100-sp-500-and-dow-30-fall-more-than-2-with-top-stocks-ending-5-lower/2505074/</a:t>
                      </a:r>
                      <a:endParaRPr lang="pt-PT" sz="1100" b="0" i="0" u="sng" strike="noStrike" dirty="0">
                        <a:solidFill>
                          <a:srgbClr val="0000FF"/>
                        </a:solidFill>
                        <a:effectLst/>
                        <a:latin typeface="Calibri" panose="020F0502020204030204" pitchFamily="34" charset="0"/>
                      </a:endParaRPr>
                    </a:p>
                  </a:txBody>
                  <a:tcPr marL="2881" marR="2881" marT="2881" marB="0" anchor="ctr"/>
                </a:tc>
                <a:tc>
                  <a:txBody>
                    <a:bodyPr/>
                    <a:lstStyle/>
                    <a:p>
                      <a:pPr algn="ctr" fontAlgn="b"/>
                      <a:r>
                        <a:rPr lang="pt-PT" sz="1100" u="none" strike="noStrike" dirty="0">
                          <a:effectLst/>
                        </a:rPr>
                        <a:t>S&amp;P 500 Index</a:t>
                      </a:r>
                      <a:endParaRPr lang="pt-PT" sz="1100" b="0" i="0" u="none" strike="noStrike" dirty="0">
                        <a:solidFill>
                          <a:srgbClr val="000000"/>
                        </a:solidFill>
                        <a:effectLst/>
                        <a:latin typeface="Calibri" panose="020F0502020204030204" pitchFamily="34" charset="0"/>
                      </a:endParaRPr>
                    </a:p>
                  </a:txBody>
                  <a:tcPr marL="2881" marR="2881" marT="2881" marB="0" anchor="ctr"/>
                </a:tc>
                <a:extLst>
                  <a:ext uri="{0D108BD9-81ED-4DB2-BD59-A6C34878D82A}">
                    <a16:rowId xmlns:a16="http://schemas.microsoft.com/office/drawing/2014/main" val="636013994"/>
                  </a:ext>
                </a:extLst>
              </a:tr>
              <a:tr h="1177200">
                <a:tc>
                  <a:txBody>
                    <a:bodyPr/>
                    <a:lstStyle/>
                    <a:p>
                      <a:pPr algn="ctr" fontAlgn="t"/>
                      <a:r>
                        <a:rPr lang="pt-PT" sz="1100" u="none" strike="noStrike" dirty="0">
                          <a:effectLst/>
                        </a:rPr>
                        <a:t>2</a:t>
                      </a:r>
                      <a:endParaRPr lang="pt-PT" sz="1100" b="1" i="0" u="none" strike="noStrike" dirty="0">
                        <a:solidFill>
                          <a:srgbClr val="000000"/>
                        </a:solidFill>
                        <a:effectLst/>
                        <a:latin typeface="Calibri" panose="020F0502020204030204" pitchFamily="34" charset="0"/>
                      </a:endParaRPr>
                    </a:p>
                  </a:txBody>
                  <a:tcPr marL="2881" marR="2881" marT="2881" marB="0" anchor="ctr"/>
                </a:tc>
                <a:tc>
                  <a:txBody>
                    <a:bodyPr/>
                    <a:lstStyle/>
                    <a:p>
                      <a:pPr algn="ctr" fontAlgn="b"/>
                      <a:r>
                        <a:rPr lang="en-US" sz="1100" u="none" strike="noStrike" dirty="0">
                          <a:effectLst/>
                        </a:rPr>
                        <a:t>S&amp;P 500 Forecast: Index Continues to Look Sick</a:t>
                      </a:r>
                      <a:endParaRPr lang="en-US" sz="1100" b="0" i="0" u="none" strike="noStrike" dirty="0">
                        <a:solidFill>
                          <a:srgbClr val="000000"/>
                        </a:solidFill>
                        <a:effectLst/>
                        <a:latin typeface="Calibri" panose="020F0502020204030204" pitchFamily="34" charset="0"/>
                      </a:endParaRPr>
                    </a:p>
                  </a:txBody>
                  <a:tcPr marL="2881" marR="2881" marT="2881" marB="0" anchor="ctr"/>
                </a:tc>
                <a:tc>
                  <a:txBody>
                    <a:bodyPr/>
                    <a:lstStyle/>
                    <a:p>
                      <a:pPr algn="ctr" fontAlgn="b"/>
                      <a:r>
                        <a:rPr lang="pt-PT" sz="1100" u="none" strike="noStrike" dirty="0">
                          <a:effectLst/>
                        </a:rPr>
                        <a:t>DailyForex.com</a:t>
                      </a:r>
                      <a:endParaRPr lang="pt-PT" sz="1100" b="0" i="0" u="none" strike="noStrike" dirty="0">
                        <a:solidFill>
                          <a:srgbClr val="000000"/>
                        </a:solidFill>
                        <a:effectLst/>
                        <a:latin typeface="Calibri" panose="020F0502020204030204" pitchFamily="34" charset="0"/>
                      </a:endParaRPr>
                    </a:p>
                  </a:txBody>
                  <a:tcPr marL="2881" marR="2881" marT="2881" marB="0" anchor="ctr"/>
                </a:tc>
                <a:tc>
                  <a:txBody>
                    <a:bodyPr/>
                    <a:lstStyle/>
                    <a:p>
                      <a:pPr algn="ctr" fontAlgn="b"/>
                      <a:r>
                        <a:rPr lang="pt-PT" sz="1100" u="none" strike="noStrike" dirty="0">
                          <a:effectLst/>
                        </a:rPr>
                        <a:t>3 </a:t>
                      </a:r>
                      <a:r>
                        <a:rPr lang="pt-PT" sz="1100" u="none" strike="noStrike" dirty="0" err="1">
                          <a:effectLst/>
                        </a:rPr>
                        <a:t>hours</a:t>
                      </a:r>
                      <a:r>
                        <a:rPr lang="pt-PT" sz="1100" u="none" strike="noStrike" dirty="0">
                          <a:effectLst/>
                        </a:rPr>
                        <a:t> ago</a:t>
                      </a:r>
                      <a:endParaRPr lang="pt-PT" sz="1100" b="0" i="0" u="none" strike="noStrike" dirty="0">
                        <a:solidFill>
                          <a:srgbClr val="000000"/>
                        </a:solidFill>
                        <a:effectLst/>
                        <a:latin typeface="Calibri" panose="020F0502020204030204" pitchFamily="34" charset="0"/>
                      </a:endParaRPr>
                    </a:p>
                  </a:txBody>
                  <a:tcPr marL="2881" marR="2881" marT="2881" marB="0" anchor="ctr"/>
                </a:tc>
                <a:tc>
                  <a:txBody>
                    <a:bodyPr/>
                    <a:lstStyle/>
                    <a:p>
                      <a:pPr algn="ctr" fontAlgn="b"/>
                      <a:r>
                        <a:rPr lang="en-US" sz="1100" dirty="0"/>
                        <a:t>27/08/202</a:t>
                      </a:r>
                      <a:endParaRPr lang="pt-PT" sz="1100" b="0" i="0" u="none" strike="noStrike" dirty="0">
                        <a:solidFill>
                          <a:srgbClr val="000000"/>
                        </a:solidFill>
                        <a:effectLst/>
                        <a:latin typeface="Calibri" panose="020F0502020204030204" pitchFamily="34" charset="0"/>
                      </a:endParaRPr>
                    </a:p>
                  </a:txBody>
                  <a:tcPr marL="2881" marR="2881" marT="2881" marB="0" anchor="ctr"/>
                </a:tc>
                <a:tc>
                  <a:txBody>
                    <a:bodyPr/>
                    <a:lstStyle/>
                    <a:p>
                      <a:pPr algn="ctr" fontAlgn="b"/>
                      <a:r>
                        <a:rPr lang="en-US" sz="1100" u="none" strike="noStrike" dirty="0">
                          <a:effectLst/>
                        </a:rPr>
                        <a:t>The S&amp;P 500 fell significantly on Tuesday as we continue to see a lot of </a:t>
                      </a:r>
                      <a:br>
                        <a:rPr lang="en-US" sz="1100" u="none" strike="noStrike" dirty="0">
                          <a:effectLst/>
                        </a:rPr>
                      </a:br>
                      <a:r>
                        <a:rPr lang="en-US" sz="1100" u="none" strike="noStrike" dirty="0">
                          <a:effectLst/>
                        </a:rPr>
                        <a:t>negativity in the markets.</a:t>
                      </a:r>
                      <a:endParaRPr lang="en-US" sz="1100" b="0" i="0" u="none" strike="noStrike" dirty="0">
                        <a:solidFill>
                          <a:srgbClr val="000000"/>
                        </a:solidFill>
                        <a:effectLst/>
                        <a:latin typeface="Calibri" panose="020F0502020204030204" pitchFamily="34" charset="0"/>
                      </a:endParaRPr>
                    </a:p>
                  </a:txBody>
                  <a:tcPr marL="2881" marR="2881" marT="2881" marB="0" anchor="ctr"/>
                </a:tc>
                <a:tc>
                  <a:txBody>
                    <a:bodyPr/>
                    <a:lstStyle/>
                    <a:p>
                      <a:pPr algn="ctr" fontAlgn="b"/>
                      <a:r>
                        <a:rPr lang="pt-PT" sz="1100" u="sng" strike="noStrike" dirty="0">
                          <a:effectLst/>
                          <a:hlinkClick r:id="rId6"/>
                        </a:rPr>
                        <a:t>https://www.dailyforex.com/forex-technical-analysis/2022/04/sp-500-forecast-index-continues-to-look-sick-april-27-2022/177989</a:t>
                      </a:r>
                      <a:endParaRPr lang="pt-PT" sz="1100" b="0" i="0" u="sng" strike="noStrike" dirty="0">
                        <a:solidFill>
                          <a:srgbClr val="0000FF"/>
                        </a:solidFill>
                        <a:effectLst/>
                        <a:latin typeface="Calibri" panose="020F0502020204030204" pitchFamily="34" charset="0"/>
                      </a:endParaRPr>
                    </a:p>
                  </a:txBody>
                  <a:tcPr marL="2881" marR="2881" marT="2881" marB="0" anchor="ctr"/>
                </a:tc>
                <a:tc>
                  <a:txBody>
                    <a:bodyPr/>
                    <a:lstStyle/>
                    <a:p>
                      <a:pPr algn="ctr" fontAlgn="b"/>
                      <a:r>
                        <a:rPr lang="pt-PT" sz="1100" u="none" strike="noStrike" dirty="0">
                          <a:effectLst/>
                        </a:rPr>
                        <a:t>S&amp;P 500 Index</a:t>
                      </a:r>
                      <a:endParaRPr lang="pt-PT" sz="1100" b="0" i="0" u="none" strike="noStrike" dirty="0">
                        <a:solidFill>
                          <a:srgbClr val="000000"/>
                        </a:solidFill>
                        <a:effectLst/>
                        <a:latin typeface="Calibri" panose="020F0502020204030204" pitchFamily="34" charset="0"/>
                      </a:endParaRPr>
                    </a:p>
                  </a:txBody>
                  <a:tcPr marL="2881" marR="2881" marT="2881" marB="0" anchor="ctr"/>
                </a:tc>
                <a:extLst>
                  <a:ext uri="{0D108BD9-81ED-4DB2-BD59-A6C34878D82A}">
                    <a16:rowId xmlns:a16="http://schemas.microsoft.com/office/drawing/2014/main" val="1465227759"/>
                  </a:ext>
                </a:extLst>
              </a:tr>
            </a:tbl>
          </a:graphicData>
        </a:graphic>
      </p:graphicFrame>
      <p:sp>
        <p:nvSpPr>
          <p:cNvPr id="22" name="Footer Placeholder 2">
            <a:extLst>
              <a:ext uri="{FF2B5EF4-FFF2-40B4-BE49-F238E27FC236}">
                <a16:creationId xmlns:a16="http://schemas.microsoft.com/office/drawing/2014/main" id="{02177AA7-5A8A-4835-A540-636D47BC0DBB}"/>
              </a:ext>
            </a:extLst>
          </p:cNvPr>
          <p:cNvSpPr txBox="1">
            <a:spLocks/>
          </p:cNvSpPr>
          <p:nvPr/>
        </p:nvSpPr>
        <p:spPr>
          <a:xfrm>
            <a:off x="8339661" y="2200940"/>
            <a:ext cx="3029835" cy="1869228"/>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bg1"/>
                </a:solidFill>
              </a:rPr>
              <a:t>Title</a:t>
            </a:r>
            <a:r>
              <a:rPr lang="en-US" dirty="0">
                <a:solidFill>
                  <a:schemeClr val="bg1"/>
                </a:solidFill>
              </a:rPr>
              <a:t> –</a:t>
            </a:r>
            <a:r>
              <a:rPr lang="en-US" b="1" dirty="0">
                <a:solidFill>
                  <a:schemeClr val="bg1"/>
                </a:solidFill>
              </a:rPr>
              <a:t> </a:t>
            </a:r>
            <a:r>
              <a:rPr lang="en-US" dirty="0">
                <a:solidFill>
                  <a:schemeClr val="bg1"/>
                </a:solidFill>
              </a:rPr>
              <a:t>News headline</a:t>
            </a:r>
          </a:p>
          <a:p>
            <a:r>
              <a:rPr lang="en-US" b="1" dirty="0">
                <a:solidFill>
                  <a:schemeClr val="bg1"/>
                </a:solidFill>
              </a:rPr>
              <a:t>Date </a:t>
            </a:r>
            <a:r>
              <a:rPr lang="en-US" dirty="0">
                <a:solidFill>
                  <a:schemeClr val="bg1"/>
                </a:solidFill>
              </a:rPr>
              <a:t>– time in hours/minutes of the data collection</a:t>
            </a:r>
          </a:p>
          <a:p>
            <a:r>
              <a:rPr lang="en-US" b="1" dirty="0">
                <a:solidFill>
                  <a:schemeClr val="bg1"/>
                </a:solidFill>
              </a:rPr>
              <a:t>Datetime</a:t>
            </a:r>
            <a:r>
              <a:rPr lang="en-US" dirty="0">
                <a:solidFill>
                  <a:schemeClr val="bg1"/>
                </a:solidFill>
              </a:rPr>
              <a:t>- Date of the article </a:t>
            </a:r>
          </a:p>
          <a:p>
            <a:r>
              <a:rPr lang="en-US" b="1" dirty="0">
                <a:solidFill>
                  <a:schemeClr val="bg1"/>
                </a:solidFill>
              </a:rPr>
              <a:t>Desc </a:t>
            </a:r>
            <a:r>
              <a:rPr lang="en-US" dirty="0">
                <a:solidFill>
                  <a:schemeClr val="bg1"/>
                </a:solidFill>
              </a:rPr>
              <a:t>– Article summary</a:t>
            </a:r>
          </a:p>
          <a:p>
            <a:r>
              <a:rPr lang="en-US" b="1" dirty="0">
                <a:solidFill>
                  <a:schemeClr val="bg1"/>
                </a:solidFill>
              </a:rPr>
              <a:t>Link</a:t>
            </a:r>
            <a:r>
              <a:rPr lang="en-US" dirty="0">
                <a:solidFill>
                  <a:schemeClr val="bg1"/>
                </a:solidFill>
              </a:rPr>
              <a:t>- link to the article newspaper</a:t>
            </a:r>
          </a:p>
          <a:p>
            <a:r>
              <a:rPr lang="en-US" b="1" dirty="0">
                <a:solidFill>
                  <a:schemeClr val="bg1"/>
                </a:solidFill>
              </a:rPr>
              <a:t>Ticker </a:t>
            </a:r>
            <a:r>
              <a:rPr lang="en-US" dirty="0">
                <a:solidFill>
                  <a:schemeClr val="bg1"/>
                </a:solidFill>
              </a:rPr>
              <a:t>– Market/Title identification</a:t>
            </a:r>
          </a:p>
        </p:txBody>
      </p:sp>
    </p:spTree>
    <p:extLst>
      <p:ext uri="{BB962C8B-B14F-4D97-AF65-F5344CB8AC3E}">
        <p14:creationId xmlns:p14="http://schemas.microsoft.com/office/powerpoint/2010/main" val="732866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p:txBody>
          <a:bodyPr/>
          <a:lstStyle/>
          <a:p>
            <a:pPr marL="457200" indent="-457200">
              <a:buClr>
                <a:schemeClr val="accent2"/>
              </a:buClr>
              <a:buFont typeface="+mj-lt"/>
              <a:buAutoNum type="arabicPeriod"/>
            </a:pPr>
            <a:r>
              <a:rPr lang="en-US" dirty="0"/>
              <a:t>Obtain the Data Sets </a:t>
            </a:r>
            <a:br>
              <a:rPr lang="en-US" dirty="0"/>
            </a:br>
            <a:r>
              <a:rPr lang="en-US" dirty="0" err="1"/>
              <a:t>Market_Data</a:t>
            </a:r>
            <a:r>
              <a:rPr lang="en-US" dirty="0"/>
              <a:t> &amp; </a:t>
            </a:r>
            <a:r>
              <a:rPr lang="en-US" dirty="0" err="1"/>
              <a:t>News_Headlines</a:t>
            </a:r>
            <a:endParaRPr lang="en-US" dirty="0"/>
          </a:p>
          <a:p>
            <a:pPr marL="457200" indent="-457200">
              <a:buClr>
                <a:schemeClr val="accent2"/>
              </a:buClr>
              <a:buFont typeface="+mj-lt"/>
              <a:buAutoNum type="arabicPeriod"/>
            </a:pPr>
            <a:r>
              <a:rPr lang="en-US" dirty="0" err="1"/>
              <a:t>Perfom</a:t>
            </a:r>
            <a:r>
              <a:rPr lang="en-US" dirty="0"/>
              <a:t> a Sentimental Analysis of the </a:t>
            </a:r>
            <a:r>
              <a:rPr lang="en-US" dirty="0" err="1"/>
              <a:t>News_Headlines</a:t>
            </a:r>
            <a:r>
              <a:rPr lang="en-US" dirty="0"/>
              <a:t>  using the library </a:t>
            </a:r>
            <a:r>
              <a:rPr lang="en-US" dirty="0" err="1"/>
              <a:t>TextBlob</a:t>
            </a:r>
            <a:endParaRPr lang="en-US" dirty="0"/>
          </a:p>
          <a:p>
            <a:pPr marL="457200" indent="-457200">
              <a:buClr>
                <a:schemeClr val="accent2"/>
              </a:buClr>
              <a:buFont typeface="+mj-lt"/>
              <a:buAutoNum type="arabicPeriod"/>
            </a:pPr>
            <a:r>
              <a:rPr lang="en-US" dirty="0"/>
              <a:t>Obtain sentiment Polarity </a:t>
            </a:r>
            <a:br>
              <a:rPr lang="en-US" dirty="0"/>
            </a:br>
            <a:r>
              <a:rPr lang="en-US" dirty="0"/>
              <a:t>range [-1,1] </a:t>
            </a:r>
          </a:p>
          <a:p>
            <a:pPr marL="457200" indent="-457200">
              <a:buClr>
                <a:schemeClr val="accent2"/>
              </a:buClr>
              <a:buFont typeface="+mj-lt"/>
              <a:buAutoNum type="arabicPeriod"/>
            </a:pPr>
            <a:r>
              <a:rPr lang="en-US" dirty="0"/>
              <a:t>Average of sentiment Polarity by Ticker</a:t>
            </a:r>
          </a:p>
          <a:p>
            <a:pPr marL="457200" indent="-457200">
              <a:buClr>
                <a:schemeClr val="accent2"/>
              </a:buClr>
              <a:buFont typeface="+mj-lt"/>
              <a:buAutoNum type="arabicPeriod"/>
            </a:pPr>
            <a:r>
              <a:rPr lang="en-US" dirty="0"/>
              <a:t>Compare with the </a:t>
            </a:r>
            <a:r>
              <a:rPr lang="pt-PT" sz="2400" u="none" strike="noStrike" dirty="0" err="1">
                <a:effectLst/>
              </a:rPr>
              <a:t>Technical</a:t>
            </a:r>
            <a:r>
              <a:rPr lang="pt-PT" sz="2400" u="none" strike="noStrike" dirty="0">
                <a:effectLst/>
              </a:rPr>
              <a:t> Rating</a:t>
            </a:r>
            <a:endParaRPr lang="pt-PT" sz="2400" b="1" i="0" u="none" strike="noStrike" dirty="0">
              <a:solidFill>
                <a:srgbClr val="000000"/>
              </a:solidFill>
              <a:effectLst/>
              <a:latin typeface="Calibri" panose="020F0502020204030204" pitchFamily="34" charset="0"/>
            </a:endParaRPr>
          </a:p>
          <a:p>
            <a:pPr>
              <a:buClr>
                <a:schemeClr val="accent2"/>
              </a:buClr>
            </a:pPr>
            <a:endParaRPr lang="en-US"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9</a:t>
            </a:fld>
            <a:endParaRPr lang="en-US" dirty="0"/>
          </a:p>
        </p:txBody>
      </p:sp>
      <p:sp>
        <p:nvSpPr>
          <p:cNvPr id="19" name="Text Placeholder 18">
            <a:extLst>
              <a:ext uri="{FF2B5EF4-FFF2-40B4-BE49-F238E27FC236}">
                <a16:creationId xmlns:a16="http://schemas.microsoft.com/office/drawing/2014/main" id="{B7E433CF-88DD-44FB-8ED5-F6B42524A2DF}"/>
              </a:ext>
            </a:extLst>
          </p:cNvPr>
          <p:cNvSpPr txBox="1">
            <a:spLocks/>
          </p:cNvSpPr>
          <p:nvPr/>
        </p:nvSpPr>
        <p:spPr>
          <a:xfrm>
            <a:off x="518677" y="1033680"/>
            <a:ext cx="8038181" cy="827253"/>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bg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dirty="0"/>
              <a:t>Methodology</a:t>
            </a:r>
          </a:p>
        </p:txBody>
      </p:sp>
      <p:sp>
        <p:nvSpPr>
          <p:cNvPr id="20" name="Title 13">
            <a:extLst>
              <a:ext uri="{FF2B5EF4-FFF2-40B4-BE49-F238E27FC236}">
                <a16:creationId xmlns:a16="http://schemas.microsoft.com/office/drawing/2014/main" id="{9C7ECE7B-9D40-4A42-9159-B5EAEF36FB58}"/>
              </a:ext>
            </a:extLst>
          </p:cNvPr>
          <p:cNvSpPr>
            <a:spLocks noGrp="1"/>
          </p:cNvSpPr>
          <p:nvPr>
            <p:ph type="title"/>
          </p:nvPr>
        </p:nvSpPr>
        <p:spPr>
          <a:xfrm>
            <a:off x="518677" y="231086"/>
            <a:ext cx="8333222" cy="657765"/>
          </a:xfrm>
        </p:spPr>
        <p:txBody>
          <a:bodyPr/>
          <a:lstStyle/>
          <a:p>
            <a:r>
              <a:rPr lang="en-US" dirty="0"/>
              <a:t>Results</a:t>
            </a:r>
            <a:endParaRPr lang="en-US" b="0" dirty="0"/>
          </a:p>
        </p:txBody>
      </p:sp>
      <p:pic>
        <p:nvPicPr>
          <p:cNvPr id="5122" name="Picture 2" descr="Why People Lose Money in Stocks: The Emotional Cycle of Investing » Pinoy  Money Talk">
            <a:extLst>
              <a:ext uri="{FF2B5EF4-FFF2-40B4-BE49-F238E27FC236}">
                <a16:creationId xmlns:a16="http://schemas.microsoft.com/office/drawing/2014/main" id="{1822F20B-27F1-4652-A7F4-8BBD64CE40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6338" y="2126263"/>
            <a:ext cx="5123848" cy="384288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42212"/>
      </p:ext>
    </p:extLst>
  </p:cSld>
  <p:clrMapOvr>
    <a:masterClrMapping/>
  </p:clrMapOvr>
</p:sld>
</file>

<file path=ppt/theme/theme1.xml><?xml version="1.0" encoding="utf-8"?>
<a:theme xmlns:a="http://schemas.openxmlformats.org/drawingml/2006/main"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9027928_Hexagon presentation dark_AAS_v4" id="{00715B48-F6B0-4FD0-BA2D-34714F23D55A}" vid="{445656DE-313E-4A78-B834-A775A8573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C9C3589D-EF2D-4AF3-8B55-088F4B14D6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B759597-1FA4-4F46-9BA8-01240C56026E}">
  <ds:schemaRefs>
    <ds:schemaRef ds:uri="http://schemas.microsoft.com/sharepoint/v3/contenttype/forms"/>
  </ds:schemaRefs>
</ds:datastoreItem>
</file>

<file path=customXml/itemProps3.xml><?xml version="1.0" encoding="utf-8"?>
<ds:datastoreItem xmlns:ds="http://schemas.openxmlformats.org/officeDocument/2006/customXml" ds:itemID="{2940343A-75DB-4E03-95EA-4A75BA0D7FF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Hexagon presentation dark</Template>
  <TotalTime>421</TotalTime>
  <Words>1574</Words>
  <Application>Microsoft Office PowerPoint</Application>
  <PresentationFormat>Widescreen</PresentationFormat>
  <Paragraphs>552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Black</vt:lpstr>
      <vt:lpstr>Calibri</vt:lpstr>
      <vt:lpstr>Calibri Light</vt:lpstr>
      <vt:lpstr>Gill Sans SemiBold</vt:lpstr>
      <vt:lpstr>Times New Roman</vt:lpstr>
      <vt:lpstr>Office Theme</vt:lpstr>
      <vt:lpstr>Sentimental Analysis of the Market Indexes</vt:lpstr>
      <vt:lpstr>Index:</vt:lpstr>
      <vt:lpstr>Project Description</vt:lpstr>
      <vt:lpstr>Hypothesis / Question</vt:lpstr>
      <vt:lpstr>Data Set</vt:lpstr>
      <vt:lpstr>Market Data</vt:lpstr>
      <vt:lpstr>Market Data</vt:lpstr>
      <vt:lpstr>News Data</vt:lpstr>
      <vt:lpstr>Results</vt:lpstr>
      <vt:lpstr>Results</vt:lpstr>
      <vt:lpstr>Results</vt:lpstr>
      <vt:lpstr>To Conclude: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 of the Market Indexes</dc:title>
  <dc:creator>francisco barreto</dc:creator>
  <cp:lastModifiedBy>francisco barreto</cp:lastModifiedBy>
  <cp:revision>11</cp:revision>
  <dcterms:created xsi:type="dcterms:W3CDTF">2022-04-27T19:08:49Z</dcterms:created>
  <dcterms:modified xsi:type="dcterms:W3CDTF">2022-04-30T09:35:46Z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