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1" r:id="rId8"/>
    <p:sldId id="27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72" r:id="rId18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318CCD-52A2-4C5D-999D-0160BB71B9F6}" type="datetimeFigureOut">
              <a:rPr lang="es-UY" smtClean="0"/>
              <a:pPr/>
              <a:t>20/04/2020</a:t>
            </a:fld>
            <a:endParaRPr lang="es-U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6C5378-0125-45F1-AD26-ADC3A2BE4B2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18CCD-52A2-4C5D-999D-0160BB71B9F6}" type="datetimeFigureOut">
              <a:rPr lang="es-UY" smtClean="0"/>
              <a:pPr/>
              <a:t>20/04/2020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6C5378-0125-45F1-AD26-ADC3A2BE4B2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18CCD-52A2-4C5D-999D-0160BB71B9F6}" type="datetimeFigureOut">
              <a:rPr lang="es-UY" smtClean="0"/>
              <a:pPr/>
              <a:t>20/04/2020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6C5378-0125-45F1-AD26-ADC3A2BE4B2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18CCD-52A2-4C5D-999D-0160BB71B9F6}" type="datetimeFigureOut">
              <a:rPr lang="es-UY" smtClean="0"/>
              <a:pPr/>
              <a:t>20/04/2020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6C5378-0125-45F1-AD26-ADC3A2BE4B27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18CCD-52A2-4C5D-999D-0160BB71B9F6}" type="datetimeFigureOut">
              <a:rPr lang="es-UY" smtClean="0"/>
              <a:pPr/>
              <a:t>20/04/2020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6C5378-0125-45F1-AD26-ADC3A2BE4B27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18CCD-52A2-4C5D-999D-0160BB71B9F6}" type="datetimeFigureOut">
              <a:rPr lang="es-UY" smtClean="0"/>
              <a:pPr/>
              <a:t>20/04/2020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6C5378-0125-45F1-AD26-ADC3A2BE4B27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18CCD-52A2-4C5D-999D-0160BB71B9F6}" type="datetimeFigureOut">
              <a:rPr lang="es-UY" smtClean="0"/>
              <a:pPr/>
              <a:t>20/04/2020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6C5378-0125-45F1-AD26-ADC3A2BE4B2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18CCD-52A2-4C5D-999D-0160BB71B9F6}" type="datetimeFigureOut">
              <a:rPr lang="es-UY" smtClean="0"/>
              <a:pPr/>
              <a:t>20/04/2020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6C5378-0125-45F1-AD26-ADC3A2BE4B27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318CCD-52A2-4C5D-999D-0160BB71B9F6}" type="datetimeFigureOut">
              <a:rPr lang="es-UY" smtClean="0"/>
              <a:pPr/>
              <a:t>20/04/2020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6C5378-0125-45F1-AD26-ADC3A2BE4B2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9318CCD-52A2-4C5D-999D-0160BB71B9F6}" type="datetimeFigureOut">
              <a:rPr lang="es-UY" smtClean="0"/>
              <a:pPr/>
              <a:t>20/04/2020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6C5378-0125-45F1-AD26-ADC3A2BE4B2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318CCD-52A2-4C5D-999D-0160BB71B9F6}" type="datetimeFigureOut">
              <a:rPr lang="es-UY" smtClean="0"/>
              <a:pPr/>
              <a:t>20/04/2020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6C5378-0125-45F1-AD26-ADC3A2BE4B27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318CCD-52A2-4C5D-999D-0160BB71B9F6}" type="datetimeFigureOut">
              <a:rPr lang="es-UY" smtClean="0"/>
              <a:pPr/>
              <a:t>20/04/2020</a:t>
            </a:fld>
            <a:endParaRPr lang="es-U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B6C5378-0125-45F1-AD26-ADC3A2BE4B2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UY" u="sng" dirty="0" smtClean="0">
                <a:effectLst/>
              </a:rPr>
              <a:t>EXORDIO</a:t>
            </a:r>
            <a:br>
              <a:rPr lang="es-UY" u="sng" dirty="0" smtClean="0">
                <a:effectLst/>
              </a:rPr>
            </a:br>
            <a:endParaRPr lang="es-UY" u="sng" dirty="0">
              <a:effectLst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5786" y="3643314"/>
            <a:ext cx="7772400" cy="1199704"/>
          </a:xfrm>
        </p:spPr>
        <p:txBody>
          <a:bodyPr>
            <a:normAutofit/>
          </a:bodyPr>
          <a:lstStyle/>
          <a:p>
            <a:pPr algn="just"/>
            <a:r>
              <a:rPr lang="es-UY" sz="3200" dirty="0" smtClean="0">
                <a:latin typeface="Arial" pitchFamily="34" charset="0"/>
                <a:cs typeface="Arial" pitchFamily="34" charset="0"/>
              </a:rPr>
              <a:t>Se indica el motivo de nuestra presentación ante la sede</a:t>
            </a:r>
            <a:endParaRPr lang="es-UY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I) DOCUMENTOS PUBLICOS: Se agregan los siguientes documentos de acuerdo al art. 170.1 CGP</a:t>
            </a:r>
          </a:p>
          <a:p>
            <a:r>
              <a:rPr lang="es-UY" dirty="0" smtClean="0"/>
              <a:t>A) Testimonio notarial de Primera Copia de escritura pública de Compraventa (letra A)</a:t>
            </a:r>
          </a:p>
          <a:p>
            <a:r>
              <a:rPr lang="es-UY" dirty="0" smtClean="0"/>
              <a:t>B) Certificado del Registro Nacional de Actos Personales (letra B)</a:t>
            </a:r>
          </a:p>
          <a:p>
            <a:pPr algn="just"/>
            <a:r>
              <a:rPr lang="es-UY" dirty="0" smtClean="0"/>
              <a:t>C) Testimonio notarial de Certificado de Resultancias de Autos de ZZ (letra C)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 smtClean="0"/>
              <a:t>PRUEBA DOCUMENTAL</a:t>
            </a:r>
            <a:endParaRPr lang="es-UY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007183"/>
          </a:xfrm>
        </p:spPr>
        <p:txBody>
          <a:bodyPr/>
          <a:lstStyle/>
          <a:p>
            <a:pPr algn="just"/>
            <a:r>
              <a:rPr lang="es-UY" dirty="0" smtClean="0"/>
              <a:t>DOCUMENTOS PRIVADOS CON CERTIFICACION NOTARIAL DE FIRMAS (ART. 170.1 CGP):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DOCUMENTOS PRIVADOS EMANADOS DE LA CONTRAPARTE (ART. 170.2 CGP):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DOCUMENTOS PRIVADOS EMANADOS DE TERCEROS (ART. 170.3 CGP):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OTROS DOCUMENTOS (ART. 175.1 CGP):</a:t>
            </a:r>
            <a:endParaRPr lang="es-UY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78621"/>
          </a:xfrm>
        </p:spPr>
        <p:txBody>
          <a:bodyPr>
            <a:normAutofit lnSpcReduction="10000"/>
          </a:bodyPr>
          <a:lstStyle/>
          <a:p>
            <a:pPr algn="just"/>
            <a:r>
              <a:rPr lang="es-UY" b="1" dirty="0" smtClean="0"/>
              <a:t>II) PRUEBA TRASLADADA</a:t>
            </a:r>
            <a:r>
              <a:rPr lang="es-UY" dirty="0" smtClean="0"/>
              <a:t>: Se agregue la siguiente prueba trasladada (art. 145 CGP):</a:t>
            </a:r>
          </a:p>
          <a:p>
            <a:pPr algn="just"/>
            <a:endParaRPr lang="es-UY" dirty="0" smtClean="0"/>
          </a:p>
          <a:p>
            <a:pPr algn="just"/>
            <a:r>
              <a:rPr lang="es-UY" b="1" dirty="0" smtClean="0"/>
              <a:t>III) DECLARACION DE PARTE </a:t>
            </a:r>
          </a:p>
          <a:p>
            <a:pPr algn="just"/>
            <a:r>
              <a:rPr lang="es-UY" dirty="0" smtClean="0"/>
              <a:t>A) INTERROGATORIO LIBRE Se practique el interrogatorio libre de la parte contraria de acuerdo con los arts. 149 y 151 CGP</a:t>
            </a:r>
          </a:p>
          <a:p>
            <a:pPr algn="just"/>
            <a:r>
              <a:rPr lang="es-UY" dirty="0" smtClean="0"/>
              <a:t>B) POSICIONES</a:t>
            </a:r>
          </a:p>
          <a:p>
            <a:pPr algn="just"/>
            <a:r>
              <a:rPr lang="es-UY" dirty="0" smtClean="0"/>
              <a:t>Se cite a la parte contraria a absolver posiciones conforme al sobre cerrado que se acompaña (letra …) y de acuerdo con los arts. 149.3,149.4, 150 y 151 del CGP </a:t>
            </a:r>
          </a:p>
          <a:p>
            <a:endParaRPr lang="es-UY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UY" dirty="0" smtClean="0"/>
              <a:t>A) Se reciba la declaración del Sr. Juan Pérez (datos art. 159 CGP), quien concurrirá sin necesidad de ser citado por la sede, de acuerdo con el art. 160.2 del CGP, y declarará sobre el accidente de autos, indicando la ubicación en que se encontraba.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B) Se cite y reciba la declaración de los testigos que se indicarán, de acuerdo con lo dispuesto en el art. 160CGP</a:t>
            </a:r>
          </a:p>
          <a:p>
            <a:pPr algn="just"/>
            <a:r>
              <a:rPr lang="es-UY" dirty="0" smtClean="0"/>
              <a:t>INDICAR LOS DATOS DE LOS TESTIGOS DE ACUERDO CON EL ART. 159 CGP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 smtClean="0"/>
              <a:t> IV.-PRUEBA TESTIMONIAL</a:t>
            </a:r>
            <a:endParaRPr lang="es-UY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2929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UY" dirty="0" smtClean="0"/>
              <a:t>En caso de necesitarse recibir declaración de testigo a través de tribunal comisionado:</a:t>
            </a:r>
          </a:p>
          <a:p>
            <a:pPr algn="just"/>
            <a:r>
              <a:rPr lang="es-UY" dirty="0" smtClean="0"/>
              <a:t>Se cite y reciba la declaración del testigo Sr………por tribunal comisionado (art. 160.6 CGP) atento a la distancia de su residencia, de acuerdo con el art. 160 CGP, librándose oficio con el interrogatorio que se indica, solicitándose su entrega a autorizado para su diligenciamiento</a:t>
            </a:r>
            <a:r>
              <a:rPr lang="es-UY" dirty="0" smtClean="0">
                <a:sym typeface="Wingdings" pitchFamily="2" charset="2"/>
              </a:rPr>
              <a:t>:</a:t>
            </a:r>
            <a:endParaRPr lang="es-UY" dirty="0" smtClean="0"/>
          </a:p>
          <a:p>
            <a:pPr algn="just"/>
            <a:r>
              <a:rPr lang="es-UY" dirty="0" smtClean="0"/>
              <a:t>1) Por las generales de la ley</a:t>
            </a:r>
          </a:p>
          <a:p>
            <a:pPr algn="just"/>
            <a:r>
              <a:rPr lang="es-UY" dirty="0" smtClean="0"/>
              <a:t>…..</a:t>
            </a:r>
          </a:p>
          <a:p>
            <a:pPr algn="just"/>
            <a:r>
              <a:rPr lang="es-UY" dirty="0" smtClean="0"/>
              <a:t>6) Si tiene algo mas que desee agregar a los efectos aclaratorios o complementarios</a:t>
            </a:r>
          </a:p>
          <a:p>
            <a:pPr algn="just"/>
            <a:r>
              <a:rPr lang="es-UY" dirty="0" smtClean="0"/>
              <a:t>7) Por la razón de sus dichos.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2929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UY" dirty="0" smtClean="0"/>
              <a:t>TESTIGOS QUE DECLARAN POR INFORME: ART. 163 CGP</a:t>
            </a:r>
          </a:p>
          <a:p>
            <a:pPr algn="just"/>
            <a:endParaRPr lang="es-UY" dirty="0" smtClean="0"/>
          </a:p>
          <a:p>
            <a:pPr algn="just"/>
            <a:r>
              <a:rPr lang="es-UY" b="1" dirty="0" smtClean="0"/>
              <a:t>V) CAREO.</a:t>
            </a:r>
          </a:p>
          <a:p>
            <a:pPr algn="just"/>
            <a:r>
              <a:rPr lang="es-UY" dirty="0" smtClean="0"/>
              <a:t>Se solicita el careo en caso de contradicción en los dichos, de acuerdo con el art. 162 del CGP</a:t>
            </a:r>
          </a:p>
          <a:p>
            <a:pPr algn="just"/>
            <a:endParaRPr lang="es-UY" dirty="0" smtClean="0"/>
          </a:p>
          <a:p>
            <a:pPr algn="just"/>
            <a:r>
              <a:rPr lang="es-UY" b="1" dirty="0" smtClean="0"/>
              <a:t>VI) PRUEBA PERICIAL</a:t>
            </a:r>
          </a:p>
          <a:p>
            <a:pPr algn="just"/>
            <a:r>
              <a:rPr lang="es-UY" dirty="0" smtClean="0"/>
              <a:t>Se designe perito arquitecto, de acuerdo con los arts. 178 y 180 CGP para que informe sobre…, librándose apertura de cuenta a los efectos de consignar provisoriamente la suma que se fije por el Tribunal, librándose oficio al efecto.</a:t>
            </a:r>
          </a:p>
          <a:p>
            <a:endParaRPr lang="es-UY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UY" dirty="0" smtClean="0"/>
              <a:t>Se practique inspección judicial en la finca ubicada en….. a los efectos de constatar….., fijándose día y hora para su diligenciamiento, de acuerdo con los arts. 186 y 187 del CGP.</a:t>
            </a:r>
          </a:p>
          <a:p>
            <a:pPr algn="just"/>
            <a:endParaRPr lang="es-UY" dirty="0" smtClean="0"/>
          </a:p>
          <a:p>
            <a:pPr algn="just">
              <a:buNone/>
            </a:pPr>
            <a:endParaRPr lang="es-UY" dirty="0" smtClean="0"/>
          </a:p>
          <a:p>
            <a:pPr algn="just"/>
            <a:r>
              <a:rPr lang="es-UY" dirty="0" smtClean="0"/>
              <a:t>VIII</a:t>
            </a:r>
            <a:r>
              <a:rPr lang="es-UY" dirty="0" smtClean="0"/>
              <a:t>.- </a:t>
            </a:r>
            <a:r>
              <a:rPr lang="es-UY" b="1" dirty="0" smtClean="0"/>
              <a:t>Reproducción de hechos art. 188 del CGP</a:t>
            </a:r>
            <a:r>
              <a:rPr lang="es-UY" dirty="0" smtClean="0"/>
              <a:t>.</a:t>
            </a:r>
          </a:p>
          <a:p>
            <a:pPr algn="just"/>
            <a:r>
              <a:rPr lang="es-UY" dirty="0" smtClean="0"/>
              <a:t>Se practique reproducción de hechos fijándose día, hora y lugar de la diligencia a la que deberá concurrir personalmente el Juez. Se autorice la grabación de la diligencia, por el medio técnico que proporcionará la parte (art 188 in fine CGP)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VII.- </a:t>
            </a:r>
            <a:r>
              <a:rPr lang="es-UY" u="sng" dirty="0" smtClean="0"/>
              <a:t>INSPECCIÓN JUDICIAL</a:t>
            </a:r>
            <a:endParaRPr lang="es-UY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UY" dirty="0" smtClean="0"/>
              <a:t>Se libre oficio a la Intendencia de Montevideo a los efectos que informe sobre la existencia o no de semáforos en la esquina de las calles Artigas y Guyana, de acuerdo con el art. 190 CGP.</a:t>
            </a:r>
          </a:p>
          <a:p>
            <a:pPr algn="just"/>
            <a:r>
              <a:rPr lang="es-UY" dirty="0" smtClean="0"/>
              <a:t>Se libre oficio a la Dirección Nacional de Meteorología ubicada en …a los efectos de que informe sobre el estado del tiempo en…. el día… a las ….hs, de acuerdo con el art. 190 del CGP.</a:t>
            </a:r>
          </a:p>
          <a:p>
            <a:pPr algn="just"/>
            <a:r>
              <a:rPr lang="es-UY" dirty="0" smtClean="0"/>
              <a:t>Se libre oficio a Porto Seguro SA con </a:t>
            </a:r>
            <a:r>
              <a:rPr lang="es-UY" b="1" dirty="0" smtClean="0"/>
              <a:t>domicilio</a:t>
            </a:r>
            <a:r>
              <a:rPr lang="es-UY" dirty="0" smtClean="0"/>
              <a:t> en ….a los efectos que se sirva informar, de acuerdo con el art. 190 del CGP, sobre:……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143000"/>
          </a:xfrm>
        </p:spPr>
        <p:txBody>
          <a:bodyPr>
            <a:normAutofit/>
          </a:bodyPr>
          <a:lstStyle/>
          <a:p>
            <a:r>
              <a:rPr lang="es-UY" sz="3200" u="sng" dirty="0" smtClean="0"/>
              <a:t>PRUEBA POR INFORME </a:t>
            </a:r>
            <a:r>
              <a:rPr lang="es-UY" sz="3200" dirty="0" smtClean="0"/>
              <a:t>(</a:t>
            </a:r>
            <a:r>
              <a:rPr lang="es-UY" sz="3200" dirty="0" err="1" smtClean="0"/>
              <a:t>arts</a:t>
            </a:r>
            <a:r>
              <a:rPr lang="es-UY" sz="3200" dirty="0" smtClean="0"/>
              <a:t> 190 y ss.CGP)</a:t>
            </a:r>
            <a:endParaRPr lang="es-UY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22149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UY" dirty="0" smtClean="0"/>
              <a:t>El exordio dependerá del tipo de escrito forense a presentar y la naturaleza jurídica del proceso correspondiente.</a:t>
            </a:r>
          </a:p>
          <a:p>
            <a:endParaRPr lang="es-UY" dirty="0" smtClean="0"/>
          </a:p>
          <a:p>
            <a:pPr algn="just"/>
            <a:r>
              <a:rPr lang="es-UY" dirty="0" smtClean="0"/>
              <a:t>Si es una demanda: se deberá considerar el art. 117 numeral 3 del CGP</a:t>
            </a:r>
          </a:p>
          <a:p>
            <a:pPr algn="just"/>
            <a:r>
              <a:rPr lang="es-UY" dirty="0" smtClean="0"/>
              <a:t>Si es un proceso de ejecución deberemos indicar los datos de la CI o RUT del </a:t>
            </a:r>
            <a:r>
              <a:rPr lang="es-UY" dirty="0" err="1" smtClean="0"/>
              <a:t>ddo</a:t>
            </a:r>
            <a:r>
              <a:rPr lang="es-UY" dirty="0" smtClean="0"/>
              <a:t>., a los efectos de la posterior inscripción de un embargo.</a:t>
            </a:r>
          </a:p>
          <a:p>
            <a:pPr algn="just"/>
            <a:r>
              <a:rPr lang="es-UY" dirty="0" smtClean="0"/>
              <a:t>Indicar el numero de decreto y fecha en caso de comparecer en cumplimiento del mismo.</a:t>
            </a:r>
          </a:p>
          <a:p>
            <a:pPr algn="just"/>
            <a:r>
              <a:rPr lang="es-UY" dirty="0" smtClean="0"/>
              <a:t>Al final se señala “en mérito a las siguientes circunstancias de hechos, prueba y fundamentos de derecho”</a:t>
            </a:r>
            <a:endParaRPr lang="es-U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lnSpcReduction="10000"/>
          </a:bodyPr>
          <a:lstStyle/>
          <a:p>
            <a:pPr algn="just"/>
            <a:r>
              <a:rPr lang="es-UY" dirty="0" smtClean="0"/>
              <a:t>SE VINCULA CON EL EMPLAZAMIENTO (ART 123 Y SS CGP) DE LA PARTE DEMANDADA EN CASOS DE PRESENTACIÓN DE UNA DEMANDA.</a:t>
            </a:r>
          </a:p>
          <a:p>
            <a:endParaRPr lang="es-UY" dirty="0" smtClean="0"/>
          </a:p>
          <a:p>
            <a:r>
              <a:rPr lang="es-UY" dirty="0" smtClean="0"/>
              <a:t>DIVERSOS TIPOS DE DOMICILIOS. DOMICILIO CONTRACTUAL?</a:t>
            </a:r>
          </a:p>
          <a:p>
            <a:endParaRPr lang="es-UY" dirty="0" smtClean="0"/>
          </a:p>
          <a:p>
            <a:pPr algn="just"/>
            <a:r>
              <a:rPr lang="es-UY" dirty="0" smtClean="0"/>
              <a:t>CUANDO SE TRATA DE LA PRESENTACIÓN DE ESCRITOS CONTENIENDO UNA O VARIAS DE LAS ACTITUDES DE UN DEMADADO, ENTONCES SE INDICA LAS MISMAS EN EL EXORDIO</a:t>
            </a:r>
            <a:endParaRPr lang="es-U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UY" dirty="0" smtClean="0"/>
              <a:t>“que vengo a promover demanda de cobro de pesos contra </a:t>
            </a:r>
            <a:r>
              <a:rPr lang="es-UY" b="1" dirty="0" smtClean="0"/>
              <a:t>XX</a:t>
            </a:r>
            <a:r>
              <a:rPr lang="es-UY" dirty="0" smtClean="0"/>
              <a:t> con domicilio </a:t>
            </a:r>
            <a:r>
              <a:rPr lang="es-UY" b="1" dirty="0" smtClean="0"/>
              <a:t>en….., </a:t>
            </a:r>
            <a:r>
              <a:rPr lang="es-UY" dirty="0" smtClean="0"/>
              <a:t>en merito a las siguientes circunstancias de hecho y fundamentos de derecho.”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“ que vengo en tiempo y forma a contestar…..la demanda de autos, en merito de las siguientes circunstancias de hechos y fundamentos de derecho.”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3600" dirty="0" smtClean="0"/>
              <a:t>EJEMPLO EN COBRO DE PESOS</a:t>
            </a:r>
            <a:endParaRPr lang="es-UY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UY" sz="3200" dirty="0" smtClean="0">
                <a:latin typeface="Arial" pitchFamily="34" charset="0"/>
                <a:cs typeface="Arial" pitchFamily="34" charset="0"/>
              </a:rPr>
              <a:t>ART. 117 NUMERAL 4 CGP.</a:t>
            </a:r>
          </a:p>
          <a:p>
            <a:pPr algn="just"/>
            <a:r>
              <a:rPr lang="es-UY" sz="3200" dirty="0" smtClean="0">
                <a:latin typeface="Arial" pitchFamily="34" charset="0"/>
                <a:cs typeface="Arial" pitchFamily="34" charset="0"/>
              </a:rPr>
              <a:t>Indicación de las circunstancias de hechos que se esgrimen como fundamento de la pretensión en forma ordenada “capítulos numerados”. Esos hechos son relatados por la parte y se aconseja solicitar una relación de los mismos (art. 145 LOT)</a:t>
            </a:r>
          </a:p>
          <a:p>
            <a:pPr algn="just"/>
            <a:r>
              <a:rPr lang="es-UY" sz="3200" dirty="0" smtClean="0">
                <a:latin typeface="Arial" pitchFamily="34" charset="0"/>
                <a:cs typeface="Arial" pitchFamily="34" charset="0"/>
              </a:rPr>
              <a:t>Cuidar la redacción en forma precisa, clara y en forma cronológica.</a:t>
            </a:r>
          </a:p>
          <a:p>
            <a:pPr algn="just"/>
            <a:r>
              <a:rPr lang="es-UY" sz="3200" dirty="0" smtClean="0">
                <a:latin typeface="Arial" pitchFamily="34" charset="0"/>
                <a:cs typeface="Arial" pitchFamily="34" charset="0"/>
              </a:rPr>
              <a:t>Puede requerirse la división en subcapítulos de acuerdo a la complejidad de la acción o por acumulación de las mismas.</a:t>
            </a:r>
            <a:endParaRPr lang="es-UY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UY" sz="4800" u="sng" dirty="0" smtClean="0">
                <a:effectLst/>
              </a:rPr>
              <a:t>HECHOS</a:t>
            </a:r>
            <a:endParaRPr lang="es-UY" sz="4800" u="sng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292935"/>
          </a:xfrm>
        </p:spPr>
        <p:txBody>
          <a:bodyPr>
            <a:normAutofit/>
          </a:bodyPr>
          <a:lstStyle/>
          <a:p>
            <a:pPr algn="just"/>
            <a:r>
              <a:rPr lang="es-UY" dirty="0" smtClean="0"/>
              <a:t>Debe quedar claro: competencia, legitimación activa y pasiva. A veces es necesario relatar algún antecedente y en ese caso podría realizarse un subcapítulo previo.</a:t>
            </a:r>
          </a:p>
          <a:p>
            <a:pPr algn="just"/>
            <a:r>
              <a:rPr lang="es-UY" dirty="0" smtClean="0"/>
              <a:t>Si se reclama por </a:t>
            </a:r>
            <a:r>
              <a:rPr lang="es-UY" dirty="0" err="1" smtClean="0"/>
              <a:t>resp</a:t>
            </a:r>
            <a:r>
              <a:rPr lang="es-UY" dirty="0" smtClean="0"/>
              <a:t>. extracontractual, deberá aparecer claro: los sujetos, objeto y causa, capítulos de culpa y nexo causal</a:t>
            </a:r>
          </a:p>
          <a:p>
            <a:pPr algn="just"/>
            <a:r>
              <a:rPr lang="es-UY" dirty="0" smtClean="0"/>
              <a:t>En cuanto a la solicitud de indemnización de daños, es necesario distinguir los conceptos y los montos reclamados.</a:t>
            </a:r>
          </a:p>
          <a:p>
            <a:pPr algn="just"/>
            <a:endParaRPr lang="es-UY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292935"/>
          </a:xfrm>
        </p:spPr>
        <p:txBody>
          <a:bodyPr>
            <a:normAutofit fontScale="92500"/>
          </a:bodyPr>
          <a:lstStyle/>
          <a:p>
            <a:r>
              <a:rPr lang="es-UY" b="1" u="sng" dirty="0" smtClean="0"/>
              <a:t>HECHO ILICITO</a:t>
            </a:r>
            <a:r>
              <a:rPr lang="es-UY" dirty="0" smtClean="0"/>
              <a:t>: “evento lesivo o dañoso”</a:t>
            </a:r>
          </a:p>
          <a:p>
            <a:pPr algn="just"/>
            <a:r>
              <a:rPr lang="es-UY" b="1" dirty="0" smtClean="0"/>
              <a:t>Art. 1319 CC </a:t>
            </a:r>
            <a:r>
              <a:rPr lang="es-UY" dirty="0" smtClean="0"/>
              <a:t>“Todo hecho ilícito del hombre que cause a otro un daño impone a aquel por cuyo dolo, culpa o negligencia ha sucedido, la obligación de reparación..”</a:t>
            </a:r>
          </a:p>
          <a:p>
            <a:pPr algn="just"/>
            <a:r>
              <a:rPr lang="es-UY" b="1" dirty="0" smtClean="0"/>
              <a:t>Art. 1321 CC</a:t>
            </a:r>
            <a:r>
              <a:rPr lang="es-UY" dirty="0" smtClean="0"/>
              <a:t>: “El que usa de su derecho no daña a otro, con tal que no haya exceso de su parte. El daño que puede resultar no le es imputable”</a:t>
            </a:r>
          </a:p>
          <a:p>
            <a:pPr algn="just"/>
            <a:r>
              <a:rPr lang="es-UY" dirty="0" smtClean="0"/>
              <a:t>CONCEPTOS: HECHO ILICITO, CULPA, NEXO CAUSAL Y DAÑO (detrimento, perjuicio, menoscabo, dolor o molestia”) que puede ser daño emergente, lucro cesante, daño moral etc.</a:t>
            </a:r>
            <a:endParaRPr lang="es-U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/>
          <a:lstStyle/>
          <a:p>
            <a:pPr algn="just"/>
            <a:r>
              <a:rPr lang="es-UY" b="1" dirty="0" smtClean="0"/>
              <a:t>Art. 1323 CC</a:t>
            </a:r>
            <a:r>
              <a:rPr lang="es-UY" dirty="0" smtClean="0"/>
              <a:t>: “El daño comprende no sólo el mal directamente causado, sino también la privación de ganancia que fuere consecuencia inmediata del hecho ilícito”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En la medida que la estructura procesal del curso es el juicio ordinario antes del numeral o capitulo de conclusiones se tiene que hacer referencia a la inútil tentativa de conciliación.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Al final las CONCLUSIONES.</a:t>
            </a:r>
          </a:p>
          <a:p>
            <a:endParaRPr lang="es-UY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UY" dirty="0" smtClean="0"/>
              <a:t>En el capitulo de HECHOS ya debimos indicar la prueba con la cual pretendemos probar los hechos esgrimidos, y realizando un listado de las mismas en forma simultánea.</a:t>
            </a:r>
          </a:p>
          <a:p>
            <a:pPr algn="just"/>
            <a:r>
              <a:rPr lang="es-UY" dirty="0" smtClean="0"/>
              <a:t>En el capitulo de PRUEBA ordenamos los diversos medios de prueba solicitados, agrupándolos.</a:t>
            </a:r>
          </a:p>
          <a:p>
            <a:pPr algn="just"/>
            <a:r>
              <a:rPr lang="es-UY" dirty="0" smtClean="0"/>
              <a:t>El capitulo comenzará con el ofrecimiento y la solicitud de </a:t>
            </a:r>
            <a:r>
              <a:rPr lang="es-UY" u="sng" dirty="0" smtClean="0"/>
              <a:t>agregación, recepción, producción y diligenciamiento</a:t>
            </a:r>
            <a:r>
              <a:rPr lang="es-UY" dirty="0" smtClean="0"/>
              <a:t> de las siguientes pruebas: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u="sng" dirty="0" smtClean="0">
                <a:effectLst/>
              </a:rPr>
              <a:t>PRUEBA</a:t>
            </a:r>
            <a:endParaRPr lang="es-UY" u="sng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769</TotalTime>
  <Words>1330</Words>
  <Application>Microsoft Office PowerPoint</Application>
  <PresentationFormat>Presentación en pantalla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Concurrencia</vt:lpstr>
      <vt:lpstr>EXORDIO </vt:lpstr>
      <vt:lpstr>Diapositiva 2</vt:lpstr>
      <vt:lpstr>Diapositiva 3</vt:lpstr>
      <vt:lpstr>EJEMPLO EN COBRO DE PESOS</vt:lpstr>
      <vt:lpstr>HECHOS</vt:lpstr>
      <vt:lpstr>Diapositiva 6</vt:lpstr>
      <vt:lpstr>Diapositiva 7</vt:lpstr>
      <vt:lpstr>Diapositiva 8</vt:lpstr>
      <vt:lpstr>PRUEBA</vt:lpstr>
      <vt:lpstr>PRUEBA DOCUMENTAL</vt:lpstr>
      <vt:lpstr>Diapositiva 11</vt:lpstr>
      <vt:lpstr>Diapositiva 12</vt:lpstr>
      <vt:lpstr> IV.-PRUEBA TESTIMONIAL</vt:lpstr>
      <vt:lpstr>Diapositiva 14</vt:lpstr>
      <vt:lpstr>Diapositiva 15</vt:lpstr>
      <vt:lpstr>VII.- INSPECCIÓN JUDICIAL</vt:lpstr>
      <vt:lpstr>PRUEBA POR INFORME (arts 190 y ss.CGP)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EXORDIO </dc:title>
  <dc:creator>rossana</dc:creator>
  <cp:lastModifiedBy>rossana</cp:lastModifiedBy>
  <cp:revision>64</cp:revision>
  <dcterms:created xsi:type="dcterms:W3CDTF">2020-04-12T15:48:46Z</dcterms:created>
  <dcterms:modified xsi:type="dcterms:W3CDTF">2020-04-21T01:32:43Z</dcterms:modified>
</cp:coreProperties>
</file>