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3" r:id="rId19"/>
    <p:sldId id="285" r:id="rId20"/>
    <p:sldId id="286" r:id="rId21"/>
    <p:sldId id="281" r:id="rId22"/>
    <p:sldId id="287" r:id="rId23"/>
    <p:sldId id="283" r:id="rId24"/>
    <p:sldId id="284" r:id="rId25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62" autoAdjust="0"/>
    <p:restoredTop sz="94660"/>
  </p:normalViewPr>
  <p:slideViewPr>
    <p:cSldViewPr>
      <p:cViewPr varScale="1">
        <p:scale>
          <a:sx n="45" d="100"/>
          <a:sy n="45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UY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9BB2837-03BC-4996-8E39-6A44E95CF941}" type="datetimeFigureOut">
              <a:rPr lang="es-UY" smtClean="0"/>
              <a:pPr/>
              <a:t>26/05/2020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UY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21E4920-8E4D-4A8D-9173-151FF8DE11C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214554"/>
            <a:ext cx="7772400" cy="1470025"/>
          </a:xfrm>
        </p:spPr>
        <p:txBody>
          <a:bodyPr>
            <a:noAutofit/>
          </a:bodyPr>
          <a:lstStyle/>
          <a:p>
            <a:r>
              <a:rPr lang="es-UY" sz="4800" b="1" dirty="0" smtClean="0">
                <a:latin typeface="Aharoni" pitchFamily="2" charset="-79"/>
                <a:cs typeface="Aharoni" pitchFamily="2" charset="-79"/>
              </a:rPr>
              <a:t>DILIGENCIAS PREPARATORIAS</a:t>
            </a:r>
            <a:endParaRPr lang="es-UY" sz="48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5852" y="4214818"/>
            <a:ext cx="6400800" cy="1752600"/>
          </a:xfrm>
        </p:spPr>
        <p:txBody>
          <a:bodyPr>
            <a:noAutofit/>
          </a:bodyPr>
          <a:lstStyle/>
          <a:p>
            <a:r>
              <a:rPr lang="es-UY" dirty="0" smtClean="0">
                <a:solidFill>
                  <a:schemeClr val="tx1"/>
                </a:solidFill>
                <a:latin typeface="Agency FB" pitchFamily="34" charset="0"/>
              </a:rPr>
              <a:t>TÉCNICA FORENSE I</a:t>
            </a:r>
          </a:p>
          <a:p>
            <a:r>
              <a:rPr lang="es-UY" dirty="0" smtClean="0">
                <a:solidFill>
                  <a:schemeClr val="tx1"/>
                </a:solidFill>
                <a:latin typeface="Agency FB" pitchFamily="34" charset="0"/>
              </a:rPr>
              <a:t>2020</a:t>
            </a:r>
          </a:p>
          <a:p>
            <a:r>
              <a:rPr lang="es-UY" dirty="0" smtClean="0">
                <a:solidFill>
                  <a:schemeClr val="tx1"/>
                </a:solidFill>
                <a:latin typeface="Agency FB" pitchFamily="34" charset="0"/>
              </a:rPr>
              <a:t>Grupo: Dra. Basso</a:t>
            </a:r>
            <a:endParaRPr lang="es-UY" dirty="0">
              <a:solidFill>
                <a:schemeClr val="tx1"/>
              </a:solidFill>
              <a:latin typeface="Agency FB" pitchFamily="34" charset="0"/>
            </a:endParaRPr>
          </a:p>
        </p:txBody>
      </p:sp>
      <p:pic>
        <p:nvPicPr>
          <p:cNvPr id="4" name="3 Imagen" descr="udelar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9749" y="0"/>
            <a:ext cx="1884251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b="1" dirty="0" smtClean="0"/>
              <a:t/>
            </a:r>
            <a:br>
              <a:rPr lang="es-UY" b="1" dirty="0" smtClean="0"/>
            </a:br>
            <a:r>
              <a:rPr lang="es-UY" u="sng" dirty="0" smtClean="0">
                <a:latin typeface="Arial" pitchFamily="34" charset="0"/>
                <a:cs typeface="Arial" pitchFamily="34" charset="0"/>
              </a:rPr>
              <a:t>PROCEDIMIENTO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 ART. 310 CGP</a:t>
            </a:r>
            <a:r>
              <a:rPr lang="es-UY" dirty="0">
                <a:latin typeface="Arial" pitchFamily="34" charset="0"/>
                <a:cs typeface="Arial" pitchFamily="34" charset="0"/>
              </a:rPr>
              <a:t/>
            </a:r>
            <a:br>
              <a:rPr lang="es-UY" dirty="0">
                <a:latin typeface="Arial" pitchFamily="34" charset="0"/>
                <a:cs typeface="Arial" pitchFamily="34" charset="0"/>
              </a:rPr>
            </a:br>
            <a:endParaRPr lang="es-UY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El diligenciamiento se realiza en audiencia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s-UY" b="1" dirty="0">
                <a:latin typeface="Times New Roman" pitchFamily="18" charset="0"/>
                <a:cs typeface="Times New Roman" pitchFamily="18" charset="0"/>
              </a:rPr>
              <a:t>Excepción: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Aquellas diligencias que por su naturaleza o que fuera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indispensable no pueden realizarse en audiencia,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se realizaran fuera de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ella.</a:t>
            </a:r>
            <a:endParaRPr lang="es-UY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s-UY" b="1" dirty="0" smtClean="0"/>
              <a:t/>
            </a:r>
            <a:br>
              <a:rPr lang="es-UY" b="1" dirty="0" smtClean="0"/>
            </a:br>
            <a:r>
              <a:rPr lang="es-UY" sz="3600" b="1" u="sng" dirty="0" smtClean="0">
                <a:latin typeface="Arial" pitchFamily="34" charset="0"/>
                <a:cs typeface="Arial" pitchFamily="34" charset="0"/>
              </a:rPr>
              <a:t>MEDIOS IMPUGNATIVOS  </a:t>
            </a:r>
            <a:r>
              <a:rPr lang="es-UY" sz="3600" b="1" dirty="0" smtClean="0">
                <a:latin typeface="Arial" pitchFamily="34" charset="0"/>
                <a:cs typeface="Arial" pitchFamily="34" charset="0"/>
              </a:rPr>
              <a:t>ART. 308 CGP</a:t>
            </a:r>
            <a:r>
              <a:rPr lang="es-UY" dirty="0">
                <a:latin typeface="Arial" pitchFamily="34" charset="0"/>
                <a:cs typeface="Arial" pitchFamily="34" charset="0"/>
              </a:rPr>
              <a:t/>
            </a:r>
            <a:br>
              <a:rPr lang="es-UY" dirty="0">
                <a:latin typeface="Arial" pitchFamily="34" charset="0"/>
                <a:cs typeface="Arial" pitchFamily="34" charset="0"/>
              </a:rPr>
            </a:br>
            <a:endParaRPr lang="es-UY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857364"/>
            <a:ext cx="8429684" cy="4786346"/>
          </a:xfrm>
        </p:spPr>
        <p:txBody>
          <a:bodyPr>
            <a:normAutofit fontScale="85000" lnSpcReduction="20000"/>
          </a:bodyPr>
          <a:lstStyle/>
          <a:p>
            <a:pPr marL="0" lvl="0" algn="just">
              <a:lnSpc>
                <a:spcPct val="120000"/>
              </a:lnSpc>
            </a:pPr>
            <a:r>
              <a:rPr lang="es-UY" sz="3100" dirty="0">
                <a:latin typeface="Arial" pitchFamily="34" charset="0"/>
                <a:cs typeface="Arial" pitchFamily="34" charset="0"/>
              </a:rPr>
              <a:t>La resolución </a:t>
            </a:r>
            <a:r>
              <a:rPr lang="es-UY" sz="3100" b="1" dirty="0">
                <a:latin typeface="Arial" pitchFamily="34" charset="0"/>
                <a:cs typeface="Arial" pitchFamily="34" charset="0"/>
              </a:rPr>
              <a:t>que deniega la medida</a:t>
            </a:r>
            <a:r>
              <a:rPr lang="es-UY" sz="3100" dirty="0">
                <a:latin typeface="Arial" pitchFamily="34" charset="0"/>
                <a:cs typeface="Arial" pitchFamily="34" charset="0"/>
              </a:rPr>
              <a:t>: Reposición y apelación</a:t>
            </a:r>
            <a:r>
              <a:rPr lang="es-UY" sz="3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0" algn="just">
              <a:lnSpc>
                <a:spcPct val="120000"/>
              </a:lnSpc>
              <a:buNone/>
            </a:pPr>
            <a:endParaRPr lang="es-UY" sz="3100" dirty="0">
              <a:latin typeface="Arial" pitchFamily="34" charset="0"/>
              <a:cs typeface="Arial" pitchFamily="34" charset="0"/>
            </a:endParaRPr>
          </a:p>
          <a:p>
            <a:pPr marL="0" lvl="0" algn="just">
              <a:lnSpc>
                <a:spcPct val="120000"/>
              </a:lnSpc>
            </a:pPr>
            <a:r>
              <a:rPr lang="es-UY" sz="3100" b="1" dirty="0">
                <a:latin typeface="Arial" pitchFamily="34" charset="0"/>
                <a:cs typeface="Arial" pitchFamily="34" charset="0"/>
              </a:rPr>
              <a:t>Cuando es con noticia: </a:t>
            </a:r>
            <a:r>
              <a:rPr lang="es-UY" sz="3100" dirty="0">
                <a:latin typeface="Arial" pitchFamily="34" charset="0"/>
                <a:cs typeface="Arial" pitchFamily="34" charset="0"/>
              </a:rPr>
              <a:t>La parte contra quien se pide, puede en el plazo de citación (3 días) oponerse o solicitar su modificación o ampliación</a:t>
            </a:r>
            <a:r>
              <a:rPr lang="es-UY" sz="3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0" algn="just">
              <a:lnSpc>
                <a:spcPct val="120000"/>
              </a:lnSpc>
              <a:buNone/>
            </a:pPr>
            <a:endParaRPr lang="es-UY" sz="3100" dirty="0">
              <a:latin typeface="Arial" pitchFamily="34" charset="0"/>
              <a:cs typeface="Arial" pitchFamily="34" charset="0"/>
            </a:endParaRPr>
          </a:p>
          <a:p>
            <a:pPr marL="0" lvl="0" algn="just">
              <a:lnSpc>
                <a:spcPct val="120000"/>
              </a:lnSpc>
            </a:pPr>
            <a:r>
              <a:rPr lang="es-UY" sz="3100" b="1" dirty="0">
                <a:latin typeface="Arial" pitchFamily="34" charset="0"/>
                <a:cs typeface="Arial" pitchFamily="34" charset="0"/>
              </a:rPr>
              <a:t>Cumplida la medida si mediare agravio</a:t>
            </a:r>
            <a:r>
              <a:rPr lang="es-UY" sz="3100" dirty="0">
                <a:latin typeface="Arial" pitchFamily="34" charset="0"/>
                <a:cs typeface="Arial" pitchFamily="34" charset="0"/>
              </a:rPr>
              <a:t>: cualquiera de las partes  puede </a:t>
            </a:r>
            <a:r>
              <a:rPr lang="es-UY" sz="3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Apelarse sin efecto suspensivo</a:t>
            </a:r>
            <a:r>
              <a:rPr lang="es-UY" sz="3100" dirty="0">
                <a:latin typeface="Arial" pitchFamily="34" charset="0"/>
                <a:cs typeface="Arial" pitchFamily="34" charset="0"/>
              </a:rPr>
              <a:t>, salvo que se tratare de medios de prueba en cuyo caso será con </a:t>
            </a:r>
            <a:r>
              <a:rPr lang="es-UY" sz="3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efecto </a:t>
            </a:r>
            <a:r>
              <a:rPr lang="es-UY" sz="3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diferido</a:t>
            </a:r>
            <a:r>
              <a:rPr lang="es-UY" sz="31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sz="4000" dirty="0" smtClean="0">
                <a:latin typeface="Arial" pitchFamily="34" charset="0"/>
                <a:cs typeface="Arial" pitchFamily="34" charset="0"/>
              </a:rPr>
              <a:t>DILIGENCIAS PREPARATORIAS del art. 309 CGP</a:t>
            </a:r>
            <a:r>
              <a:rPr lang="es-UY" dirty="0" smtClean="0">
                <a:latin typeface="Aharoni" pitchFamily="2" charset="-79"/>
                <a:cs typeface="Aharoni" pitchFamily="2" charset="-79"/>
              </a:rPr>
              <a:t>:</a:t>
            </a:r>
            <a:endParaRPr lang="es-UY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>
            <a:normAutofit/>
          </a:bodyPr>
          <a:lstStyle/>
          <a:p>
            <a:pPr marL="0" algn="just">
              <a:lnSpc>
                <a:spcPct val="160000"/>
              </a:lnSpc>
            </a:pPr>
            <a:r>
              <a:rPr lang="es-UY" b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s-UY" b="1" dirty="0">
                <a:latin typeface="Times New Roman" pitchFamily="18" charset="0"/>
                <a:cs typeface="Times New Roman" pitchFamily="18" charset="0"/>
              </a:rPr>
              <a:t>taxatividad: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Las medidas establecidas en el art. 309 son algunas de las posibles, ya que puede solicitarse cualquier otra diligencia de “la misma naturaleza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928694"/>
          </a:xfrm>
        </p:spPr>
        <p:txBody>
          <a:bodyPr>
            <a:normAutofit/>
          </a:bodyPr>
          <a:lstStyle/>
          <a:p>
            <a:r>
              <a:rPr lang="es-UY" b="1" u="sng" dirty="0">
                <a:latin typeface="Arial" pitchFamily="34" charset="0"/>
                <a:cs typeface="Arial" pitchFamily="34" charset="0"/>
              </a:rPr>
              <a:t>ESTRUCTURA GENERAL </a:t>
            </a:r>
            <a:endParaRPr lang="es-UY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286281"/>
          </a:xfrm>
        </p:spPr>
        <p:txBody>
          <a:bodyPr>
            <a:normAutofit fontScale="25000" lnSpcReduction="20000"/>
          </a:bodyPr>
          <a:lstStyle/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UY" sz="8800" b="1" dirty="0">
                <a:latin typeface="Arial" pitchFamily="34" charset="0"/>
                <a:cs typeface="Arial" pitchFamily="34" charset="0"/>
              </a:rPr>
              <a:t>SUMA:</a:t>
            </a:r>
            <a:r>
              <a:rPr lang="es-UY" sz="8800" dirty="0">
                <a:latin typeface="Arial" pitchFamily="34" charset="0"/>
                <a:cs typeface="Arial" pitchFamily="34" charset="0"/>
              </a:rPr>
              <a:t> Diligencia preparatoria </a:t>
            </a:r>
            <a:r>
              <a:rPr lang="es-UY" sz="8800" dirty="0" smtClean="0">
                <a:latin typeface="Arial" pitchFamily="34" charset="0"/>
                <a:cs typeface="Arial" pitchFamily="34" charset="0"/>
              </a:rPr>
              <a:t>de …  (la diligencia a solicitar).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endParaRPr lang="es-UY" sz="8800" b="1" dirty="0" smtClean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UY" sz="8800" b="1" dirty="0" smtClean="0">
                <a:latin typeface="Arial" pitchFamily="34" charset="0"/>
                <a:cs typeface="Arial" pitchFamily="34" charset="0"/>
              </a:rPr>
              <a:t>INVOCACIÓN</a:t>
            </a:r>
            <a:r>
              <a:rPr lang="es-UY" sz="8800" b="1" dirty="0">
                <a:latin typeface="Arial" pitchFamily="34" charset="0"/>
                <a:cs typeface="Arial" pitchFamily="34" charset="0"/>
              </a:rPr>
              <a:t>:</a:t>
            </a:r>
            <a:r>
              <a:rPr lang="es-UY" sz="8800" dirty="0">
                <a:latin typeface="Arial" pitchFamily="34" charset="0"/>
                <a:cs typeface="Arial" pitchFamily="34" charset="0"/>
              </a:rPr>
              <a:t> Sera la del tribunal competente para entender  en el proceso principal</a:t>
            </a:r>
            <a:r>
              <a:rPr lang="es-UY" sz="8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endParaRPr lang="es-UY" sz="8800" b="1" dirty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UY" sz="8800" b="1" dirty="0" smtClean="0">
                <a:latin typeface="Arial" pitchFamily="34" charset="0"/>
                <a:cs typeface="Arial" pitchFamily="34" charset="0"/>
              </a:rPr>
              <a:t>COMPARECENCIA</a:t>
            </a:r>
            <a:r>
              <a:rPr lang="es-UY" sz="8800" b="1" dirty="0">
                <a:latin typeface="Arial" pitchFamily="34" charset="0"/>
                <a:cs typeface="Arial" pitchFamily="34" charset="0"/>
              </a:rPr>
              <a:t>:</a:t>
            </a:r>
            <a:r>
              <a:rPr lang="es-UY" sz="8800" dirty="0">
                <a:latin typeface="Arial" pitchFamily="34" charset="0"/>
                <a:cs typeface="Arial" pitchFamily="34" charset="0"/>
              </a:rPr>
              <a:t> </a:t>
            </a:r>
            <a:r>
              <a:rPr lang="es-UY" sz="8800" dirty="0" smtClean="0">
                <a:latin typeface="Arial" pitchFamily="34" charset="0"/>
                <a:cs typeface="Arial" pitchFamily="34" charset="0"/>
              </a:rPr>
              <a:t>sin particularidades (1era </a:t>
            </a:r>
            <a:r>
              <a:rPr lang="es-UY" sz="8800" dirty="0" err="1" smtClean="0">
                <a:latin typeface="Arial" pitchFamily="34" charset="0"/>
                <a:cs typeface="Arial" pitchFamily="34" charset="0"/>
              </a:rPr>
              <a:t>comp</a:t>
            </a:r>
            <a:r>
              <a:rPr lang="es-UY" sz="8800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endParaRPr lang="es-UY" sz="8800" b="1" dirty="0" smtClean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UY" sz="8800" b="1" dirty="0" smtClean="0">
                <a:latin typeface="Arial" pitchFamily="34" charset="0"/>
                <a:cs typeface="Arial" pitchFamily="34" charset="0"/>
              </a:rPr>
              <a:t>EXORDIO</a:t>
            </a:r>
            <a:r>
              <a:rPr lang="es-UY" sz="8800" b="1" dirty="0">
                <a:latin typeface="Arial" pitchFamily="34" charset="0"/>
                <a:cs typeface="Arial" pitchFamily="34" charset="0"/>
              </a:rPr>
              <a:t>:</a:t>
            </a:r>
            <a:r>
              <a:rPr lang="es-UY" sz="8800" dirty="0">
                <a:latin typeface="Arial" pitchFamily="34" charset="0"/>
                <a:cs typeface="Arial" pitchFamily="34" charset="0"/>
              </a:rPr>
              <a:t> Debe enunciar la medida, el futuro proceso y quien será el demandado en </a:t>
            </a:r>
            <a:r>
              <a:rPr lang="es-UY" sz="8800" dirty="0" smtClean="0">
                <a:latin typeface="Arial" pitchFamily="34" charset="0"/>
                <a:cs typeface="Arial" pitchFamily="34" charset="0"/>
              </a:rPr>
              <a:t>el mismo y su domicilio. </a:t>
            </a:r>
            <a:r>
              <a:rPr lang="es-UY" sz="8800" dirty="0">
                <a:latin typeface="Arial" pitchFamily="34" charset="0"/>
                <a:cs typeface="Arial" pitchFamily="34" charset="0"/>
              </a:rPr>
              <a:t>En caso que la diligencia sea contra un tercero debe hacerse mención a este y al futuro demandado también.</a:t>
            </a:r>
          </a:p>
          <a:p>
            <a:pPr marL="0" algn="just">
              <a:lnSpc>
                <a:spcPct val="150000"/>
              </a:lnSpc>
              <a:buNone/>
            </a:pPr>
            <a:endParaRPr lang="es-UY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28596" y="57148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UY" sz="2400" b="1" dirty="0">
                <a:latin typeface="Times New Roman" pitchFamily="18" charset="0"/>
                <a:cs typeface="Times New Roman" pitchFamily="18" charset="0"/>
              </a:rPr>
              <a:t>HECHOS:</a:t>
            </a:r>
            <a:endParaRPr lang="es-UY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s-UY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UY" sz="2400" dirty="0" smtClean="0">
                <a:latin typeface="Arial" pitchFamily="34" charset="0"/>
                <a:cs typeface="Arial" pitchFamily="34" charset="0"/>
              </a:rPr>
              <a:t>) Legitimación </a:t>
            </a:r>
            <a:r>
              <a:rPr lang="es-UY" sz="2400" dirty="0">
                <a:latin typeface="Arial" pitchFamily="34" charset="0"/>
                <a:cs typeface="Arial" pitchFamily="34" charset="0"/>
              </a:rPr>
              <a:t>activa.</a:t>
            </a:r>
          </a:p>
          <a:p>
            <a:pPr lvl="0" algn="just">
              <a:lnSpc>
                <a:spcPct val="150000"/>
              </a:lnSpc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2) Legitimación </a:t>
            </a:r>
            <a:r>
              <a:rPr lang="es-UY" sz="2400" dirty="0">
                <a:latin typeface="Arial" pitchFamily="34" charset="0"/>
                <a:cs typeface="Arial" pitchFamily="34" charset="0"/>
              </a:rPr>
              <a:t>pasiva.</a:t>
            </a:r>
          </a:p>
          <a:p>
            <a:pPr lvl="0" algn="just">
              <a:lnSpc>
                <a:spcPct val="150000"/>
              </a:lnSpc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3) Competencia</a:t>
            </a:r>
            <a:r>
              <a:rPr lang="es-UY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4 )Necesidad </a:t>
            </a:r>
            <a:r>
              <a:rPr lang="es-UY" sz="2400" dirty="0">
                <a:latin typeface="Arial" pitchFamily="34" charset="0"/>
                <a:cs typeface="Arial" pitchFamily="34" charset="0"/>
              </a:rPr>
              <a:t>de la medida.</a:t>
            </a:r>
          </a:p>
          <a:p>
            <a:pPr lvl="0" algn="just">
              <a:lnSpc>
                <a:spcPct val="150000"/>
              </a:lnSpc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5) Carácter </a:t>
            </a:r>
            <a:r>
              <a:rPr lang="es-UY" sz="2400" dirty="0">
                <a:latin typeface="Arial" pitchFamily="34" charset="0"/>
                <a:cs typeface="Arial" pitchFamily="34" charset="0"/>
              </a:rPr>
              <a:t>de la medida (unilateral o bilateral). Cuando se pide que sea unilateral, debe fundamentarse </a:t>
            </a:r>
            <a:r>
              <a:rPr lang="es-UY" sz="2400" dirty="0" smtClean="0">
                <a:latin typeface="Arial" pitchFamily="34" charset="0"/>
                <a:cs typeface="Arial" pitchFamily="34" charset="0"/>
              </a:rPr>
              <a:t>tal solicitud </a:t>
            </a:r>
            <a:r>
              <a:rPr lang="es-UY" sz="2400" dirty="0">
                <a:latin typeface="Arial" pitchFamily="34" charset="0"/>
                <a:cs typeface="Arial" pitchFamily="34" charset="0"/>
              </a:rPr>
              <a:t>(Peligro en la frustración).</a:t>
            </a:r>
          </a:p>
          <a:p>
            <a:pPr lvl="0" algn="just">
              <a:lnSpc>
                <a:spcPct val="150000"/>
              </a:lnSpc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6)Ultimo </a:t>
            </a:r>
            <a:r>
              <a:rPr lang="es-UY" sz="2400" dirty="0">
                <a:latin typeface="Arial" pitchFamily="34" charset="0"/>
                <a:cs typeface="Arial" pitchFamily="34" charset="0"/>
              </a:rPr>
              <a:t>numeral, en definitiva lo que </a:t>
            </a:r>
            <a:r>
              <a:rPr lang="es-UY" sz="2400" dirty="0" smtClean="0">
                <a:latin typeface="Arial" pitchFamily="34" charset="0"/>
                <a:cs typeface="Arial" pitchFamily="34" charset="0"/>
              </a:rPr>
              <a:t>solicito. Es el numeral resumen o cierre de los hechos.</a:t>
            </a:r>
            <a:endParaRPr lang="es-UY" sz="2400" dirty="0">
              <a:latin typeface="Arial" pitchFamily="34" charset="0"/>
              <a:cs typeface="Arial" pitchFamily="34" charset="0"/>
            </a:endParaRP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0034" y="357166"/>
            <a:ext cx="8143932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UY" sz="2200" b="1" dirty="0">
                <a:latin typeface="Arial" pitchFamily="34" charset="0"/>
                <a:cs typeface="Arial" pitchFamily="34" charset="0"/>
              </a:rPr>
              <a:t>PRUEBA:</a:t>
            </a:r>
            <a:r>
              <a:rPr lang="es-UY" sz="2200" dirty="0">
                <a:latin typeface="Arial" pitchFamily="34" charset="0"/>
                <a:cs typeface="Arial" pitchFamily="34" charset="0"/>
              </a:rPr>
              <a:t> </a:t>
            </a:r>
            <a:endParaRPr lang="es-UY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UY" sz="2200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UY" sz="2200" dirty="0">
                <a:latin typeface="Arial" pitchFamily="34" charset="0"/>
                <a:cs typeface="Arial" pitchFamily="34" charset="0"/>
              </a:rPr>
              <a:t>este tipo de escritos generalmente no existe este capítulo.</a:t>
            </a:r>
          </a:p>
          <a:p>
            <a:pPr algn="ctr">
              <a:lnSpc>
                <a:spcPct val="150000"/>
              </a:lnSpc>
            </a:pPr>
            <a:r>
              <a:rPr lang="es-UY" sz="2200" b="1" dirty="0">
                <a:latin typeface="Arial" pitchFamily="34" charset="0"/>
                <a:cs typeface="Arial" pitchFamily="34" charset="0"/>
              </a:rPr>
              <a:t>DERECHO:</a:t>
            </a:r>
            <a:r>
              <a:rPr lang="es-UY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s-UY" sz="2200" dirty="0" smtClean="0">
                <a:latin typeface="Arial" pitchFamily="34" charset="0"/>
                <a:cs typeface="Arial" pitchFamily="34" charset="0"/>
              </a:rPr>
              <a:t>Deben citarse las generales de las </a:t>
            </a:r>
            <a:r>
              <a:rPr lang="es-UY" sz="2200" dirty="0">
                <a:latin typeface="Arial" pitchFamily="34" charset="0"/>
                <a:cs typeface="Arial" pitchFamily="34" charset="0"/>
              </a:rPr>
              <a:t>diligencias preparatorias y las especificas de la medida </a:t>
            </a:r>
            <a:r>
              <a:rPr lang="es-UY" sz="2200" dirty="0" smtClean="0">
                <a:latin typeface="Arial" pitchFamily="34" charset="0"/>
                <a:cs typeface="Arial" pitchFamily="34" charset="0"/>
              </a:rPr>
              <a:t>solicitada.(intimación art. 1336 CC </a:t>
            </a:r>
            <a:r>
              <a:rPr lang="es-UY" sz="2200" dirty="0" err="1" smtClean="0">
                <a:latin typeface="Arial" pitchFamily="34" charset="0"/>
                <a:cs typeface="Arial" pitchFamily="34" charset="0"/>
              </a:rPr>
              <a:t>Rec</a:t>
            </a:r>
            <a:r>
              <a:rPr lang="es-UY" sz="2200" dirty="0" smtClean="0">
                <a:latin typeface="Arial" pitchFamily="34" charset="0"/>
                <a:cs typeface="Arial" pitchFamily="34" charset="0"/>
              </a:rPr>
              <a:t>. de firma art. 173 CGP)</a:t>
            </a:r>
            <a:endParaRPr lang="es-UY" sz="22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UY" sz="2200" b="1" dirty="0">
                <a:latin typeface="Arial" pitchFamily="34" charset="0"/>
                <a:cs typeface="Arial" pitchFamily="34" charset="0"/>
              </a:rPr>
              <a:t>PETITORIO</a:t>
            </a:r>
            <a:r>
              <a:rPr lang="es-UY" sz="2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UY" sz="2200" dirty="0" smtClean="0">
                <a:latin typeface="Arial" pitchFamily="34" charset="0"/>
                <a:cs typeface="Arial" pitchFamily="34" charset="0"/>
              </a:rPr>
              <a:t>Por lo expuesto al Sr. Juez pido:</a:t>
            </a:r>
            <a:endParaRPr lang="es-UY" sz="2200" dirty="0"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s-UY" sz="2200" dirty="0" smtClean="0">
                <a:latin typeface="Arial" pitchFamily="34" charset="0"/>
                <a:cs typeface="Arial" pitchFamily="34" charset="0"/>
              </a:rPr>
              <a:t>1) El Petitorio de presentación </a:t>
            </a:r>
            <a:endParaRPr lang="es-UY" sz="2200" dirty="0"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s-UY" sz="2200" dirty="0" smtClean="0">
                <a:latin typeface="Arial" pitchFamily="34" charset="0"/>
                <a:cs typeface="Arial" pitchFamily="34" charset="0"/>
              </a:rPr>
              <a:t>2) El petitorio de solicitud de la medida, </a:t>
            </a:r>
            <a:r>
              <a:rPr lang="es-UY" sz="2200" dirty="0">
                <a:latin typeface="Arial" pitchFamily="34" charset="0"/>
                <a:cs typeface="Arial" pitchFamily="34" charset="0"/>
              </a:rPr>
              <a:t>estableciendo de forma clara cual es la medida, su finalidad y objeto y si es con o sin citación de la contraparte.</a:t>
            </a:r>
          </a:p>
          <a:p>
            <a:pPr algn="just">
              <a:lnSpc>
                <a:spcPct val="150000"/>
              </a:lnSpc>
            </a:pPr>
            <a:r>
              <a:rPr lang="es-UY" sz="2200" b="1" dirty="0">
                <a:latin typeface="Arial" pitchFamily="34" charset="0"/>
                <a:cs typeface="Arial" pitchFamily="34" charset="0"/>
              </a:rPr>
              <a:t>OTROSIES:</a:t>
            </a:r>
            <a:r>
              <a:rPr lang="es-UY" sz="2200" dirty="0">
                <a:latin typeface="Arial" pitchFamily="34" charset="0"/>
                <a:cs typeface="Arial" pitchFamily="34" charset="0"/>
              </a:rPr>
              <a:t> Los habituales en una primer </a:t>
            </a:r>
            <a:r>
              <a:rPr lang="es-UY" sz="2200" dirty="0" smtClean="0">
                <a:latin typeface="Arial" pitchFamily="34" charset="0"/>
                <a:cs typeface="Arial" pitchFamily="34" charset="0"/>
              </a:rPr>
              <a:t>comparecencia.</a:t>
            </a:r>
            <a:endParaRPr lang="es-UY" sz="2200" dirty="0">
              <a:latin typeface="Arial" pitchFamily="34" charset="0"/>
              <a:cs typeface="Arial" pitchFamily="34" charset="0"/>
            </a:endParaRP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 smtClean="0">
                <a:latin typeface="Arial" pitchFamily="34" charset="0"/>
                <a:cs typeface="Arial" pitchFamily="34" charset="0"/>
              </a:rPr>
              <a:t>TRIBUTACIÓN </a:t>
            </a:r>
            <a:endParaRPr lang="es-UY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buClr>
                <a:srgbClr val="00B050"/>
              </a:buClr>
              <a:buSzPct val="180000"/>
              <a:buFont typeface="Wingdings" pitchFamily="2" charset="2"/>
              <a:buChar char="Ø"/>
            </a:pP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TIMBRE PROFESIONAL</a:t>
            </a:r>
          </a:p>
          <a:p>
            <a:pPr marL="0">
              <a:lnSpc>
                <a:spcPct val="150000"/>
              </a:lnSpc>
              <a:buClr>
                <a:srgbClr val="00B050"/>
              </a:buClr>
              <a:buSzPct val="180000"/>
              <a:buFont typeface="Wingdings" pitchFamily="2" charset="2"/>
              <a:buChar char="Ø"/>
            </a:pP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TASA</a:t>
            </a:r>
          </a:p>
          <a:p>
            <a:pPr marL="0">
              <a:lnSpc>
                <a:spcPct val="150000"/>
              </a:lnSpc>
              <a:buFont typeface="Wingdings" pitchFamily="2" charset="2"/>
              <a:buChar char="Ø"/>
            </a:pP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    IMPUESTO JUDICIAL  (NO, </a:t>
            </a:r>
            <a:r>
              <a:rPr lang="es-UY" b="1" dirty="0" smtClean="0">
                <a:latin typeface="Times New Roman" pitchFamily="18" charset="0"/>
                <a:cs typeface="Times New Roman" pitchFamily="18" charset="0"/>
              </a:rPr>
              <a:t>salvo intimación de pago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>
              <a:lnSpc>
                <a:spcPct val="150000"/>
              </a:lnSpc>
              <a:buClr>
                <a:srgbClr val="00B050"/>
              </a:buClr>
              <a:buSzPct val="180000"/>
              <a:buFont typeface="Wingdings" pitchFamily="2" charset="2"/>
              <a:buChar char="Ø"/>
            </a:pP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VICESIMA</a:t>
            </a:r>
            <a:endParaRPr lang="es-UY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97436"/>
          </a:xfrm>
        </p:spPr>
        <p:txBody>
          <a:bodyPr>
            <a:normAutofit/>
          </a:bodyPr>
          <a:lstStyle/>
          <a:p>
            <a:r>
              <a:rPr lang="es-UY" sz="5400" b="1" u="sng" dirty="0" smtClean="0">
                <a:latin typeface="Arial" pitchFamily="34" charset="0"/>
                <a:cs typeface="Arial" pitchFamily="34" charset="0"/>
              </a:rPr>
              <a:t>INTIMACIÓN DE PAGO</a:t>
            </a:r>
            <a:endParaRPr lang="es-UY" sz="54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71570"/>
          </a:xfrm>
        </p:spPr>
        <p:txBody>
          <a:bodyPr>
            <a:normAutofit/>
          </a:bodyPr>
          <a:lstStyle/>
          <a:p>
            <a:r>
              <a:rPr lang="es-UY" b="1" dirty="0" smtClean="0">
                <a:latin typeface="Arial" pitchFamily="34" charset="0"/>
                <a:cs typeface="Arial" pitchFamily="34" charset="0"/>
              </a:rPr>
              <a:t>FORMAS DE INTIMAR EL PAGO</a:t>
            </a:r>
            <a:r>
              <a:rPr lang="es-UY" b="1" dirty="0" smtClean="0">
                <a:latin typeface="Aharoni" pitchFamily="2" charset="-79"/>
                <a:cs typeface="Aharoni" pitchFamily="2" charset="-79"/>
              </a:rPr>
              <a:t>:</a:t>
            </a:r>
            <a:endParaRPr lang="es-UY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6346"/>
          </a:xfrm>
        </p:spPr>
        <p:txBody>
          <a:bodyPr>
            <a:noAutofit/>
          </a:bodyPr>
          <a:lstStyle/>
          <a:p>
            <a:pPr marL="0" algn="just">
              <a:lnSpc>
                <a:spcPct val="200000"/>
              </a:lnSpc>
              <a:buNone/>
            </a:pPr>
            <a:r>
              <a:rPr lang="es-UY" sz="2000" b="1" dirty="0" smtClean="0">
                <a:latin typeface="Arial" pitchFamily="34" charset="0"/>
                <a:cs typeface="Arial" pitchFamily="34" charset="0"/>
              </a:rPr>
              <a:t>Articulo 1336 C Civil: </a:t>
            </a:r>
            <a:r>
              <a:rPr lang="es-UY" sz="2000" dirty="0" smtClean="0">
                <a:latin typeface="Arial" pitchFamily="34" charset="0"/>
                <a:cs typeface="Arial" pitchFamily="34" charset="0"/>
              </a:rPr>
              <a:t>Intimación Judicial.</a:t>
            </a:r>
          </a:p>
          <a:p>
            <a:pPr marL="0" algn="just">
              <a:lnSpc>
                <a:spcPct val="200000"/>
              </a:lnSpc>
              <a:buNone/>
            </a:pPr>
            <a:r>
              <a:rPr lang="es-UY" sz="2000" b="1" dirty="0" smtClean="0">
                <a:latin typeface="Arial" pitchFamily="34" charset="0"/>
                <a:cs typeface="Arial" pitchFamily="34" charset="0"/>
              </a:rPr>
              <a:t>Articulo 131 de la Ley 16.002: </a:t>
            </a:r>
            <a:r>
              <a:rPr lang="es-UY" sz="2000" dirty="0" smtClean="0">
                <a:latin typeface="Arial" pitchFamily="34" charset="0"/>
                <a:cs typeface="Arial" pitchFamily="34" charset="0"/>
              </a:rPr>
              <a:t>Intimaciones a través de telegrama</a:t>
            </a:r>
          </a:p>
          <a:p>
            <a:pPr marL="0" algn="just">
              <a:lnSpc>
                <a:spcPct val="200000"/>
              </a:lnSpc>
              <a:buNone/>
            </a:pPr>
            <a:r>
              <a:rPr lang="es-UY" sz="2000" dirty="0" smtClean="0">
                <a:latin typeface="Arial" pitchFamily="34" charset="0"/>
                <a:cs typeface="Arial" pitchFamily="34" charset="0"/>
              </a:rPr>
              <a:t>colacionado certificado (TCCPC)</a:t>
            </a:r>
          </a:p>
          <a:p>
            <a:pPr algn="just"/>
            <a:r>
              <a:rPr lang="es-UY" sz="2400" i="1" dirty="0" smtClean="0">
                <a:latin typeface="Arial" pitchFamily="34" charset="0"/>
                <a:cs typeface="Arial" pitchFamily="34" charset="0"/>
              </a:rPr>
              <a:t>“Las intimaciones en las causas judiciales, con excepción de las relativas a los procesos sobre arrendamientos y desalojos, podrán ser realizadas por telegrama colacionado certificado, cuya copia, una vez agregada al expediente, tendrá todos los efectos de las intimaciones que se practiquen por los Alguaciles.”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60114"/>
          </a:xfrm>
        </p:spPr>
        <p:txBody>
          <a:bodyPr>
            <a:normAutofit lnSpcReduction="10000"/>
          </a:bodyPr>
          <a:lstStyle/>
          <a:p>
            <a:pPr algn="just"/>
            <a:r>
              <a:rPr lang="es-UY" b="1" dirty="0" smtClean="0">
                <a:latin typeface="Arial" pitchFamily="34" charset="0"/>
                <a:cs typeface="Arial" pitchFamily="34" charset="0"/>
              </a:rPr>
              <a:t>Articulo 132.2 LOT: 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Intimación sin orden judicial.</a:t>
            </a:r>
            <a:endParaRPr lang="es-UY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UY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UY" b="1" dirty="0" smtClean="0">
                <a:latin typeface="Arial" pitchFamily="34" charset="0"/>
                <a:cs typeface="Arial" pitchFamily="34" charset="0"/>
              </a:rPr>
              <a:t>Los alguaciles deberán </a:t>
            </a:r>
          </a:p>
          <a:p>
            <a:pPr algn="just"/>
            <a:r>
              <a:rPr lang="es-UY" b="1" i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s-UY" i="1" dirty="0" smtClean="0">
                <a:latin typeface="Arial" pitchFamily="34" charset="0"/>
                <a:cs typeface="Arial" pitchFamily="34" charset="0"/>
              </a:rPr>
              <a:t>2) Ejecutar a pedido de los interesados y sin necesidad de orden judicial, las intimaciones de pago, protestas de daños y perjuicios o los actos equivalentes para dejar constancia de la mora del deudor. “ </a:t>
            </a:r>
          </a:p>
          <a:p>
            <a:pPr algn="just"/>
            <a:r>
              <a:rPr lang="es-UY" dirty="0" smtClean="0">
                <a:latin typeface="Arial" pitchFamily="34" charset="0"/>
                <a:cs typeface="Arial" pitchFamily="34" charset="0"/>
              </a:rPr>
              <a:t>Acordada </a:t>
            </a:r>
            <a:r>
              <a:rPr lang="es-UY" b="1" dirty="0" smtClean="0">
                <a:latin typeface="Arial" pitchFamily="34" charset="0"/>
                <a:cs typeface="Arial" pitchFamily="34" charset="0"/>
              </a:rPr>
              <a:t>7405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 de 3/11/00, se aprobó reglamento de la Sección Alguacilatos dentro de la OCN que paso a llamarse OCNA</a:t>
            </a:r>
            <a:endParaRPr lang="es-UY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u="sng" dirty="0" smtClean="0">
                <a:latin typeface="Arial" pitchFamily="34" charset="0"/>
                <a:cs typeface="Arial" pitchFamily="34" charset="0"/>
              </a:rPr>
              <a:t>CONCEPTO DE DILIGENCIAS PREPARATORIAS </a:t>
            </a:r>
            <a:r>
              <a:rPr lang="es-UY" dirty="0" smtClean="0">
                <a:latin typeface="Aharoni" pitchFamily="2" charset="-79"/>
                <a:cs typeface="Aharoni" pitchFamily="2" charset="-79"/>
              </a:rPr>
              <a:t>:</a:t>
            </a:r>
            <a:endParaRPr lang="es-UY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s-UY" b="1" dirty="0">
                <a:latin typeface="Times New Roman" pitchFamily="18" charset="0"/>
                <a:cs typeface="Times New Roman" pitchFamily="18" charset="0"/>
              </a:rPr>
              <a:t>TARIGO: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“… las diligencias preparatorias constituyen  uno de tales </a:t>
            </a:r>
            <a:r>
              <a:rPr lang="es-UY" u="sng" dirty="0">
                <a:latin typeface="Times New Roman" pitchFamily="18" charset="0"/>
                <a:cs typeface="Times New Roman" pitchFamily="18" charset="0"/>
              </a:rPr>
              <a:t>procesos, destinados a preparar o a facilitar un proceso principal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 algn="just">
              <a:lnSpc>
                <a:spcPct val="150000"/>
              </a:lnSpc>
            </a:pPr>
            <a:endParaRPr lang="es-UY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UY" b="1" dirty="0">
                <a:latin typeface="Times New Roman" pitchFamily="18" charset="0"/>
                <a:cs typeface="Times New Roman" pitchFamily="18" charset="0"/>
              </a:rPr>
              <a:t>GUASP: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Son el conjunto de actuaciones judiciales que  se dirigen a aclarar las cuestiones que pueden surgir antes del nacimiento de un proceso judicial.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60114"/>
          </a:xfrm>
        </p:spPr>
        <p:txBody>
          <a:bodyPr/>
          <a:lstStyle/>
          <a:p>
            <a:pPr algn="just"/>
            <a:r>
              <a:rPr lang="es-UY" b="1" u="sng" dirty="0" smtClean="0">
                <a:latin typeface="Arial" pitchFamily="34" charset="0"/>
                <a:cs typeface="Arial" pitchFamily="34" charset="0"/>
              </a:rPr>
              <a:t>COMETIDOS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: art. 3</a:t>
            </a:r>
          </a:p>
          <a:p>
            <a:pPr algn="just"/>
            <a:endParaRPr lang="es-UY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Realizar todas las diligencias de intimaciones, excepto las de desalojo y la ejecución de ese proceso (lanzamiento) y todas aquellas que no necesiten una directiva especial del Juez.</a:t>
            </a:r>
          </a:p>
          <a:p>
            <a:pPr algn="just">
              <a:buFont typeface="Wingdings" pitchFamily="2" charset="2"/>
              <a:buChar char="§"/>
            </a:pPr>
            <a:endParaRPr lang="es-UY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Ejecutar las diligencias previstas en el inciso 2 del art. 132 LOT (intimaciones de pago a solicitud de interesado y sin orden judicial)</a:t>
            </a:r>
          </a:p>
          <a:p>
            <a:pPr algn="just"/>
            <a:endParaRPr lang="es-UY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4428"/>
          </a:xfrm>
        </p:spPr>
        <p:txBody>
          <a:bodyPr>
            <a:normAutofit lnSpcReduction="10000"/>
          </a:bodyPr>
          <a:lstStyle/>
          <a:p>
            <a:r>
              <a:rPr lang="es-UY" sz="2400" b="1" u="sng" dirty="0" smtClean="0">
                <a:latin typeface="Arial" pitchFamily="34" charset="0"/>
                <a:cs typeface="Arial" pitchFamily="34" charset="0"/>
              </a:rPr>
              <a:t>INTIMACIÓN ANTE OCNYA </a:t>
            </a:r>
            <a:r>
              <a:rPr lang="es-UY" sz="2400" dirty="0" smtClean="0">
                <a:latin typeface="Arial" pitchFamily="34" charset="0"/>
                <a:cs typeface="Arial" pitchFamily="34" charset="0"/>
              </a:rPr>
              <a:t>(art. 132.3 LOT)</a:t>
            </a:r>
          </a:p>
          <a:p>
            <a:endParaRPr lang="es-UY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UY" sz="2400" dirty="0" smtClean="0">
                <a:latin typeface="Arial" pitchFamily="34" charset="0"/>
                <a:cs typeface="Arial" pitchFamily="34" charset="0"/>
              </a:rPr>
              <a:t>SE UTILIZAN FORMULARIOS: que se llenan de forma idéntica (original, duplicado) comprobante de la diligencia y una para archivo</a:t>
            </a:r>
          </a:p>
          <a:p>
            <a:pPr algn="just"/>
            <a:r>
              <a:rPr lang="es-UY" sz="2400" u="sng" dirty="0" smtClean="0">
                <a:latin typeface="Arial" pitchFamily="34" charset="0"/>
                <a:cs typeface="Arial" pitchFamily="34" charset="0"/>
              </a:rPr>
              <a:t>Deberá hacerse constar</a:t>
            </a:r>
            <a:r>
              <a:rPr lang="es-UY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algn="just"/>
            <a:r>
              <a:rPr lang="es-UY" sz="2400" dirty="0" smtClean="0">
                <a:latin typeface="Arial" pitchFamily="34" charset="0"/>
                <a:cs typeface="Arial" pitchFamily="34" charset="0"/>
              </a:rPr>
              <a:t>el objeto de la intimación</a:t>
            </a:r>
          </a:p>
          <a:p>
            <a:pPr algn="just"/>
            <a:r>
              <a:rPr lang="es-UY" sz="2400" dirty="0" smtClean="0">
                <a:latin typeface="Arial" pitchFamily="34" charset="0"/>
                <a:cs typeface="Arial" pitchFamily="34" charset="0"/>
              </a:rPr>
              <a:t>Periodo que se reclama</a:t>
            </a:r>
          </a:p>
          <a:p>
            <a:pPr algn="just"/>
            <a:r>
              <a:rPr lang="es-UY" sz="2400" dirty="0" smtClean="0">
                <a:latin typeface="Arial" pitchFamily="34" charset="0"/>
                <a:cs typeface="Arial" pitchFamily="34" charset="0"/>
              </a:rPr>
              <a:t>Monto total a intimar</a:t>
            </a:r>
          </a:p>
          <a:p>
            <a:pPr algn="just"/>
            <a:r>
              <a:rPr lang="es-UY" sz="2400" dirty="0" smtClean="0">
                <a:latin typeface="Arial" pitchFamily="34" charset="0"/>
                <a:cs typeface="Arial" pitchFamily="34" charset="0"/>
              </a:rPr>
              <a:t>Plazo de la intimación, lugar de cumplimiento</a:t>
            </a:r>
          </a:p>
          <a:p>
            <a:pPr algn="just"/>
            <a:r>
              <a:rPr lang="es-UY" sz="2400" dirty="0" smtClean="0">
                <a:latin typeface="Arial" pitchFamily="34" charset="0"/>
                <a:cs typeface="Arial" pitchFamily="34" charset="0"/>
              </a:rPr>
              <a:t>Timbre profesional mayor y la tasa judicial</a:t>
            </a:r>
          </a:p>
          <a:p>
            <a:pPr algn="just"/>
            <a:r>
              <a:rPr lang="es-UY" sz="2400" dirty="0" smtClean="0">
                <a:latin typeface="Arial" pitchFamily="34" charset="0"/>
                <a:cs typeface="Arial" pitchFamily="34" charset="0"/>
              </a:rPr>
              <a:t>Indicar nombre del destinatario, el dom. Contractual si es otro indicarlo</a:t>
            </a:r>
          </a:p>
          <a:p>
            <a:pPr algn="just"/>
            <a:r>
              <a:rPr lang="es-UY" sz="2400" dirty="0" smtClean="0">
                <a:latin typeface="Arial" pitchFamily="34" charset="0"/>
                <a:cs typeface="Arial" pitchFamily="34" charset="0"/>
              </a:rPr>
              <a:t>Firma interesado y Firma letrada y sello</a:t>
            </a:r>
          </a:p>
          <a:p>
            <a:pPr algn="just"/>
            <a:r>
              <a:rPr lang="es-UY" sz="2400" dirty="0" smtClean="0">
                <a:latin typeface="Arial" pitchFamily="34" charset="0"/>
                <a:cs typeface="Arial" pitchFamily="34" charset="0"/>
              </a:rPr>
              <a:t>Adjuntar una copia del escrito</a:t>
            </a:r>
          </a:p>
          <a:p>
            <a:endParaRPr lang="es-UY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60114"/>
          </a:xfrm>
        </p:spPr>
        <p:txBody>
          <a:bodyPr/>
          <a:lstStyle/>
          <a:p>
            <a:pPr algn="just"/>
            <a:r>
              <a:rPr lang="es-UY" b="1" i="1" dirty="0" smtClean="0">
                <a:latin typeface="Arial" pitchFamily="34" charset="0"/>
                <a:cs typeface="Arial" pitchFamily="34" charset="0"/>
              </a:rPr>
              <a:t>Acordada 7662 de 7/10/09 Reglamento de Alguaciles:</a:t>
            </a:r>
          </a:p>
          <a:p>
            <a:pPr algn="just"/>
            <a:r>
              <a:rPr lang="es-UY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UY" dirty="0" err="1" smtClean="0">
                <a:latin typeface="Arial" pitchFamily="34" charset="0"/>
                <a:cs typeface="Arial" pitchFamily="34" charset="0"/>
              </a:rPr>
              <a:t>Mdeo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. la Sección de Alguacilatos realizará todas las intimaciones no incluidas en la Ac 7644, las de desalojo y del art. 132 LOT.</a:t>
            </a:r>
          </a:p>
          <a:p>
            <a:pPr algn="just"/>
            <a:r>
              <a:rPr lang="es-UY" dirty="0" smtClean="0">
                <a:latin typeface="Arial" pitchFamily="34" charset="0"/>
                <a:cs typeface="Arial" pitchFamily="34" charset="0"/>
              </a:rPr>
              <a:t>Por lo que la Circular 127/09 dispuso que el cedulón genérico del art. 47 </a:t>
            </a:r>
            <a:r>
              <a:rPr lang="es-UY" dirty="0" err="1" smtClean="0">
                <a:latin typeface="Arial" pitchFamily="34" charset="0"/>
                <a:cs typeface="Arial" pitchFamily="34" charset="0"/>
              </a:rPr>
              <a:t>Dec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-ley 14219 lo realiza la ONCA</a:t>
            </a:r>
          </a:p>
          <a:p>
            <a:pPr algn="just"/>
            <a:r>
              <a:rPr lang="es-UY" dirty="0" smtClean="0">
                <a:latin typeface="Arial" pitchFamily="34" charset="0"/>
                <a:cs typeface="Arial" pitchFamily="34" charset="0"/>
              </a:rPr>
              <a:t>Solo quedaría para los Alguaciles de las sedes las actuaciones que legal o reglamentariamente deban realizarse en forma personal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928694"/>
          </a:xfrm>
        </p:spPr>
        <p:txBody>
          <a:bodyPr>
            <a:normAutofit/>
          </a:bodyPr>
          <a:lstStyle/>
          <a:p>
            <a:r>
              <a:rPr lang="es-UY" sz="2400" b="1" u="sng" dirty="0" smtClean="0">
                <a:latin typeface="Arial" pitchFamily="34" charset="0"/>
                <a:cs typeface="Arial" pitchFamily="34" charset="0"/>
              </a:rPr>
              <a:t>ESQUEMA ESCRITO DE INTIMACION DE PAGO</a:t>
            </a:r>
            <a:endParaRPr lang="es-UY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SUMA</a:t>
            </a:r>
          </a:p>
          <a:p>
            <a:pPr>
              <a:buFont typeface="Wingdings" pitchFamily="2" charset="2"/>
              <a:buChar char="§"/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INVOCACIÓN</a:t>
            </a:r>
          </a:p>
          <a:p>
            <a:pPr>
              <a:buFont typeface="Wingdings" pitchFamily="2" charset="2"/>
              <a:buChar char="§"/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COMPARECENCIA</a:t>
            </a:r>
          </a:p>
          <a:p>
            <a:pPr algn="just">
              <a:buFont typeface="Wingdings" pitchFamily="2" charset="2"/>
              <a:buChar char="§"/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EXORDIO:  “ que vengo a promover intimación de pago contra XX domiciliado en…previo al juicio de daños y perjuicios que iniciaré en merito a….”</a:t>
            </a:r>
          </a:p>
          <a:p>
            <a:pPr algn="just">
              <a:buFont typeface="Wingdings" pitchFamily="2" charset="2"/>
              <a:buChar char="§"/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HECHOS.</a:t>
            </a:r>
          </a:p>
          <a:p>
            <a:pPr algn="just">
              <a:buFont typeface="Wingdings" pitchFamily="2" charset="2"/>
              <a:buChar char="§"/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1) Se celebró un contrato de arrendamiento de obra con … el…..obligándose a…..</a:t>
            </a:r>
          </a:p>
          <a:p>
            <a:pPr algn="just">
              <a:buFont typeface="Wingdings" pitchFamily="2" charset="2"/>
              <a:buChar char="§"/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2) Como contraprestación ….se obligó previa entrega en … abonar la suma de…..</a:t>
            </a:r>
          </a:p>
          <a:p>
            <a:pPr algn="just">
              <a:buFont typeface="Wingdings" pitchFamily="2" charset="2"/>
              <a:buChar char="§"/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3) A partir de tal fecha no se han cumplido con los pagos correspondientes, habiéndose cumplido con las entregas como surge de…..</a:t>
            </a:r>
            <a:endParaRPr lang="es-UY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7304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4) Pese a las reiteradas tratativas no ha sido posible obtener el abono de lo adeudado, por lo que se han suspendido las entregas, generándose  una deuda que asciende a la suma de….</a:t>
            </a: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5) Por lo expuesto, conviene a mi interés que…</a:t>
            </a: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PRUEBA</a:t>
            </a: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Testimonio de contrato y de los remitos</a:t>
            </a: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DERECHO</a:t>
            </a: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Art. 1336 CC y arts. 306 numeral 3 CGP</a:t>
            </a: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PETITORIO. Por lo expuesto al Sr. Juez PIDO:</a:t>
            </a: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1) Por presentado con los recaudos adjuntos, denunciado </a:t>
            </a:r>
            <a:r>
              <a:rPr lang="es-UY" dirty="0" err="1" smtClean="0">
                <a:latin typeface="Arial" pitchFamily="34" charset="0"/>
                <a:cs typeface="Arial" pitchFamily="34" charset="0"/>
              </a:rPr>
              <a:t>dom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 . real y constituido el electrónico</a:t>
            </a: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2)Se intime a …… con domicilio en…a efectos que abone la suma de ….dentro del plazo de 10 días, más reajustes e intereses hasta fecha efectiva de pago, bajo apercibimiento de quedar incurso en mora</a:t>
            </a:r>
          </a:p>
          <a:p>
            <a:pPr algn="just">
              <a:buFont typeface="Wingdings" pitchFamily="2" charset="2"/>
              <a:buChar char="§"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OTROSIES</a:t>
            </a:r>
          </a:p>
          <a:p>
            <a:pPr algn="just">
              <a:buFont typeface="Wingdings" pitchFamily="2" charset="2"/>
              <a:buChar char="§"/>
            </a:pPr>
            <a:endParaRPr lang="es-UY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357298"/>
          </a:xfrm>
        </p:spPr>
        <p:txBody>
          <a:bodyPr/>
          <a:lstStyle/>
          <a:p>
            <a:r>
              <a:rPr lang="es-UY" u="sng" dirty="0" smtClean="0">
                <a:latin typeface="Arial" pitchFamily="34" charset="0"/>
                <a:cs typeface="Arial" pitchFamily="34" charset="0"/>
              </a:rPr>
              <a:t>COMPETENCIA</a:t>
            </a:r>
            <a:r>
              <a:rPr lang="es-UY" dirty="0" smtClean="0">
                <a:latin typeface="Aharoni" pitchFamily="2" charset="-79"/>
                <a:cs typeface="Aharoni" pitchFamily="2" charset="-79"/>
              </a:rPr>
              <a:t>:</a:t>
            </a:r>
            <a:endParaRPr lang="es-UY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UY" dirty="0">
                <a:latin typeface="Times New Roman" pitchFamily="18" charset="0"/>
                <a:cs typeface="Times New Roman" pitchFamily="18" charset="0"/>
              </a:rPr>
              <a:t>El CGP no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resuelve que sede es competente para entender en las Diligencias Preparatorias</a:t>
            </a:r>
            <a:endParaRPr lang="es-UY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s-UY" dirty="0">
                <a:latin typeface="Times New Roman" pitchFamily="18" charset="0"/>
                <a:cs typeface="Times New Roman" pitchFamily="18" charset="0"/>
              </a:rPr>
              <a:t>Dos posiciones:</a:t>
            </a:r>
          </a:p>
          <a:p>
            <a:pPr lvl="0" algn="just">
              <a:lnSpc>
                <a:spcPct val="150000"/>
              </a:lnSpc>
            </a:pPr>
            <a:r>
              <a:rPr lang="es-UY" dirty="0">
                <a:latin typeface="Times New Roman" pitchFamily="18" charset="0"/>
                <a:cs typeface="Times New Roman" pitchFamily="18" charset="0"/>
              </a:rPr>
              <a:t>Criterio de la prevención.</a:t>
            </a:r>
          </a:p>
          <a:p>
            <a:pPr lvl="0" algn="just">
              <a:lnSpc>
                <a:spcPct val="150000"/>
              </a:lnSpc>
            </a:pPr>
            <a:r>
              <a:rPr lang="es-UY" dirty="0">
                <a:latin typeface="Times New Roman" pitchFamily="18" charset="0"/>
                <a:cs typeface="Times New Roman" pitchFamily="18" charset="0"/>
              </a:rPr>
              <a:t>Por ser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accesorio.</a:t>
            </a:r>
            <a:endParaRPr lang="es-UY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s-UY" b="1" u="sng" dirty="0">
                <a:latin typeface="Times New Roman" pitchFamily="18" charset="0"/>
                <a:cs typeface="Times New Roman" pitchFamily="18" charset="0"/>
              </a:rPr>
              <a:t>El tribunal competente es el que corresponde </a:t>
            </a:r>
            <a:r>
              <a:rPr lang="es-UY" b="1" u="sng" dirty="0" smtClean="0">
                <a:latin typeface="Times New Roman" pitchFamily="18" charset="0"/>
                <a:cs typeface="Times New Roman" pitchFamily="18" charset="0"/>
              </a:rPr>
              <a:t>al proceso </a:t>
            </a:r>
            <a:r>
              <a:rPr lang="es-UY" b="1" u="sng" dirty="0">
                <a:latin typeface="Times New Roman" pitchFamily="18" charset="0"/>
                <a:cs typeface="Times New Roman" pitchFamily="18" charset="0"/>
              </a:rPr>
              <a:t>principal.</a:t>
            </a: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424006"/>
          </a:xfrm>
        </p:spPr>
        <p:txBody>
          <a:bodyPr>
            <a:normAutofit/>
          </a:bodyPr>
          <a:lstStyle/>
          <a:p>
            <a:r>
              <a:rPr lang="es-UY" u="sng" dirty="0" smtClean="0">
                <a:latin typeface="Arial" pitchFamily="34" charset="0"/>
                <a:cs typeface="Arial" pitchFamily="34" charset="0"/>
              </a:rPr>
              <a:t>TIPOS DE MEDIDAS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. ART. 306 CGP</a:t>
            </a:r>
            <a:endParaRPr lang="es-UY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58204" cy="442915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s-UY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UY" b="1" dirty="0">
                <a:latin typeface="Times New Roman" pitchFamily="18" charset="0"/>
                <a:cs typeface="Times New Roman" pitchFamily="18" charset="0"/>
              </a:rPr>
              <a:t>.-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Destinadas a  </a:t>
            </a:r>
            <a:r>
              <a:rPr lang="es-UY" u="sng" dirty="0">
                <a:latin typeface="Times New Roman" pitchFamily="18" charset="0"/>
                <a:cs typeface="Times New Roman" pitchFamily="18" charset="0"/>
              </a:rPr>
              <a:t>completar o determinar la legitimación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activa o pasiva del  futuro proceso.</a:t>
            </a:r>
          </a:p>
          <a:p>
            <a:pPr algn="just">
              <a:lnSpc>
                <a:spcPct val="170000"/>
              </a:lnSpc>
              <a:buNone/>
            </a:pPr>
            <a:r>
              <a:rPr lang="es-UY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UY" b="1" dirty="0">
                <a:latin typeface="Times New Roman" pitchFamily="18" charset="0"/>
                <a:cs typeface="Times New Roman" pitchFamily="18" charset="0"/>
              </a:rPr>
              <a:t>.- 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Anticipar el </a:t>
            </a:r>
            <a:r>
              <a:rPr lang="es-UY" u="sng" dirty="0">
                <a:latin typeface="Times New Roman" pitchFamily="18" charset="0"/>
                <a:cs typeface="Times New Roman" pitchFamily="18" charset="0"/>
              </a:rPr>
              <a:t>diligenciamiento de medios de prueba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que podrían perderse, alterarse en el transcurso del tiempo.</a:t>
            </a:r>
          </a:p>
          <a:p>
            <a:pPr algn="just">
              <a:lnSpc>
                <a:spcPct val="170000"/>
              </a:lnSpc>
              <a:buNone/>
            </a:pPr>
            <a:r>
              <a:rPr lang="es-UY" b="1" dirty="0">
                <a:latin typeface="Times New Roman" pitchFamily="18" charset="0"/>
                <a:cs typeface="Times New Roman" pitchFamily="18" charset="0"/>
              </a:rPr>
              <a:t>c.- </a:t>
            </a:r>
            <a:r>
              <a:rPr lang="es-UY" u="sng" dirty="0">
                <a:latin typeface="Times New Roman" pitchFamily="18" charset="0"/>
                <a:cs typeface="Times New Roman" pitchFamily="18" charset="0"/>
              </a:rPr>
              <a:t>Comprobar la mora,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obtener documentos, datos contables y otros similares  o necesarios para el ulterior proceso.</a:t>
            </a:r>
          </a:p>
          <a:p>
            <a:pPr algn="just">
              <a:lnSpc>
                <a:spcPct val="170000"/>
              </a:lnSpc>
              <a:buNone/>
            </a:pPr>
            <a:r>
              <a:rPr lang="es-UY" b="1" dirty="0">
                <a:latin typeface="Times New Roman" pitchFamily="18" charset="0"/>
                <a:cs typeface="Times New Roman" pitchFamily="18" charset="0"/>
              </a:rPr>
              <a:t>d.-  </a:t>
            </a:r>
            <a:r>
              <a:rPr lang="es-UY" u="sng" dirty="0">
                <a:latin typeface="Times New Roman" pitchFamily="18" charset="0"/>
                <a:cs typeface="Times New Roman" pitchFamily="18" charset="0"/>
              </a:rPr>
              <a:t>Medidas cautelares o de garantía.</a:t>
            </a: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es-UY" sz="4900" b="1" u="sng" dirty="0">
                <a:latin typeface="Arial" pitchFamily="34" charset="0"/>
                <a:cs typeface="Arial" pitchFamily="34" charset="0"/>
              </a:rPr>
              <a:t>Solicitud</a:t>
            </a:r>
            <a:r>
              <a:rPr lang="es-UY" sz="4900" b="1" dirty="0">
                <a:latin typeface="Arial" pitchFamily="34" charset="0"/>
                <a:cs typeface="Arial" pitchFamily="34" charset="0"/>
              </a:rPr>
              <a:t>  Art. 306 y 307.1 CGP</a:t>
            </a:r>
            <a:r>
              <a:rPr lang="es-UY" dirty="0"/>
              <a:t/>
            </a:r>
            <a:br>
              <a:rPr lang="es-UY" dirty="0"/>
            </a:b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UY" dirty="0">
                <a:latin typeface="Times New Roman" pitchFamily="18" charset="0"/>
                <a:cs typeface="Times New Roman" pitchFamily="18" charset="0"/>
              </a:rPr>
              <a:t>Es a solicitud de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parte, el art. 306 expresa: “por iniciativa de parte”, “en todo proceso” (carácter de generalidad) y “podrá realizarse una etapa preliminar”</a:t>
            </a:r>
            <a:endParaRPr lang="es-UY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Por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ser  “preparatorias” son necesariamente anteriores al proceso principal.</a:t>
            </a: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571480"/>
            <a:ext cx="8429684" cy="592935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s-UY" b="1" u="sng" dirty="0" smtClean="0">
                <a:latin typeface="Arial" pitchFamily="34" charset="0"/>
                <a:cs typeface="Arial" pitchFamily="34" charset="0"/>
              </a:rPr>
              <a:t>CONTENIDO DEL ESCRITO</a:t>
            </a:r>
            <a:r>
              <a:rPr lang="es-UY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 algn="just">
              <a:lnSpc>
                <a:spcPct val="170000"/>
              </a:lnSpc>
            </a:pPr>
            <a:r>
              <a:rPr lang="es-UY" u="sng" dirty="0" smtClean="0">
                <a:latin typeface="Times New Roman" pitchFamily="18" charset="0"/>
                <a:cs typeface="Times New Roman" pitchFamily="18" charset="0"/>
              </a:rPr>
              <a:t>Nombre </a:t>
            </a:r>
            <a:r>
              <a:rPr lang="es-UY" u="sng" dirty="0">
                <a:latin typeface="Times New Roman" pitchFamily="18" charset="0"/>
                <a:cs typeface="Times New Roman" pitchFamily="18" charset="0"/>
              </a:rPr>
              <a:t>y domicilio del futuro demandado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(salvo que el fin de dicha diligencia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fuera determinar la legitimación pasiva)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Ej. Inspección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ocular.</a:t>
            </a:r>
          </a:p>
          <a:p>
            <a:pPr lvl="0" algn="just">
              <a:lnSpc>
                <a:spcPct val="170000"/>
              </a:lnSpc>
            </a:pPr>
            <a:r>
              <a:rPr lang="es-UY" u="sng" dirty="0" smtClean="0">
                <a:latin typeface="Times New Roman" pitchFamily="18" charset="0"/>
                <a:cs typeface="Times New Roman" pitchFamily="18" charset="0"/>
              </a:rPr>
              <a:t>Objeto </a:t>
            </a:r>
            <a:r>
              <a:rPr lang="es-UY" u="sng" dirty="0">
                <a:latin typeface="Times New Roman" pitchFamily="18" charset="0"/>
                <a:cs typeface="Times New Roman" pitchFamily="18" charset="0"/>
              </a:rPr>
              <a:t>del futuro proceso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(se debe expresar que </a:t>
            </a:r>
            <a:r>
              <a:rPr lang="es-UY" b="1" dirty="0" smtClean="0">
                <a:latin typeface="Times New Roman" pitchFamily="18" charset="0"/>
                <a:cs typeface="Times New Roman" pitchFamily="18" charset="0"/>
              </a:rPr>
              <a:t>previo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al proceso de…..que se iniciaré….).</a:t>
            </a:r>
            <a:endParaRPr lang="es-UY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70000"/>
              </a:lnSpc>
            </a:pPr>
            <a:r>
              <a:rPr lang="es-UY" dirty="0">
                <a:latin typeface="Times New Roman" pitchFamily="18" charset="0"/>
                <a:cs typeface="Times New Roman" pitchFamily="18" charset="0"/>
              </a:rPr>
              <a:t>Debe establecerse la </a:t>
            </a:r>
            <a:r>
              <a:rPr lang="es-UY" u="sng" dirty="0">
                <a:latin typeface="Times New Roman" pitchFamily="18" charset="0"/>
                <a:cs typeface="Times New Roman" pitchFamily="18" charset="0"/>
              </a:rPr>
              <a:t>finalidad de la misma. </a:t>
            </a:r>
            <a:r>
              <a:rPr lang="es-UY" dirty="0" err="1">
                <a:latin typeface="Times New Roman" pitchFamily="18" charset="0"/>
                <a:cs typeface="Times New Roman" pitchFamily="18" charset="0"/>
              </a:rPr>
              <a:t>Ej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: constituir en mora, determinar la legitimación, obtener documentos, anticipar prueba, constatar el estado de una cosa o situación, etc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. Todo en consonancia con el art. 306 del CGP</a:t>
            </a:r>
            <a:endParaRPr lang="es-UY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es-UY" sz="49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s-UY" sz="4900" b="1" dirty="0" smtClean="0">
                <a:latin typeface="Aharoni" pitchFamily="2" charset="-79"/>
                <a:cs typeface="Aharoni" pitchFamily="2" charset="-79"/>
              </a:rPr>
            </a:br>
            <a:r>
              <a:rPr lang="es-UY" b="1" dirty="0" smtClean="0">
                <a:latin typeface="Arial" pitchFamily="34" charset="0"/>
                <a:cs typeface="Arial" pitchFamily="34" charset="0"/>
              </a:rPr>
              <a:t>ADMISIBILIDAD  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ART. 307.2 CGP</a:t>
            </a:r>
            <a:r>
              <a:rPr lang="es-UY" dirty="0"/>
              <a:t/>
            </a:r>
            <a:br>
              <a:rPr lang="es-UY" dirty="0"/>
            </a:b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329642" cy="45720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s-UY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s-UY" i="1" dirty="0">
                <a:latin typeface="Times New Roman" pitchFamily="18" charset="0"/>
                <a:cs typeface="Times New Roman" pitchFamily="18" charset="0"/>
              </a:rPr>
              <a:t>El tribunal calificara la medida…”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= el juez la calificará o apreciará y </a:t>
            </a:r>
            <a:r>
              <a:rPr lang="es-UY" b="1" dirty="0" smtClean="0">
                <a:latin typeface="Times New Roman" pitchFamily="18" charset="0"/>
                <a:cs typeface="Times New Roman" pitchFamily="18" charset="0"/>
              </a:rPr>
              <a:t>puede:</a:t>
            </a:r>
            <a:endParaRPr lang="es-UY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Admitir </a:t>
            </a:r>
            <a:r>
              <a:rPr lang="es-UY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s-UY" dirty="0" smtClean="0">
                <a:latin typeface="Times New Roman" pitchFamily="18" charset="0"/>
                <a:cs typeface="Times New Roman" pitchFamily="18" charset="0"/>
              </a:rPr>
              <a:t>medida, determinará si se realizará unilateral o bilateralmente.</a:t>
            </a:r>
            <a:endParaRPr lang="es-UY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s-UY" dirty="0">
                <a:latin typeface="Times New Roman" pitchFamily="18" charset="0"/>
                <a:cs typeface="Times New Roman" pitchFamily="18" charset="0"/>
              </a:rPr>
              <a:t>Rechazarla (por no cumplir con requisitos de sujeto, causa, objeto o forma)</a:t>
            </a:r>
          </a:p>
          <a:p>
            <a:pPr lvl="0">
              <a:lnSpc>
                <a:spcPct val="150000"/>
              </a:lnSpc>
            </a:pPr>
            <a:r>
              <a:rPr lang="es-UY" dirty="0">
                <a:latin typeface="Times New Roman" pitchFamily="18" charset="0"/>
                <a:cs typeface="Times New Roman" pitchFamily="18" charset="0"/>
              </a:rPr>
              <a:t>Mandar se subsanar defectos (por analogía Art. 119.1 CGP)</a:t>
            </a: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es-UY" b="1" dirty="0" smtClean="0"/>
              <a:t/>
            </a:r>
            <a:br>
              <a:rPr lang="es-UY" b="1" dirty="0" smtClean="0"/>
            </a:br>
            <a:r>
              <a:rPr lang="es-UY" b="1" u="sng" dirty="0" smtClean="0">
                <a:latin typeface="Arial" pitchFamily="34" charset="0"/>
                <a:cs typeface="Arial" pitchFamily="34" charset="0"/>
              </a:rPr>
              <a:t>SUSTANCIACIÓN</a:t>
            </a:r>
            <a:r>
              <a:rPr lang="es-UY" b="1" dirty="0" smtClean="0">
                <a:latin typeface="Arial" pitchFamily="34" charset="0"/>
                <a:cs typeface="Arial" pitchFamily="34" charset="0"/>
              </a:rPr>
              <a:t>  ART. 307.3 CGP</a:t>
            </a:r>
            <a:r>
              <a:rPr lang="es-UY" dirty="0"/>
              <a:t/>
            </a:r>
            <a:br>
              <a:rPr lang="es-UY" dirty="0"/>
            </a:b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3116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Previo a su diligenciamiento se determinará si es:</a:t>
            </a:r>
          </a:p>
          <a:p>
            <a:pPr>
              <a:lnSpc>
                <a:spcPct val="150000"/>
              </a:lnSpc>
              <a:buNone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- Unilateral </a:t>
            </a:r>
            <a:r>
              <a:rPr lang="es-UY" dirty="0">
                <a:latin typeface="Arial" pitchFamily="34" charset="0"/>
                <a:cs typeface="Arial" pitchFamily="34" charset="0"/>
              </a:rPr>
              <a:t>(sin noticia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 - Bilateral  </a:t>
            </a:r>
            <a:r>
              <a:rPr lang="es-UY" dirty="0">
                <a:latin typeface="Arial" pitchFamily="34" charset="0"/>
                <a:cs typeface="Arial" pitchFamily="34" charset="0"/>
              </a:rPr>
              <a:t>(con noticia)</a:t>
            </a:r>
          </a:p>
          <a:p>
            <a:pPr lvl="0">
              <a:buNone/>
            </a:pPr>
            <a:endParaRPr lang="es-UY" dirty="0">
              <a:latin typeface="Arial" pitchFamily="34" charset="0"/>
              <a:cs typeface="Arial" pitchFamily="34" charset="0"/>
            </a:endParaRPr>
          </a:p>
          <a:p>
            <a:pPr marL="0" lvl="0" algn="just">
              <a:lnSpc>
                <a:spcPct val="150000"/>
              </a:lnSpc>
              <a:buNone/>
            </a:pPr>
            <a:r>
              <a:rPr lang="es-UY" b="1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UY" b="1" dirty="0">
                <a:latin typeface="Arial" pitchFamily="34" charset="0"/>
                <a:cs typeface="Arial" pitchFamily="34" charset="0"/>
              </a:rPr>
              <a:t>regla </a:t>
            </a:r>
            <a:r>
              <a:rPr lang="es-UY" dirty="0">
                <a:latin typeface="Arial" pitchFamily="34" charset="0"/>
                <a:cs typeface="Arial" pitchFamily="34" charset="0"/>
              </a:rPr>
              <a:t>es la 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bilateralidad, esto es, que la medida se lleve a cabo con citación de la otra parte por el plazo de </a:t>
            </a:r>
            <a:r>
              <a:rPr lang="es-UY" u="sng" dirty="0" smtClean="0">
                <a:latin typeface="Arial" pitchFamily="34" charset="0"/>
                <a:cs typeface="Arial" pitchFamily="34" charset="0"/>
              </a:rPr>
              <a:t>3 días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0" algn="just">
              <a:lnSpc>
                <a:spcPct val="150000"/>
              </a:lnSpc>
              <a:buNone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Se notifica a domicilio art. 87  1) del CGP</a:t>
            </a:r>
          </a:p>
          <a:p>
            <a:pPr marL="0" lvl="0" algn="just">
              <a:lnSpc>
                <a:spcPct val="150000"/>
              </a:lnSpc>
              <a:buNone/>
            </a:pPr>
            <a:endParaRPr lang="es-UY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428604"/>
            <a:ext cx="8329642" cy="614366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UY" b="1" dirty="0" smtClean="0">
                <a:latin typeface="Arial" pitchFamily="34" charset="0"/>
                <a:cs typeface="Arial" pitchFamily="34" charset="0"/>
              </a:rPr>
              <a:t>EXCEPCIONES A LA BILATERALIDAD</a:t>
            </a:r>
            <a:r>
              <a:rPr lang="es-UY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lnSpc>
                <a:spcPct val="150000"/>
              </a:lnSpc>
            </a:pPr>
            <a:r>
              <a:rPr lang="es-UY" dirty="0">
                <a:latin typeface="Arial" pitchFamily="34" charset="0"/>
                <a:cs typeface="Arial" pitchFamily="34" charset="0"/>
              </a:rPr>
              <a:t>Las </a:t>
            </a:r>
            <a:r>
              <a:rPr lang="es-UY" u="sng" dirty="0">
                <a:latin typeface="Arial" pitchFamily="34" charset="0"/>
                <a:cs typeface="Arial" pitchFamily="34" charset="0"/>
              </a:rPr>
              <a:t>intimaciones de pago</a:t>
            </a:r>
            <a:r>
              <a:rPr lang="es-UY" dirty="0">
                <a:latin typeface="Arial" pitchFamily="34" charset="0"/>
                <a:cs typeface="Arial" pitchFamily="34" charset="0"/>
              </a:rPr>
              <a:t>  serán siempre unilaterales  y no admiten oposición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. Art. 307.2 CGP</a:t>
            </a:r>
            <a:endParaRPr lang="es-UY" dirty="0"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s-UY" dirty="0">
                <a:latin typeface="Arial" pitchFamily="34" charset="0"/>
                <a:cs typeface="Arial" pitchFamily="34" charset="0"/>
              </a:rPr>
              <a:t>Art. 67  </a:t>
            </a:r>
            <a:r>
              <a:rPr lang="es-UY" dirty="0" err="1">
                <a:latin typeface="Arial" pitchFamily="34" charset="0"/>
                <a:cs typeface="Arial" pitchFamily="34" charset="0"/>
              </a:rPr>
              <a:t>Dec</a:t>
            </a:r>
            <a:r>
              <a:rPr lang="es-UY" dirty="0">
                <a:latin typeface="Arial" pitchFamily="34" charset="0"/>
                <a:cs typeface="Arial" pitchFamily="34" charset="0"/>
              </a:rPr>
              <a:t> Ley 14219, inspección judicial sin noticia del arrendatario cuando se presuma que existe 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subarriendo</a:t>
            </a:r>
            <a:r>
              <a:rPr lang="es-UY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s-UY" dirty="0">
                <a:latin typeface="Arial" pitchFamily="34" charset="0"/>
                <a:cs typeface="Arial" pitchFamily="34" charset="0"/>
              </a:rPr>
              <a:t>Puede ser unilateral si existe peligro de frustrarse la finalidad y eficacia de la medida (debe 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fundarse porque el Juez la calificará).</a:t>
            </a:r>
            <a:endParaRPr lang="es-UY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523</TotalTime>
  <Words>1537</Words>
  <Application>Microsoft Office PowerPoint</Application>
  <PresentationFormat>Presentación en pantalla (4:3)</PresentationFormat>
  <Paragraphs>133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Urbano</vt:lpstr>
      <vt:lpstr>DILIGENCIAS PREPARATORIAS</vt:lpstr>
      <vt:lpstr>CONCEPTO DE DILIGENCIAS PREPARATORIAS :</vt:lpstr>
      <vt:lpstr>COMPETENCIA:</vt:lpstr>
      <vt:lpstr>TIPOS DE MEDIDAS. ART. 306 CGP</vt:lpstr>
      <vt:lpstr>Solicitud  Art. 306 y 307.1 CGP </vt:lpstr>
      <vt:lpstr>Diapositiva 6</vt:lpstr>
      <vt:lpstr> ADMISIBILIDAD  ART. 307.2 CGP </vt:lpstr>
      <vt:lpstr> SUSTANCIACIÓN  ART. 307.3 CGP </vt:lpstr>
      <vt:lpstr>Diapositiva 9</vt:lpstr>
      <vt:lpstr> PROCEDIMIENTO ART. 310 CGP </vt:lpstr>
      <vt:lpstr> MEDIOS IMPUGNATIVOS  ART. 308 CGP </vt:lpstr>
      <vt:lpstr>DILIGENCIAS PREPARATORIAS del art. 309 CGP:</vt:lpstr>
      <vt:lpstr>ESTRUCTURA GENERAL </vt:lpstr>
      <vt:lpstr>Diapositiva 14</vt:lpstr>
      <vt:lpstr>Diapositiva 15</vt:lpstr>
      <vt:lpstr>TRIBUTACIÓN </vt:lpstr>
      <vt:lpstr>INTIMACIÓN DE PAGO</vt:lpstr>
      <vt:lpstr>FORMAS DE INTIMAR EL PAGO:</vt:lpstr>
      <vt:lpstr>Diapositiva 19</vt:lpstr>
      <vt:lpstr>Diapositiva 20</vt:lpstr>
      <vt:lpstr>Diapositiva 21</vt:lpstr>
      <vt:lpstr>Diapositiva 22</vt:lpstr>
      <vt:lpstr>ESQUEMA ESCRITO DE INTIMACION DE PAGO</vt:lpstr>
      <vt:lpstr>Diapositiva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DILIGENCIAS PREPARATORIAS</dc:title>
  <dc:creator>Romina</dc:creator>
  <cp:lastModifiedBy>rossana</cp:lastModifiedBy>
  <cp:revision>70</cp:revision>
  <dcterms:created xsi:type="dcterms:W3CDTF">2018-06-19T21:29:07Z</dcterms:created>
  <dcterms:modified xsi:type="dcterms:W3CDTF">2020-05-27T02:00:19Z</dcterms:modified>
</cp:coreProperties>
</file>