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4"/>
  </p:notesMasterIdLst>
  <p:sldIdLst>
    <p:sldId id="256" r:id="rId2"/>
    <p:sldId id="257" r:id="rId3"/>
    <p:sldId id="258" r:id="rId4"/>
    <p:sldId id="259" r:id="rId5"/>
    <p:sldId id="261" r:id="rId6"/>
    <p:sldId id="262" r:id="rId7"/>
    <p:sldId id="284" r:id="rId8"/>
    <p:sldId id="274" r:id="rId9"/>
    <p:sldId id="277" r:id="rId10"/>
    <p:sldId id="278" r:id="rId11"/>
    <p:sldId id="283" r:id="rId12"/>
    <p:sldId id="285" r:id="rId13"/>
    <p:sldId id="286" r:id="rId14"/>
    <p:sldId id="288" r:id="rId15"/>
    <p:sldId id="287" r:id="rId16"/>
    <p:sldId id="264" r:id="rId17"/>
    <p:sldId id="269" r:id="rId18"/>
    <p:sldId id="289" r:id="rId19"/>
    <p:sldId id="290" r:id="rId20"/>
    <p:sldId id="279" r:id="rId21"/>
    <p:sldId id="270" r:id="rId22"/>
    <p:sldId id="271" r:id="rId23"/>
  </p:sldIdLst>
  <p:sldSz cx="9144000" cy="6858000" type="screen4x3"/>
  <p:notesSz cx="6858000" cy="9144000"/>
  <p:defaultTextStyle>
    <a:defPPr>
      <a:defRPr lang="es-UY"/>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00" d="100"/>
          <a:sy n="100" d="100"/>
        </p:scale>
        <p:origin x="-516" y="109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UY"/>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D70BDF5-B183-47B9-BB7A-B4E1D68ECC00}" type="datetimeFigureOut">
              <a:rPr lang="es-UY" smtClean="0"/>
              <a:t>28/05/2020</a:t>
            </a:fld>
            <a:endParaRPr lang="es-UY"/>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UY"/>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UY"/>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UY"/>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E2D7BB6-534B-41F2-9992-1FC2F6A1B439}" type="slidenum">
              <a:rPr lang="es-UY" smtClean="0"/>
              <a:t>‹Nº›</a:t>
            </a:fld>
            <a:endParaRPr lang="es-UY"/>
          </a:p>
        </p:txBody>
      </p:sp>
    </p:spTree>
    <p:extLst>
      <p:ext uri="{BB962C8B-B14F-4D97-AF65-F5344CB8AC3E}">
        <p14:creationId xmlns:p14="http://schemas.microsoft.com/office/powerpoint/2010/main" val="35013303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UY" dirty="0"/>
          </a:p>
        </p:txBody>
      </p:sp>
      <p:sp>
        <p:nvSpPr>
          <p:cNvPr id="4" name="3 Marcador de número de diapositiva"/>
          <p:cNvSpPr>
            <a:spLocks noGrp="1"/>
          </p:cNvSpPr>
          <p:nvPr>
            <p:ph type="sldNum" sz="quarter" idx="10"/>
          </p:nvPr>
        </p:nvSpPr>
        <p:spPr/>
        <p:txBody>
          <a:bodyPr/>
          <a:lstStyle/>
          <a:p>
            <a:fld id="{2E2D7BB6-534B-41F2-9992-1FC2F6A1B439}" type="slidenum">
              <a:rPr lang="es-UY" smtClean="0"/>
              <a:t>9</a:t>
            </a:fld>
            <a:endParaRPr lang="es-UY"/>
          </a:p>
        </p:txBody>
      </p:sp>
    </p:spTree>
    <p:extLst>
      <p:ext uri="{BB962C8B-B14F-4D97-AF65-F5344CB8AC3E}">
        <p14:creationId xmlns:p14="http://schemas.microsoft.com/office/powerpoint/2010/main" val="41136996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UY" dirty="0"/>
          </a:p>
        </p:txBody>
      </p:sp>
      <p:sp>
        <p:nvSpPr>
          <p:cNvPr id="4" name="3 Marcador de número de diapositiva"/>
          <p:cNvSpPr>
            <a:spLocks noGrp="1"/>
          </p:cNvSpPr>
          <p:nvPr>
            <p:ph type="sldNum" sz="quarter" idx="10"/>
          </p:nvPr>
        </p:nvSpPr>
        <p:spPr/>
        <p:txBody>
          <a:bodyPr/>
          <a:lstStyle/>
          <a:p>
            <a:fld id="{2E2D7BB6-534B-41F2-9992-1FC2F6A1B439}" type="slidenum">
              <a:rPr lang="es-UY" smtClean="0"/>
              <a:t>20</a:t>
            </a:fld>
            <a:endParaRPr lang="es-UY"/>
          </a:p>
        </p:txBody>
      </p:sp>
    </p:spTree>
    <p:extLst>
      <p:ext uri="{BB962C8B-B14F-4D97-AF65-F5344CB8AC3E}">
        <p14:creationId xmlns:p14="http://schemas.microsoft.com/office/powerpoint/2010/main" val="26198262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UY"/>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UY"/>
          </a:p>
        </p:txBody>
      </p:sp>
      <p:sp>
        <p:nvSpPr>
          <p:cNvPr id="4" name="3 Marcador de fecha"/>
          <p:cNvSpPr>
            <a:spLocks noGrp="1"/>
          </p:cNvSpPr>
          <p:nvPr>
            <p:ph type="dt" sz="half" idx="10"/>
          </p:nvPr>
        </p:nvSpPr>
        <p:spPr/>
        <p:txBody>
          <a:bodyPr/>
          <a:lstStyle/>
          <a:p>
            <a:fld id="{324A050C-94CE-4E26-A2DF-B8DE2142BD8F}" type="datetimeFigureOut">
              <a:rPr lang="es-UY" smtClean="0"/>
              <a:t>28/05/2020</a:t>
            </a:fld>
            <a:endParaRPr lang="es-UY"/>
          </a:p>
        </p:txBody>
      </p:sp>
      <p:sp>
        <p:nvSpPr>
          <p:cNvPr id="5" name="4 Marcador de pie de página"/>
          <p:cNvSpPr>
            <a:spLocks noGrp="1"/>
          </p:cNvSpPr>
          <p:nvPr>
            <p:ph type="ftr" sz="quarter" idx="11"/>
          </p:nvPr>
        </p:nvSpPr>
        <p:spPr/>
        <p:txBody>
          <a:bodyPr/>
          <a:lstStyle/>
          <a:p>
            <a:endParaRPr lang="es-UY"/>
          </a:p>
        </p:txBody>
      </p:sp>
      <p:sp>
        <p:nvSpPr>
          <p:cNvPr id="6" name="5 Marcador de número de diapositiva"/>
          <p:cNvSpPr>
            <a:spLocks noGrp="1"/>
          </p:cNvSpPr>
          <p:nvPr>
            <p:ph type="sldNum" sz="quarter" idx="12"/>
          </p:nvPr>
        </p:nvSpPr>
        <p:spPr/>
        <p:txBody>
          <a:bodyPr/>
          <a:lstStyle/>
          <a:p>
            <a:fld id="{BFE85B54-CEDA-401C-AC17-2CBE643588DD}" type="slidenum">
              <a:rPr lang="es-UY" smtClean="0"/>
              <a:t>‹Nº›</a:t>
            </a:fld>
            <a:endParaRPr lang="es-UY"/>
          </a:p>
        </p:txBody>
      </p:sp>
    </p:spTree>
    <p:extLst>
      <p:ext uri="{BB962C8B-B14F-4D97-AF65-F5344CB8AC3E}">
        <p14:creationId xmlns:p14="http://schemas.microsoft.com/office/powerpoint/2010/main" val="3748297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UY"/>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UY"/>
          </a:p>
        </p:txBody>
      </p:sp>
      <p:sp>
        <p:nvSpPr>
          <p:cNvPr id="4" name="3 Marcador de fecha"/>
          <p:cNvSpPr>
            <a:spLocks noGrp="1"/>
          </p:cNvSpPr>
          <p:nvPr>
            <p:ph type="dt" sz="half" idx="10"/>
          </p:nvPr>
        </p:nvSpPr>
        <p:spPr/>
        <p:txBody>
          <a:bodyPr/>
          <a:lstStyle/>
          <a:p>
            <a:fld id="{324A050C-94CE-4E26-A2DF-B8DE2142BD8F}" type="datetimeFigureOut">
              <a:rPr lang="es-UY" smtClean="0"/>
              <a:t>28/05/2020</a:t>
            </a:fld>
            <a:endParaRPr lang="es-UY"/>
          </a:p>
        </p:txBody>
      </p:sp>
      <p:sp>
        <p:nvSpPr>
          <p:cNvPr id="5" name="4 Marcador de pie de página"/>
          <p:cNvSpPr>
            <a:spLocks noGrp="1"/>
          </p:cNvSpPr>
          <p:nvPr>
            <p:ph type="ftr" sz="quarter" idx="11"/>
          </p:nvPr>
        </p:nvSpPr>
        <p:spPr/>
        <p:txBody>
          <a:bodyPr/>
          <a:lstStyle/>
          <a:p>
            <a:endParaRPr lang="es-UY"/>
          </a:p>
        </p:txBody>
      </p:sp>
      <p:sp>
        <p:nvSpPr>
          <p:cNvPr id="6" name="5 Marcador de número de diapositiva"/>
          <p:cNvSpPr>
            <a:spLocks noGrp="1"/>
          </p:cNvSpPr>
          <p:nvPr>
            <p:ph type="sldNum" sz="quarter" idx="12"/>
          </p:nvPr>
        </p:nvSpPr>
        <p:spPr/>
        <p:txBody>
          <a:bodyPr/>
          <a:lstStyle/>
          <a:p>
            <a:fld id="{BFE85B54-CEDA-401C-AC17-2CBE643588DD}" type="slidenum">
              <a:rPr lang="es-UY" smtClean="0"/>
              <a:t>‹Nº›</a:t>
            </a:fld>
            <a:endParaRPr lang="es-UY"/>
          </a:p>
        </p:txBody>
      </p:sp>
    </p:spTree>
    <p:extLst>
      <p:ext uri="{BB962C8B-B14F-4D97-AF65-F5344CB8AC3E}">
        <p14:creationId xmlns:p14="http://schemas.microsoft.com/office/powerpoint/2010/main" val="7552171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UY"/>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UY"/>
          </a:p>
        </p:txBody>
      </p:sp>
      <p:sp>
        <p:nvSpPr>
          <p:cNvPr id="4" name="3 Marcador de fecha"/>
          <p:cNvSpPr>
            <a:spLocks noGrp="1"/>
          </p:cNvSpPr>
          <p:nvPr>
            <p:ph type="dt" sz="half" idx="10"/>
          </p:nvPr>
        </p:nvSpPr>
        <p:spPr/>
        <p:txBody>
          <a:bodyPr/>
          <a:lstStyle/>
          <a:p>
            <a:fld id="{324A050C-94CE-4E26-A2DF-B8DE2142BD8F}" type="datetimeFigureOut">
              <a:rPr lang="es-UY" smtClean="0"/>
              <a:t>28/05/2020</a:t>
            </a:fld>
            <a:endParaRPr lang="es-UY"/>
          </a:p>
        </p:txBody>
      </p:sp>
      <p:sp>
        <p:nvSpPr>
          <p:cNvPr id="5" name="4 Marcador de pie de página"/>
          <p:cNvSpPr>
            <a:spLocks noGrp="1"/>
          </p:cNvSpPr>
          <p:nvPr>
            <p:ph type="ftr" sz="quarter" idx="11"/>
          </p:nvPr>
        </p:nvSpPr>
        <p:spPr/>
        <p:txBody>
          <a:bodyPr/>
          <a:lstStyle/>
          <a:p>
            <a:endParaRPr lang="es-UY"/>
          </a:p>
        </p:txBody>
      </p:sp>
      <p:sp>
        <p:nvSpPr>
          <p:cNvPr id="6" name="5 Marcador de número de diapositiva"/>
          <p:cNvSpPr>
            <a:spLocks noGrp="1"/>
          </p:cNvSpPr>
          <p:nvPr>
            <p:ph type="sldNum" sz="quarter" idx="12"/>
          </p:nvPr>
        </p:nvSpPr>
        <p:spPr/>
        <p:txBody>
          <a:bodyPr/>
          <a:lstStyle/>
          <a:p>
            <a:fld id="{BFE85B54-CEDA-401C-AC17-2CBE643588DD}" type="slidenum">
              <a:rPr lang="es-UY" smtClean="0"/>
              <a:t>‹Nº›</a:t>
            </a:fld>
            <a:endParaRPr lang="es-UY"/>
          </a:p>
        </p:txBody>
      </p:sp>
    </p:spTree>
    <p:extLst>
      <p:ext uri="{BB962C8B-B14F-4D97-AF65-F5344CB8AC3E}">
        <p14:creationId xmlns:p14="http://schemas.microsoft.com/office/powerpoint/2010/main" val="35062230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UY"/>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UY"/>
          </a:p>
        </p:txBody>
      </p:sp>
      <p:sp>
        <p:nvSpPr>
          <p:cNvPr id="4" name="3 Marcador de fecha"/>
          <p:cNvSpPr>
            <a:spLocks noGrp="1"/>
          </p:cNvSpPr>
          <p:nvPr>
            <p:ph type="dt" sz="half" idx="10"/>
          </p:nvPr>
        </p:nvSpPr>
        <p:spPr/>
        <p:txBody>
          <a:bodyPr/>
          <a:lstStyle/>
          <a:p>
            <a:fld id="{324A050C-94CE-4E26-A2DF-B8DE2142BD8F}" type="datetimeFigureOut">
              <a:rPr lang="es-UY" smtClean="0"/>
              <a:t>28/05/2020</a:t>
            </a:fld>
            <a:endParaRPr lang="es-UY"/>
          </a:p>
        </p:txBody>
      </p:sp>
      <p:sp>
        <p:nvSpPr>
          <p:cNvPr id="5" name="4 Marcador de pie de página"/>
          <p:cNvSpPr>
            <a:spLocks noGrp="1"/>
          </p:cNvSpPr>
          <p:nvPr>
            <p:ph type="ftr" sz="quarter" idx="11"/>
          </p:nvPr>
        </p:nvSpPr>
        <p:spPr/>
        <p:txBody>
          <a:bodyPr/>
          <a:lstStyle/>
          <a:p>
            <a:endParaRPr lang="es-UY"/>
          </a:p>
        </p:txBody>
      </p:sp>
      <p:sp>
        <p:nvSpPr>
          <p:cNvPr id="6" name="5 Marcador de número de diapositiva"/>
          <p:cNvSpPr>
            <a:spLocks noGrp="1"/>
          </p:cNvSpPr>
          <p:nvPr>
            <p:ph type="sldNum" sz="quarter" idx="12"/>
          </p:nvPr>
        </p:nvSpPr>
        <p:spPr/>
        <p:txBody>
          <a:bodyPr/>
          <a:lstStyle/>
          <a:p>
            <a:fld id="{BFE85B54-CEDA-401C-AC17-2CBE643588DD}" type="slidenum">
              <a:rPr lang="es-UY" smtClean="0"/>
              <a:t>‹Nº›</a:t>
            </a:fld>
            <a:endParaRPr lang="es-UY"/>
          </a:p>
        </p:txBody>
      </p:sp>
    </p:spTree>
    <p:extLst>
      <p:ext uri="{BB962C8B-B14F-4D97-AF65-F5344CB8AC3E}">
        <p14:creationId xmlns:p14="http://schemas.microsoft.com/office/powerpoint/2010/main" val="30387352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UY"/>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324A050C-94CE-4E26-A2DF-B8DE2142BD8F}" type="datetimeFigureOut">
              <a:rPr lang="es-UY" smtClean="0"/>
              <a:t>28/05/2020</a:t>
            </a:fld>
            <a:endParaRPr lang="es-UY"/>
          </a:p>
        </p:txBody>
      </p:sp>
      <p:sp>
        <p:nvSpPr>
          <p:cNvPr id="5" name="4 Marcador de pie de página"/>
          <p:cNvSpPr>
            <a:spLocks noGrp="1"/>
          </p:cNvSpPr>
          <p:nvPr>
            <p:ph type="ftr" sz="quarter" idx="11"/>
          </p:nvPr>
        </p:nvSpPr>
        <p:spPr/>
        <p:txBody>
          <a:bodyPr/>
          <a:lstStyle/>
          <a:p>
            <a:endParaRPr lang="es-UY"/>
          </a:p>
        </p:txBody>
      </p:sp>
      <p:sp>
        <p:nvSpPr>
          <p:cNvPr id="6" name="5 Marcador de número de diapositiva"/>
          <p:cNvSpPr>
            <a:spLocks noGrp="1"/>
          </p:cNvSpPr>
          <p:nvPr>
            <p:ph type="sldNum" sz="quarter" idx="12"/>
          </p:nvPr>
        </p:nvSpPr>
        <p:spPr/>
        <p:txBody>
          <a:bodyPr/>
          <a:lstStyle/>
          <a:p>
            <a:fld id="{BFE85B54-CEDA-401C-AC17-2CBE643588DD}" type="slidenum">
              <a:rPr lang="es-UY" smtClean="0"/>
              <a:t>‹Nº›</a:t>
            </a:fld>
            <a:endParaRPr lang="es-UY"/>
          </a:p>
        </p:txBody>
      </p:sp>
    </p:spTree>
    <p:extLst>
      <p:ext uri="{BB962C8B-B14F-4D97-AF65-F5344CB8AC3E}">
        <p14:creationId xmlns:p14="http://schemas.microsoft.com/office/powerpoint/2010/main" val="18056398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UY"/>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UY"/>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UY"/>
          </a:p>
        </p:txBody>
      </p:sp>
      <p:sp>
        <p:nvSpPr>
          <p:cNvPr id="5" name="4 Marcador de fecha"/>
          <p:cNvSpPr>
            <a:spLocks noGrp="1"/>
          </p:cNvSpPr>
          <p:nvPr>
            <p:ph type="dt" sz="half" idx="10"/>
          </p:nvPr>
        </p:nvSpPr>
        <p:spPr/>
        <p:txBody>
          <a:bodyPr/>
          <a:lstStyle/>
          <a:p>
            <a:fld id="{324A050C-94CE-4E26-A2DF-B8DE2142BD8F}" type="datetimeFigureOut">
              <a:rPr lang="es-UY" smtClean="0"/>
              <a:t>28/05/2020</a:t>
            </a:fld>
            <a:endParaRPr lang="es-UY"/>
          </a:p>
        </p:txBody>
      </p:sp>
      <p:sp>
        <p:nvSpPr>
          <p:cNvPr id="6" name="5 Marcador de pie de página"/>
          <p:cNvSpPr>
            <a:spLocks noGrp="1"/>
          </p:cNvSpPr>
          <p:nvPr>
            <p:ph type="ftr" sz="quarter" idx="11"/>
          </p:nvPr>
        </p:nvSpPr>
        <p:spPr/>
        <p:txBody>
          <a:bodyPr/>
          <a:lstStyle/>
          <a:p>
            <a:endParaRPr lang="es-UY"/>
          </a:p>
        </p:txBody>
      </p:sp>
      <p:sp>
        <p:nvSpPr>
          <p:cNvPr id="7" name="6 Marcador de número de diapositiva"/>
          <p:cNvSpPr>
            <a:spLocks noGrp="1"/>
          </p:cNvSpPr>
          <p:nvPr>
            <p:ph type="sldNum" sz="quarter" idx="12"/>
          </p:nvPr>
        </p:nvSpPr>
        <p:spPr/>
        <p:txBody>
          <a:bodyPr/>
          <a:lstStyle/>
          <a:p>
            <a:fld id="{BFE85B54-CEDA-401C-AC17-2CBE643588DD}" type="slidenum">
              <a:rPr lang="es-UY" smtClean="0"/>
              <a:t>‹Nº›</a:t>
            </a:fld>
            <a:endParaRPr lang="es-UY"/>
          </a:p>
        </p:txBody>
      </p:sp>
    </p:spTree>
    <p:extLst>
      <p:ext uri="{BB962C8B-B14F-4D97-AF65-F5344CB8AC3E}">
        <p14:creationId xmlns:p14="http://schemas.microsoft.com/office/powerpoint/2010/main" val="25273952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UY"/>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UY"/>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UY"/>
          </a:p>
        </p:txBody>
      </p:sp>
      <p:sp>
        <p:nvSpPr>
          <p:cNvPr id="7" name="6 Marcador de fecha"/>
          <p:cNvSpPr>
            <a:spLocks noGrp="1"/>
          </p:cNvSpPr>
          <p:nvPr>
            <p:ph type="dt" sz="half" idx="10"/>
          </p:nvPr>
        </p:nvSpPr>
        <p:spPr/>
        <p:txBody>
          <a:bodyPr/>
          <a:lstStyle/>
          <a:p>
            <a:fld id="{324A050C-94CE-4E26-A2DF-B8DE2142BD8F}" type="datetimeFigureOut">
              <a:rPr lang="es-UY" smtClean="0"/>
              <a:t>28/05/2020</a:t>
            </a:fld>
            <a:endParaRPr lang="es-UY"/>
          </a:p>
        </p:txBody>
      </p:sp>
      <p:sp>
        <p:nvSpPr>
          <p:cNvPr id="8" name="7 Marcador de pie de página"/>
          <p:cNvSpPr>
            <a:spLocks noGrp="1"/>
          </p:cNvSpPr>
          <p:nvPr>
            <p:ph type="ftr" sz="quarter" idx="11"/>
          </p:nvPr>
        </p:nvSpPr>
        <p:spPr/>
        <p:txBody>
          <a:bodyPr/>
          <a:lstStyle/>
          <a:p>
            <a:endParaRPr lang="es-UY"/>
          </a:p>
        </p:txBody>
      </p:sp>
      <p:sp>
        <p:nvSpPr>
          <p:cNvPr id="9" name="8 Marcador de número de diapositiva"/>
          <p:cNvSpPr>
            <a:spLocks noGrp="1"/>
          </p:cNvSpPr>
          <p:nvPr>
            <p:ph type="sldNum" sz="quarter" idx="12"/>
          </p:nvPr>
        </p:nvSpPr>
        <p:spPr/>
        <p:txBody>
          <a:bodyPr/>
          <a:lstStyle/>
          <a:p>
            <a:fld id="{BFE85B54-CEDA-401C-AC17-2CBE643588DD}" type="slidenum">
              <a:rPr lang="es-UY" smtClean="0"/>
              <a:t>‹Nº›</a:t>
            </a:fld>
            <a:endParaRPr lang="es-UY"/>
          </a:p>
        </p:txBody>
      </p:sp>
    </p:spTree>
    <p:extLst>
      <p:ext uri="{BB962C8B-B14F-4D97-AF65-F5344CB8AC3E}">
        <p14:creationId xmlns:p14="http://schemas.microsoft.com/office/powerpoint/2010/main" val="38125132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UY"/>
          </a:p>
        </p:txBody>
      </p:sp>
      <p:sp>
        <p:nvSpPr>
          <p:cNvPr id="3" name="2 Marcador de fecha"/>
          <p:cNvSpPr>
            <a:spLocks noGrp="1"/>
          </p:cNvSpPr>
          <p:nvPr>
            <p:ph type="dt" sz="half" idx="10"/>
          </p:nvPr>
        </p:nvSpPr>
        <p:spPr/>
        <p:txBody>
          <a:bodyPr/>
          <a:lstStyle/>
          <a:p>
            <a:fld id="{324A050C-94CE-4E26-A2DF-B8DE2142BD8F}" type="datetimeFigureOut">
              <a:rPr lang="es-UY" smtClean="0"/>
              <a:t>28/05/2020</a:t>
            </a:fld>
            <a:endParaRPr lang="es-UY"/>
          </a:p>
        </p:txBody>
      </p:sp>
      <p:sp>
        <p:nvSpPr>
          <p:cNvPr id="4" name="3 Marcador de pie de página"/>
          <p:cNvSpPr>
            <a:spLocks noGrp="1"/>
          </p:cNvSpPr>
          <p:nvPr>
            <p:ph type="ftr" sz="quarter" idx="11"/>
          </p:nvPr>
        </p:nvSpPr>
        <p:spPr/>
        <p:txBody>
          <a:bodyPr/>
          <a:lstStyle/>
          <a:p>
            <a:endParaRPr lang="es-UY"/>
          </a:p>
        </p:txBody>
      </p:sp>
      <p:sp>
        <p:nvSpPr>
          <p:cNvPr id="5" name="4 Marcador de número de diapositiva"/>
          <p:cNvSpPr>
            <a:spLocks noGrp="1"/>
          </p:cNvSpPr>
          <p:nvPr>
            <p:ph type="sldNum" sz="quarter" idx="12"/>
          </p:nvPr>
        </p:nvSpPr>
        <p:spPr/>
        <p:txBody>
          <a:bodyPr/>
          <a:lstStyle/>
          <a:p>
            <a:fld id="{BFE85B54-CEDA-401C-AC17-2CBE643588DD}" type="slidenum">
              <a:rPr lang="es-UY" smtClean="0"/>
              <a:t>‹Nº›</a:t>
            </a:fld>
            <a:endParaRPr lang="es-UY"/>
          </a:p>
        </p:txBody>
      </p:sp>
    </p:spTree>
    <p:extLst>
      <p:ext uri="{BB962C8B-B14F-4D97-AF65-F5344CB8AC3E}">
        <p14:creationId xmlns:p14="http://schemas.microsoft.com/office/powerpoint/2010/main" val="12233209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324A050C-94CE-4E26-A2DF-B8DE2142BD8F}" type="datetimeFigureOut">
              <a:rPr lang="es-UY" smtClean="0"/>
              <a:t>28/05/2020</a:t>
            </a:fld>
            <a:endParaRPr lang="es-UY"/>
          </a:p>
        </p:txBody>
      </p:sp>
      <p:sp>
        <p:nvSpPr>
          <p:cNvPr id="3" name="2 Marcador de pie de página"/>
          <p:cNvSpPr>
            <a:spLocks noGrp="1"/>
          </p:cNvSpPr>
          <p:nvPr>
            <p:ph type="ftr" sz="quarter" idx="11"/>
          </p:nvPr>
        </p:nvSpPr>
        <p:spPr/>
        <p:txBody>
          <a:bodyPr/>
          <a:lstStyle/>
          <a:p>
            <a:endParaRPr lang="es-UY"/>
          </a:p>
        </p:txBody>
      </p:sp>
      <p:sp>
        <p:nvSpPr>
          <p:cNvPr id="4" name="3 Marcador de número de diapositiva"/>
          <p:cNvSpPr>
            <a:spLocks noGrp="1"/>
          </p:cNvSpPr>
          <p:nvPr>
            <p:ph type="sldNum" sz="quarter" idx="12"/>
          </p:nvPr>
        </p:nvSpPr>
        <p:spPr/>
        <p:txBody>
          <a:bodyPr/>
          <a:lstStyle/>
          <a:p>
            <a:fld id="{BFE85B54-CEDA-401C-AC17-2CBE643588DD}" type="slidenum">
              <a:rPr lang="es-UY" smtClean="0"/>
              <a:t>‹Nº›</a:t>
            </a:fld>
            <a:endParaRPr lang="es-UY"/>
          </a:p>
        </p:txBody>
      </p:sp>
    </p:spTree>
    <p:extLst>
      <p:ext uri="{BB962C8B-B14F-4D97-AF65-F5344CB8AC3E}">
        <p14:creationId xmlns:p14="http://schemas.microsoft.com/office/powerpoint/2010/main" val="16409547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UY"/>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UY"/>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324A050C-94CE-4E26-A2DF-B8DE2142BD8F}" type="datetimeFigureOut">
              <a:rPr lang="es-UY" smtClean="0"/>
              <a:t>28/05/2020</a:t>
            </a:fld>
            <a:endParaRPr lang="es-UY"/>
          </a:p>
        </p:txBody>
      </p:sp>
      <p:sp>
        <p:nvSpPr>
          <p:cNvPr id="6" name="5 Marcador de pie de página"/>
          <p:cNvSpPr>
            <a:spLocks noGrp="1"/>
          </p:cNvSpPr>
          <p:nvPr>
            <p:ph type="ftr" sz="quarter" idx="11"/>
          </p:nvPr>
        </p:nvSpPr>
        <p:spPr/>
        <p:txBody>
          <a:bodyPr/>
          <a:lstStyle/>
          <a:p>
            <a:endParaRPr lang="es-UY"/>
          </a:p>
        </p:txBody>
      </p:sp>
      <p:sp>
        <p:nvSpPr>
          <p:cNvPr id="7" name="6 Marcador de número de diapositiva"/>
          <p:cNvSpPr>
            <a:spLocks noGrp="1"/>
          </p:cNvSpPr>
          <p:nvPr>
            <p:ph type="sldNum" sz="quarter" idx="12"/>
          </p:nvPr>
        </p:nvSpPr>
        <p:spPr/>
        <p:txBody>
          <a:bodyPr/>
          <a:lstStyle/>
          <a:p>
            <a:fld id="{BFE85B54-CEDA-401C-AC17-2CBE643588DD}" type="slidenum">
              <a:rPr lang="es-UY" smtClean="0"/>
              <a:t>‹Nº›</a:t>
            </a:fld>
            <a:endParaRPr lang="es-UY"/>
          </a:p>
        </p:txBody>
      </p:sp>
    </p:spTree>
    <p:extLst>
      <p:ext uri="{BB962C8B-B14F-4D97-AF65-F5344CB8AC3E}">
        <p14:creationId xmlns:p14="http://schemas.microsoft.com/office/powerpoint/2010/main" val="296629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UY"/>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UY"/>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324A050C-94CE-4E26-A2DF-B8DE2142BD8F}" type="datetimeFigureOut">
              <a:rPr lang="es-UY" smtClean="0"/>
              <a:t>28/05/2020</a:t>
            </a:fld>
            <a:endParaRPr lang="es-UY"/>
          </a:p>
        </p:txBody>
      </p:sp>
      <p:sp>
        <p:nvSpPr>
          <p:cNvPr id="6" name="5 Marcador de pie de página"/>
          <p:cNvSpPr>
            <a:spLocks noGrp="1"/>
          </p:cNvSpPr>
          <p:nvPr>
            <p:ph type="ftr" sz="quarter" idx="11"/>
          </p:nvPr>
        </p:nvSpPr>
        <p:spPr/>
        <p:txBody>
          <a:bodyPr/>
          <a:lstStyle/>
          <a:p>
            <a:endParaRPr lang="es-UY"/>
          </a:p>
        </p:txBody>
      </p:sp>
      <p:sp>
        <p:nvSpPr>
          <p:cNvPr id="7" name="6 Marcador de número de diapositiva"/>
          <p:cNvSpPr>
            <a:spLocks noGrp="1"/>
          </p:cNvSpPr>
          <p:nvPr>
            <p:ph type="sldNum" sz="quarter" idx="12"/>
          </p:nvPr>
        </p:nvSpPr>
        <p:spPr/>
        <p:txBody>
          <a:bodyPr/>
          <a:lstStyle/>
          <a:p>
            <a:fld id="{BFE85B54-CEDA-401C-AC17-2CBE643588DD}" type="slidenum">
              <a:rPr lang="es-UY" smtClean="0"/>
              <a:t>‹Nº›</a:t>
            </a:fld>
            <a:endParaRPr lang="es-UY"/>
          </a:p>
        </p:txBody>
      </p:sp>
    </p:spTree>
    <p:extLst>
      <p:ext uri="{BB962C8B-B14F-4D97-AF65-F5344CB8AC3E}">
        <p14:creationId xmlns:p14="http://schemas.microsoft.com/office/powerpoint/2010/main" val="5370071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UY"/>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UY"/>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4A050C-94CE-4E26-A2DF-B8DE2142BD8F}" type="datetimeFigureOut">
              <a:rPr lang="es-UY" smtClean="0"/>
              <a:t>28/05/2020</a:t>
            </a:fld>
            <a:endParaRPr lang="es-UY"/>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UY"/>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E85B54-CEDA-401C-AC17-2CBE643588DD}" type="slidenum">
              <a:rPr lang="es-UY" smtClean="0"/>
              <a:t>‹Nº›</a:t>
            </a:fld>
            <a:endParaRPr lang="es-UY"/>
          </a:p>
        </p:txBody>
      </p:sp>
    </p:spTree>
    <p:extLst>
      <p:ext uri="{BB962C8B-B14F-4D97-AF65-F5344CB8AC3E}">
        <p14:creationId xmlns:p14="http://schemas.microsoft.com/office/powerpoint/2010/main" val="2073950539"/>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UY"/>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mailto:478634@notificacionespoderjudicial.gub.uy"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5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600" y="698451"/>
            <a:ext cx="7272809" cy="5063032"/>
          </a:xfrm>
          <a:prstGeom prst="rect">
            <a:avLst/>
          </a:prstGeom>
          <a:ln>
            <a:noFill/>
          </a:ln>
          <a:effectLst>
            <a:reflection blurRad="6350" stA="50000" endA="300" endPos="90000" dist="50800" dir="5400000" sy="-100000" algn="bl" rotWithShape="0"/>
          </a:effectLst>
          <a:scene3d>
            <a:camera prst="orthographicFront">
              <a:rot lat="0" lon="0" rev="0"/>
            </a:camera>
            <a:lightRig rig="contrasting" dir="t">
              <a:rot lat="0" lon="0" rev="7800000"/>
            </a:lightRig>
          </a:scene3d>
          <a:sp3d>
            <a:bevelT w="139700" h="139700"/>
          </a:sp3d>
        </p:spPr>
      </p:pic>
      <p:sp>
        <p:nvSpPr>
          <p:cNvPr id="2" name="1 Título"/>
          <p:cNvSpPr>
            <a:spLocks noGrp="1"/>
          </p:cNvSpPr>
          <p:nvPr>
            <p:ph type="ctrTitle"/>
          </p:nvPr>
        </p:nvSpPr>
        <p:spPr>
          <a:xfrm>
            <a:off x="611560" y="260649"/>
            <a:ext cx="8136904" cy="2304256"/>
          </a:xfrm>
        </p:spPr>
        <p:txBody>
          <a:bodyPr>
            <a:normAutofit/>
          </a:bodyPr>
          <a:lstStyle/>
          <a:p>
            <a:pPr algn="r"/>
            <a:r>
              <a:rPr lang="es-UY" sz="1800" b="1" i="1" u="sng" dirty="0" smtClean="0">
                <a:solidFill>
                  <a:schemeClr val="accent2">
                    <a:lumMod val="75000"/>
                  </a:schemeClr>
                </a:solidFill>
              </a:rPr>
              <a:t/>
            </a:r>
            <a:br>
              <a:rPr lang="es-UY" sz="1800" b="1" i="1" u="sng" dirty="0" smtClean="0">
                <a:solidFill>
                  <a:schemeClr val="accent2">
                    <a:lumMod val="75000"/>
                  </a:schemeClr>
                </a:solidFill>
              </a:rPr>
            </a:br>
            <a:endParaRPr lang="es-UY" sz="1800" b="1" i="1" u="sng" dirty="0">
              <a:solidFill>
                <a:schemeClr val="accent2">
                  <a:lumMod val="75000"/>
                </a:schemeClr>
              </a:solidFill>
            </a:endParaRPr>
          </a:p>
        </p:txBody>
      </p:sp>
      <p:sp>
        <p:nvSpPr>
          <p:cNvPr id="3" name="2 Subtítulo"/>
          <p:cNvSpPr>
            <a:spLocks noGrp="1"/>
          </p:cNvSpPr>
          <p:nvPr>
            <p:ph type="subTitle" idx="1"/>
          </p:nvPr>
        </p:nvSpPr>
        <p:spPr>
          <a:xfrm>
            <a:off x="1043608" y="260648"/>
            <a:ext cx="7128792" cy="1152128"/>
          </a:xfrm>
        </p:spPr>
        <p:txBody>
          <a:bodyPr>
            <a:normAutofit fontScale="32500" lnSpcReduction="20000"/>
          </a:bodyPr>
          <a:lstStyle/>
          <a:p>
            <a:endParaRPr lang="es-UY" sz="5400" dirty="0" smtClean="0">
              <a:solidFill>
                <a:schemeClr val="accent2">
                  <a:lumMod val="75000"/>
                </a:schemeClr>
              </a:solidFill>
            </a:endParaRPr>
          </a:p>
          <a:p>
            <a:r>
              <a:rPr lang="es-UY" sz="16000" i="1" dirty="0" smtClean="0">
                <a:solidFill>
                  <a:schemeClr val="accent2">
                    <a:lumMod val="75000"/>
                  </a:schemeClr>
                </a:solidFill>
                <a:latin typeface="Adobe Arabic" pitchFamily="18" charset="-78"/>
                <a:cs typeface="Adobe Arabic" pitchFamily="18" charset="-78"/>
              </a:rPr>
              <a:t>                MEDIDAS CAUTELAES</a:t>
            </a:r>
          </a:p>
          <a:p>
            <a:pPr algn="r"/>
            <a:endParaRPr lang="es-UY" sz="2600" b="1" i="1" dirty="0">
              <a:solidFill>
                <a:schemeClr val="accent2">
                  <a:lumMod val="75000"/>
                </a:schemeClr>
              </a:solidFill>
              <a:latin typeface="Adobe Arabic" pitchFamily="18" charset="-78"/>
              <a:cs typeface="Adobe Arabic" pitchFamily="18" charset="-78"/>
            </a:endParaRPr>
          </a:p>
        </p:txBody>
      </p:sp>
      <p:sp>
        <p:nvSpPr>
          <p:cNvPr id="5" name="4 Rectángulo"/>
          <p:cNvSpPr/>
          <p:nvPr/>
        </p:nvSpPr>
        <p:spPr>
          <a:xfrm>
            <a:off x="2411760" y="3933055"/>
            <a:ext cx="5904656" cy="923330"/>
          </a:xfrm>
          <a:prstGeom prst="rect">
            <a:avLst/>
          </a:prstGeom>
        </p:spPr>
        <p:txBody>
          <a:bodyPr wrap="square">
            <a:spAutoFit/>
          </a:bodyPr>
          <a:lstStyle/>
          <a:p>
            <a:pPr algn="r"/>
            <a:endParaRPr lang="es-UY" i="1" dirty="0" smtClean="0">
              <a:solidFill>
                <a:schemeClr val="accent2">
                  <a:lumMod val="75000"/>
                </a:schemeClr>
              </a:solidFill>
              <a:latin typeface="Adobe Arabic" pitchFamily="18" charset="-78"/>
              <a:cs typeface="Adobe Arabic" pitchFamily="18" charset="-78"/>
            </a:endParaRPr>
          </a:p>
          <a:p>
            <a:pPr algn="r"/>
            <a:endParaRPr lang="es-UY" i="1" dirty="0">
              <a:solidFill>
                <a:schemeClr val="accent2">
                  <a:lumMod val="75000"/>
                </a:schemeClr>
              </a:solidFill>
              <a:latin typeface="Adobe Arabic" pitchFamily="18" charset="-78"/>
              <a:cs typeface="Adobe Arabic" pitchFamily="18" charset="-78"/>
            </a:endParaRPr>
          </a:p>
          <a:p>
            <a:pPr algn="r"/>
            <a:endParaRPr lang="es-UY" i="1" dirty="0" smtClean="0">
              <a:solidFill>
                <a:schemeClr val="accent2">
                  <a:lumMod val="75000"/>
                </a:schemeClr>
              </a:solidFill>
              <a:latin typeface="Adobe Arabic" pitchFamily="18" charset="-78"/>
              <a:cs typeface="Adobe Arabic" pitchFamily="18" charset="-78"/>
            </a:endParaRPr>
          </a:p>
        </p:txBody>
      </p:sp>
      <p:sp>
        <p:nvSpPr>
          <p:cNvPr id="7" name="6 Rectángulo"/>
          <p:cNvSpPr/>
          <p:nvPr/>
        </p:nvSpPr>
        <p:spPr>
          <a:xfrm>
            <a:off x="2286000" y="2967335"/>
            <a:ext cx="4572000" cy="2862322"/>
          </a:xfrm>
          <a:prstGeom prst="rect">
            <a:avLst/>
          </a:prstGeom>
        </p:spPr>
        <p:txBody>
          <a:bodyPr>
            <a:spAutoFit/>
          </a:bodyPr>
          <a:lstStyle/>
          <a:p>
            <a:pPr algn="r"/>
            <a:endParaRPr lang="es-UY" i="1" dirty="0" smtClean="0">
              <a:solidFill>
                <a:schemeClr val="accent2">
                  <a:lumMod val="75000"/>
                </a:schemeClr>
              </a:solidFill>
              <a:latin typeface="Adobe Arabic" pitchFamily="18" charset="-78"/>
              <a:cs typeface="Adobe Arabic" pitchFamily="18" charset="-78"/>
            </a:endParaRPr>
          </a:p>
          <a:p>
            <a:pPr algn="r"/>
            <a:endParaRPr lang="es-UY" i="1" dirty="0">
              <a:solidFill>
                <a:schemeClr val="accent2">
                  <a:lumMod val="75000"/>
                </a:schemeClr>
              </a:solidFill>
              <a:latin typeface="Adobe Arabic" pitchFamily="18" charset="-78"/>
              <a:cs typeface="Adobe Arabic" pitchFamily="18" charset="-78"/>
            </a:endParaRPr>
          </a:p>
          <a:p>
            <a:pPr algn="r"/>
            <a:endParaRPr lang="es-UY" i="1" dirty="0" smtClean="0">
              <a:solidFill>
                <a:schemeClr val="accent2">
                  <a:lumMod val="75000"/>
                </a:schemeClr>
              </a:solidFill>
              <a:latin typeface="Adobe Arabic" pitchFamily="18" charset="-78"/>
              <a:cs typeface="Adobe Arabic" pitchFamily="18" charset="-78"/>
            </a:endParaRPr>
          </a:p>
          <a:p>
            <a:pPr algn="r"/>
            <a:endParaRPr lang="es-UY" i="1" dirty="0">
              <a:solidFill>
                <a:schemeClr val="accent2">
                  <a:lumMod val="75000"/>
                </a:schemeClr>
              </a:solidFill>
              <a:latin typeface="Adobe Arabic" pitchFamily="18" charset="-78"/>
              <a:cs typeface="Adobe Arabic" pitchFamily="18" charset="-78"/>
            </a:endParaRPr>
          </a:p>
          <a:p>
            <a:pPr algn="r"/>
            <a:endParaRPr lang="es-UY" i="1" dirty="0" smtClean="0">
              <a:solidFill>
                <a:schemeClr val="accent2">
                  <a:lumMod val="75000"/>
                </a:schemeClr>
              </a:solidFill>
              <a:latin typeface="Adobe Arabic" pitchFamily="18" charset="-78"/>
              <a:cs typeface="Adobe Arabic" pitchFamily="18" charset="-78"/>
            </a:endParaRPr>
          </a:p>
          <a:p>
            <a:pPr algn="r"/>
            <a:endParaRPr lang="es-UY" i="1" dirty="0">
              <a:solidFill>
                <a:schemeClr val="accent2">
                  <a:lumMod val="75000"/>
                </a:schemeClr>
              </a:solidFill>
              <a:latin typeface="Adobe Arabic" pitchFamily="18" charset="-78"/>
              <a:cs typeface="Adobe Arabic" pitchFamily="18" charset="-78"/>
            </a:endParaRPr>
          </a:p>
          <a:p>
            <a:pPr algn="r"/>
            <a:endParaRPr lang="es-UY" i="1" dirty="0" smtClean="0">
              <a:solidFill>
                <a:schemeClr val="accent2">
                  <a:lumMod val="75000"/>
                </a:schemeClr>
              </a:solidFill>
              <a:latin typeface="Adobe Arabic" pitchFamily="18" charset="-78"/>
              <a:cs typeface="Adobe Arabic" pitchFamily="18" charset="-78"/>
            </a:endParaRPr>
          </a:p>
          <a:p>
            <a:pPr algn="r"/>
            <a:r>
              <a:rPr lang="es-UY" i="1" dirty="0" smtClean="0">
                <a:solidFill>
                  <a:schemeClr val="accent2">
                    <a:lumMod val="75000"/>
                  </a:schemeClr>
                </a:solidFill>
                <a:latin typeface="Adobe Arabic" pitchFamily="18" charset="-78"/>
                <a:cs typeface="Adobe Arabic" pitchFamily="18" charset="-78"/>
              </a:rPr>
              <a:t>Técnica </a:t>
            </a:r>
            <a:r>
              <a:rPr lang="es-UY" i="1" dirty="0">
                <a:solidFill>
                  <a:schemeClr val="accent2">
                    <a:lumMod val="75000"/>
                  </a:schemeClr>
                </a:solidFill>
                <a:latin typeface="Adobe Arabic" pitchFamily="18" charset="-78"/>
                <a:cs typeface="Adobe Arabic" pitchFamily="18" charset="-78"/>
              </a:rPr>
              <a:t>Forense I  2020</a:t>
            </a:r>
          </a:p>
          <a:p>
            <a:pPr algn="r"/>
            <a:r>
              <a:rPr lang="es-UY" i="1" dirty="0">
                <a:solidFill>
                  <a:schemeClr val="accent2">
                    <a:lumMod val="75000"/>
                  </a:schemeClr>
                </a:solidFill>
                <a:latin typeface="Adobe Arabic" pitchFamily="18" charset="-78"/>
                <a:cs typeface="Adobe Arabic" pitchFamily="18" charset="-78"/>
              </a:rPr>
              <a:t>Grupo Dra.Esc.Rossana Basso</a:t>
            </a:r>
          </a:p>
          <a:p>
            <a:pPr algn="r"/>
            <a:r>
              <a:rPr lang="es-UY" i="1" dirty="0">
                <a:solidFill>
                  <a:schemeClr val="accent2">
                    <a:lumMod val="75000"/>
                  </a:schemeClr>
                </a:solidFill>
                <a:latin typeface="Adobe Arabic" pitchFamily="18" charset="-78"/>
                <a:cs typeface="Adobe Arabic" pitchFamily="18" charset="-78"/>
              </a:rPr>
              <a:t>Aspirante. Dra. María Farías Moraña</a:t>
            </a:r>
          </a:p>
        </p:txBody>
      </p:sp>
    </p:spTree>
    <p:extLst>
      <p:ext uri="{BB962C8B-B14F-4D97-AF65-F5344CB8AC3E}">
        <p14:creationId xmlns:p14="http://schemas.microsoft.com/office/powerpoint/2010/main" val="4500998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706090"/>
          </a:xfrm>
        </p:spPr>
        <p:txBody>
          <a:bodyPr>
            <a:normAutofit/>
          </a:bodyPr>
          <a:lstStyle/>
          <a:p>
            <a:r>
              <a:rPr lang="es-UY" sz="3200" dirty="0" smtClean="0">
                <a:solidFill>
                  <a:schemeClr val="accent2">
                    <a:lumMod val="75000"/>
                  </a:schemeClr>
                </a:solidFill>
                <a:latin typeface="Adobe Arabic" pitchFamily="18" charset="-78"/>
                <a:cs typeface="Adobe Arabic" pitchFamily="18" charset="-78"/>
              </a:rPr>
              <a:t>MEDIDAS PROVISIONALES Y ANTICIPADAS</a:t>
            </a:r>
            <a:endParaRPr lang="es-UY" sz="3200" dirty="0">
              <a:solidFill>
                <a:schemeClr val="accent2">
                  <a:lumMod val="75000"/>
                </a:schemeClr>
              </a:solidFill>
              <a:latin typeface="Adobe Arabic" pitchFamily="18" charset="-78"/>
              <a:cs typeface="Adobe Arabic" pitchFamily="18" charset="-78"/>
            </a:endParaRPr>
          </a:p>
        </p:txBody>
      </p:sp>
      <p:sp>
        <p:nvSpPr>
          <p:cNvPr id="3" name="2 Marcador de contenido"/>
          <p:cNvSpPr>
            <a:spLocks noGrp="1"/>
          </p:cNvSpPr>
          <p:nvPr>
            <p:ph idx="1"/>
          </p:nvPr>
        </p:nvSpPr>
        <p:spPr>
          <a:xfrm>
            <a:off x="457200" y="1628800"/>
            <a:ext cx="8229600" cy="4497363"/>
          </a:xfrm>
        </p:spPr>
        <p:txBody>
          <a:bodyPr>
            <a:normAutofit/>
          </a:bodyPr>
          <a:lstStyle/>
          <a:p>
            <a:pPr indent="342900" algn="just">
              <a:lnSpc>
                <a:spcPct val="170000"/>
              </a:lnSpc>
            </a:pPr>
            <a:r>
              <a:rPr lang="es-ES" sz="1800" b="1" i="1" dirty="0" smtClean="0">
                <a:solidFill>
                  <a:schemeClr val="accent2">
                    <a:lumMod val="75000"/>
                  </a:schemeClr>
                </a:solidFill>
                <a:latin typeface="Adobe Arabic" pitchFamily="18" charset="-78"/>
                <a:cs typeface="Adobe Arabic" pitchFamily="18" charset="-78"/>
              </a:rPr>
              <a:t>Artículo </a:t>
            </a:r>
            <a:r>
              <a:rPr lang="es-ES" sz="1800" b="1" i="1" dirty="0">
                <a:solidFill>
                  <a:schemeClr val="accent2">
                    <a:lumMod val="75000"/>
                  </a:schemeClr>
                </a:solidFill>
                <a:latin typeface="Adobe Arabic" pitchFamily="18" charset="-78"/>
                <a:cs typeface="Adobe Arabic" pitchFamily="18" charset="-78"/>
              </a:rPr>
              <a:t>317. Medidas provisionales y anticipadas.-</a:t>
            </a:r>
            <a:endParaRPr lang="es-UY" sz="1800" dirty="0">
              <a:solidFill>
                <a:schemeClr val="accent2">
                  <a:lumMod val="75000"/>
                </a:schemeClr>
              </a:solidFill>
              <a:latin typeface="Adobe Arabic" pitchFamily="18" charset="-78"/>
              <a:cs typeface="Adobe Arabic" pitchFamily="18" charset="-78"/>
            </a:endParaRPr>
          </a:p>
          <a:p>
            <a:pPr indent="342900" algn="just">
              <a:lnSpc>
                <a:spcPct val="170000"/>
              </a:lnSpc>
            </a:pPr>
            <a:r>
              <a:rPr lang="es-ES" sz="1200" dirty="0">
                <a:latin typeface="Times New Roman" pitchFamily="18" charset="0"/>
                <a:cs typeface="Times New Roman" pitchFamily="18" charset="0"/>
              </a:rPr>
              <a:t>317.1 Fuera de los casos regulados en los artículos anteriores, </a:t>
            </a:r>
            <a:r>
              <a:rPr lang="es-ES" sz="1200" b="1" dirty="0">
                <a:latin typeface="Times New Roman" pitchFamily="18" charset="0"/>
                <a:cs typeface="Times New Roman" pitchFamily="18" charset="0"/>
              </a:rPr>
              <a:t>podrá el tribunal adoptar las medidas provisionales que juzgue adecuadas o anticipar la realización de determinadas diligencias, para evitar que se cause a la parte, antes de la sentencia, una lesión grave o de difícil reparación o para asegurar provisionalmente la decisión sobre el fondo</a:t>
            </a:r>
            <a:r>
              <a:rPr lang="es-ES" sz="1200" dirty="0">
                <a:latin typeface="Times New Roman" pitchFamily="18" charset="0"/>
                <a:cs typeface="Times New Roman" pitchFamily="18" charset="0"/>
              </a:rPr>
              <a:t>.</a:t>
            </a:r>
            <a:endParaRPr lang="es-UY" sz="1200" dirty="0">
              <a:latin typeface="Times New Roman" pitchFamily="18" charset="0"/>
              <a:cs typeface="Times New Roman" pitchFamily="18" charset="0"/>
            </a:endParaRPr>
          </a:p>
          <a:p>
            <a:pPr indent="342900" algn="just">
              <a:lnSpc>
                <a:spcPct val="170000"/>
              </a:lnSpc>
            </a:pPr>
            <a:r>
              <a:rPr lang="es-ES" sz="1200" dirty="0">
                <a:latin typeface="Times New Roman" pitchFamily="18" charset="0"/>
                <a:cs typeface="Times New Roman" pitchFamily="18" charset="0"/>
              </a:rPr>
              <a:t>317.2 </a:t>
            </a:r>
            <a:r>
              <a:rPr lang="es-ES" sz="1200" b="1" dirty="0">
                <a:latin typeface="Times New Roman" pitchFamily="18" charset="0"/>
                <a:cs typeface="Times New Roman" pitchFamily="18" charset="0"/>
              </a:rPr>
              <a:t>Como medida provisional o anticipada podrá disponerse el remate de bienes que se hubieren embargado</a:t>
            </a:r>
            <a:r>
              <a:rPr lang="es-ES" sz="1200" dirty="0">
                <a:latin typeface="Times New Roman" pitchFamily="18" charset="0"/>
                <a:cs typeface="Times New Roman" pitchFamily="18" charset="0"/>
              </a:rPr>
              <a:t> o, en general, se encontraren sometidos a cualquier medida cautelar cualquiera sea la materia del proceso, que corran riesgo de perecer, deteriorarse, depreciarse o desvalorizarse o cuya conservación irrogue perjuicios o gastos desproporcionados a su valor.</a:t>
            </a:r>
            <a:endParaRPr lang="es-UY" sz="1200" dirty="0">
              <a:latin typeface="Times New Roman" pitchFamily="18" charset="0"/>
              <a:cs typeface="Times New Roman" pitchFamily="18" charset="0"/>
            </a:endParaRPr>
          </a:p>
          <a:p>
            <a:pPr indent="342900" algn="just">
              <a:lnSpc>
                <a:spcPct val="170000"/>
              </a:lnSpc>
            </a:pPr>
            <a:r>
              <a:rPr lang="es-ES" sz="1200" dirty="0">
                <a:latin typeface="Times New Roman" pitchFamily="18" charset="0"/>
                <a:cs typeface="Times New Roman" pitchFamily="18" charset="0"/>
              </a:rPr>
              <a:t>En estos casos, el tribunal podrá, a petición de parte y escuchando a la otra, disponer su remate por resolución inapelable y depositar el producto en valores públicos, a la orden del tribunal y bajo el rubro de autos.</a:t>
            </a:r>
            <a:endParaRPr lang="es-UY" sz="1200" dirty="0">
              <a:latin typeface="Times New Roman" pitchFamily="18" charset="0"/>
              <a:cs typeface="Times New Roman" pitchFamily="18" charset="0"/>
            </a:endParaRPr>
          </a:p>
          <a:p>
            <a:pPr indent="342900" algn="just">
              <a:lnSpc>
                <a:spcPct val="170000"/>
              </a:lnSpc>
            </a:pPr>
            <a:r>
              <a:rPr lang="es-ES" sz="1200" dirty="0">
                <a:latin typeface="Times New Roman" pitchFamily="18" charset="0"/>
                <a:cs typeface="Times New Roman" pitchFamily="18" charset="0"/>
              </a:rPr>
              <a:t>317.3 Estas medidas se regularán, en lo pertinente, por lo dispuesto en los artículos 311 a 316.</a:t>
            </a:r>
            <a:endParaRPr lang="es-UY" sz="1200" dirty="0">
              <a:latin typeface="Times New Roman" pitchFamily="18" charset="0"/>
              <a:cs typeface="Times New Roman" pitchFamily="18" charset="0"/>
            </a:endParaRPr>
          </a:p>
          <a:p>
            <a:pPr indent="342900" algn="just">
              <a:lnSpc>
                <a:spcPct val="170000"/>
              </a:lnSpc>
            </a:pPr>
            <a:r>
              <a:rPr lang="es-ES" sz="1200" b="1" dirty="0">
                <a:latin typeface="Times New Roman" pitchFamily="18" charset="0"/>
                <a:cs typeface="Times New Roman" pitchFamily="18" charset="0"/>
              </a:rPr>
              <a:t>En todo supuesto de solicitud de medida provisional antes de disponerse ésta deberá oírse a la contraparte, mediante traslado por seis días o audiencia convocada con carácter urgente</a:t>
            </a:r>
            <a:r>
              <a:rPr lang="es-ES" sz="1200" dirty="0">
                <a:latin typeface="Times New Roman" pitchFamily="18" charset="0"/>
                <a:cs typeface="Times New Roman" pitchFamily="18" charset="0"/>
              </a:rPr>
              <a:t>”.</a:t>
            </a:r>
            <a:endParaRPr lang="es-UY" sz="1200" dirty="0">
              <a:latin typeface="Times New Roman" pitchFamily="18" charset="0"/>
              <a:cs typeface="Times New Roman" pitchFamily="18" charset="0"/>
            </a:endParaRPr>
          </a:p>
          <a:p>
            <a:pPr indent="342900" algn="just">
              <a:lnSpc>
                <a:spcPct val="170000"/>
              </a:lnSpc>
            </a:pPr>
            <a:endParaRPr lang="es-UY" sz="1200" dirty="0">
              <a:latin typeface="Times New Roman" pitchFamily="18" charset="0"/>
              <a:cs typeface="Times New Roman" pitchFamily="18" charset="0"/>
            </a:endParaRPr>
          </a:p>
        </p:txBody>
      </p:sp>
    </p:spTree>
    <p:extLst>
      <p:ext uri="{BB962C8B-B14F-4D97-AF65-F5344CB8AC3E}">
        <p14:creationId xmlns:p14="http://schemas.microsoft.com/office/powerpoint/2010/main" val="38568375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066130"/>
          </a:xfrm>
        </p:spPr>
        <p:txBody>
          <a:bodyPr>
            <a:noAutofit/>
          </a:bodyPr>
          <a:lstStyle/>
          <a:p>
            <a:r>
              <a:rPr lang="es-UY" sz="3600" dirty="0" smtClean="0">
                <a:solidFill>
                  <a:schemeClr val="accent2">
                    <a:lumMod val="75000"/>
                  </a:schemeClr>
                </a:solidFill>
                <a:latin typeface="Adobe Arabic" pitchFamily="18" charset="-78"/>
                <a:cs typeface="Adobe Arabic" pitchFamily="18" charset="-78"/>
              </a:rPr>
              <a:t>MEDIDAS PROVISIONALES EN MATERIA COMERCIAL</a:t>
            </a:r>
            <a:endParaRPr lang="es-UY" sz="3600" dirty="0">
              <a:solidFill>
                <a:schemeClr val="accent2">
                  <a:lumMod val="75000"/>
                </a:schemeClr>
              </a:solidFill>
              <a:latin typeface="Adobe Arabic" pitchFamily="18" charset="-78"/>
              <a:cs typeface="Adobe Arabic" pitchFamily="18" charset="-78"/>
            </a:endParaRPr>
          </a:p>
        </p:txBody>
      </p:sp>
      <p:sp>
        <p:nvSpPr>
          <p:cNvPr id="3" name="2 Marcador de contenido"/>
          <p:cNvSpPr>
            <a:spLocks noGrp="1"/>
          </p:cNvSpPr>
          <p:nvPr>
            <p:ph idx="1"/>
          </p:nvPr>
        </p:nvSpPr>
        <p:spPr>
          <a:xfrm>
            <a:off x="457200" y="2204864"/>
            <a:ext cx="8229600" cy="3921299"/>
          </a:xfrm>
        </p:spPr>
        <p:txBody>
          <a:bodyPr>
            <a:normAutofit lnSpcReduction="10000"/>
          </a:bodyPr>
          <a:lstStyle/>
          <a:p>
            <a:pPr indent="342900" algn="just">
              <a:lnSpc>
                <a:spcPct val="150000"/>
              </a:lnSpc>
            </a:pPr>
            <a:r>
              <a:rPr lang="es-UY" sz="1700" b="1" i="1" dirty="0" smtClean="0">
                <a:latin typeface="Times New Roman" pitchFamily="18" charset="0"/>
                <a:cs typeface="Times New Roman" pitchFamily="18" charset="0"/>
              </a:rPr>
              <a:t> </a:t>
            </a:r>
            <a:r>
              <a:rPr lang="es-UY" sz="3000" b="1" i="1" u="sng" dirty="0">
                <a:solidFill>
                  <a:schemeClr val="accent2">
                    <a:lumMod val="75000"/>
                  </a:schemeClr>
                </a:solidFill>
                <a:latin typeface="Adobe Arabic" pitchFamily="18" charset="-78"/>
                <a:cs typeface="Adobe Arabic" pitchFamily="18" charset="-78"/>
              </a:rPr>
              <a:t>La </a:t>
            </a:r>
            <a:r>
              <a:rPr lang="es-UY" sz="3000" b="1" i="1" u="sng" dirty="0" smtClean="0">
                <a:solidFill>
                  <a:schemeClr val="accent2">
                    <a:lumMod val="75000"/>
                  </a:schemeClr>
                </a:solidFill>
                <a:latin typeface="Adobe Arabic" pitchFamily="18" charset="-78"/>
                <a:cs typeface="Adobe Arabic" pitchFamily="18" charset="-78"/>
              </a:rPr>
              <a:t>Intervención Judicial Cautelar.</a:t>
            </a:r>
            <a:endParaRPr lang="es-UY" sz="3000" u="sng" dirty="0">
              <a:solidFill>
                <a:schemeClr val="accent2">
                  <a:lumMod val="75000"/>
                </a:schemeClr>
              </a:solidFill>
              <a:latin typeface="Adobe Arabic" pitchFamily="18" charset="-78"/>
              <a:cs typeface="Adobe Arabic" pitchFamily="18" charset="-78"/>
            </a:endParaRPr>
          </a:p>
          <a:p>
            <a:pPr indent="342900" algn="just">
              <a:lnSpc>
                <a:spcPct val="150000"/>
              </a:lnSpc>
            </a:pPr>
            <a:r>
              <a:rPr lang="es-UY" sz="1500" dirty="0">
                <a:latin typeface="Times New Roman" pitchFamily="18" charset="0"/>
                <a:cs typeface="Times New Roman" pitchFamily="18" charset="0"/>
              </a:rPr>
              <a:t>El art. 188 de la LSC dispone, para lo no previsto especialmente en la sec. XIV, la aplicación del libro II, título II del Código General del Proceso (CGP) en que se regulan las medidas cautelares. De acuerdo al CGP, se puede adoptar en cualquier estado de una causa o como diligencia preliminar. Si se solicita como diligencia preliminar la demanda debe entablarse dentro de los treinta días de adoptada la medida, bajo sanción de caducidad y de condena al peticionante a los gastos del proceso y a los daños y perjuicios causados (</a:t>
            </a:r>
            <a:r>
              <a:rPr lang="es-UY" sz="1500" dirty="0" smtClean="0">
                <a:latin typeface="Times New Roman" pitchFamily="18" charset="0"/>
                <a:cs typeface="Times New Roman" pitchFamily="18" charset="0"/>
              </a:rPr>
              <a:t>art. </a:t>
            </a:r>
            <a:r>
              <a:rPr lang="es-UY" sz="1500" dirty="0">
                <a:latin typeface="Times New Roman" pitchFamily="18" charset="0"/>
                <a:cs typeface="Times New Roman" pitchFamily="18" charset="0"/>
              </a:rPr>
              <a:t>311.2).</a:t>
            </a:r>
          </a:p>
          <a:p>
            <a:pPr indent="342900" algn="just">
              <a:lnSpc>
                <a:spcPct val="150000"/>
              </a:lnSpc>
            </a:pPr>
            <a:r>
              <a:rPr lang="es-UY" sz="1500" dirty="0">
                <a:latin typeface="Times New Roman" pitchFamily="18" charset="0"/>
                <a:cs typeface="Times New Roman" pitchFamily="18" charset="0"/>
              </a:rPr>
              <a:t>Por ejemplo, se podrá promover como medida cautelar de una acción de responsabilidad contra los administradores o directores de una sociedad o de una acción de remoción. También, se podría solicitar como medida cautelar de un juicio de inoponibilidad de la personería jurídica.</a:t>
            </a:r>
          </a:p>
          <a:p>
            <a:endParaRPr lang="es-UY" sz="1500" dirty="0"/>
          </a:p>
        </p:txBody>
      </p:sp>
    </p:spTree>
    <p:extLst>
      <p:ext uri="{BB962C8B-B14F-4D97-AF65-F5344CB8AC3E}">
        <p14:creationId xmlns:p14="http://schemas.microsoft.com/office/powerpoint/2010/main" val="19143533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116632"/>
            <a:ext cx="8229600" cy="720080"/>
          </a:xfrm>
        </p:spPr>
        <p:txBody>
          <a:bodyPr>
            <a:noAutofit/>
          </a:bodyPr>
          <a:lstStyle/>
          <a:p>
            <a:r>
              <a:rPr lang="es-UY" sz="3200" b="1" dirty="0" smtClean="0"/>
              <a:t/>
            </a:r>
            <a:br>
              <a:rPr lang="es-UY" sz="3200" b="1" dirty="0" smtClean="0"/>
            </a:br>
            <a:r>
              <a:rPr lang="es-UY" sz="3600" b="1" i="1" u="sng" dirty="0" smtClean="0">
                <a:solidFill>
                  <a:schemeClr val="accent2">
                    <a:lumMod val="75000"/>
                  </a:schemeClr>
                </a:solidFill>
                <a:latin typeface="Adobe Arabic" pitchFamily="18" charset="-78"/>
                <a:cs typeface="Adobe Arabic" pitchFamily="18" charset="-78"/>
              </a:rPr>
              <a:t>Casos </a:t>
            </a:r>
            <a:r>
              <a:rPr lang="es-UY" sz="3600" b="1" i="1" u="sng" dirty="0">
                <a:solidFill>
                  <a:schemeClr val="accent2">
                    <a:lumMod val="75000"/>
                  </a:schemeClr>
                </a:solidFill>
                <a:latin typeface="Adobe Arabic" pitchFamily="18" charset="-78"/>
                <a:cs typeface="Adobe Arabic" pitchFamily="18" charset="-78"/>
              </a:rPr>
              <a:t>de intervención judicial cautelar</a:t>
            </a:r>
            <a:r>
              <a:rPr lang="es-UY" sz="3200" b="1" dirty="0"/>
              <a:t/>
            </a:r>
            <a:br>
              <a:rPr lang="es-UY" sz="3200" b="1" dirty="0"/>
            </a:br>
            <a:endParaRPr lang="es-UY" sz="3200" dirty="0"/>
          </a:p>
        </p:txBody>
      </p:sp>
      <p:sp>
        <p:nvSpPr>
          <p:cNvPr id="3" name="2 Marcador de contenido"/>
          <p:cNvSpPr>
            <a:spLocks noGrp="1"/>
          </p:cNvSpPr>
          <p:nvPr>
            <p:ph idx="1"/>
          </p:nvPr>
        </p:nvSpPr>
        <p:spPr>
          <a:xfrm>
            <a:off x="539552" y="1628800"/>
            <a:ext cx="8229600" cy="5616624"/>
          </a:xfrm>
        </p:spPr>
        <p:txBody>
          <a:bodyPr>
            <a:normAutofit fontScale="25000" lnSpcReduction="20000"/>
          </a:bodyPr>
          <a:lstStyle/>
          <a:p>
            <a:pPr indent="342900" algn="just">
              <a:lnSpc>
                <a:spcPct val="170000"/>
              </a:lnSpc>
            </a:pPr>
            <a:r>
              <a:rPr lang="es-UY" sz="8000" b="1" i="1" u="sng" dirty="0">
                <a:solidFill>
                  <a:schemeClr val="accent2">
                    <a:lumMod val="75000"/>
                  </a:schemeClr>
                </a:solidFill>
                <a:latin typeface="Adobe Arabic" pitchFamily="18" charset="-78"/>
                <a:cs typeface="Adobe Arabic" pitchFamily="18" charset="-78"/>
              </a:rPr>
              <a:t>P</a:t>
            </a:r>
            <a:r>
              <a:rPr lang="es-UY" sz="8000" b="1" i="1" u="sng" dirty="0" smtClean="0">
                <a:solidFill>
                  <a:schemeClr val="accent2">
                    <a:lumMod val="75000"/>
                  </a:schemeClr>
                </a:solidFill>
                <a:latin typeface="Adobe Arabic" pitchFamily="18" charset="-78"/>
                <a:cs typeface="Adobe Arabic" pitchFamily="18" charset="-78"/>
              </a:rPr>
              <a:t>uede </a:t>
            </a:r>
            <a:r>
              <a:rPr lang="es-UY" sz="8000" b="1" i="1" u="sng" dirty="0">
                <a:solidFill>
                  <a:schemeClr val="accent2">
                    <a:lumMod val="75000"/>
                  </a:schemeClr>
                </a:solidFill>
                <a:latin typeface="Adobe Arabic" pitchFamily="18" charset="-78"/>
                <a:cs typeface="Adobe Arabic" pitchFamily="18" charset="-78"/>
              </a:rPr>
              <a:t>solicitarse en dos situaciones previstas por la </a:t>
            </a:r>
            <a:r>
              <a:rPr lang="es-UY" sz="8000" b="1" i="1" u="sng" dirty="0" smtClean="0">
                <a:solidFill>
                  <a:schemeClr val="accent2">
                    <a:lumMod val="75000"/>
                  </a:schemeClr>
                </a:solidFill>
                <a:latin typeface="Adobe Arabic" pitchFamily="18" charset="-78"/>
                <a:cs typeface="Adobe Arabic" pitchFamily="18" charset="-78"/>
              </a:rPr>
              <a:t>LSC.</a:t>
            </a:r>
            <a:r>
              <a:rPr lang="es-UY" sz="8000" b="1" i="1" u="sng" dirty="0">
                <a:solidFill>
                  <a:schemeClr val="accent2">
                    <a:lumMod val="75000"/>
                  </a:schemeClr>
                </a:solidFill>
                <a:latin typeface="Adobe Arabic" pitchFamily="18" charset="-78"/>
                <a:cs typeface="Adobe Arabic" pitchFamily="18" charset="-78"/>
              </a:rPr>
              <a:t> </a:t>
            </a:r>
          </a:p>
          <a:p>
            <a:pPr indent="342900" algn="just">
              <a:lnSpc>
                <a:spcPct val="170000"/>
              </a:lnSpc>
            </a:pPr>
            <a:r>
              <a:rPr lang="es-UY" sz="5600" b="1" i="1" dirty="0" smtClean="0">
                <a:latin typeface="Times New Roman" pitchFamily="18" charset="0"/>
                <a:cs typeface="Times New Roman" pitchFamily="18" charset="0"/>
              </a:rPr>
              <a:t>a</a:t>
            </a:r>
            <a:r>
              <a:rPr lang="es-UY" sz="5600" b="1" i="1" dirty="0">
                <a:latin typeface="Times New Roman" pitchFamily="18" charset="0"/>
                <a:cs typeface="Times New Roman" pitchFamily="18" charset="0"/>
              </a:rPr>
              <a:t>. Actuación u omisión de los administradores que pongan en peligro grave a la sociedad</a:t>
            </a:r>
            <a:endParaRPr lang="es-UY" sz="5600" b="1" dirty="0">
              <a:latin typeface="Times New Roman" pitchFamily="18" charset="0"/>
              <a:cs typeface="Times New Roman" pitchFamily="18" charset="0"/>
            </a:endParaRPr>
          </a:p>
          <a:p>
            <a:pPr indent="342900" algn="just">
              <a:lnSpc>
                <a:spcPct val="170000"/>
              </a:lnSpc>
            </a:pPr>
            <a:r>
              <a:rPr lang="es-UY" sz="5600" dirty="0">
                <a:latin typeface="Times New Roman" pitchFamily="18" charset="0"/>
                <a:cs typeface="Times New Roman" pitchFamily="18" charset="0"/>
              </a:rPr>
              <a:t>Sólo la existencia de un peligro grave para las sociedades, para su estructura, para la integridad de su patrimonio o para su existencia, justifica la medida excepcional de una intervención. Se excluye la posibilidad de pedir una intervención invocando razones de conveniencia o </a:t>
            </a:r>
            <a:r>
              <a:rPr lang="es-UY" sz="5600" dirty="0" smtClean="0">
                <a:latin typeface="Times New Roman" pitchFamily="18" charset="0"/>
                <a:cs typeface="Times New Roman" pitchFamily="18" charset="0"/>
              </a:rPr>
              <a:t>utilidad.</a:t>
            </a:r>
          </a:p>
          <a:p>
            <a:pPr indent="342900" algn="just">
              <a:lnSpc>
                <a:spcPct val="170000"/>
              </a:lnSpc>
            </a:pPr>
            <a:r>
              <a:rPr lang="es-UY" sz="5600" b="1" i="1" dirty="0" smtClean="0">
                <a:latin typeface="Times New Roman" pitchFamily="18" charset="0"/>
                <a:cs typeface="Times New Roman" pitchFamily="18" charset="0"/>
              </a:rPr>
              <a:t>b</a:t>
            </a:r>
            <a:r>
              <a:rPr lang="es-UY" sz="5600" b="1" i="1" dirty="0">
                <a:latin typeface="Times New Roman" pitchFamily="18" charset="0"/>
                <a:cs typeface="Times New Roman" pitchFamily="18" charset="0"/>
              </a:rPr>
              <a:t>. Negativa a los socios del ejercicio de derechos esenciales</a:t>
            </a:r>
            <a:endParaRPr lang="es-UY" sz="5600" b="1" dirty="0">
              <a:latin typeface="Times New Roman" pitchFamily="18" charset="0"/>
              <a:cs typeface="Times New Roman" pitchFamily="18" charset="0"/>
            </a:endParaRPr>
          </a:p>
          <a:p>
            <a:pPr indent="342900" algn="just">
              <a:lnSpc>
                <a:spcPct val="170000"/>
              </a:lnSpc>
            </a:pPr>
            <a:r>
              <a:rPr lang="es-UY" sz="5600" dirty="0">
                <a:latin typeface="Times New Roman" pitchFamily="18" charset="0"/>
                <a:cs typeface="Times New Roman" pitchFamily="18" charset="0"/>
              </a:rPr>
              <a:t>La </a:t>
            </a:r>
            <a:r>
              <a:rPr lang="es-UY" sz="5600" dirty="0" smtClean="0">
                <a:latin typeface="Times New Roman" pitchFamily="18" charset="0"/>
                <a:cs typeface="Times New Roman" pitchFamily="18" charset="0"/>
              </a:rPr>
              <a:t>LSC</a:t>
            </a:r>
            <a:r>
              <a:rPr lang="es-UY" sz="5600" dirty="0">
                <a:latin typeface="Times New Roman" pitchFamily="18" charset="0"/>
                <a:cs typeface="Times New Roman" pitchFamily="18" charset="0"/>
              </a:rPr>
              <a:t> admite la intervención cuando los actos de los administradores afecten derechos esenciales de los </a:t>
            </a:r>
            <a:r>
              <a:rPr lang="es-UY" sz="5600" dirty="0" smtClean="0">
                <a:latin typeface="Times New Roman" pitchFamily="18" charset="0"/>
                <a:cs typeface="Times New Roman" pitchFamily="18" charset="0"/>
              </a:rPr>
              <a:t>socios.</a:t>
            </a:r>
            <a:r>
              <a:rPr lang="es-UY" sz="5600" dirty="0">
                <a:latin typeface="Times New Roman" pitchFamily="18" charset="0"/>
                <a:cs typeface="Times New Roman" pitchFamily="18" charset="0"/>
              </a:rPr>
              <a:t> </a:t>
            </a:r>
            <a:endParaRPr lang="es-UY" sz="5600" dirty="0" smtClean="0">
              <a:latin typeface="Times New Roman" pitchFamily="18" charset="0"/>
              <a:cs typeface="Times New Roman" pitchFamily="18" charset="0"/>
            </a:endParaRPr>
          </a:p>
          <a:p>
            <a:pPr indent="342900" algn="just">
              <a:lnSpc>
                <a:spcPct val="170000"/>
              </a:lnSpc>
            </a:pPr>
            <a:r>
              <a:rPr lang="es-UY" sz="5600" dirty="0" smtClean="0">
                <a:latin typeface="Times New Roman" pitchFamily="18" charset="0"/>
                <a:cs typeface="Times New Roman" pitchFamily="18" charset="0"/>
              </a:rPr>
              <a:t>No </a:t>
            </a:r>
            <a:r>
              <a:rPr lang="es-UY" sz="5600" dirty="0">
                <a:latin typeface="Times New Roman" pitchFamily="18" charset="0"/>
                <a:cs typeface="Times New Roman" pitchFamily="18" charset="0"/>
              </a:rPr>
              <a:t>se podrá decretar una intervención frente a cualquier acto u omisión que vulnere derechos de menor importancia o trascendencia</a:t>
            </a:r>
            <a:r>
              <a:rPr lang="es-UY" sz="5600" dirty="0" smtClean="0">
                <a:latin typeface="Times New Roman" pitchFamily="18" charset="0"/>
                <a:cs typeface="Times New Roman" pitchFamily="18" charset="0"/>
              </a:rPr>
              <a:t>.</a:t>
            </a:r>
          </a:p>
          <a:p>
            <a:pPr indent="342900" algn="just">
              <a:lnSpc>
                <a:spcPct val="170000"/>
              </a:lnSpc>
            </a:pPr>
            <a:r>
              <a:rPr lang="es-UY" sz="5600" dirty="0" smtClean="0">
                <a:latin typeface="Times New Roman" pitchFamily="18" charset="0"/>
                <a:cs typeface="Times New Roman" pitchFamily="18" charset="0"/>
              </a:rPr>
              <a:t>el juez debe resolver la adopción de una medida de intervención con carácter restrictivo, cada caso será objeto de un especial análisis y determinará distinta intensidad en la medida, de acuerdo a la naturaleza del derecho desconocido</a:t>
            </a:r>
            <a:r>
              <a:rPr lang="es-UY" sz="5600" baseline="30000" dirty="0">
                <a:latin typeface="Times New Roman" pitchFamily="18" charset="0"/>
                <a:cs typeface="Times New Roman" pitchFamily="18" charset="0"/>
              </a:rPr>
              <a:t>.</a:t>
            </a:r>
            <a:endParaRPr lang="es-UY" sz="5600" dirty="0" smtClean="0">
              <a:latin typeface="Times New Roman" pitchFamily="18" charset="0"/>
              <a:cs typeface="Times New Roman" pitchFamily="18" charset="0"/>
            </a:endParaRPr>
          </a:p>
          <a:p>
            <a:pPr indent="342900" algn="just">
              <a:lnSpc>
                <a:spcPct val="170000"/>
              </a:lnSpc>
            </a:pPr>
            <a:endParaRPr lang="es-UY" sz="5600" dirty="0">
              <a:latin typeface="Times New Roman" pitchFamily="18" charset="0"/>
              <a:cs typeface="Times New Roman" pitchFamily="18" charset="0"/>
            </a:endParaRPr>
          </a:p>
        </p:txBody>
      </p:sp>
    </p:spTree>
    <p:extLst>
      <p:ext uri="{BB962C8B-B14F-4D97-AF65-F5344CB8AC3E}">
        <p14:creationId xmlns:p14="http://schemas.microsoft.com/office/powerpoint/2010/main" val="21736617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116632"/>
            <a:ext cx="8229600" cy="576064"/>
          </a:xfrm>
        </p:spPr>
        <p:txBody>
          <a:bodyPr>
            <a:normAutofit fontScale="90000"/>
          </a:bodyPr>
          <a:lstStyle/>
          <a:p>
            <a:r>
              <a:rPr lang="es-UY" dirty="0" smtClean="0"/>
              <a:t/>
            </a:r>
            <a:br>
              <a:rPr lang="es-UY" dirty="0" smtClean="0"/>
            </a:br>
            <a:r>
              <a:rPr lang="es-UY" sz="4000" i="1" u="sng" dirty="0" smtClean="0">
                <a:solidFill>
                  <a:schemeClr val="accent2">
                    <a:lumMod val="75000"/>
                  </a:schemeClr>
                </a:solidFill>
                <a:latin typeface="Adobe Arabic" pitchFamily="18" charset="-78"/>
                <a:cs typeface="Adobe Arabic" pitchFamily="18" charset="-78"/>
              </a:rPr>
              <a:t>Etapas de la intervención judicial.</a:t>
            </a:r>
            <a:br>
              <a:rPr lang="es-UY" sz="4000" i="1" u="sng" dirty="0" smtClean="0">
                <a:solidFill>
                  <a:schemeClr val="accent2">
                    <a:lumMod val="75000"/>
                  </a:schemeClr>
                </a:solidFill>
                <a:latin typeface="Adobe Arabic" pitchFamily="18" charset="-78"/>
                <a:cs typeface="Adobe Arabic" pitchFamily="18" charset="-78"/>
              </a:rPr>
            </a:br>
            <a:endParaRPr lang="es-UY" sz="4000" i="1" u="sng" dirty="0">
              <a:solidFill>
                <a:schemeClr val="accent2">
                  <a:lumMod val="75000"/>
                </a:schemeClr>
              </a:solidFill>
              <a:latin typeface="Adobe Arabic" pitchFamily="18" charset="-78"/>
              <a:cs typeface="Adobe Arabic" pitchFamily="18" charset="-78"/>
            </a:endParaRPr>
          </a:p>
        </p:txBody>
      </p:sp>
      <p:sp>
        <p:nvSpPr>
          <p:cNvPr id="3" name="2 Marcador de contenido"/>
          <p:cNvSpPr>
            <a:spLocks noGrp="1"/>
          </p:cNvSpPr>
          <p:nvPr>
            <p:ph idx="1"/>
          </p:nvPr>
        </p:nvSpPr>
        <p:spPr>
          <a:xfrm>
            <a:off x="467544" y="1124744"/>
            <a:ext cx="8229600" cy="5184576"/>
          </a:xfrm>
        </p:spPr>
        <p:txBody>
          <a:bodyPr>
            <a:normAutofit fontScale="25000" lnSpcReduction="20000"/>
          </a:bodyPr>
          <a:lstStyle/>
          <a:p>
            <a:pPr marL="0" indent="457200" algn="just">
              <a:lnSpc>
                <a:spcPct val="170000"/>
              </a:lnSpc>
              <a:buNone/>
            </a:pPr>
            <a:r>
              <a:rPr lang="es-UY" sz="4800" b="1" dirty="0">
                <a:latin typeface="Times New Roman" pitchFamily="18" charset="0"/>
                <a:cs typeface="Times New Roman" pitchFamily="18" charset="0"/>
              </a:rPr>
              <a:t> </a:t>
            </a:r>
            <a:r>
              <a:rPr lang="es-UY" sz="4800" b="1" dirty="0" smtClean="0">
                <a:latin typeface="Times New Roman" pitchFamily="18" charset="0"/>
                <a:cs typeface="Times New Roman" pitchFamily="18" charset="0"/>
              </a:rPr>
              <a:t>   a) S</a:t>
            </a:r>
            <a:r>
              <a:rPr lang="es-UY" sz="4800" dirty="0" smtClean="0">
                <a:latin typeface="Times New Roman" pitchFamily="18" charset="0"/>
                <a:cs typeface="Times New Roman" pitchFamily="18" charset="0"/>
              </a:rPr>
              <a:t>e </a:t>
            </a:r>
            <a:r>
              <a:rPr lang="es-UY" sz="4800" dirty="0">
                <a:latin typeface="Times New Roman" pitchFamily="18" charset="0"/>
                <a:cs typeface="Times New Roman" pitchFamily="18" charset="0"/>
              </a:rPr>
              <a:t>plantea la demanda, acompañando los justificativos de que se es socio o accionista y probando los hechos en que se funda el pedido de intervención. El CGP exige que se justifique sumariamente la </a:t>
            </a:r>
            <a:r>
              <a:rPr lang="es-UY" sz="4800" b="1" dirty="0">
                <a:latin typeface="Times New Roman" pitchFamily="18" charset="0"/>
                <a:cs typeface="Times New Roman" pitchFamily="18" charset="0"/>
              </a:rPr>
              <a:t>existencia del derecho</a:t>
            </a:r>
            <a:r>
              <a:rPr lang="es-UY" sz="4800" dirty="0">
                <a:latin typeface="Times New Roman" pitchFamily="18" charset="0"/>
                <a:cs typeface="Times New Roman" pitchFamily="18" charset="0"/>
              </a:rPr>
              <a:t> y el </a:t>
            </a:r>
            <a:r>
              <a:rPr lang="es-UY" sz="4800" b="1" dirty="0">
                <a:latin typeface="Times New Roman" pitchFamily="18" charset="0"/>
                <a:cs typeface="Times New Roman" pitchFamily="18" charset="0"/>
              </a:rPr>
              <a:t>peligro de lesión o frustración</a:t>
            </a:r>
            <a:r>
              <a:rPr lang="es-UY" sz="4800" dirty="0">
                <a:latin typeface="Times New Roman" pitchFamily="18" charset="0"/>
                <a:cs typeface="Times New Roman" pitchFamily="18" charset="0"/>
              </a:rPr>
              <a:t>.</a:t>
            </a:r>
          </a:p>
          <a:p>
            <a:pPr indent="457200" algn="just">
              <a:lnSpc>
                <a:spcPct val="170000"/>
              </a:lnSpc>
            </a:pPr>
            <a:r>
              <a:rPr lang="es-UY" sz="4800" dirty="0">
                <a:latin typeface="Times New Roman" pitchFamily="18" charset="0"/>
                <a:cs typeface="Times New Roman" pitchFamily="18" charset="0"/>
              </a:rPr>
              <a:t>Cuando se demanda una medida cautelar, el promotor debe indicar qué tipo de acciones se propone promover contra quién o quiénes y solicitar una medida que sirva para asegurar el resultado del accionamiento </a:t>
            </a:r>
            <a:r>
              <a:rPr lang="es-UY" sz="4800" dirty="0" smtClean="0">
                <a:latin typeface="Times New Roman" pitchFamily="18" charset="0"/>
                <a:cs typeface="Times New Roman" pitchFamily="18" charset="0"/>
              </a:rPr>
              <a:t>proyectado</a:t>
            </a:r>
          </a:p>
          <a:p>
            <a:pPr indent="457200" algn="just">
              <a:lnSpc>
                <a:spcPct val="170000"/>
              </a:lnSpc>
            </a:pPr>
            <a:r>
              <a:rPr lang="es-UY" sz="4800" dirty="0" smtClean="0">
                <a:latin typeface="Times New Roman" pitchFamily="18" charset="0"/>
                <a:cs typeface="Times New Roman" pitchFamily="18" charset="0"/>
              </a:rPr>
              <a:t> </a:t>
            </a:r>
            <a:r>
              <a:rPr lang="es-UY" sz="4800" dirty="0">
                <a:latin typeface="Times New Roman" pitchFamily="18" charset="0"/>
                <a:cs typeface="Times New Roman" pitchFamily="18" charset="0"/>
              </a:rPr>
              <a:t>En la demanda se precisará la medida que se solicita y su alcance (art. </a:t>
            </a:r>
            <a:r>
              <a:rPr lang="es-UY" sz="4800" dirty="0" smtClean="0">
                <a:latin typeface="Times New Roman" pitchFamily="18" charset="0"/>
                <a:cs typeface="Times New Roman" pitchFamily="18" charset="0"/>
              </a:rPr>
              <a:t>314.2. </a:t>
            </a:r>
          </a:p>
          <a:p>
            <a:pPr indent="457200" algn="just">
              <a:lnSpc>
                <a:spcPct val="170000"/>
              </a:lnSpc>
            </a:pPr>
            <a:r>
              <a:rPr lang="es-UY" sz="4800" dirty="0" smtClean="0">
                <a:latin typeface="Times New Roman" pitchFamily="18" charset="0"/>
                <a:cs typeface="Times New Roman" pitchFamily="18" charset="0"/>
              </a:rPr>
              <a:t>Se </a:t>
            </a:r>
            <a:r>
              <a:rPr lang="es-UY" sz="4800" dirty="0">
                <a:latin typeface="Times New Roman" pitchFamily="18" charset="0"/>
                <a:cs typeface="Times New Roman" pitchFamily="18" charset="0"/>
              </a:rPr>
              <a:t>ofrecerá además, contracautela (art. </a:t>
            </a:r>
            <a:r>
              <a:rPr lang="es-UY" sz="4800" dirty="0" smtClean="0">
                <a:latin typeface="Times New Roman" pitchFamily="18" charset="0"/>
                <a:cs typeface="Times New Roman" pitchFamily="18" charset="0"/>
              </a:rPr>
              <a:t>314.2). </a:t>
            </a:r>
            <a:r>
              <a:rPr lang="es-UY" sz="4800" dirty="0">
                <a:latin typeface="Times New Roman" pitchFamily="18" charset="0"/>
                <a:cs typeface="Times New Roman" pitchFamily="18" charset="0"/>
              </a:rPr>
              <a:t>El juez debe conocer, desde el inicio del procedimiento, cuál es el objeto de la acción – cuyo resultado se quiere asegurar - por cuanto en función de ello se ha de determinar el tipo de medida a adoptar, su extensión, así como las contracautelas a exigir.</a:t>
            </a:r>
          </a:p>
          <a:p>
            <a:pPr indent="457200" algn="just">
              <a:lnSpc>
                <a:spcPct val="170000"/>
              </a:lnSpc>
              <a:buNone/>
            </a:pPr>
            <a:r>
              <a:rPr lang="es-UY" sz="4800" dirty="0" smtClean="0">
                <a:latin typeface="Times New Roman" pitchFamily="18" charset="0"/>
                <a:cs typeface="Times New Roman" pitchFamily="18" charset="0"/>
              </a:rPr>
              <a:t> </a:t>
            </a:r>
            <a:r>
              <a:rPr lang="es-UY" sz="4800" dirty="0">
                <a:latin typeface="Times New Roman" pitchFamily="18" charset="0"/>
                <a:cs typeface="Times New Roman" pitchFamily="18" charset="0"/>
              </a:rPr>
              <a:t>El juez resuelve la medida sin oír a los administradores. Si decreta la intervención determinará su alcance y duración. La intervención podrá ser prorrogada mediante la justificación sumaria de su necesidad (art. 316.2 CGP y art. 186, inc. 3, </a:t>
            </a:r>
            <a:r>
              <a:rPr lang="es-UY" sz="4800" dirty="0" smtClean="0">
                <a:latin typeface="Times New Roman" pitchFamily="18" charset="0"/>
                <a:cs typeface="Times New Roman" pitchFamily="18" charset="0"/>
              </a:rPr>
              <a:t>LSC)</a:t>
            </a:r>
            <a:endParaRPr lang="es-UY" sz="4800" dirty="0">
              <a:latin typeface="Times New Roman" pitchFamily="18" charset="0"/>
              <a:cs typeface="Times New Roman" pitchFamily="18" charset="0"/>
            </a:endParaRPr>
          </a:p>
          <a:p>
            <a:pPr indent="457200" algn="just">
              <a:lnSpc>
                <a:spcPct val="170000"/>
              </a:lnSpc>
            </a:pPr>
            <a:r>
              <a:rPr lang="es-UY" sz="4800" dirty="0">
                <a:latin typeface="Times New Roman" pitchFamily="18" charset="0"/>
                <a:cs typeface="Times New Roman" pitchFamily="18" charset="0"/>
              </a:rPr>
              <a:t>También, puede de oficio o a petición de parte, modificar la medida, sustituirla, disponer su cese (art. 313 CGP). El art. 186, inc. 3, de la LSC agrega: </a:t>
            </a:r>
          </a:p>
          <a:p>
            <a:pPr indent="457200" algn="just">
              <a:lnSpc>
                <a:spcPct val="170000"/>
              </a:lnSpc>
            </a:pPr>
            <a:r>
              <a:rPr lang="es-UY" sz="4800" i="1" dirty="0">
                <a:latin typeface="Times New Roman" pitchFamily="18" charset="0"/>
                <a:cs typeface="Times New Roman" pitchFamily="18" charset="0"/>
              </a:rPr>
              <a:t>“</a:t>
            </a:r>
            <a:r>
              <a:rPr lang="es-UY" sz="4800" dirty="0">
                <a:latin typeface="Times New Roman" pitchFamily="18" charset="0"/>
                <a:cs typeface="Times New Roman" pitchFamily="18" charset="0"/>
              </a:rPr>
              <a:t>El Juez fijará el plazo de duración de la intervención que podrá ser prorrogado mediante información sumaria de su necesidad.”</a:t>
            </a:r>
          </a:p>
          <a:p>
            <a:pPr indent="457200" algn="just">
              <a:lnSpc>
                <a:spcPct val="170000"/>
              </a:lnSpc>
            </a:pPr>
            <a:r>
              <a:rPr lang="es-UY" sz="4800" dirty="0">
                <a:latin typeface="Times New Roman" pitchFamily="18" charset="0"/>
                <a:cs typeface="Times New Roman" pitchFamily="18" charset="0"/>
              </a:rPr>
              <a:t>En el caso de que la intervención se adopte como diligencia preliminar, </a:t>
            </a:r>
            <a:r>
              <a:rPr lang="es-UY" sz="4800" b="1" dirty="0">
                <a:latin typeface="Times New Roman" pitchFamily="18" charset="0"/>
                <a:cs typeface="Times New Roman" pitchFamily="18" charset="0"/>
              </a:rPr>
              <a:t>caducará de pleno Derecho si no se presenta la demanda dentro de los treinta días</a:t>
            </a:r>
            <a:r>
              <a:rPr lang="es-UY" sz="4800" dirty="0">
                <a:latin typeface="Times New Roman" pitchFamily="18" charset="0"/>
                <a:cs typeface="Times New Roman" pitchFamily="18" charset="0"/>
              </a:rPr>
              <a:t> de cumplida la medida, condenándose al peticionario al pago de todos los gastos del proceso y de los daños y perjuicios causados (art. </a:t>
            </a:r>
            <a:r>
              <a:rPr lang="es-UY" sz="4800" dirty="0" smtClean="0">
                <a:latin typeface="Times New Roman" pitchFamily="18" charset="0"/>
                <a:cs typeface="Times New Roman" pitchFamily="18" charset="0"/>
              </a:rPr>
              <a:t>311.2 CGP)</a:t>
            </a:r>
            <a:endParaRPr lang="es-UY" sz="4800" dirty="0">
              <a:latin typeface="Times New Roman" pitchFamily="18" charset="0"/>
              <a:cs typeface="Times New Roman" pitchFamily="18" charset="0"/>
            </a:endParaRPr>
          </a:p>
        </p:txBody>
      </p:sp>
    </p:spTree>
    <p:extLst>
      <p:ext uri="{BB962C8B-B14F-4D97-AF65-F5344CB8AC3E}">
        <p14:creationId xmlns:p14="http://schemas.microsoft.com/office/powerpoint/2010/main" val="6458077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116632"/>
            <a:ext cx="8229600" cy="720080"/>
          </a:xfrm>
        </p:spPr>
        <p:txBody>
          <a:bodyPr>
            <a:noAutofit/>
          </a:bodyPr>
          <a:lstStyle/>
          <a:p>
            <a:r>
              <a:rPr lang="es-UY" sz="3600" i="1" dirty="0" smtClean="0">
                <a:solidFill>
                  <a:schemeClr val="accent2">
                    <a:lumMod val="75000"/>
                  </a:schemeClr>
                </a:solidFill>
                <a:latin typeface="Adobe Arabic" pitchFamily="18" charset="-78"/>
                <a:cs typeface="Adobe Arabic" pitchFamily="18" charset="-78"/>
              </a:rPr>
              <a:t>Medidas Cautelares en materia </a:t>
            </a:r>
            <a:r>
              <a:rPr lang="es-UY" sz="3600" i="1" dirty="0">
                <a:solidFill>
                  <a:schemeClr val="accent2">
                    <a:lumMod val="75000"/>
                  </a:schemeClr>
                </a:solidFill>
                <a:latin typeface="Adobe Arabic" pitchFamily="18" charset="-78"/>
                <a:cs typeface="Adobe Arabic" pitchFamily="18" charset="-78"/>
              </a:rPr>
              <a:t>c</a:t>
            </a:r>
            <a:r>
              <a:rPr lang="es-UY" sz="3600" i="1" dirty="0" smtClean="0">
                <a:solidFill>
                  <a:schemeClr val="accent2">
                    <a:lumMod val="75000"/>
                  </a:schemeClr>
                </a:solidFill>
                <a:latin typeface="Adobe Arabic" pitchFamily="18" charset="-78"/>
                <a:cs typeface="Adobe Arabic" pitchFamily="18" charset="-78"/>
              </a:rPr>
              <a:t>omercial continuación.</a:t>
            </a:r>
            <a:endParaRPr lang="es-UY" sz="3600" i="1" dirty="0">
              <a:solidFill>
                <a:schemeClr val="accent2">
                  <a:lumMod val="75000"/>
                </a:schemeClr>
              </a:solidFill>
              <a:latin typeface="Adobe Arabic" pitchFamily="18" charset="-78"/>
              <a:cs typeface="Adobe Arabic" pitchFamily="18" charset="-78"/>
            </a:endParaRPr>
          </a:p>
        </p:txBody>
      </p:sp>
      <p:sp>
        <p:nvSpPr>
          <p:cNvPr id="3" name="2 Marcador de contenido"/>
          <p:cNvSpPr>
            <a:spLocks noGrp="1"/>
          </p:cNvSpPr>
          <p:nvPr>
            <p:ph idx="1"/>
          </p:nvPr>
        </p:nvSpPr>
        <p:spPr>
          <a:xfrm>
            <a:off x="457200" y="1556792"/>
            <a:ext cx="8229600" cy="4569371"/>
          </a:xfrm>
        </p:spPr>
        <p:txBody>
          <a:bodyPr>
            <a:normAutofit fontScale="25000" lnSpcReduction="20000"/>
          </a:bodyPr>
          <a:lstStyle/>
          <a:p>
            <a:pPr algn="just"/>
            <a:r>
              <a:rPr lang="es-UY" sz="6200" b="1" i="1" dirty="0" smtClean="0">
                <a:solidFill>
                  <a:schemeClr val="accent2">
                    <a:lumMod val="75000"/>
                  </a:schemeClr>
                </a:solidFill>
                <a:latin typeface="Adobe Arabic" pitchFamily="18" charset="-78"/>
                <a:cs typeface="Adobe Arabic" pitchFamily="18" charset="-78"/>
              </a:rPr>
              <a:t> </a:t>
            </a:r>
            <a:r>
              <a:rPr lang="es-UY" sz="8600" b="1" i="1" dirty="0">
                <a:solidFill>
                  <a:schemeClr val="accent2">
                    <a:lumMod val="75000"/>
                  </a:schemeClr>
                </a:solidFill>
                <a:latin typeface="Adobe Arabic" pitchFamily="18" charset="-78"/>
                <a:cs typeface="Adobe Arabic" pitchFamily="18" charset="-78"/>
              </a:rPr>
              <a:t>Contracautela</a:t>
            </a:r>
            <a:endParaRPr lang="es-UY" sz="8600" b="1" dirty="0">
              <a:solidFill>
                <a:schemeClr val="accent2">
                  <a:lumMod val="75000"/>
                </a:schemeClr>
              </a:solidFill>
              <a:latin typeface="Adobe Arabic" pitchFamily="18" charset="-78"/>
              <a:cs typeface="Adobe Arabic" pitchFamily="18" charset="-78"/>
            </a:endParaRPr>
          </a:p>
          <a:p>
            <a:pPr indent="342900" algn="just">
              <a:lnSpc>
                <a:spcPct val="170000"/>
              </a:lnSpc>
            </a:pPr>
            <a:r>
              <a:rPr lang="es-UY" sz="4800" dirty="0">
                <a:latin typeface="Times New Roman" pitchFamily="18" charset="0"/>
                <a:cs typeface="Times New Roman" pitchFamily="18" charset="0"/>
              </a:rPr>
              <a:t>El peticionante debe ofrecer contracautela. </a:t>
            </a:r>
            <a:endParaRPr lang="es-UY" sz="4800" dirty="0" smtClean="0">
              <a:latin typeface="Times New Roman" pitchFamily="18" charset="0"/>
              <a:cs typeface="Times New Roman" pitchFamily="18" charset="0"/>
            </a:endParaRPr>
          </a:p>
          <a:p>
            <a:pPr indent="342900" algn="just">
              <a:lnSpc>
                <a:spcPct val="170000"/>
              </a:lnSpc>
            </a:pPr>
            <a:r>
              <a:rPr lang="es-UY" sz="4800" dirty="0" smtClean="0">
                <a:latin typeface="Times New Roman" pitchFamily="18" charset="0"/>
                <a:cs typeface="Times New Roman" pitchFamily="18" charset="0"/>
              </a:rPr>
              <a:t>El </a:t>
            </a:r>
            <a:r>
              <a:rPr lang="es-UY" sz="4800" dirty="0">
                <a:latin typeface="Times New Roman" pitchFamily="18" charset="0"/>
                <a:cs typeface="Times New Roman" pitchFamily="18" charset="0"/>
              </a:rPr>
              <a:t>juez puede dispensar de la obligación de prestarla, excepcionalmente, por motivos fundados (art. 313, n° 5, </a:t>
            </a:r>
            <a:r>
              <a:rPr lang="es-UY" sz="4800" dirty="0" smtClean="0">
                <a:latin typeface="Times New Roman" pitchFamily="18" charset="0"/>
                <a:cs typeface="Times New Roman" pitchFamily="18" charset="0"/>
              </a:rPr>
              <a:t>CGP)</a:t>
            </a:r>
            <a:endParaRPr lang="es-UY" sz="4800" dirty="0">
              <a:latin typeface="Times New Roman" pitchFamily="18" charset="0"/>
              <a:cs typeface="Times New Roman" pitchFamily="18" charset="0"/>
            </a:endParaRPr>
          </a:p>
          <a:p>
            <a:pPr indent="342900" algn="just">
              <a:lnSpc>
                <a:spcPct val="170000"/>
              </a:lnSpc>
            </a:pPr>
            <a:r>
              <a:rPr lang="es-UY" sz="4800" dirty="0">
                <a:latin typeface="Times New Roman" pitchFamily="18" charset="0"/>
                <a:cs typeface="Times New Roman" pitchFamily="18" charset="0"/>
              </a:rPr>
              <a:t>El magistrado goza de amplia discrecionalidad para exigir o no garantía y para fijar su quantum, pero existe un marco de condiciones para el ejercicio de esa facultad discrecional. El juez debe tener en cuenta la amplitud de la medida decretada, la solvencia del peticionante y la gravedad de los hechos alegados, tal como lo expresa </a:t>
            </a:r>
            <a:r>
              <a:rPr lang="es-UY" sz="4800" cap="small" dirty="0" smtClean="0">
                <a:latin typeface="Times New Roman" pitchFamily="18" charset="0"/>
                <a:cs typeface="Times New Roman" pitchFamily="18" charset="0"/>
              </a:rPr>
              <a:t>Gaggero</a:t>
            </a:r>
            <a:r>
              <a:rPr lang="es-UY" sz="4800" baseline="30000" dirty="0">
                <a:latin typeface="Times New Roman" pitchFamily="18" charset="0"/>
                <a:cs typeface="Times New Roman" pitchFamily="18" charset="0"/>
              </a:rPr>
              <a:t>.</a:t>
            </a:r>
            <a:endParaRPr lang="es-UY" sz="4800" dirty="0">
              <a:latin typeface="Times New Roman" pitchFamily="18" charset="0"/>
              <a:cs typeface="Times New Roman" pitchFamily="18" charset="0"/>
            </a:endParaRPr>
          </a:p>
          <a:p>
            <a:pPr indent="342900" algn="just">
              <a:lnSpc>
                <a:spcPct val="170000"/>
              </a:lnSpc>
            </a:pPr>
            <a:r>
              <a:rPr lang="es-UY" sz="4800" dirty="0" smtClean="0">
                <a:latin typeface="Times New Roman" pitchFamily="18" charset="0"/>
                <a:cs typeface="Times New Roman" pitchFamily="18" charset="0"/>
              </a:rPr>
              <a:t>Se ha entendido que la </a:t>
            </a:r>
            <a:r>
              <a:rPr lang="es-UY" sz="4800" dirty="0">
                <a:latin typeface="Times New Roman" pitchFamily="18" charset="0"/>
                <a:cs typeface="Times New Roman" pitchFamily="18" charset="0"/>
              </a:rPr>
              <a:t>intervención de una sociedad con desplazamiento de los administradores o directores naturales, en la generalidad de los casos, puede perjudicar a la sociedad intervenida:  porque priva del manejo de sus bienes y negocios a sus socios, porque altera los mecanismos y estructuras societarias y porque la intervención siempre tiene un alto costo y porque afecta el crédito de la </a:t>
            </a:r>
            <a:r>
              <a:rPr lang="es-UY" sz="4800" dirty="0" smtClean="0">
                <a:latin typeface="Times New Roman" pitchFamily="18" charset="0"/>
                <a:cs typeface="Times New Roman" pitchFamily="18" charset="0"/>
              </a:rPr>
              <a:t>sociedad</a:t>
            </a:r>
            <a:endParaRPr lang="es-UY" sz="4800" dirty="0">
              <a:latin typeface="Times New Roman" pitchFamily="18" charset="0"/>
              <a:cs typeface="Times New Roman" pitchFamily="18" charset="0"/>
            </a:endParaRPr>
          </a:p>
          <a:p>
            <a:pPr indent="342900" algn="just">
              <a:lnSpc>
                <a:spcPct val="170000"/>
              </a:lnSpc>
            </a:pPr>
            <a:r>
              <a:rPr lang="es-UY" sz="4800" dirty="0">
                <a:latin typeface="Times New Roman" pitchFamily="18" charset="0"/>
                <a:cs typeface="Times New Roman" pitchFamily="18" charset="0"/>
              </a:rPr>
              <a:t>La intervención supone por otra parte un operativo de alto riesgo, pues los interventores que se designan pueden no conocer las especialidades y particularidades del giro empresarial de la sociedad </a:t>
            </a:r>
            <a:r>
              <a:rPr lang="es-UY" sz="4800" dirty="0" smtClean="0">
                <a:latin typeface="Times New Roman" pitchFamily="18" charset="0"/>
                <a:cs typeface="Times New Roman" pitchFamily="18" charset="0"/>
              </a:rPr>
              <a:t>intervenida</a:t>
            </a:r>
            <a:endParaRPr lang="es-UY" sz="4800" dirty="0">
              <a:latin typeface="Times New Roman" pitchFamily="18" charset="0"/>
              <a:cs typeface="Times New Roman" pitchFamily="18" charset="0"/>
            </a:endParaRPr>
          </a:p>
        </p:txBody>
      </p:sp>
    </p:spTree>
    <p:extLst>
      <p:ext uri="{BB962C8B-B14F-4D97-AF65-F5344CB8AC3E}">
        <p14:creationId xmlns:p14="http://schemas.microsoft.com/office/powerpoint/2010/main" val="32721999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UY" sz="3600" b="1" u="sng" dirty="0" smtClean="0">
                <a:solidFill>
                  <a:schemeClr val="accent2">
                    <a:lumMod val="75000"/>
                  </a:schemeClr>
                </a:solidFill>
                <a:latin typeface="Adobe Arabic" pitchFamily="18" charset="-78"/>
                <a:cs typeface="Adobe Arabic" pitchFamily="18" charset="-78"/>
              </a:rPr>
              <a:t>Medida Cautelar Autosatisfactiva</a:t>
            </a:r>
            <a:endParaRPr lang="es-UY" sz="3600" b="1" u="sng" dirty="0">
              <a:solidFill>
                <a:schemeClr val="accent2">
                  <a:lumMod val="75000"/>
                </a:schemeClr>
              </a:solidFill>
              <a:latin typeface="Adobe Arabic" pitchFamily="18" charset="-78"/>
              <a:cs typeface="Adobe Arabic" pitchFamily="18" charset="-78"/>
            </a:endParaRPr>
          </a:p>
        </p:txBody>
      </p:sp>
      <p:sp>
        <p:nvSpPr>
          <p:cNvPr id="3" name="2 Marcador de contenido"/>
          <p:cNvSpPr>
            <a:spLocks noGrp="1"/>
          </p:cNvSpPr>
          <p:nvPr>
            <p:ph idx="1"/>
          </p:nvPr>
        </p:nvSpPr>
        <p:spPr>
          <a:xfrm>
            <a:off x="457200" y="2420888"/>
            <a:ext cx="8229600" cy="3705275"/>
          </a:xfrm>
        </p:spPr>
        <p:txBody>
          <a:bodyPr>
            <a:normAutofit/>
          </a:bodyPr>
          <a:lstStyle/>
          <a:p>
            <a:pPr indent="342900" algn="just">
              <a:lnSpc>
                <a:spcPct val="150000"/>
              </a:lnSpc>
            </a:pPr>
            <a:r>
              <a:rPr lang="es-UY" sz="1600" dirty="0" smtClean="0">
                <a:latin typeface="Times New Roman" pitchFamily="18" charset="0"/>
                <a:cs typeface="Times New Roman" pitchFamily="18" charset="0"/>
              </a:rPr>
              <a:t> Las </a:t>
            </a:r>
            <a:r>
              <a:rPr lang="es-UY" sz="1600" i="1" dirty="0" smtClean="0">
                <a:latin typeface="Times New Roman" pitchFamily="18" charset="0"/>
                <a:cs typeface="Times New Roman" pitchFamily="18" charset="0"/>
              </a:rPr>
              <a:t>medidas cautelares autosatisfactiva</a:t>
            </a:r>
            <a:r>
              <a:rPr lang="es-UY" sz="1600" dirty="0" smtClean="0">
                <a:latin typeface="Times New Roman" pitchFamily="18" charset="0"/>
                <a:cs typeface="Times New Roman" pitchFamily="18" charset="0"/>
              </a:rPr>
              <a:t>s, </a:t>
            </a:r>
            <a:r>
              <a:rPr lang="es-UY" sz="1600" dirty="0">
                <a:latin typeface="Times New Roman" pitchFamily="18" charset="0"/>
                <a:cs typeface="Times New Roman" pitchFamily="18" charset="0"/>
              </a:rPr>
              <a:t>tendría como particularidad – a diferencia de las medidas cautelares propiamente dichas – de eximir a quien la promueve de entablar un juicio posterior.</a:t>
            </a:r>
          </a:p>
        </p:txBody>
      </p:sp>
    </p:spTree>
    <p:extLst>
      <p:ext uri="{BB962C8B-B14F-4D97-AF65-F5344CB8AC3E}">
        <p14:creationId xmlns:p14="http://schemas.microsoft.com/office/powerpoint/2010/main" val="21954255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44624"/>
            <a:ext cx="8229600" cy="360040"/>
          </a:xfrm>
        </p:spPr>
        <p:txBody>
          <a:bodyPr>
            <a:normAutofit fontScale="90000"/>
          </a:bodyPr>
          <a:lstStyle/>
          <a:p>
            <a:r>
              <a:rPr lang="es-UY" sz="2400" dirty="0" smtClean="0">
                <a:solidFill>
                  <a:schemeClr val="accent2">
                    <a:lumMod val="75000"/>
                  </a:schemeClr>
                </a:solidFill>
                <a:latin typeface="Adobe Arabic" pitchFamily="18" charset="-78"/>
                <a:cs typeface="Adobe Arabic" pitchFamily="18" charset="-78"/>
              </a:rPr>
              <a:t>MEDIDAS CAUTELARES EN MATERIA DE FAMILIA</a:t>
            </a:r>
            <a:endParaRPr lang="es-UY" sz="2400" dirty="0">
              <a:solidFill>
                <a:schemeClr val="accent2">
                  <a:lumMod val="75000"/>
                </a:schemeClr>
              </a:solidFill>
              <a:latin typeface="Adobe Arabic" pitchFamily="18" charset="-78"/>
              <a:cs typeface="Adobe Arabic" pitchFamily="18" charset="-78"/>
            </a:endParaRPr>
          </a:p>
        </p:txBody>
      </p:sp>
      <p:sp>
        <p:nvSpPr>
          <p:cNvPr id="3" name="2 Marcador de contenido"/>
          <p:cNvSpPr>
            <a:spLocks noGrp="1"/>
          </p:cNvSpPr>
          <p:nvPr>
            <p:ph idx="1"/>
          </p:nvPr>
        </p:nvSpPr>
        <p:spPr>
          <a:xfrm>
            <a:off x="457200" y="476672"/>
            <a:ext cx="8229600" cy="6264696"/>
          </a:xfrm>
        </p:spPr>
        <p:txBody>
          <a:bodyPr>
            <a:normAutofit fontScale="25000" lnSpcReduction="20000"/>
          </a:bodyPr>
          <a:lstStyle/>
          <a:p>
            <a:pPr indent="342900" algn="just">
              <a:lnSpc>
                <a:spcPct val="170000"/>
              </a:lnSpc>
            </a:pPr>
            <a:r>
              <a:rPr lang="es-UY" sz="7200" b="1" u="sng" dirty="0" smtClean="0">
                <a:solidFill>
                  <a:schemeClr val="accent2">
                    <a:lumMod val="75000"/>
                  </a:schemeClr>
                </a:solidFill>
                <a:latin typeface="Adobe Arabic" pitchFamily="18" charset="-78"/>
                <a:cs typeface="Adobe Arabic" pitchFamily="18" charset="-78"/>
              </a:rPr>
              <a:t>Alimentos provisionales para menores de edad.</a:t>
            </a:r>
          </a:p>
          <a:p>
            <a:pPr indent="342900" algn="just">
              <a:lnSpc>
                <a:spcPct val="170000"/>
              </a:lnSpc>
            </a:pPr>
            <a:r>
              <a:rPr lang="es-UY" sz="5600" dirty="0" smtClean="0">
                <a:latin typeface="Times New Roman" pitchFamily="18" charset="0"/>
                <a:cs typeface="Times New Roman" pitchFamily="18" charset="0"/>
              </a:rPr>
              <a:t>Art 49 CNA ‘</a:t>
            </a:r>
            <a:r>
              <a:rPr lang="es-UY" sz="5600" dirty="0">
                <a:latin typeface="Times New Roman" pitchFamily="18" charset="0"/>
                <a:cs typeface="Times New Roman" pitchFamily="18" charset="0"/>
              </a:rPr>
              <a:t>‘ </a:t>
            </a:r>
            <a:r>
              <a:rPr lang="es-UY" sz="5600" dirty="0" smtClean="0">
                <a:latin typeface="Times New Roman" pitchFamily="18" charset="0"/>
                <a:cs typeface="Times New Roman" pitchFamily="18" charset="0"/>
              </a:rPr>
              <a:t>El juez al proveer la demanda y atendidas las circunstancias invocadas, fijará alimentos provisionales’’</a:t>
            </a:r>
          </a:p>
          <a:p>
            <a:pPr indent="342900" algn="just">
              <a:lnSpc>
                <a:spcPct val="170000"/>
              </a:lnSpc>
            </a:pPr>
            <a:r>
              <a:rPr lang="es-UY" sz="5600" dirty="0" smtClean="0">
                <a:latin typeface="Times New Roman" pitchFamily="18" charset="0"/>
                <a:cs typeface="Times New Roman" pitchFamily="18" charset="0"/>
              </a:rPr>
              <a:t>Se fijan al proveer sobre la demanda sin oír a la contraparte, inaudita parte.</a:t>
            </a:r>
          </a:p>
          <a:p>
            <a:pPr indent="342900" algn="just">
              <a:lnSpc>
                <a:spcPct val="170000"/>
              </a:lnSpc>
            </a:pPr>
            <a:r>
              <a:rPr lang="es-UY" sz="5600" b="1" u="sng" dirty="0" smtClean="0">
                <a:solidFill>
                  <a:schemeClr val="accent2">
                    <a:lumMod val="75000"/>
                  </a:schemeClr>
                </a:solidFill>
                <a:latin typeface="Times New Roman" pitchFamily="18" charset="0"/>
                <a:cs typeface="Times New Roman" pitchFamily="18" charset="0"/>
              </a:rPr>
              <a:t>PRUEBA DE LOS REQUISITOS</a:t>
            </a:r>
          </a:p>
          <a:p>
            <a:pPr indent="342900" algn="just">
              <a:lnSpc>
                <a:spcPct val="170000"/>
              </a:lnSpc>
            </a:pPr>
            <a:r>
              <a:rPr lang="es-UY" sz="5500" dirty="0" smtClean="0">
                <a:solidFill>
                  <a:schemeClr val="accent2">
                    <a:lumMod val="75000"/>
                  </a:schemeClr>
                </a:solidFill>
                <a:latin typeface="Times New Roman" pitchFamily="18" charset="0"/>
                <a:cs typeface="Times New Roman" pitchFamily="18" charset="0"/>
              </a:rPr>
              <a:t>A</a:t>
            </a:r>
            <a:r>
              <a:rPr lang="es-UY" sz="5500" b="1" u="sng" dirty="0" smtClean="0">
                <a:solidFill>
                  <a:schemeClr val="accent2">
                    <a:lumMod val="75000"/>
                  </a:schemeClr>
                </a:solidFill>
                <a:latin typeface="Times New Roman" pitchFamily="18" charset="0"/>
                <a:cs typeface="Times New Roman" pitchFamily="18" charset="0"/>
              </a:rPr>
              <a:t>) </a:t>
            </a:r>
            <a:r>
              <a:rPr lang="es-UY" sz="5500" b="1" u="sng" dirty="0">
                <a:solidFill>
                  <a:schemeClr val="accent2">
                    <a:lumMod val="75000"/>
                  </a:schemeClr>
                </a:solidFill>
                <a:latin typeface="Times New Roman" pitchFamily="18" charset="0"/>
                <a:cs typeface="Times New Roman" pitchFamily="18" charset="0"/>
              </a:rPr>
              <a:t>FUMUS BONI </a:t>
            </a:r>
            <a:r>
              <a:rPr lang="es-UY" sz="5500" b="1" u="sng" dirty="0" smtClean="0">
                <a:solidFill>
                  <a:schemeClr val="accent2">
                    <a:lumMod val="75000"/>
                  </a:schemeClr>
                </a:solidFill>
                <a:latin typeface="Times New Roman" pitchFamily="18" charset="0"/>
                <a:cs typeface="Times New Roman" pitchFamily="18" charset="0"/>
              </a:rPr>
              <a:t>IURIS Y PERICULUM IN MORA</a:t>
            </a:r>
          </a:p>
          <a:p>
            <a:pPr indent="342900" algn="just">
              <a:lnSpc>
                <a:spcPct val="170000"/>
              </a:lnSpc>
            </a:pPr>
            <a:r>
              <a:rPr lang="es-UY" sz="5500" dirty="0" smtClean="0">
                <a:latin typeface="Times New Roman" pitchFamily="18" charset="0"/>
                <a:cs typeface="Times New Roman" pitchFamily="18" charset="0"/>
              </a:rPr>
              <a:t> No se exige que se acredite sumariamente la existencia del derecho y el peligro de lesión.</a:t>
            </a:r>
          </a:p>
          <a:p>
            <a:pPr indent="342900" algn="just">
              <a:lnSpc>
                <a:spcPct val="170000"/>
              </a:lnSpc>
            </a:pPr>
            <a:r>
              <a:rPr lang="es-UY" sz="5500" dirty="0" smtClean="0">
                <a:latin typeface="Times New Roman" pitchFamily="18" charset="0"/>
                <a:cs typeface="Times New Roman" pitchFamily="18" charset="0"/>
              </a:rPr>
              <a:t>Su fundamento se encuentra en que los menores de 18 años carecen de patrimonio propio para sustentarse y es obligación de los padres alimentarlos(art 41,42  de la constitución, 277 y 116 C.C 46 y acápite art51 CNA, se parte del presupuesto lógico  que el hijo menor de edad carece de ingresos para su congrua sustentación y si no se fijaran en forma provisoria se estaría lesionando el derecho a la vida conteniendo el derecho de alimentos.</a:t>
            </a:r>
          </a:p>
          <a:p>
            <a:pPr indent="342900" algn="just">
              <a:lnSpc>
                <a:spcPct val="170000"/>
              </a:lnSpc>
            </a:pPr>
            <a:r>
              <a:rPr lang="es-UY" sz="5500" b="1" dirty="0" smtClean="0">
                <a:solidFill>
                  <a:schemeClr val="accent2">
                    <a:lumMod val="75000"/>
                  </a:schemeClr>
                </a:solidFill>
                <a:latin typeface="Times New Roman" pitchFamily="18" charset="0"/>
                <a:cs typeface="Times New Roman" pitchFamily="18" charset="0"/>
              </a:rPr>
              <a:t>B) </a:t>
            </a:r>
            <a:r>
              <a:rPr lang="es-UY" sz="5500" b="1" u="sng" dirty="0" smtClean="0">
                <a:solidFill>
                  <a:schemeClr val="accent2">
                    <a:lumMod val="75000"/>
                  </a:schemeClr>
                </a:solidFill>
                <a:latin typeface="Times New Roman" pitchFamily="18" charset="0"/>
                <a:cs typeface="Times New Roman" pitchFamily="18" charset="0"/>
              </a:rPr>
              <a:t>CONTRACAUTELA</a:t>
            </a:r>
            <a:r>
              <a:rPr lang="es-UY" sz="5500" dirty="0" smtClean="0">
                <a:latin typeface="Times New Roman" pitchFamily="18" charset="0"/>
                <a:cs typeface="Times New Roman" pitchFamily="18" charset="0"/>
              </a:rPr>
              <a:t>  El juez puede exigir la prestación de contracautela suficiente, salvo el caso excepcional de existir motivos fundados para eximir de ella al peticionario (art 313 CGP) </a:t>
            </a:r>
          </a:p>
          <a:p>
            <a:pPr indent="342900" algn="just">
              <a:lnSpc>
                <a:spcPct val="170000"/>
              </a:lnSpc>
            </a:pPr>
            <a:r>
              <a:rPr lang="es-UY" sz="5500" dirty="0" smtClean="0">
                <a:latin typeface="Times New Roman" pitchFamily="18" charset="0"/>
                <a:cs typeface="Times New Roman" pitchFamily="18" charset="0"/>
              </a:rPr>
              <a:t>El art 49 del CNA ordena al tribunal al proveer sobre la demanda, atendidas las circunstancias invocadas, que fije alimentos provisionales, parece indicar la habilitación del dictado de la pensión sin constitución de contracautela. Salvo que de las resultancias de autos se deduzca que no se requieren de forma urgente</a:t>
            </a:r>
          </a:p>
          <a:p>
            <a:pPr indent="342900" algn="just">
              <a:lnSpc>
                <a:spcPct val="170000"/>
              </a:lnSpc>
            </a:pPr>
            <a:endParaRPr lang="es-UY" sz="1600" dirty="0"/>
          </a:p>
          <a:p>
            <a:pPr algn="just"/>
            <a:endParaRPr lang="es-UY" sz="2400" dirty="0" smtClean="0">
              <a:solidFill>
                <a:schemeClr val="accent2">
                  <a:lumMod val="75000"/>
                </a:schemeClr>
              </a:solidFill>
            </a:endParaRPr>
          </a:p>
          <a:p>
            <a:pPr algn="just"/>
            <a:endParaRPr lang="es-UY" sz="2400" dirty="0">
              <a:solidFill>
                <a:schemeClr val="accent2">
                  <a:lumMod val="75000"/>
                </a:schemeClr>
              </a:solidFill>
            </a:endParaRPr>
          </a:p>
        </p:txBody>
      </p:sp>
    </p:spTree>
    <p:extLst>
      <p:ext uri="{BB962C8B-B14F-4D97-AF65-F5344CB8AC3E}">
        <p14:creationId xmlns:p14="http://schemas.microsoft.com/office/powerpoint/2010/main" val="12770966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634082"/>
          </a:xfrm>
        </p:spPr>
        <p:txBody>
          <a:bodyPr>
            <a:noAutofit/>
          </a:bodyPr>
          <a:lstStyle/>
          <a:p>
            <a:r>
              <a:rPr lang="es-UY" sz="2000" dirty="0">
                <a:solidFill>
                  <a:schemeClr val="accent2">
                    <a:lumMod val="75000"/>
                  </a:schemeClr>
                </a:solidFill>
                <a:latin typeface="Adobe Arabic" pitchFamily="18" charset="-78"/>
                <a:cs typeface="Adobe Arabic" pitchFamily="18" charset="-78"/>
              </a:rPr>
              <a:t>FORMULACIÓN DEL ESCRITO DE SOLICITUD DE MEDIDA CAUTELAR COMO DILIGENCIA PRELIMINAR</a:t>
            </a:r>
          </a:p>
        </p:txBody>
      </p:sp>
      <p:sp>
        <p:nvSpPr>
          <p:cNvPr id="3" name="2 Marcador de contenido"/>
          <p:cNvSpPr>
            <a:spLocks noGrp="1"/>
          </p:cNvSpPr>
          <p:nvPr>
            <p:ph idx="1"/>
          </p:nvPr>
        </p:nvSpPr>
        <p:spPr>
          <a:xfrm>
            <a:off x="457200" y="1556792"/>
            <a:ext cx="8229600" cy="4569371"/>
          </a:xfrm>
        </p:spPr>
        <p:txBody>
          <a:bodyPr>
            <a:noAutofit/>
          </a:bodyPr>
          <a:lstStyle/>
          <a:p>
            <a:pPr indent="342900" algn="just">
              <a:lnSpc>
                <a:spcPct val="150000"/>
              </a:lnSpc>
            </a:pPr>
            <a:r>
              <a:rPr lang="es-UY" sz="1400" dirty="0" smtClean="0">
                <a:latin typeface="Times New Roman" pitchFamily="18" charset="0"/>
                <a:cs typeface="Times New Roman" pitchFamily="18" charset="0"/>
              </a:rPr>
              <a:t>El </a:t>
            </a:r>
            <a:r>
              <a:rPr lang="es-UY" sz="1400" dirty="0">
                <a:latin typeface="Times New Roman" pitchFamily="18" charset="0"/>
                <a:cs typeface="Times New Roman" pitchFamily="18" charset="0"/>
              </a:rPr>
              <a:t>escrito en que se solicite una medida cautelar previa al inicio del proceso de fondo, debe cumplir con todos los requisitos </a:t>
            </a:r>
            <a:r>
              <a:rPr lang="es-UY" sz="1400" dirty="0" smtClean="0">
                <a:latin typeface="Times New Roman" pitchFamily="18" charset="0"/>
                <a:cs typeface="Times New Roman" pitchFamily="18" charset="0"/>
              </a:rPr>
              <a:t>formales.</a:t>
            </a:r>
          </a:p>
          <a:p>
            <a:pPr indent="342900" algn="just">
              <a:lnSpc>
                <a:spcPct val="150000"/>
              </a:lnSpc>
            </a:pPr>
            <a:r>
              <a:rPr lang="es-UY" sz="1400" b="1" dirty="0" smtClean="0">
                <a:solidFill>
                  <a:schemeClr val="accent2">
                    <a:lumMod val="75000"/>
                  </a:schemeClr>
                </a:solidFill>
                <a:latin typeface="Times New Roman" pitchFamily="18" charset="0"/>
                <a:cs typeface="Times New Roman" pitchFamily="18" charset="0"/>
              </a:rPr>
              <a:t> </a:t>
            </a:r>
            <a:r>
              <a:rPr lang="es-UY" sz="1400" b="1" u="sng" dirty="0" smtClean="0">
                <a:solidFill>
                  <a:schemeClr val="accent2">
                    <a:lumMod val="75000"/>
                  </a:schemeClr>
                </a:solidFill>
                <a:latin typeface="Times New Roman" pitchFamily="18" charset="0"/>
                <a:cs typeface="Times New Roman" pitchFamily="18" charset="0"/>
              </a:rPr>
              <a:t>Suma</a:t>
            </a:r>
            <a:r>
              <a:rPr lang="es-UY" sz="1400" b="1" dirty="0" smtClean="0">
                <a:solidFill>
                  <a:schemeClr val="accent2">
                    <a:lumMod val="75000"/>
                  </a:schemeClr>
                </a:solidFill>
                <a:latin typeface="Times New Roman" pitchFamily="18" charset="0"/>
                <a:cs typeface="Times New Roman" pitchFamily="18" charset="0"/>
              </a:rPr>
              <a:t> </a:t>
            </a:r>
            <a:r>
              <a:rPr lang="es-UY" sz="1400" dirty="0">
                <a:latin typeface="Times New Roman" pitchFamily="18" charset="0"/>
                <a:cs typeface="Times New Roman" pitchFamily="18" charset="0"/>
              </a:rPr>
              <a:t>C</a:t>
            </a:r>
            <a:r>
              <a:rPr lang="es-UY" sz="1400" dirty="0" smtClean="0">
                <a:latin typeface="Times New Roman" pitchFamily="18" charset="0"/>
                <a:cs typeface="Times New Roman" pitchFamily="18" charset="0"/>
              </a:rPr>
              <a:t>omo </a:t>
            </a:r>
            <a:r>
              <a:rPr lang="es-UY" sz="1400" dirty="0">
                <a:latin typeface="Times New Roman" pitchFamily="18" charset="0"/>
                <a:cs typeface="Times New Roman" pitchFamily="18" charset="0"/>
              </a:rPr>
              <a:t>en todo escrito. </a:t>
            </a:r>
            <a:r>
              <a:rPr lang="es-UY" sz="1400" b="1" u="sng" dirty="0">
                <a:latin typeface="Times New Roman" pitchFamily="18" charset="0"/>
                <a:cs typeface="Times New Roman" pitchFamily="18" charset="0"/>
              </a:rPr>
              <a:t>Juzgado competente S</a:t>
            </a:r>
            <a:r>
              <a:rPr lang="es-UY" sz="1400" b="1" u="sng" dirty="0" smtClean="0">
                <a:latin typeface="Times New Roman" pitchFamily="18" charset="0"/>
                <a:cs typeface="Times New Roman" pitchFamily="18" charset="0"/>
              </a:rPr>
              <a:t>i </a:t>
            </a:r>
            <a:r>
              <a:rPr lang="es-UY" sz="1400" b="1" u="sng" dirty="0">
                <a:latin typeface="Times New Roman" pitchFamily="18" charset="0"/>
                <a:cs typeface="Times New Roman" pitchFamily="18" charset="0"/>
              </a:rPr>
              <a:t>se solicita como diligencia preliminar deberá promoverse ante el tribunal que deba entender en el proceso posterior.</a:t>
            </a:r>
            <a:r>
              <a:rPr lang="es-UY" sz="1400" dirty="0">
                <a:latin typeface="Times New Roman" pitchFamily="18" charset="0"/>
                <a:cs typeface="Times New Roman" pitchFamily="18" charset="0"/>
              </a:rPr>
              <a:t> Vale decir que se determinará aplicando los criterios de competencia como si se fuera a presentar la demanda</a:t>
            </a:r>
            <a:r>
              <a:rPr lang="es-UY" sz="1400" b="1" dirty="0">
                <a:latin typeface="Times New Roman" pitchFamily="18" charset="0"/>
                <a:cs typeface="Times New Roman" pitchFamily="18" charset="0"/>
              </a:rPr>
              <a:t>. </a:t>
            </a:r>
            <a:r>
              <a:rPr lang="es-UY" sz="1400" b="1" u="sng" dirty="0">
                <a:solidFill>
                  <a:schemeClr val="accent2">
                    <a:lumMod val="75000"/>
                  </a:schemeClr>
                </a:solidFill>
                <a:latin typeface="Times New Roman" pitchFamily="18" charset="0"/>
                <a:cs typeface="Times New Roman" pitchFamily="18" charset="0"/>
              </a:rPr>
              <a:t>Comparecencia</a:t>
            </a:r>
            <a:r>
              <a:rPr lang="es-UY" sz="1400" b="1" u="sng" dirty="0">
                <a:latin typeface="Times New Roman" pitchFamily="18" charset="0"/>
                <a:cs typeface="Times New Roman" pitchFamily="18" charset="0"/>
              </a:rPr>
              <a:t> </a:t>
            </a:r>
            <a:r>
              <a:rPr lang="es-UY" sz="1400" b="1" dirty="0">
                <a:latin typeface="Times New Roman" pitchFamily="18" charset="0"/>
                <a:cs typeface="Times New Roman" pitchFamily="18" charset="0"/>
              </a:rPr>
              <a:t>Quien comparece lo debe hacer cumpliendo todos los requisitos y formalidades previstas para primera presentación ante el tribunal, ya sea por sí mismo, representación legal, voluntaria o una persona jurídica, acreditando tales extremos. </a:t>
            </a:r>
            <a:r>
              <a:rPr lang="es-UY" sz="1400" b="1" u="sng" dirty="0">
                <a:solidFill>
                  <a:schemeClr val="accent2">
                    <a:lumMod val="75000"/>
                  </a:schemeClr>
                </a:solidFill>
                <a:latin typeface="Times New Roman" pitchFamily="18" charset="0"/>
                <a:cs typeface="Times New Roman" pitchFamily="18" charset="0"/>
              </a:rPr>
              <a:t>Exordio</a:t>
            </a:r>
            <a:r>
              <a:rPr lang="es-UY" sz="1400" b="1" u="sng" dirty="0">
                <a:latin typeface="Times New Roman" pitchFamily="18" charset="0"/>
                <a:cs typeface="Times New Roman" pitchFamily="18" charset="0"/>
              </a:rPr>
              <a:t> </a:t>
            </a:r>
            <a:r>
              <a:rPr lang="es-UY" sz="1400" b="1" dirty="0">
                <a:latin typeface="Times New Roman" pitchFamily="18" charset="0"/>
                <a:cs typeface="Times New Roman" pitchFamily="18" charset="0"/>
              </a:rPr>
              <a:t>Indicar el tipo de medida que se solicita, que la misma es sin noticia de la contraparte, contra quien se solicita y su domicilio para la notificación posterior a su cumplimiento. </a:t>
            </a:r>
            <a:r>
              <a:rPr lang="es-UY" sz="1400" b="1" u="sng" dirty="0">
                <a:solidFill>
                  <a:schemeClr val="accent2">
                    <a:lumMod val="75000"/>
                  </a:schemeClr>
                </a:solidFill>
                <a:latin typeface="Times New Roman" pitchFamily="18" charset="0"/>
                <a:cs typeface="Times New Roman" pitchFamily="18" charset="0"/>
              </a:rPr>
              <a:t>Capitulo de Hechos </a:t>
            </a:r>
            <a:r>
              <a:rPr lang="es-UY" sz="1400" b="1" dirty="0">
                <a:latin typeface="Times New Roman" pitchFamily="18" charset="0"/>
                <a:cs typeface="Times New Roman" pitchFamily="18" charset="0"/>
              </a:rPr>
              <a:t>En este capítulo es donde deberán establecerse todos los requisitos que exige el Código General del Proceso a los efectos de que se decrete la misma por el tribunal</a:t>
            </a:r>
            <a:r>
              <a:rPr lang="es-UY" sz="1400" dirty="0">
                <a:latin typeface="Times New Roman" pitchFamily="18" charset="0"/>
                <a:cs typeface="Times New Roman" pitchFamily="18" charset="0"/>
              </a:rPr>
              <a:t>. </a:t>
            </a:r>
            <a:r>
              <a:rPr lang="es-UY" sz="1400" b="1" dirty="0">
                <a:latin typeface="Times New Roman" pitchFamily="18" charset="0"/>
                <a:cs typeface="Times New Roman" pitchFamily="18" charset="0"/>
              </a:rPr>
              <a:t>En primer lugar deberá establecerse cuáles son los hechos que dan mérito a la solicitud, indicando la legitimación de quien comparece. Es decir: si es propietario de tal bien, lo que debe acreditarse, y cuáles son los hechos que determinarán la futura demanda.</a:t>
            </a:r>
          </a:p>
        </p:txBody>
      </p:sp>
    </p:spTree>
    <p:extLst>
      <p:ext uri="{BB962C8B-B14F-4D97-AF65-F5344CB8AC3E}">
        <p14:creationId xmlns:p14="http://schemas.microsoft.com/office/powerpoint/2010/main" val="5712807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r"/>
            <a:r>
              <a:rPr lang="es-UY" sz="1100" dirty="0" smtClean="0"/>
              <a:t>-</a:t>
            </a:r>
            <a:r>
              <a:rPr lang="es-UY" sz="1100" b="1" dirty="0" smtClean="0">
                <a:latin typeface="Times New Roman" pitchFamily="18" charset="0"/>
                <a:cs typeface="Times New Roman" pitchFamily="18" charset="0"/>
              </a:rPr>
              <a:t>Acta N° 936, de 8/04/1975</a:t>
            </a:r>
            <a:br>
              <a:rPr lang="es-UY" sz="1100" b="1" dirty="0" smtClean="0">
                <a:latin typeface="Times New Roman" pitchFamily="18" charset="0"/>
                <a:cs typeface="Times New Roman" pitchFamily="18" charset="0"/>
              </a:rPr>
            </a:br>
            <a:r>
              <a:rPr lang="es-UY" sz="1100" b="1" dirty="0" smtClean="0">
                <a:latin typeface="Times New Roman" pitchFamily="18" charset="0"/>
                <a:cs typeface="Times New Roman" pitchFamily="18" charset="0"/>
              </a:rPr>
              <a:t>15° </a:t>
            </a:r>
            <a:r>
              <a:rPr lang="es-UY" sz="1100" b="1" dirty="0">
                <a:latin typeface="Times New Roman" pitchFamily="18" charset="0"/>
                <a:cs typeface="Times New Roman" pitchFamily="18" charset="0"/>
              </a:rPr>
              <a:t>S</a:t>
            </a:r>
            <a:r>
              <a:rPr lang="es-UY" sz="1100" b="1" dirty="0" smtClean="0">
                <a:latin typeface="Times New Roman" pitchFamily="18" charset="0"/>
                <a:cs typeface="Times New Roman" pitchFamily="18" charset="0"/>
              </a:rPr>
              <a:t>ección , Montevideo-</a:t>
            </a:r>
            <a:br>
              <a:rPr lang="es-UY" sz="1100" b="1" dirty="0" smtClean="0">
                <a:latin typeface="Times New Roman" pitchFamily="18" charset="0"/>
                <a:cs typeface="Times New Roman" pitchFamily="18" charset="0"/>
              </a:rPr>
            </a:br>
            <a:r>
              <a:rPr lang="es-UY" sz="1100" b="1" dirty="0" smtClean="0">
                <a:solidFill>
                  <a:schemeClr val="accent4">
                    <a:lumMod val="75000"/>
                  </a:schemeClr>
                </a:solidFill>
                <a:latin typeface="Times New Roman" pitchFamily="18" charset="0"/>
                <a:cs typeface="Times New Roman" pitchFamily="18" charset="0"/>
              </a:rPr>
              <a:t>Se solicita con carácter reservado la adopción de medidas cautelares y</a:t>
            </a:r>
            <a:br>
              <a:rPr lang="es-UY" sz="1100" b="1" dirty="0" smtClean="0">
                <a:solidFill>
                  <a:schemeClr val="accent4">
                    <a:lumMod val="75000"/>
                  </a:schemeClr>
                </a:solidFill>
                <a:latin typeface="Times New Roman" pitchFamily="18" charset="0"/>
                <a:cs typeface="Times New Roman" pitchFamily="18" charset="0"/>
              </a:rPr>
            </a:br>
            <a:r>
              <a:rPr lang="es-UY" sz="1100" b="1" dirty="0" smtClean="0">
                <a:solidFill>
                  <a:schemeClr val="accent4">
                    <a:lumMod val="75000"/>
                  </a:schemeClr>
                </a:solidFill>
                <a:latin typeface="Times New Roman" pitchFamily="18" charset="0"/>
                <a:cs typeface="Times New Roman" pitchFamily="18" charset="0"/>
              </a:rPr>
              <a:t> se declare la disolución de sociedad conyugal </a:t>
            </a:r>
            <a:endParaRPr lang="es-UY" sz="1100" b="1" dirty="0">
              <a:solidFill>
                <a:schemeClr val="accent4">
                  <a:lumMod val="75000"/>
                </a:schemeClr>
              </a:solidFill>
              <a:latin typeface="Times New Roman" pitchFamily="18" charset="0"/>
              <a:cs typeface="Times New Roman" pitchFamily="18" charset="0"/>
            </a:endParaRPr>
          </a:p>
        </p:txBody>
      </p:sp>
      <p:sp>
        <p:nvSpPr>
          <p:cNvPr id="3" name="2 Marcador de contenido"/>
          <p:cNvSpPr>
            <a:spLocks noGrp="1"/>
          </p:cNvSpPr>
          <p:nvPr>
            <p:ph idx="1"/>
          </p:nvPr>
        </p:nvSpPr>
        <p:spPr/>
        <p:txBody>
          <a:bodyPr>
            <a:normAutofit/>
          </a:bodyPr>
          <a:lstStyle/>
          <a:p>
            <a:r>
              <a:rPr lang="es-UY" sz="1400" dirty="0" smtClean="0">
                <a:latin typeface="Times New Roman" pitchFamily="18" charset="0"/>
                <a:cs typeface="Times New Roman" pitchFamily="18" charset="0"/>
              </a:rPr>
              <a:t>JUZGADO LETRADO DE FAMILIA DE 16° TURNO</a:t>
            </a:r>
          </a:p>
          <a:p>
            <a:r>
              <a:rPr lang="es-UY" sz="1400" dirty="0" smtClean="0">
                <a:latin typeface="Times New Roman" pitchFamily="18" charset="0"/>
                <a:cs typeface="Times New Roman" pitchFamily="18" charset="0"/>
              </a:rPr>
              <a:t>Carlos Gómez C.I 2.394455-6 con domicilio real en colonia 1324 y constituyendo real en la calle Mercedes 2345 y electrónico en </a:t>
            </a:r>
            <a:r>
              <a:rPr lang="es-UY" sz="1400" dirty="0" smtClean="0">
                <a:latin typeface="Times New Roman" pitchFamily="18" charset="0"/>
                <a:cs typeface="Times New Roman" pitchFamily="18" charset="0"/>
                <a:hlinkClick r:id="rId2"/>
              </a:rPr>
              <a:t>478634@notificacionespoderjudicial.gub.uy</a:t>
            </a:r>
            <a:r>
              <a:rPr lang="es-UY" sz="1400" dirty="0" smtClean="0">
                <a:latin typeface="Times New Roman" pitchFamily="18" charset="0"/>
                <a:cs typeface="Times New Roman" pitchFamily="18" charset="0"/>
              </a:rPr>
              <a:t> al Señor Juez </a:t>
            </a:r>
            <a:r>
              <a:rPr lang="es-UY" sz="1400" b="1" u="sng" dirty="0" smtClean="0">
                <a:latin typeface="Times New Roman" pitchFamily="18" charset="0"/>
                <a:cs typeface="Times New Roman" pitchFamily="18" charset="0"/>
              </a:rPr>
              <a:t>DIGO:</a:t>
            </a:r>
          </a:p>
          <a:p>
            <a:r>
              <a:rPr lang="es-UY" sz="1400" dirty="0" smtClean="0">
                <a:latin typeface="Times New Roman" pitchFamily="18" charset="0"/>
                <a:cs typeface="Times New Roman" pitchFamily="18" charset="0"/>
              </a:rPr>
              <a:t>Que vengo a promover disolución y liquidación de sociedad conyugal y la adopción de medidas cautelares reservadas que relacionaré contra María Sosa, con domicilio real en la calle Canelones 2344, en mérito a las siguientes consideraciones y fundamentos:</a:t>
            </a:r>
          </a:p>
          <a:p>
            <a:r>
              <a:rPr lang="es-UY" sz="1400" dirty="0">
                <a:latin typeface="Times New Roman" pitchFamily="18" charset="0"/>
                <a:cs typeface="Times New Roman" pitchFamily="18" charset="0"/>
              </a:rPr>
              <a:t> </a:t>
            </a:r>
            <a:r>
              <a:rPr lang="es-UY" sz="1400" dirty="0" smtClean="0">
                <a:latin typeface="Times New Roman" pitchFamily="18" charset="0"/>
                <a:cs typeface="Times New Roman" pitchFamily="18" charset="0"/>
              </a:rPr>
              <a:t>                                          </a:t>
            </a:r>
            <a:r>
              <a:rPr lang="es-UY" sz="1400" b="1" u="sng" dirty="0" smtClean="0">
                <a:latin typeface="Times New Roman" pitchFamily="18" charset="0"/>
                <a:cs typeface="Times New Roman" pitchFamily="18" charset="0"/>
              </a:rPr>
              <a:t>1-   HECHOS</a:t>
            </a:r>
          </a:p>
          <a:p>
            <a:pPr algn="just"/>
            <a:r>
              <a:rPr lang="es-UY" sz="1400" dirty="0" smtClean="0">
                <a:latin typeface="Times New Roman" pitchFamily="18" charset="0"/>
                <a:cs typeface="Times New Roman" pitchFamily="18" charset="0"/>
              </a:rPr>
              <a:t>|1-1 Como lo acredito con testimonio de partida de matrimonio que se adjunta contraje matrimonio……</a:t>
            </a:r>
          </a:p>
          <a:p>
            <a:pPr algn="just"/>
            <a:r>
              <a:rPr lang="es-UY" sz="1400" dirty="0" smtClean="0">
                <a:latin typeface="Times New Roman" pitchFamily="18" charset="0"/>
                <a:cs typeface="Times New Roman" pitchFamily="18" charset="0"/>
              </a:rPr>
              <a:t>1-2  No se celebraron capitulaciones matrimoniales, por lo que el régimen de bienes por el la sociedad legal situación que se mantiene incambiada.</a:t>
            </a:r>
          </a:p>
          <a:p>
            <a:pPr algn="just"/>
            <a:r>
              <a:rPr lang="es-UY" sz="1400" dirty="0" smtClean="0">
                <a:latin typeface="Times New Roman" pitchFamily="18" charset="0"/>
                <a:cs typeface="Times New Roman" pitchFamily="18" charset="0"/>
              </a:rPr>
              <a:t>1-3 Conviene al interés de mi parte promover la correspondiente disolución y liquidación de la sociedad conyugal</a:t>
            </a:r>
          </a:p>
          <a:p>
            <a:pPr algn="just"/>
            <a:r>
              <a:rPr lang="es-UY" sz="1400" dirty="0" smtClean="0">
                <a:latin typeface="Times New Roman" pitchFamily="18" charset="0"/>
                <a:cs typeface="Times New Roman" pitchFamily="18" charset="0"/>
              </a:rPr>
              <a:t>1-4 </a:t>
            </a:r>
            <a:r>
              <a:rPr lang="es-UY" sz="1400" b="1" dirty="0" smtClean="0">
                <a:solidFill>
                  <a:schemeClr val="accent1">
                    <a:lumMod val="50000"/>
                  </a:schemeClr>
                </a:solidFill>
                <a:latin typeface="Times New Roman" pitchFamily="18" charset="0"/>
                <a:cs typeface="Times New Roman" pitchFamily="18" charset="0"/>
              </a:rPr>
              <a:t>Durante todos los años de matrimonio ha sido mi esposo quien ha intervenido en forma principal y casi exclusiva, en el manejo de todos los bienes y con posibilidad de actuar por sí solo, atento a la naturaleza de los mismos: dinero, cuentas en Bancos, depósitos en caja de seguridad, títulos y acciones. No se me ha brindado información al respecto. No se me ha consultado sobre las decisiones a adoptar. A  ello se le suma la constante negativa a hablar siquiera los temas conmigo.</a:t>
            </a:r>
          </a:p>
          <a:p>
            <a:r>
              <a:rPr lang="es-UY" sz="1400" dirty="0" smtClean="0">
                <a:latin typeface="Times New Roman" pitchFamily="18" charset="0"/>
                <a:cs typeface="Times New Roman" pitchFamily="18" charset="0"/>
              </a:rPr>
              <a:t>1-5</a:t>
            </a:r>
            <a:r>
              <a:rPr lang="es-UY" sz="1400" b="1" dirty="0" smtClean="0">
                <a:latin typeface="Times New Roman" pitchFamily="18" charset="0"/>
                <a:cs typeface="Times New Roman" pitchFamily="18" charset="0"/>
              </a:rPr>
              <a:t> Por ello de no adoptarse medidas cautelares, me encuentro en riesgo serio, con relación a los gananciales que me corresponden.</a:t>
            </a:r>
            <a:endParaRPr lang="es-UY" sz="1400" dirty="0" smtClean="0">
              <a:latin typeface="Times New Roman" pitchFamily="18" charset="0"/>
              <a:cs typeface="Times New Roman" pitchFamily="18" charset="0"/>
            </a:endParaRPr>
          </a:p>
          <a:p>
            <a:endParaRPr lang="es-UY" sz="1400" dirty="0" smtClean="0">
              <a:latin typeface="Times New Roman" pitchFamily="18" charset="0"/>
              <a:cs typeface="Times New Roman" pitchFamily="18" charset="0"/>
            </a:endParaRPr>
          </a:p>
          <a:p>
            <a:endParaRPr lang="es-UY" sz="1400" dirty="0" smtClean="0">
              <a:latin typeface="Times New Roman" pitchFamily="18" charset="0"/>
              <a:cs typeface="Times New Roman" pitchFamily="18" charset="0"/>
            </a:endParaRPr>
          </a:p>
          <a:p>
            <a:pPr marL="0" indent="0">
              <a:buNone/>
            </a:pPr>
            <a:endParaRPr lang="es-UY" sz="1400" dirty="0">
              <a:latin typeface="Times New Roman" pitchFamily="18" charset="0"/>
              <a:cs typeface="Times New Roman" pitchFamily="18" charset="0"/>
            </a:endParaRPr>
          </a:p>
        </p:txBody>
      </p:sp>
    </p:spTree>
    <p:extLst>
      <p:ext uri="{BB962C8B-B14F-4D97-AF65-F5344CB8AC3E}">
        <p14:creationId xmlns:p14="http://schemas.microsoft.com/office/powerpoint/2010/main" val="36002474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l"/>
            <a:r>
              <a:rPr lang="es-UY" sz="1400" b="1" dirty="0" smtClean="0"/>
              <a:t>  1-6 Las medias que se promueven y los bienes a cuyo respecto se solicitan, son:</a:t>
            </a:r>
            <a:br>
              <a:rPr lang="es-UY" sz="1400" b="1" dirty="0" smtClean="0"/>
            </a:br>
            <a:endParaRPr lang="es-UY" sz="1400" b="1" dirty="0"/>
          </a:p>
        </p:txBody>
      </p:sp>
      <p:sp>
        <p:nvSpPr>
          <p:cNvPr id="3" name="2 Marcador de contenido"/>
          <p:cNvSpPr>
            <a:spLocks noGrp="1"/>
          </p:cNvSpPr>
          <p:nvPr>
            <p:ph idx="1"/>
          </p:nvPr>
        </p:nvSpPr>
        <p:spPr/>
        <p:txBody>
          <a:bodyPr>
            <a:normAutofit lnSpcReduction="10000"/>
          </a:bodyPr>
          <a:lstStyle/>
          <a:p>
            <a:r>
              <a:rPr lang="es-UY" sz="1400" dirty="0" smtClean="0"/>
              <a:t>A) </a:t>
            </a:r>
            <a:r>
              <a:rPr lang="es-UY" sz="1400" b="1" dirty="0" smtClean="0"/>
              <a:t>Cuenta N° 256367 de la Agencia N° 234 del Banco de la República Oriental del Uruguay</a:t>
            </a:r>
            <a:r>
              <a:rPr lang="es-UY" sz="1400" dirty="0" smtClean="0"/>
              <a:t>: </a:t>
            </a:r>
            <a:r>
              <a:rPr lang="es-UY" sz="1400" b="1" dirty="0" smtClean="0"/>
              <a:t>Traba de embargo del 50% de los fondos existentes.</a:t>
            </a:r>
          </a:p>
          <a:p>
            <a:r>
              <a:rPr lang="es-UY" sz="1400" dirty="0" smtClean="0"/>
              <a:t>B) </a:t>
            </a:r>
            <a:r>
              <a:rPr lang="es-UY" sz="1400" b="1" dirty="0" smtClean="0"/>
              <a:t>Cofre de seguridad N° 1234  de la sucursal 19 de junio del Banco de la República Oriental del Uruguay: se solicita apertura, con auxilio de cerrajero, a efectos de proceder al inventario, embargo y depósito del contenido del mismo, transfiriéndose a otro cofre de seguridad de la misma sucursal.</a:t>
            </a:r>
          </a:p>
          <a:p>
            <a:r>
              <a:rPr lang="es-UY" sz="1400" dirty="0" smtClean="0"/>
              <a:t>C) </a:t>
            </a:r>
            <a:r>
              <a:rPr lang="es-UY" sz="1400" b="1" dirty="0" smtClean="0">
                <a:solidFill>
                  <a:schemeClr val="accent1"/>
                </a:solidFill>
              </a:rPr>
              <a:t>El peligro de lesión de frustración resulta acreditado por la posibilidad de mi cónyuge, de disponer, ocultar o sustraer los bienes referidos y la ausencia de posibilidad de control de mi parte. Las medidas que se promueven resultan, así, imprescindibles.</a:t>
            </a:r>
          </a:p>
          <a:p>
            <a:r>
              <a:rPr lang="es-UY" sz="1400" b="1" dirty="0" smtClean="0">
                <a:solidFill>
                  <a:schemeClr val="accent2">
                    <a:lumMod val="75000"/>
                  </a:schemeClr>
                </a:solidFill>
              </a:rPr>
              <a:t>Dado que las mismas procuran proteger la parte de bienes que me pertenece, corresponderá, asimismo, eximirse de la prestación de contracautela, ya que, además, las que se pretenden no son de disposición, sino, meramente de comprobación y resguardo.</a:t>
            </a:r>
          </a:p>
          <a:p>
            <a:r>
              <a:rPr lang="es-UY" sz="1400" b="1" dirty="0" smtClean="0"/>
              <a:t>2- Derecho.</a:t>
            </a:r>
          </a:p>
          <a:p>
            <a:r>
              <a:rPr lang="es-UY" sz="1400" b="1" u="sng" dirty="0" smtClean="0"/>
              <a:t>Fundo mi derecho en lo previsto por los artículos  1941, 1950,1964,1985 del Código Civil y 311,312, y 313 del Código General del Proceso.</a:t>
            </a:r>
          </a:p>
          <a:p>
            <a:r>
              <a:rPr lang="es-UY" sz="1400" b="1" u="sng" dirty="0" smtClean="0"/>
              <a:t>PETITORIO</a:t>
            </a:r>
          </a:p>
          <a:p>
            <a:r>
              <a:rPr lang="es-UY" sz="1400" dirty="0" smtClean="0"/>
              <a:t>I</a:t>
            </a:r>
            <a:r>
              <a:rPr lang="es-UY" sz="1400" dirty="0"/>
              <a:t>)</a:t>
            </a:r>
            <a:r>
              <a:rPr lang="es-UY" sz="1400" dirty="0" smtClean="0"/>
              <a:t> Me tenga por presentada, con el recaudo adjunto( test de partida) por constituido domicilio</a:t>
            </a:r>
          </a:p>
          <a:p>
            <a:r>
              <a:rPr lang="es-UY" sz="1400" dirty="0" smtClean="0"/>
              <a:t>II) </a:t>
            </a:r>
            <a:r>
              <a:rPr lang="es-UY" sz="1400" b="1" u="sng" dirty="0" smtClean="0">
                <a:solidFill>
                  <a:srgbClr val="7030A0"/>
                </a:solidFill>
              </a:rPr>
              <a:t>Que con carácter reservado, sin noticia de la contraparte, disponga y diligencie las medidas cautelares expresadas en el cuerpo de este escrito</a:t>
            </a:r>
            <a:r>
              <a:rPr lang="es-UY" sz="1400" b="1" u="sng" dirty="0" smtClean="0"/>
              <a:t>.</a:t>
            </a:r>
          </a:p>
          <a:p>
            <a:r>
              <a:rPr lang="es-UY" sz="1400" dirty="0" smtClean="0"/>
              <a:t>III) Que luego de adoptadas, decrete la disolución y liquidación de las sociedad conyugal, notificándose a la otra parte……</a:t>
            </a:r>
            <a:endParaRPr lang="es-UY" sz="1400" dirty="0"/>
          </a:p>
        </p:txBody>
      </p:sp>
    </p:spTree>
    <p:extLst>
      <p:ext uri="{BB962C8B-B14F-4D97-AF65-F5344CB8AC3E}">
        <p14:creationId xmlns:p14="http://schemas.microsoft.com/office/powerpoint/2010/main" val="31939046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Y" i="1" u="sng" dirty="0" smtClean="0">
                <a:solidFill>
                  <a:schemeClr val="accent2">
                    <a:lumMod val="75000"/>
                  </a:schemeClr>
                </a:solidFill>
              </a:rPr>
              <a:t>CONCEPTO</a:t>
            </a:r>
            <a:endParaRPr lang="es-UY" i="1" u="sng" dirty="0">
              <a:solidFill>
                <a:schemeClr val="accent2">
                  <a:lumMod val="75000"/>
                </a:schemeClr>
              </a:solidFill>
            </a:endParaRPr>
          </a:p>
        </p:txBody>
      </p:sp>
      <p:sp>
        <p:nvSpPr>
          <p:cNvPr id="3" name="2 Marcador de contenido"/>
          <p:cNvSpPr>
            <a:spLocks noGrp="1"/>
          </p:cNvSpPr>
          <p:nvPr>
            <p:ph idx="1"/>
          </p:nvPr>
        </p:nvSpPr>
        <p:spPr>
          <a:xfrm>
            <a:off x="467544" y="1556792"/>
            <a:ext cx="8229600" cy="5184576"/>
          </a:xfrm>
        </p:spPr>
        <p:txBody>
          <a:bodyPr/>
          <a:lstStyle/>
          <a:p>
            <a:endParaRPr lang="es-UY" dirty="0" smtClean="0"/>
          </a:p>
          <a:p>
            <a:endParaRPr lang="es-UY" dirty="0"/>
          </a:p>
          <a:p>
            <a:endParaRPr lang="es-UY" dirty="0" smtClean="0"/>
          </a:p>
          <a:p>
            <a:endParaRPr lang="es-UY" dirty="0"/>
          </a:p>
          <a:p>
            <a:endParaRPr lang="es-UY" dirty="0" smtClean="0"/>
          </a:p>
          <a:p>
            <a:pPr marL="0" indent="0">
              <a:buNone/>
            </a:pPr>
            <a:endParaRPr lang="es-UY" dirty="0"/>
          </a:p>
        </p:txBody>
      </p:sp>
      <p:sp>
        <p:nvSpPr>
          <p:cNvPr id="4" name="3 Rectángulo"/>
          <p:cNvSpPr/>
          <p:nvPr/>
        </p:nvSpPr>
        <p:spPr>
          <a:xfrm>
            <a:off x="1403648" y="1556792"/>
            <a:ext cx="6048672" cy="3613746"/>
          </a:xfrm>
          <a:prstGeom prst="rect">
            <a:avLst/>
          </a:prstGeom>
        </p:spPr>
        <p:txBody>
          <a:bodyPr wrap="square">
            <a:spAutoFit/>
          </a:bodyPr>
          <a:lstStyle/>
          <a:p>
            <a:pPr indent="457200" algn="just">
              <a:lnSpc>
                <a:spcPct val="150000"/>
              </a:lnSpc>
            </a:pPr>
            <a:r>
              <a:rPr lang="es-UY" sz="1400" i="1" dirty="0">
                <a:solidFill>
                  <a:schemeClr val="accent2">
                    <a:lumMod val="75000"/>
                  </a:schemeClr>
                </a:solidFill>
              </a:rPr>
              <a:t>Las medidas cautelares son actuaciones procesales adoptadas judicialmente, que persiguen asegurar la efectividad de la tutela otorgada en la resolución judicial estimatoria que, en su caso, se dicte. Por tanto, es una manera de adelantarse a los efectos de ésta, para evitar </a:t>
            </a:r>
            <a:r>
              <a:rPr lang="es-UY" sz="1400" i="1" dirty="0" smtClean="0">
                <a:solidFill>
                  <a:schemeClr val="accent2">
                    <a:lumMod val="75000"/>
                  </a:schemeClr>
                </a:solidFill>
              </a:rPr>
              <a:t>insolvencias, </a:t>
            </a:r>
            <a:r>
              <a:rPr lang="es-UY" sz="1400" i="1" dirty="0">
                <a:solidFill>
                  <a:schemeClr val="accent2">
                    <a:lumMod val="75000"/>
                  </a:schemeClr>
                </a:solidFill>
              </a:rPr>
              <a:t>pérdidas de la cosa, deterioros de la misma o cualquier otra eventualidad que pudiera acontecer antes de dictarse la sentencia</a:t>
            </a:r>
            <a:r>
              <a:rPr lang="es-UY" sz="1400" i="1" dirty="0" smtClean="0">
                <a:solidFill>
                  <a:schemeClr val="accent2">
                    <a:lumMod val="75000"/>
                  </a:schemeClr>
                </a:solidFill>
              </a:rPr>
              <a:t>.</a:t>
            </a:r>
            <a:r>
              <a:rPr lang="es-UY" sz="1400" i="1" dirty="0"/>
              <a:t> </a:t>
            </a:r>
            <a:endParaRPr lang="es-UY" sz="1400" i="1" dirty="0" smtClean="0"/>
          </a:p>
          <a:p>
            <a:pPr indent="457200" algn="just">
              <a:lnSpc>
                <a:spcPct val="150000"/>
              </a:lnSpc>
            </a:pPr>
            <a:r>
              <a:rPr lang="es-UY" sz="1400" i="1" dirty="0">
                <a:solidFill>
                  <a:schemeClr val="accent2">
                    <a:lumMod val="75000"/>
                  </a:schemeClr>
                </a:solidFill>
              </a:rPr>
              <a:t>Es decir, y utilizando las palabras del Dr. </a:t>
            </a:r>
            <a:r>
              <a:rPr lang="es-UY" sz="1400" i="1" dirty="0" err="1">
                <a:solidFill>
                  <a:schemeClr val="accent2">
                    <a:lumMod val="75000"/>
                  </a:schemeClr>
                </a:solidFill>
              </a:rPr>
              <a:t>Couture</a:t>
            </a:r>
            <a:r>
              <a:rPr lang="es-UY" sz="1400" i="1" dirty="0">
                <a:solidFill>
                  <a:schemeClr val="accent2">
                    <a:lumMod val="75000"/>
                  </a:schemeClr>
                </a:solidFill>
              </a:rPr>
              <a:t> son "aquellas dispuestas por el Juez con el objeto de impedir los actos de disposición o de </a:t>
            </a:r>
            <a:r>
              <a:rPr lang="es-UY" sz="1400" i="1" dirty="0" smtClean="0">
                <a:solidFill>
                  <a:schemeClr val="accent2">
                    <a:lumMod val="75000"/>
                  </a:schemeClr>
                </a:solidFill>
              </a:rPr>
              <a:t>administración</a:t>
            </a:r>
            <a:r>
              <a:rPr lang="es-UY" sz="1400" i="1" dirty="0">
                <a:solidFill>
                  <a:schemeClr val="accent2">
                    <a:lumMod val="75000"/>
                  </a:schemeClr>
                </a:solidFill>
              </a:rPr>
              <a:t> que pudieran hacer ilusorios el resultado del juicio y con el objeto de asegurar de antemano la eficacia de la decisión del mismo".</a:t>
            </a:r>
          </a:p>
          <a:p>
            <a:pPr indent="457200" algn="just">
              <a:lnSpc>
                <a:spcPct val="150000"/>
              </a:lnSpc>
            </a:pPr>
            <a:endParaRPr lang="es-UY" sz="1400" i="1" dirty="0">
              <a:solidFill>
                <a:schemeClr val="accent2">
                  <a:lumMod val="75000"/>
                </a:schemeClr>
              </a:solidFill>
            </a:endParaRPr>
          </a:p>
        </p:txBody>
      </p:sp>
    </p:spTree>
    <p:extLst>
      <p:ext uri="{BB962C8B-B14F-4D97-AF65-F5344CB8AC3E}">
        <p14:creationId xmlns:p14="http://schemas.microsoft.com/office/powerpoint/2010/main" val="305168247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634082"/>
          </a:xfrm>
        </p:spPr>
        <p:txBody>
          <a:bodyPr>
            <a:normAutofit fontScale="90000"/>
          </a:bodyPr>
          <a:lstStyle/>
          <a:p>
            <a:r>
              <a:rPr lang="es-UY" sz="2800" b="1" u="sng" dirty="0" smtClean="0">
                <a:solidFill>
                  <a:schemeClr val="accent2">
                    <a:lumMod val="75000"/>
                  </a:schemeClr>
                </a:solidFill>
                <a:latin typeface="Adobe Arabic" pitchFamily="18" charset="-78"/>
                <a:cs typeface="Adobe Arabic" pitchFamily="18" charset="-78"/>
              </a:rPr>
              <a:t>Formulación del escrito de medida cautelar </a:t>
            </a:r>
            <a:br>
              <a:rPr lang="es-UY" sz="2800" b="1" u="sng" dirty="0" smtClean="0">
                <a:solidFill>
                  <a:schemeClr val="accent2">
                    <a:lumMod val="75000"/>
                  </a:schemeClr>
                </a:solidFill>
                <a:latin typeface="Adobe Arabic" pitchFamily="18" charset="-78"/>
                <a:cs typeface="Adobe Arabic" pitchFamily="18" charset="-78"/>
              </a:rPr>
            </a:br>
            <a:r>
              <a:rPr lang="es-UY" sz="2800" b="1" u="sng" dirty="0" smtClean="0">
                <a:solidFill>
                  <a:schemeClr val="accent2">
                    <a:lumMod val="75000"/>
                  </a:schemeClr>
                </a:solidFill>
                <a:latin typeface="Adobe Arabic" pitchFamily="18" charset="-78"/>
                <a:cs typeface="Adobe Arabic" pitchFamily="18" charset="-78"/>
              </a:rPr>
              <a:t> continuación </a:t>
            </a:r>
            <a:endParaRPr lang="es-UY" sz="2800" b="1" u="sng" dirty="0">
              <a:solidFill>
                <a:schemeClr val="accent2">
                  <a:lumMod val="75000"/>
                </a:schemeClr>
              </a:solidFill>
              <a:latin typeface="Adobe Arabic" pitchFamily="18" charset="-78"/>
              <a:cs typeface="Adobe Arabic" pitchFamily="18" charset="-78"/>
            </a:endParaRPr>
          </a:p>
        </p:txBody>
      </p:sp>
      <p:sp>
        <p:nvSpPr>
          <p:cNvPr id="3" name="2 Marcador de contenido"/>
          <p:cNvSpPr>
            <a:spLocks noGrp="1"/>
          </p:cNvSpPr>
          <p:nvPr>
            <p:ph idx="1"/>
          </p:nvPr>
        </p:nvSpPr>
        <p:spPr>
          <a:xfrm>
            <a:off x="457200" y="1484784"/>
            <a:ext cx="8229600" cy="5256584"/>
          </a:xfrm>
        </p:spPr>
        <p:txBody>
          <a:bodyPr>
            <a:noAutofit/>
          </a:bodyPr>
          <a:lstStyle/>
          <a:p>
            <a:pPr marL="628650" indent="-285750" algn="just">
              <a:lnSpc>
                <a:spcPct val="150000"/>
              </a:lnSpc>
            </a:pPr>
            <a:r>
              <a:rPr lang="es-UY" sz="1400" b="1" u="sng" dirty="0" smtClean="0">
                <a:latin typeface="Times New Roman" pitchFamily="18" charset="0"/>
                <a:cs typeface="Times New Roman" pitchFamily="18" charset="0"/>
              </a:rPr>
              <a:t>En </a:t>
            </a:r>
            <a:r>
              <a:rPr lang="es-UY" sz="1400" b="1" u="sng" dirty="0">
                <a:latin typeface="Times New Roman" pitchFamily="18" charset="0"/>
                <a:cs typeface="Times New Roman" pitchFamily="18" charset="0"/>
              </a:rPr>
              <a:t>tercer lugar</a:t>
            </a:r>
            <a:r>
              <a:rPr lang="es-UY" sz="1400" b="1" dirty="0">
                <a:latin typeface="Times New Roman" pitchFamily="18" charset="0"/>
                <a:cs typeface="Times New Roman" pitchFamily="18" charset="0"/>
              </a:rPr>
              <a:t> </a:t>
            </a:r>
            <a:r>
              <a:rPr lang="es-UY" sz="1400" dirty="0">
                <a:latin typeface="Times New Roman" pitchFamily="18" charset="0"/>
                <a:cs typeface="Times New Roman" pitchFamily="18" charset="0"/>
              </a:rPr>
              <a:t>y como consecuencia de lo anterior (</a:t>
            </a:r>
            <a:r>
              <a:rPr lang="es-UY" sz="1400" b="1" u="sng" dirty="0">
                <a:latin typeface="Times New Roman" pitchFamily="18" charset="0"/>
                <a:cs typeface="Times New Roman" pitchFamily="18" charset="0"/>
              </a:rPr>
              <a:t>existencia del derecho, peligro de lesión o frustración) deberá determinarse precisamente cuál es la medida cautelar y su alcance</a:t>
            </a:r>
            <a:r>
              <a:rPr lang="es-UY" sz="1400" dirty="0">
                <a:latin typeface="Times New Roman" pitchFamily="18" charset="0"/>
                <a:cs typeface="Times New Roman" pitchFamily="18" charset="0"/>
              </a:rPr>
              <a:t>. </a:t>
            </a:r>
            <a:r>
              <a:rPr lang="es-UY" sz="1400" b="1" u="sng" dirty="0">
                <a:latin typeface="Times New Roman" pitchFamily="18" charset="0"/>
                <a:cs typeface="Times New Roman" pitchFamily="18" charset="0"/>
              </a:rPr>
              <a:t>En cuarto lugar</a:t>
            </a:r>
            <a:r>
              <a:rPr lang="es-UY" sz="1400" dirty="0">
                <a:latin typeface="Times New Roman" pitchFamily="18" charset="0"/>
                <a:cs typeface="Times New Roman" pitchFamily="18" charset="0"/>
              </a:rPr>
              <a:t>: deberán indicarse todos los medios probatorios para acreditar el derecho del gestionante, </a:t>
            </a:r>
            <a:r>
              <a:rPr lang="es-UY" sz="1400" b="1" u="sng" dirty="0">
                <a:latin typeface="Times New Roman" pitchFamily="18" charset="0"/>
                <a:cs typeface="Times New Roman" pitchFamily="18" charset="0"/>
              </a:rPr>
              <a:t>la necesidad de la medida y en qué consiste el peligro de lesión o frustración del derecho</a:t>
            </a:r>
            <a:r>
              <a:rPr lang="es-UY" sz="1400" dirty="0">
                <a:latin typeface="Times New Roman" pitchFamily="18" charset="0"/>
                <a:cs typeface="Times New Roman" pitchFamily="18" charset="0"/>
              </a:rPr>
              <a:t>. Deberán agregarse los documentos que acrediten </a:t>
            </a:r>
            <a:r>
              <a:rPr lang="es-UY" sz="1400" dirty="0" smtClean="0">
                <a:latin typeface="Times New Roman" pitchFamily="18" charset="0"/>
                <a:cs typeface="Times New Roman" pitchFamily="18" charset="0"/>
              </a:rPr>
              <a:t>todos los </a:t>
            </a:r>
            <a:r>
              <a:rPr lang="es-UY" sz="1400" dirty="0">
                <a:latin typeface="Times New Roman" pitchFamily="18" charset="0"/>
                <a:cs typeface="Times New Roman" pitchFamily="18" charset="0"/>
              </a:rPr>
              <a:t>extremos indicados por la norma. Si los hechos no surgen totalmente acreditados por estos se deberá ofrecer información sumaria (testigos) y todo otro elemento probatorio que tienda a </a:t>
            </a:r>
            <a:r>
              <a:rPr lang="es-UY" sz="1400" dirty="0" smtClean="0">
                <a:latin typeface="Times New Roman" pitchFamily="18" charset="0"/>
                <a:cs typeface="Times New Roman" pitchFamily="18" charset="0"/>
              </a:rPr>
              <a:t>acreditarlos.</a:t>
            </a:r>
            <a:r>
              <a:rPr lang="es-UY" sz="1400" dirty="0"/>
              <a:t> </a:t>
            </a:r>
            <a:r>
              <a:rPr lang="es-UY" sz="1400" dirty="0" smtClean="0"/>
              <a:t> </a:t>
            </a:r>
            <a:r>
              <a:rPr lang="es-UY" sz="1400" b="1" u="sng" dirty="0" smtClean="0">
                <a:latin typeface="Times New Roman" pitchFamily="18" charset="0"/>
                <a:cs typeface="Times New Roman" pitchFamily="18" charset="0"/>
              </a:rPr>
              <a:t>El gestionante  </a:t>
            </a:r>
            <a:r>
              <a:rPr lang="es-UY" sz="1400" b="1" u="sng" dirty="0">
                <a:latin typeface="Times New Roman" pitchFamily="18" charset="0"/>
                <a:cs typeface="Times New Roman" pitchFamily="18" charset="0"/>
              </a:rPr>
              <a:t>deberá ofrecer contracautela suficiente según la medida solicitada, salvo el caso excepcional de existir motivos fundados para eximir de ella al peticionario</a:t>
            </a:r>
            <a:r>
              <a:rPr lang="es-UY" sz="1400" b="1" u="sng" dirty="0" smtClean="0">
                <a:latin typeface="Times New Roman" pitchFamily="18" charset="0"/>
                <a:cs typeface="Times New Roman" pitchFamily="18" charset="0"/>
              </a:rPr>
              <a:t>.</a:t>
            </a:r>
          </a:p>
          <a:p>
            <a:pPr marL="628650" indent="-285750" algn="just">
              <a:lnSpc>
                <a:spcPct val="150000"/>
              </a:lnSpc>
            </a:pPr>
            <a:r>
              <a:rPr lang="es-UY" sz="1400" b="1" u="sng" dirty="0" smtClean="0">
                <a:latin typeface="Times New Roman" pitchFamily="18" charset="0"/>
                <a:cs typeface="Times New Roman" pitchFamily="18" charset="0"/>
              </a:rPr>
              <a:t>Se deberá indicar el derecho, así como formular el Petitorio </a:t>
            </a:r>
            <a:r>
              <a:rPr lang="es-UY" sz="1400" dirty="0" smtClean="0">
                <a:latin typeface="Times New Roman" pitchFamily="18" charset="0"/>
                <a:cs typeface="Times New Roman" pitchFamily="18" charset="0"/>
              </a:rPr>
              <a:t>y Otrosí Digo y Pido que correspondan deberá contener el escrito las firmas de la parte o partes, como del abogado</a:t>
            </a:r>
            <a:r>
              <a:rPr lang="es-UY" sz="1400" dirty="0">
                <a:latin typeface="Times New Roman" pitchFamily="18" charset="0"/>
                <a:cs typeface="Times New Roman" pitchFamily="18" charset="0"/>
              </a:rPr>
              <a:t> </a:t>
            </a:r>
            <a:r>
              <a:rPr lang="es-UY" sz="1400" dirty="0" smtClean="0">
                <a:latin typeface="Times New Roman" pitchFamily="18" charset="0"/>
                <a:cs typeface="Times New Roman" pitchFamily="18" charset="0"/>
              </a:rPr>
              <a:t>su  número de matrícula y  título y se agregará la  tributación correspondiente.</a:t>
            </a:r>
            <a:endParaRPr lang="es-UY" sz="1400" dirty="0">
              <a:latin typeface="Times New Roman" pitchFamily="18" charset="0"/>
              <a:cs typeface="Times New Roman" pitchFamily="18" charset="0"/>
            </a:endParaRPr>
          </a:p>
        </p:txBody>
      </p:sp>
    </p:spTree>
    <p:extLst>
      <p:ext uri="{BB962C8B-B14F-4D97-AF65-F5344CB8AC3E}">
        <p14:creationId xmlns:p14="http://schemas.microsoft.com/office/powerpoint/2010/main" val="36349531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116632"/>
            <a:ext cx="8229600" cy="908720"/>
          </a:xfrm>
        </p:spPr>
        <p:txBody>
          <a:bodyPr>
            <a:normAutofit/>
          </a:bodyPr>
          <a:lstStyle/>
          <a:p>
            <a:pPr algn="r"/>
            <a:r>
              <a:rPr lang="es-UY" sz="1800" b="1" u="sng" dirty="0" smtClean="0"/>
              <a:t>Se promueve embargo preventivo</a:t>
            </a:r>
            <a:br>
              <a:rPr lang="es-UY" sz="1800" b="1" u="sng" dirty="0" smtClean="0"/>
            </a:br>
            <a:r>
              <a:rPr lang="es-UY" sz="1800" b="1" u="sng" dirty="0" smtClean="0"/>
              <a:t>Se solicita urgente diligenciamiento</a:t>
            </a:r>
            <a:endParaRPr lang="es-UY" sz="1800" b="1" u="sng" dirty="0"/>
          </a:p>
        </p:txBody>
      </p:sp>
      <p:sp>
        <p:nvSpPr>
          <p:cNvPr id="3" name="2 Marcador de contenido"/>
          <p:cNvSpPr>
            <a:spLocks noGrp="1"/>
          </p:cNvSpPr>
          <p:nvPr>
            <p:ph idx="1"/>
          </p:nvPr>
        </p:nvSpPr>
        <p:spPr>
          <a:xfrm>
            <a:off x="539552" y="1628800"/>
            <a:ext cx="8147248" cy="4497363"/>
          </a:xfrm>
        </p:spPr>
        <p:txBody>
          <a:bodyPr>
            <a:normAutofit fontScale="92500" lnSpcReduction="20000"/>
          </a:bodyPr>
          <a:lstStyle/>
          <a:p>
            <a:pPr marL="0" indent="0" algn="just">
              <a:buNone/>
            </a:pPr>
            <a:r>
              <a:rPr lang="es-UY" sz="1600" b="1" dirty="0" smtClean="0"/>
              <a:t> </a:t>
            </a:r>
            <a:r>
              <a:rPr lang="es-UY" sz="1600" b="1" dirty="0" smtClean="0">
                <a:latin typeface="Times New Roman" pitchFamily="18" charset="0"/>
                <a:cs typeface="Times New Roman" pitchFamily="18" charset="0"/>
              </a:rPr>
              <a:t>SEÑOR JUEZ DE PAZ DEPARTAMENTAL DE LA CAPITAL  DE        TURNO</a:t>
            </a:r>
          </a:p>
          <a:p>
            <a:pPr marL="0" indent="0" algn="just">
              <a:buNone/>
            </a:pPr>
            <a:r>
              <a:rPr lang="es-UY" sz="1600" dirty="0" smtClean="0">
                <a:latin typeface="Times New Roman" pitchFamily="18" charset="0"/>
                <a:cs typeface="Times New Roman" pitchFamily="18" charset="0"/>
              </a:rPr>
              <a:t>Eduardo ACOSTA SILVA  por DUMBO S.A  RUT 3487529145, según personería que acredito con testimonio notarial de mandato que acompaño, con domicilio real en Camino </a:t>
            </a:r>
            <a:r>
              <a:rPr lang="es-UY" sz="1600" dirty="0" err="1" smtClean="0">
                <a:latin typeface="Times New Roman" pitchFamily="18" charset="0"/>
                <a:cs typeface="Times New Roman" pitchFamily="18" charset="0"/>
              </a:rPr>
              <a:t>Civils</a:t>
            </a:r>
            <a:r>
              <a:rPr lang="es-UY" sz="1600" dirty="0" smtClean="0">
                <a:latin typeface="Times New Roman" pitchFamily="18" charset="0"/>
                <a:cs typeface="Times New Roman" pitchFamily="18" charset="0"/>
              </a:rPr>
              <a:t> 2345, y electrónico en 489939@notificaciones.poderjudicial.gub.uy al Señor  Juez digo:</a:t>
            </a:r>
          </a:p>
          <a:p>
            <a:pPr marL="0" indent="0" algn="just">
              <a:buNone/>
            </a:pPr>
            <a:r>
              <a:rPr lang="es-UY" sz="1600" b="1" dirty="0" smtClean="0">
                <a:latin typeface="Times New Roman" pitchFamily="18" charset="0"/>
                <a:cs typeface="Times New Roman" pitchFamily="18" charset="0"/>
              </a:rPr>
              <a:t>Que vengo</a:t>
            </a:r>
            <a:r>
              <a:rPr lang="es-UY" sz="1600" dirty="0" smtClean="0">
                <a:latin typeface="Times New Roman" pitchFamily="18" charset="0"/>
                <a:cs typeface="Times New Roman" pitchFamily="18" charset="0"/>
              </a:rPr>
              <a:t>, en la representación invocada, </a:t>
            </a:r>
            <a:r>
              <a:rPr lang="es-UY" sz="1600" b="1" dirty="0" smtClean="0">
                <a:latin typeface="Times New Roman" pitchFamily="18" charset="0"/>
                <a:cs typeface="Times New Roman" pitchFamily="18" charset="0"/>
              </a:rPr>
              <a:t>a promover embargo preventivo</a:t>
            </a:r>
            <a:r>
              <a:rPr lang="es-UY" sz="1600" dirty="0" smtClean="0">
                <a:latin typeface="Times New Roman" pitchFamily="18" charset="0"/>
                <a:cs typeface="Times New Roman" pitchFamily="18" charset="0"/>
              </a:rPr>
              <a:t>, previo al juicio que por cobro de pesos promoverá mi  mandante </a:t>
            </a:r>
            <a:r>
              <a:rPr lang="es-UY" sz="1600" b="1" dirty="0" smtClean="0">
                <a:latin typeface="Times New Roman" pitchFamily="18" charset="0"/>
                <a:cs typeface="Times New Roman" pitchFamily="18" charset="0"/>
              </a:rPr>
              <a:t>contra  Luis SOUSA  PRIETO, con domicilio en la calle Mercedes 2345</a:t>
            </a:r>
            <a:r>
              <a:rPr lang="es-UY" sz="1600" dirty="0" smtClean="0">
                <a:latin typeface="Times New Roman" pitchFamily="18" charset="0"/>
                <a:cs typeface="Times New Roman" pitchFamily="18" charset="0"/>
              </a:rPr>
              <a:t>, en mérito a las siguientes consideraciones y fundamentos:</a:t>
            </a:r>
          </a:p>
          <a:p>
            <a:pPr marL="0" indent="0" algn="ctr">
              <a:buNone/>
            </a:pPr>
            <a:r>
              <a:rPr lang="es-UY" sz="1600" b="1" dirty="0" smtClean="0">
                <a:latin typeface="Times New Roman" pitchFamily="18" charset="0"/>
                <a:cs typeface="Times New Roman" pitchFamily="18" charset="0"/>
              </a:rPr>
              <a:t>I) HECHOS</a:t>
            </a:r>
            <a:endParaRPr lang="es-UY" sz="1600" b="1" dirty="0">
              <a:latin typeface="Times New Roman" pitchFamily="18" charset="0"/>
              <a:cs typeface="Times New Roman" pitchFamily="18" charset="0"/>
            </a:endParaRPr>
          </a:p>
          <a:p>
            <a:pPr marL="0" indent="0" algn="just">
              <a:buNone/>
            </a:pPr>
            <a:r>
              <a:rPr lang="es-UY" sz="1600" dirty="0" smtClean="0"/>
              <a:t>(Se redactan los hechos en capítulos numerados)</a:t>
            </a:r>
          </a:p>
          <a:p>
            <a:pPr marL="0" indent="0" algn="just">
              <a:buNone/>
            </a:pPr>
            <a:r>
              <a:rPr lang="es-UY" sz="1600" b="1" dirty="0"/>
              <a:t> </a:t>
            </a:r>
            <a:r>
              <a:rPr lang="es-UY" sz="1600" b="1" dirty="0" smtClean="0"/>
              <a:t>                                                                           II) PRUEBA</a:t>
            </a:r>
          </a:p>
          <a:p>
            <a:pPr marL="0" indent="0" algn="ctr">
              <a:buNone/>
            </a:pPr>
            <a:r>
              <a:rPr lang="es-UY" sz="1600" b="1" dirty="0" smtClean="0"/>
              <a:t>III) DERECHO</a:t>
            </a:r>
          </a:p>
          <a:p>
            <a:pPr marL="0" indent="0" algn="ctr">
              <a:buNone/>
            </a:pPr>
            <a:r>
              <a:rPr lang="es-UY" sz="1600" dirty="0" smtClean="0"/>
              <a:t>Fundo el derecho de mi mandante en los artículos 311 CGP y sigs. </a:t>
            </a:r>
          </a:p>
          <a:p>
            <a:pPr marL="0" indent="0" algn="ctr">
              <a:buNone/>
            </a:pPr>
            <a:r>
              <a:rPr lang="es-UY" sz="1600" b="1" dirty="0" smtClean="0"/>
              <a:t>IV) PETITORIO</a:t>
            </a:r>
          </a:p>
          <a:p>
            <a:pPr marL="0" indent="0" algn="ctr">
              <a:buNone/>
            </a:pPr>
            <a:r>
              <a:rPr lang="es-UY" sz="1600" b="1" dirty="0" smtClean="0"/>
              <a:t>Por lo expuesto al señor juez PIDO:</a:t>
            </a:r>
          </a:p>
          <a:p>
            <a:pPr marL="0" indent="0">
              <a:buNone/>
            </a:pPr>
            <a:r>
              <a:rPr lang="es-UY" sz="1600" dirty="0" smtClean="0"/>
              <a:t>1- Me tenga por presentado con la documentación adjunta, por acreditada la representación invocada y por constituido el domicilio.</a:t>
            </a:r>
          </a:p>
          <a:p>
            <a:pPr marL="0" indent="0">
              <a:buNone/>
            </a:pPr>
            <a:r>
              <a:rPr lang="es-UY" sz="1600" dirty="0" smtClean="0"/>
              <a:t>2- Que decrete el embargo preventivo, hasta la cantidad de $ 120.000 , en las sumas retenidas por el Escribano  Raúl Russo Dentre  con domicilio en Ituzaingo, cometiendo al Alguacil de la Sede, la traba y comunicación al aludido depositario, con cargo de urgente diligenciamiento.</a:t>
            </a:r>
          </a:p>
          <a:p>
            <a:pPr marL="0" indent="0">
              <a:buNone/>
            </a:pPr>
            <a:endParaRPr lang="es-UY" sz="1600" b="1" dirty="0" smtClean="0"/>
          </a:p>
          <a:p>
            <a:pPr marL="0" indent="0" algn="ctr">
              <a:buNone/>
            </a:pPr>
            <a:endParaRPr lang="es-UY" sz="1600" dirty="0" smtClean="0"/>
          </a:p>
        </p:txBody>
      </p:sp>
    </p:spTree>
    <p:extLst>
      <p:ext uri="{BB962C8B-B14F-4D97-AF65-F5344CB8AC3E}">
        <p14:creationId xmlns:p14="http://schemas.microsoft.com/office/powerpoint/2010/main" val="34236293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Y" dirty="0" smtClean="0"/>
              <a:t> </a:t>
            </a:r>
            <a:endParaRPr lang="es-UY" dirty="0"/>
          </a:p>
        </p:txBody>
      </p:sp>
      <p:sp>
        <p:nvSpPr>
          <p:cNvPr id="3" name="2 Marcador de contenido"/>
          <p:cNvSpPr>
            <a:spLocks noGrp="1"/>
          </p:cNvSpPr>
          <p:nvPr>
            <p:ph idx="1"/>
          </p:nvPr>
        </p:nvSpPr>
        <p:spPr/>
        <p:txBody>
          <a:bodyPr>
            <a:normAutofit fontScale="47500" lnSpcReduction="20000"/>
          </a:bodyPr>
          <a:lstStyle/>
          <a:p>
            <a:r>
              <a:rPr lang="es-UY" b="1" u="sng" dirty="0" smtClean="0">
                <a:latin typeface="Times New Roman" pitchFamily="18" charset="0"/>
                <a:cs typeface="Times New Roman" pitchFamily="18" charset="0"/>
              </a:rPr>
              <a:t>PRIMER </a:t>
            </a:r>
            <a:r>
              <a:rPr lang="es-UY" b="1" u="sng" dirty="0">
                <a:latin typeface="Times New Roman" pitchFamily="18" charset="0"/>
                <a:cs typeface="Times New Roman" pitchFamily="18" charset="0"/>
              </a:rPr>
              <a:t>OTROSI DIGO</a:t>
            </a:r>
            <a:r>
              <a:rPr lang="es-UY" b="1" dirty="0">
                <a:latin typeface="Times New Roman" pitchFamily="18" charset="0"/>
                <a:cs typeface="Times New Roman" pitchFamily="18" charset="0"/>
              </a:rPr>
              <a:t>:</a:t>
            </a:r>
            <a:r>
              <a:rPr lang="es-UY" dirty="0">
                <a:latin typeface="Times New Roman" pitchFamily="18" charset="0"/>
                <a:cs typeface="Times New Roman" pitchFamily="18" charset="0"/>
              </a:rPr>
              <a:t> A los efectos de los artículos 85, 90, 105 a 107 del C.G.P. autorizo a………….. .</a:t>
            </a:r>
          </a:p>
          <a:p>
            <a:r>
              <a:rPr lang="es-UY" b="1" u="sng" dirty="0" smtClean="0">
                <a:latin typeface="Times New Roman" pitchFamily="18" charset="0"/>
                <a:cs typeface="Times New Roman" pitchFamily="18" charset="0"/>
              </a:rPr>
              <a:t>SEGUNDO </a:t>
            </a:r>
            <a:r>
              <a:rPr lang="es-UY" b="1" u="sng" dirty="0">
                <a:latin typeface="Times New Roman" pitchFamily="18" charset="0"/>
                <a:cs typeface="Times New Roman" pitchFamily="18" charset="0"/>
              </a:rPr>
              <a:t>OTROSI DIGO:</a:t>
            </a:r>
            <a:r>
              <a:rPr lang="es-UY" dirty="0">
                <a:latin typeface="Times New Roman" pitchFamily="18" charset="0"/>
                <a:cs typeface="Times New Roman" pitchFamily="18" charset="0"/>
              </a:rPr>
              <a:t> A los efectos del art. 71, inciso B de la Ley 17. 738 y art. 11 Decreto 67/005 se estiman provisoriamente los honorarios fictos en el mínimo legal de 3 BPC, reponiéndose la vicésima correspondiente.</a:t>
            </a:r>
          </a:p>
          <a:p>
            <a:r>
              <a:rPr lang="es-UY" b="1" u="sng" dirty="0" smtClean="0">
                <a:latin typeface="Times New Roman" pitchFamily="18" charset="0"/>
                <a:cs typeface="Times New Roman" pitchFamily="18" charset="0"/>
              </a:rPr>
              <a:t>TERCER </a:t>
            </a:r>
            <a:r>
              <a:rPr lang="es-UY" b="1" u="sng" dirty="0">
                <a:latin typeface="Times New Roman" pitchFamily="18" charset="0"/>
                <a:cs typeface="Times New Roman" pitchFamily="18" charset="0"/>
              </a:rPr>
              <a:t>OTROSI DIGO:</a:t>
            </a:r>
            <a:r>
              <a:rPr lang="es-UY" dirty="0">
                <a:latin typeface="Times New Roman" pitchFamily="18" charset="0"/>
                <a:cs typeface="Times New Roman" pitchFamily="18" charset="0"/>
              </a:rPr>
              <a:t> Confiero a la letrada firmante la representación establecida en el  artículo 44 del C.G.P., expresando que he sido debidamente instruido acerca de su alcance y que mi domicilio real es el expresado en la comparecencia.</a:t>
            </a:r>
          </a:p>
          <a:p>
            <a:r>
              <a:rPr lang="es-UY" b="1" u="sng" dirty="0" smtClean="0">
                <a:latin typeface="Times New Roman" pitchFamily="18" charset="0"/>
                <a:cs typeface="Times New Roman" pitchFamily="18" charset="0"/>
              </a:rPr>
              <a:t>PRIMER OTROSI </a:t>
            </a:r>
            <a:r>
              <a:rPr lang="es-UY" b="1" u="sng" dirty="0">
                <a:latin typeface="Times New Roman" pitchFamily="18" charset="0"/>
                <a:cs typeface="Times New Roman" pitchFamily="18" charset="0"/>
              </a:rPr>
              <a:t>PIDO: </a:t>
            </a:r>
            <a:endParaRPr lang="es-UY" dirty="0">
              <a:latin typeface="Times New Roman" pitchFamily="18" charset="0"/>
              <a:cs typeface="Times New Roman" pitchFamily="18" charset="0"/>
            </a:endParaRPr>
          </a:p>
          <a:p>
            <a:r>
              <a:rPr lang="es-UY" dirty="0" smtClean="0">
                <a:latin typeface="Times New Roman" pitchFamily="18" charset="0"/>
                <a:cs typeface="Times New Roman" pitchFamily="18" charset="0"/>
              </a:rPr>
              <a:t> </a:t>
            </a:r>
          </a:p>
          <a:p>
            <a:endParaRPr lang="es-UY" sz="2500" b="1" dirty="0" smtClean="0">
              <a:latin typeface="Times New Roman" pitchFamily="18" charset="0"/>
              <a:cs typeface="Times New Roman" pitchFamily="18" charset="0"/>
            </a:endParaRPr>
          </a:p>
          <a:p>
            <a:r>
              <a:rPr lang="es-UY" sz="2900" b="1" dirty="0" smtClean="0">
                <a:latin typeface="Adobe Arabic" pitchFamily="18" charset="-78"/>
                <a:cs typeface="Adobe Arabic" pitchFamily="18" charset="-78"/>
              </a:rPr>
              <a:t>FIRMA</a:t>
            </a:r>
          </a:p>
          <a:p>
            <a:r>
              <a:rPr lang="es-UY" sz="2900" b="1" dirty="0" smtClean="0">
                <a:latin typeface="Adobe Arabic" pitchFamily="18" charset="-78"/>
                <a:cs typeface="Adobe Arabic" pitchFamily="18" charset="-78"/>
              </a:rPr>
              <a:t>ACTOR/A</a:t>
            </a:r>
            <a:endParaRPr lang="es-UY" sz="2900" b="1" dirty="0">
              <a:latin typeface="Adobe Arabic" pitchFamily="18" charset="-78"/>
              <a:cs typeface="Adobe Arabic" pitchFamily="18" charset="-78"/>
            </a:endParaRPr>
          </a:p>
          <a:p>
            <a:r>
              <a:rPr lang="es-UY" sz="2900" b="1" dirty="0">
                <a:latin typeface="Adobe Arabic" pitchFamily="18" charset="-78"/>
                <a:cs typeface="Adobe Arabic" pitchFamily="18" charset="-78"/>
              </a:rPr>
              <a:t>     </a:t>
            </a:r>
            <a:r>
              <a:rPr lang="es-UY" sz="2900" b="1" dirty="0" smtClean="0">
                <a:latin typeface="Adobe Arabic" pitchFamily="18" charset="-78"/>
                <a:cs typeface="Adobe Arabic" pitchFamily="18" charset="-78"/>
              </a:rPr>
              <a:t>   </a:t>
            </a:r>
            <a:r>
              <a:rPr lang="es-UY" sz="2900" b="1" dirty="0">
                <a:latin typeface="Adobe Arabic" pitchFamily="18" charset="-78"/>
                <a:cs typeface="Adobe Arabic" pitchFamily="18" charset="-78"/>
              </a:rPr>
              <a:t>FIRMA ABOGADO: </a:t>
            </a:r>
          </a:p>
          <a:p>
            <a:r>
              <a:rPr lang="es-UY" sz="2900" b="1" dirty="0">
                <a:latin typeface="Adobe Arabic" pitchFamily="18" charset="-78"/>
                <a:cs typeface="Adobe Arabic" pitchFamily="18" charset="-78"/>
              </a:rPr>
              <a:t>        </a:t>
            </a:r>
            <a:r>
              <a:rPr lang="es-UY" sz="2900" b="1" dirty="0" err="1">
                <a:latin typeface="Adobe Arabic" pitchFamily="18" charset="-78"/>
                <a:cs typeface="Adobe Arabic" pitchFamily="18" charset="-78"/>
              </a:rPr>
              <a:t>Dr</a:t>
            </a:r>
            <a:r>
              <a:rPr lang="es-UY" sz="2900" b="1" dirty="0">
                <a:latin typeface="Adobe Arabic" pitchFamily="18" charset="-78"/>
                <a:cs typeface="Adobe Arabic" pitchFamily="18" charset="-78"/>
              </a:rPr>
              <a:t>/</a:t>
            </a:r>
            <a:r>
              <a:rPr lang="es-UY" sz="2900" b="1" dirty="0" err="1">
                <a:latin typeface="Adobe Arabic" pitchFamily="18" charset="-78"/>
                <a:cs typeface="Adobe Arabic" pitchFamily="18" charset="-78"/>
              </a:rPr>
              <a:t>a.XXXXX</a:t>
            </a:r>
            <a:r>
              <a:rPr lang="es-UY" sz="2900" b="1" dirty="0">
                <a:latin typeface="Adobe Arabic" pitchFamily="18" charset="-78"/>
                <a:cs typeface="Adobe Arabic" pitchFamily="18" charset="-78"/>
              </a:rPr>
              <a:t> (nombre completo)		    	  ABOGADO/A</a:t>
            </a:r>
          </a:p>
          <a:p>
            <a:r>
              <a:rPr lang="es-UY" sz="2900" b="1" dirty="0">
                <a:latin typeface="Adobe Arabic" pitchFamily="18" charset="-78"/>
                <a:cs typeface="Adobe Arabic" pitchFamily="18" charset="-78"/>
              </a:rPr>
              <a:t> MATRICULA Nº</a:t>
            </a:r>
          </a:p>
          <a:p>
            <a:endParaRPr lang="es-UY" b="1" dirty="0" smtClean="0"/>
          </a:p>
          <a:p>
            <a:r>
              <a:rPr lang="es-UY" sz="2500" b="1" dirty="0" smtClean="0"/>
              <a:t>TIMBRES        </a:t>
            </a:r>
            <a:r>
              <a:rPr lang="es-UY" b="1" dirty="0" smtClean="0"/>
              <a:t>                 </a:t>
            </a:r>
          </a:p>
        </p:txBody>
      </p:sp>
      <p:sp>
        <p:nvSpPr>
          <p:cNvPr id="4" name="3 Rectángulo redondeado"/>
          <p:cNvSpPr/>
          <p:nvPr/>
        </p:nvSpPr>
        <p:spPr>
          <a:xfrm>
            <a:off x="1835696" y="5301206"/>
            <a:ext cx="1152128" cy="7092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UY" sz="1000" b="1" dirty="0"/>
              <a:t>TAZA JUDICIAL </a:t>
            </a:r>
            <a:r>
              <a:rPr lang="es-UY" b="1" dirty="0"/>
              <a:t>$521</a:t>
            </a:r>
          </a:p>
        </p:txBody>
      </p:sp>
      <p:sp>
        <p:nvSpPr>
          <p:cNvPr id="5" name="4 Rectángulo redondeado"/>
          <p:cNvSpPr/>
          <p:nvPr/>
        </p:nvSpPr>
        <p:spPr>
          <a:xfrm>
            <a:off x="4139952" y="5301206"/>
            <a:ext cx="1224136" cy="7092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UY" sz="1200" dirty="0" smtClean="0"/>
              <a:t>TIMBRE PROFESIONAL  </a:t>
            </a:r>
          </a:p>
          <a:p>
            <a:pPr algn="ctr"/>
            <a:r>
              <a:rPr lang="es-UY" sz="1200" dirty="0" smtClean="0"/>
              <a:t>$29</a:t>
            </a:r>
            <a:endParaRPr lang="es-UY" sz="1200" dirty="0"/>
          </a:p>
        </p:txBody>
      </p:sp>
      <p:sp>
        <p:nvSpPr>
          <p:cNvPr id="6" name="5 Rectángulo redondeado"/>
          <p:cNvSpPr/>
          <p:nvPr/>
        </p:nvSpPr>
        <p:spPr>
          <a:xfrm>
            <a:off x="6084168" y="5301206"/>
            <a:ext cx="1152128" cy="6940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UY" sz="1200" dirty="0" smtClean="0"/>
              <a:t>VICÉSIMA MÍNIMA</a:t>
            </a:r>
          </a:p>
          <a:p>
            <a:pPr algn="ctr"/>
            <a:r>
              <a:rPr lang="es-UY" sz="1200" dirty="0" smtClean="0"/>
              <a:t>$ 678</a:t>
            </a:r>
            <a:endParaRPr lang="es-UY" sz="1200" dirty="0"/>
          </a:p>
        </p:txBody>
      </p:sp>
    </p:spTree>
    <p:extLst>
      <p:ext uri="{BB962C8B-B14F-4D97-AF65-F5344CB8AC3E}">
        <p14:creationId xmlns:p14="http://schemas.microsoft.com/office/powerpoint/2010/main" val="4663654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994122"/>
          </a:xfrm>
        </p:spPr>
        <p:txBody>
          <a:bodyPr>
            <a:normAutofit fontScale="90000"/>
          </a:bodyPr>
          <a:lstStyle/>
          <a:p>
            <a:r>
              <a:rPr lang="es-UY" dirty="0" smtClean="0">
                <a:solidFill>
                  <a:schemeClr val="accent2">
                    <a:lumMod val="75000"/>
                  </a:schemeClr>
                </a:solidFill>
                <a:latin typeface="Adobe Arabic" pitchFamily="18" charset="-78"/>
                <a:cs typeface="Adobe Arabic" pitchFamily="18" charset="-78"/>
              </a:rPr>
              <a:t/>
            </a:r>
            <a:br>
              <a:rPr lang="es-UY" dirty="0" smtClean="0">
                <a:solidFill>
                  <a:schemeClr val="accent2">
                    <a:lumMod val="75000"/>
                  </a:schemeClr>
                </a:solidFill>
                <a:latin typeface="Adobe Arabic" pitchFamily="18" charset="-78"/>
                <a:cs typeface="Adobe Arabic" pitchFamily="18" charset="-78"/>
              </a:rPr>
            </a:br>
            <a:r>
              <a:rPr lang="es-UY" dirty="0" smtClean="0">
                <a:solidFill>
                  <a:schemeClr val="accent2">
                    <a:lumMod val="75000"/>
                  </a:schemeClr>
                </a:solidFill>
                <a:latin typeface="Adobe Arabic" pitchFamily="18" charset="-78"/>
                <a:cs typeface="Adobe Arabic" pitchFamily="18" charset="-78"/>
              </a:rPr>
              <a:t>PRESUPUESTOS DE LAS MEDIDAS CAUTELARES</a:t>
            </a:r>
            <a:r>
              <a:rPr lang="es-UY" dirty="0" smtClean="0">
                <a:latin typeface="Adobe Arabic" pitchFamily="18" charset="-78"/>
                <a:cs typeface="Adobe Arabic" pitchFamily="18" charset="-78"/>
              </a:rPr>
              <a:t/>
            </a:r>
            <a:br>
              <a:rPr lang="es-UY" dirty="0" smtClean="0">
                <a:latin typeface="Adobe Arabic" pitchFamily="18" charset="-78"/>
                <a:cs typeface="Adobe Arabic" pitchFamily="18" charset="-78"/>
              </a:rPr>
            </a:br>
            <a:endParaRPr lang="es-UY" dirty="0">
              <a:latin typeface="Adobe Arabic" pitchFamily="18" charset="-78"/>
              <a:cs typeface="Adobe Arabic" pitchFamily="18" charset="-78"/>
            </a:endParaRPr>
          </a:p>
        </p:txBody>
      </p:sp>
      <p:sp>
        <p:nvSpPr>
          <p:cNvPr id="3" name="2 Marcador de contenido"/>
          <p:cNvSpPr>
            <a:spLocks noGrp="1"/>
          </p:cNvSpPr>
          <p:nvPr>
            <p:ph idx="1"/>
          </p:nvPr>
        </p:nvSpPr>
        <p:spPr>
          <a:xfrm>
            <a:off x="457200" y="1844824"/>
            <a:ext cx="8229600" cy="4896544"/>
          </a:xfrm>
        </p:spPr>
        <p:txBody>
          <a:bodyPr>
            <a:normAutofit fontScale="25000" lnSpcReduction="20000"/>
          </a:bodyPr>
          <a:lstStyle/>
          <a:p>
            <a:pPr marL="0" indent="0">
              <a:buNone/>
            </a:pPr>
            <a:endParaRPr lang="es-UY" dirty="0" smtClean="0">
              <a:solidFill>
                <a:schemeClr val="accent2">
                  <a:lumMod val="75000"/>
                </a:schemeClr>
              </a:solidFill>
              <a:latin typeface="Adobe Arabic" pitchFamily="18" charset="-78"/>
              <a:cs typeface="Adobe Arabic" pitchFamily="18" charset="-78"/>
            </a:endParaRPr>
          </a:p>
          <a:p>
            <a:pPr indent="342900" algn="just">
              <a:lnSpc>
                <a:spcPct val="170000"/>
              </a:lnSpc>
            </a:pPr>
            <a:r>
              <a:rPr lang="es-UY" sz="11200" u="sng" dirty="0" smtClean="0">
                <a:solidFill>
                  <a:schemeClr val="accent2">
                    <a:lumMod val="75000"/>
                  </a:schemeClr>
                </a:solidFill>
                <a:latin typeface="Adobe Arabic" pitchFamily="18" charset="-78"/>
                <a:cs typeface="Adobe Arabic" pitchFamily="18" charset="-78"/>
              </a:rPr>
              <a:t>EL FUMUS BONI IURIS. ART312 CGP</a:t>
            </a:r>
            <a:endParaRPr lang="es-UY" sz="11200" u="sng" dirty="0">
              <a:solidFill>
                <a:schemeClr val="accent2">
                  <a:lumMod val="75000"/>
                </a:schemeClr>
              </a:solidFill>
              <a:latin typeface="Adobe Arabic" pitchFamily="18" charset="-78"/>
              <a:cs typeface="Adobe Arabic" pitchFamily="18" charset="-78"/>
            </a:endParaRPr>
          </a:p>
          <a:p>
            <a:pPr indent="342900" algn="just">
              <a:lnSpc>
                <a:spcPct val="170000"/>
              </a:lnSpc>
            </a:pPr>
            <a:r>
              <a:rPr lang="es-UY" sz="5600" dirty="0" smtClean="0"/>
              <a:t>Se </a:t>
            </a:r>
            <a:r>
              <a:rPr lang="es-UY" sz="5600" dirty="0"/>
              <a:t>exige simultáneamente la existencia de un derecho que debe ser protegido y que esa existencia pueda justificarse sumariamente. Es decir que la ley no exige la certidumbre absoluta de la existencia del derecho que se demanda, sino que basta con la </a:t>
            </a:r>
            <a:r>
              <a:rPr lang="es-UY" sz="5600" dirty="0" smtClean="0"/>
              <a:t>probabilidad</a:t>
            </a:r>
            <a:r>
              <a:rPr lang="es-UY" sz="5600" dirty="0"/>
              <a:t> o verosimilitud de su existencia. Declarar la certeza de la existencia del derecho es la </a:t>
            </a:r>
            <a:r>
              <a:rPr lang="es-UY" sz="5600" dirty="0" smtClean="0"/>
              <a:t>función</a:t>
            </a:r>
            <a:r>
              <a:rPr lang="es-UY" sz="5600" dirty="0"/>
              <a:t> de la providencia principal.</a:t>
            </a:r>
          </a:p>
          <a:p>
            <a:pPr indent="342900" algn="just">
              <a:lnSpc>
                <a:spcPct val="170000"/>
              </a:lnSpc>
            </a:pPr>
            <a:r>
              <a:rPr lang="es-UY" sz="5600" dirty="0"/>
              <a:t>La probabilidad o la verosimilitud de un </a:t>
            </a:r>
            <a:r>
              <a:rPr lang="es-UY" sz="5600" dirty="0" smtClean="0"/>
              <a:t>derecho.</a:t>
            </a:r>
          </a:p>
          <a:p>
            <a:pPr indent="342900" algn="just">
              <a:lnSpc>
                <a:spcPct val="170000"/>
              </a:lnSpc>
            </a:pPr>
            <a:r>
              <a:rPr lang="es-UY" sz="5600" dirty="0" smtClean="0"/>
              <a:t>El </a:t>
            </a:r>
            <a:r>
              <a:rPr lang="es-UY" sz="5600" dirty="0"/>
              <a:t>Art. </a:t>
            </a:r>
            <a:r>
              <a:rPr lang="es-UY" sz="5600" dirty="0" smtClean="0"/>
              <a:t>312 </a:t>
            </a:r>
            <a:r>
              <a:rPr lang="es-UY" sz="5600" dirty="0"/>
              <a:t>exige simultáneamente la existencia de un peligro de lesión o frustración del derecho y la justificación de la existencia de tal peligro en forma sumaria. El peligro debe ser objetivo, y no basado en el temor subjetivo del actor, será necesario que se acrediten hechos concretos de los cuales pueda surgir ese peligro o ese riesgo</a:t>
            </a:r>
            <a:r>
              <a:rPr lang="es-UY" sz="5600" dirty="0" smtClean="0"/>
              <a:t>.</a:t>
            </a:r>
            <a:endParaRPr lang="es-UY" sz="5600" dirty="0"/>
          </a:p>
        </p:txBody>
      </p:sp>
    </p:spTree>
    <p:extLst>
      <p:ext uri="{BB962C8B-B14F-4D97-AF65-F5344CB8AC3E}">
        <p14:creationId xmlns:p14="http://schemas.microsoft.com/office/powerpoint/2010/main" val="14801713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778098"/>
          </a:xfrm>
        </p:spPr>
        <p:txBody>
          <a:bodyPr>
            <a:normAutofit fontScale="90000"/>
          </a:bodyPr>
          <a:lstStyle/>
          <a:p>
            <a:r>
              <a:rPr lang="es-UY" i="1" dirty="0" smtClean="0">
                <a:solidFill>
                  <a:schemeClr val="accent2">
                    <a:lumMod val="75000"/>
                  </a:schemeClr>
                </a:solidFill>
                <a:latin typeface="Adobe Arabic" pitchFamily="18" charset="-78"/>
                <a:cs typeface="Adobe Arabic" pitchFamily="18" charset="-78"/>
              </a:rPr>
              <a:t>PRESUPUESTOS DE LAS MEDIDAS CAUTELARES </a:t>
            </a:r>
            <a:endParaRPr lang="es-UY" i="1" dirty="0">
              <a:solidFill>
                <a:schemeClr val="accent2">
                  <a:lumMod val="75000"/>
                </a:schemeClr>
              </a:solidFill>
              <a:latin typeface="Adobe Arabic" pitchFamily="18" charset="-78"/>
              <a:cs typeface="Adobe Arabic" pitchFamily="18" charset="-78"/>
            </a:endParaRPr>
          </a:p>
        </p:txBody>
      </p:sp>
      <p:sp>
        <p:nvSpPr>
          <p:cNvPr id="3" name="2 Marcador de contenido"/>
          <p:cNvSpPr>
            <a:spLocks noGrp="1"/>
          </p:cNvSpPr>
          <p:nvPr>
            <p:ph idx="1"/>
          </p:nvPr>
        </p:nvSpPr>
        <p:spPr>
          <a:xfrm>
            <a:off x="457200" y="1484784"/>
            <a:ext cx="8229600" cy="4968552"/>
          </a:xfrm>
        </p:spPr>
        <p:txBody>
          <a:bodyPr>
            <a:normAutofit fontScale="25000" lnSpcReduction="20000"/>
          </a:bodyPr>
          <a:lstStyle/>
          <a:p>
            <a:pPr indent="342900" algn="just">
              <a:lnSpc>
                <a:spcPct val="170000"/>
              </a:lnSpc>
            </a:pPr>
            <a:r>
              <a:rPr lang="es-UY" sz="11200" u="sng" dirty="0">
                <a:solidFill>
                  <a:schemeClr val="accent2">
                    <a:lumMod val="75000"/>
                  </a:schemeClr>
                </a:solidFill>
                <a:latin typeface="Adobe Arabic" pitchFamily="18" charset="-78"/>
                <a:cs typeface="Adobe Arabic" pitchFamily="18" charset="-78"/>
              </a:rPr>
              <a:t>EL PERICULUM IN MORA</a:t>
            </a:r>
          </a:p>
          <a:p>
            <a:pPr indent="342900" algn="just">
              <a:lnSpc>
                <a:spcPct val="170000"/>
              </a:lnSpc>
            </a:pPr>
            <a:r>
              <a:rPr lang="es-UY" sz="6600" dirty="0">
                <a:solidFill>
                  <a:schemeClr val="accent2">
                    <a:lumMod val="75000"/>
                  </a:schemeClr>
                </a:solidFill>
              </a:rPr>
              <a:t> </a:t>
            </a:r>
            <a:r>
              <a:rPr lang="es-UY" sz="5400" dirty="0"/>
              <a:t>El tribunal tendrá que determinar si la medida cautelar solicitada es idónea, apta y apropiada para enfrentar y desvanecer el peligro y además evaluar si no es excesiva.</a:t>
            </a:r>
          </a:p>
          <a:p>
            <a:pPr indent="342900" algn="just">
              <a:lnSpc>
                <a:spcPct val="170000"/>
              </a:lnSpc>
            </a:pPr>
            <a:r>
              <a:rPr lang="es-UY" sz="5400" dirty="0"/>
              <a:t>La idoneidad de la medida cautelar para conjurar el peligro.</a:t>
            </a:r>
          </a:p>
          <a:p>
            <a:pPr indent="342900" algn="just">
              <a:lnSpc>
                <a:spcPct val="170000"/>
              </a:lnSpc>
            </a:pPr>
            <a:r>
              <a:rPr lang="es-UY" sz="11200" u="sng" dirty="0">
                <a:solidFill>
                  <a:schemeClr val="accent2">
                    <a:lumMod val="75000"/>
                  </a:schemeClr>
                </a:solidFill>
                <a:latin typeface="Adobe Arabic" pitchFamily="18" charset="-78"/>
                <a:cs typeface="Adobe Arabic" pitchFamily="18" charset="-78"/>
              </a:rPr>
              <a:t>CONTRACAUTELA</a:t>
            </a:r>
          </a:p>
          <a:p>
            <a:pPr indent="342900" algn="just">
              <a:lnSpc>
                <a:spcPct val="170000"/>
              </a:lnSpc>
            </a:pPr>
            <a:r>
              <a:rPr lang="es-UY" sz="5600" dirty="0"/>
              <a:t>La contracautela es la </a:t>
            </a:r>
            <a:r>
              <a:rPr lang="es-UY" sz="5600" dirty="0" smtClean="0"/>
              <a:t>caución, </a:t>
            </a:r>
            <a:r>
              <a:rPr lang="es-UY" sz="5600" dirty="0"/>
              <a:t>la garantía que a su turno debe ofrecer y prestar quien solicita la medida cautelar a los efectos de asegurar al contrario el resarcimiento de los daños y perjuicios que le pudiera ocasionar la medida cautelar si la sentencia definitiva desestima la demanda.</a:t>
            </a:r>
          </a:p>
          <a:p>
            <a:pPr indent="342900" algn="just">
              <a:lnSpc>
                <a:spcPct val="170000"/>
              </a:lnSpc>
            </a:pPr>
            <a:r>
              <a:rPr lang="es-UY" sz="5600" dirty="0"/>
              <a:t>Como enseña Calamandrei es una cautela de la cautela, una contracautela.</a:t>
            </a:r>
          </a:p>
          <a:p>
            <a:pPr indent="342900" algn="just">
              <a:lnSpc>
                <a:spcPct val="170000"/>
              </a:lnSpc>
            </a:pPr>
            <a:r>
              <a:rPr lang="es-UY" sz="5600" dirty="0"/>
              <a:t>La contracautela no responde por el resultado del juicio, sino por los perjuicios que la medida cautelar haya podido causar. </a:t>
            </a:r>
            <a:endParaRPr lang="es-UY" sz="5600" dirty="0">
              <a:latin typeface="Adobe Arabic" pitchFamily="18" charset="-78"/>
              <a:cs typeface="Adobe Arabic" pitchFamily="18" charset="-78"/>
            </a:endParaRPr>
          </a:p>
          <a:p>
            <a:endParaRPr lang="es-UY" sz="5600" dirty="0">
              <a:solidFill>
                <a:schemeClr val="accent2">
                  <a:lumMod val="75000"/>
                </a:schemeClr>
              </a:solidFill>
              <a:latin typeface="Adobe Arabic" pitchFamily="18" charset="-78"/>
              <a:cs typeface="Adobe Arabic" pitchFamily="18" charset="-78"/>
            </a:endParaRPr>
          </a:p>
          <a:p>
            <a:endParaRPr lang="es-UY" sz="4800" dirty="0">
              <a:solidFill>
                <a:schemeClr val="accent2">
                  <a:lumMod val="75000"/>
                </a:schemeClr>
              </a:solidFill>
              <a:latin typeface="Adobe Arabic" pitchFamily="18" charset="-78"/>
              <a:cs typeface="Adobe Arabic" pitchFamily="18" charset="-78"/>
            </a:endParaRPr>
          </a:p>
          <a:p>
            <a:pPr marL="0" indent="0">
              <a:buNone/>
            </a:pPr>
            <a:endParaRPr lang="es-UY" sz="4800" dirty="0">
              <a:solidFill>
                <a:schemeClr val="accent2">
                  <a:lumMod val="75000"/>
                </a:schemeClr>
              </a:solidFill>
              <a:latin typeface="Adobe Arabic" pitchFamily="18" charset="-78"/>
              <a:cs typeface="Adobe Arabic" pitchFamily="18" charset="-78"/>
            </a:endParaRPr>
          </a:p>
          <a:p>
            <a:endParaRPr lang="es-UY" sz="4800" dirty="0">
              <a:solidFill>
                <a:schemeClr val="accent2">
                  <a:lumMod val="75000"/>
                </a:schemeClr>
              </a:solidFill>
            </a:endParaRPr>
          </a:p>
        </p:txBody>
      </p:sp>
      <p:sp>
        <p:nvSpPr>
          <p:cNvPr id="4" name="AutoShape 2" descr="Medidas cautelares o de coerción - Monografias.co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UY"/>
          </a:p>
        </p:txBody>
      </p:sp>
      <p:sp>
        <p:nvSpPr>
          <p:cNvPr id="5" name="AutoShape 4" descr="Medidas cautelares o de coerción - Monografias.com"/>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UY"/>
          </a:p>
        </p:txBody>
      </p:sp>
    </p:spTree>
    <p:extLst>
      <p:ext uri="{BB962C8B-B14F-4D97-AF65-F5344CB8AC3E}">
        <p14:creationId xmlns:p14="http://schemas.microsoft.com/office/powerpoint/2010/main" val="245872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282154"/>
          </a:xfrm>
        </p:spPr>
        <p:txBody>
          <a:bodyPr>
            <a:noAutofit/>
          </a:bodyPr>
          <a:lstStyle/>
          <a:p>
            <a:r>
              <a:rPr lang="es-UY" sz="3600" dirty="0" smtClean="0">
                <a:solidFill>
                  <a:schemeClr val="accent2">
                    <a:lumMod val="75000"/>
                  </a:schemeClr>
                </a:solidFill>
                <a:latin typeface="Adobe Arabic" pitchFamily="18" charset="-78"/>
                <a:cs typeface="Adobe Arabic" pitchFamily="18" charset="-78"/>
              </a:rPr>
              <a:t>FUNDAMENTO Y CARACTERÍSTICAS DE LAS MEDIDAS CAUTELARES</a:t>
            </a:r>
            <a:endParaRPr lang="es-UY" sz="3600" dirty="0">
              <a:solidFill>
                <a:schemeClr val="accent2">
                  <a:lumMod val="75000"/>
                </a:schemeClr>
              </a:solidFill>
              <a:latin typeface="Adobe Arabic" pitchFamily="18" charset="-78"/>
              <a:cs typeface="Adobe Arabic" pitchFamily="18" charset="-78"/>
            </a:endParaRPr>
          </a:p>
        </p:txBody>
      </p:sp>
      <p:sp>
        <p:nvSpPr>
          <p:cNvPr id="3" name="2 Marcador de contenido"/>
          <p:cNvSpPr>
            <a:spLocks noGrp="1"/>
          </p:cNvSpPr>
          <p:nvPr>
            <p:ph idx="1"/>
          </p:nvPr>
        </p:nvSpPr>
        <p:spPr>
          <a:xfrm>
            <a:off x="457200" y="1772816"/>
            <a:ext cx="8229600" cy="4353347"/>
          </a:xfrm>
        </p:spPr>
        <p:txBody>
          <a:bodyPr>
            <a:normAutofit fontScale="25000" lnSpcReduction="20000"/>
          </a:bodyPr>
          <a:lstStyle/>
          <a:p>
            <a:pPr indent="342900" algn="just">
              <a:lnSpc>
                <a:spcPct val="150000"/>
              </a:lnSpc>
            </a:pPr>
            <a:r>
              <a:rPr lang="es-UY" sz="11200" b="1" i="1" u="sng" dirty="0" smtClean="0">
                <a:solidFill>
                  <a:schemeClr val="accent2">
                    <a:lumMod val="75000"/>
                  </a:schemeClr>
                </a:solidFill>
                <a:latin typeface="Adobe Arabic" pitchFamily="18" charset="-78"/>
                <a:cs typeface="Adobe Arabic" pitchFamily="18" charset="-78"/>
              </a:rPr>
              <a:t>Fundamento</a:t>
            </a:r>
          </a:p>
          <a:p>
            <a:pPr indent="342900" algn="just">
              <a:lnSpc>
                <a:spcPct val="150000"/>
              </a:lnSpc>
            </a:pPr>
            <a:r>
              <a:rPr lang="es-UY" sz="5500" dirty="0" smtClean="0">
                <a:latin typeface="Times New Roman" pitchFamily="18" charset="0"/>
                <a:cs typeface="Times New Roman" pitchFamily="18" charset="0"/>
              </a:rPr>
              <a:t>En </a:t>
            </a:r>
            <a:r>
              <a:rPr lang="es-UY" sz="5500" dirty="0">
                <a:latin typeface="Times New Roman" pitchFamily="18" charset="0"/>
                <a:cs typeface="Times New Roman" pitchFamily="18" charset="0"/>
              </a:rPr>
              <a:t>principio las medidas cautelares encuentran su fundamento en la necesidad de mantener la igualdad de las partes en el proceso y evitar que se convierta en ilusoria la sentencia que ponga fin al mismo, asegurando en forma preventiva el resultado práctico o la eficacia de la sentencia principal.</a:t>
            </a:r>
          </a:p>
          <a:p>
            <a:pPr indent="342900" algn="just">
              <a:lnSpc>
                <a:spcPct val="150000"/>
              </a:lnSpc>
            </a:pPr>
            <a:r>
              <a:rPr lang="es-UY" sz="5500" dirty="0">
                <a:latin typeface="Times New Roman" pitchFamily="18" charset="0"/>
                <a:cs typeface="Times New Roman" pitchFamily="18" charset="0"/>
              </a:rPr>
              <a:t>Mas que a hacer </a:t>
            </a:r>
            <a:r>
              <a:rPr lang="es-UY" sz="5500" dirty="0" smtClean="0">
                <a:latin typeface="Times New Roman" pitchFamily="18" charset="0"/>
                <a:cs typeface="Times New Roman" pitchFamily="18" charset="0"/>
              </a:rPr>
              <a:t>justicia, </a:t>
            </a:r>
            <a:r>
              <a:rPr lang="es-UY" sz="5500" dirty="0">
                <a:latin typeface="Times New Roman" pitchFamily="18" charset="0"/>
                <a:cs typeface="Times New Roman" pitchFamily="18" charset="0"/>
              </a:rPr>
              <a:t>las medidas cautelares están destinadas a asegurar que la justicia alcance el cumplimiento eficaz de su cometido</a:t>
            </a:r>
            <a:r>
              <a:rPr lang="es-UY" sz="5500" dirty="0" smtClean="0">
                <a:latin typeface="Times New Roman" pitchFamily="18" charset="0"/>
                <a:cs typeface="Times New Roman" pitchFamily="18" charset="0"/>
              </a:rPr>
              <a:t>. </a:t>
            </a:r>
          </a:p>
          <a:p>
            <a:pPr indent="342900" algn="just">
              <a:lnSpc>
                <a:spcPct val="150000"/>
              </a:lnSpc>
            </a:pPr>
            <a:r>
              <a:rPr lang="es-UY" sz="9600" b="1" i="1" u="sng" dirty="0" smtClean="0">
                <a:solidFill>
                  <a:schemeClr val="accent2">
                    <a:lumMod val="75000"/>
                  </a:schemeClr>
                </a:solidFill>
                <a:latin typeface="Adobe Arabic" pitchFamily="18" charset="-78"/>
                <a:cs typeface="Adobe Arabic" pitchFamily="18" charset="-78"/>
              </a:rPr>
              <a:t>Características </a:t>
            </a:r>
          </a:p>
          <a:p>
            <a:pPr indent="342900" algn="just">
              <a:lnSpc>
                <a:spcPct val="150000"/>
              </a:lnSpc>
            </a:pPr>
            <a:r>
              <a:rPr lang="es-UY" sz="9600" b="1" dirty="0" smtClean="0">
                <a:solidFill>
                  <a:schemeClr val="accent2">
                    <a:lumMod val="75000"/>
                  </a:schemeClr>
                </a:solidFill>
                <a:latin typeface="Adobe Arabic" pitchFamily="18" charset="-78"/>
                <a:cs typeface="Adobe Arabic" pitchFamily="18" charset="-78"/>
              </a:rPr>
              <a:t>a) </a:t>
            </a:r>
            <a:r>
              <a:rPr lang="es-UY" sz="9600" b="1" u="sng" dirty="0" smtClean="0">
                <a:solidFill>
                  <a:schemeClr val="accent2">
                    <a:lumMod val="75000"/>
                  </a:schemeClr>
                </a:solidFill>
                <a:latin typeface="Adobe Arabic" pitchFamily="18" charset="-78"/>
                <a:cs typeface="Adobe Arabic" pitchFamily="18" charset="-78"/>
              </a:rPr>
              <a:t>Instrumentalidad</a:t>
            </a:r>
          </a:p>
          <a:p>
            <a:pPr indent="342900" algn="just">
              <a:lnSpc>
                <a:spcPct val="150000"/>
              </a:lnSpc>
            </a:pPr>
            <a:r>
              <a:rPr lang="es-UY" sz="9600" b="1" i="1" dirty="0">
                <a:solidFill>
                  <a:schemeClr val="accent2">
                    <a:lumMod val="75000"/>
                  </a:schemeClr>
                </a:solidFill>
                <a:latin typeface="Adobe Arabic" pitchFamily="18" charset="-78"/>
                <a:cs typeface="Adobe Arabic" pitchFamily="18" charset="-78"/>
              </a:rPr>
              <a:t>b</a:t>
            </a:r>
            <a:r>
              <a:rPr lang="es-UY" sz="9600" b="1" i="1" dirty="0" smtClean="0">
                <a:solidFill>
                  <a:schemeClr val="accent2">
                    <a:lumMod val="75000"/>
                  </a:schemeClr>
                </a:solidFill>
                <a:latin typeface="Adobe Arabic" pitchFamily="18" charset="-78"/>
                <a:cs typeface="Adobe Arabic" pitchFamily="18" charset="-78"/>
              </a:rPr>
              <a:t>) </a:t>
            </a:r>
            <a:r>
              <a:rPr lang="es-UY" sz="9600" b="1" i="1" u="sng" dirty="0" smtClean="0">
                <a:solidFill>
                  <a:schemeClr val="accent2">
                    <a:lumMod val="75000"/>
                  </a:schemeClr>
                </a:solidFill>
                <a:latin typeface="Adobe Arabic" pitchFamily="18" charset="-78"/>
                <a:cs typeface="Adobe Arabic" pitchFamily="18" charset="-78"/>
              </a:rPr>
              <a:t>Proporcionalidad</a:t>
            </a:r>
          </a:p>
          <a:p>
            <a:pPr indent="342900" algn="just">
              <a:lnSpc>
                <a:spcPct val="150000"/>
              </a:lnSpc>
            </a:pPr>
            <a:r>
              <a:rPr lang="es-UY" sz="9600" b="1" i="1" dirty="0" smtClean="0">
                <a:solidFill>
                  <a:schemeClr val="accent2">
                    <a:lumMod val="75000"/>
                  </a:schemeClr>
                </a:solidFill>
                <a:latin typeface="Adobe Arabic" pitchFamily="18" charset="-78"/>
                <a:cs typeface="Adobe Arabic" pitchFamily="18" charset="-78"/>
              </a:rPr>
              <a:t>C) </a:t>
            </a:r>
            <a:r>
              <a:rPr lang="es-UY" sz="9600" b="1" i="1" u="sng" dirty="0" smtClean="0">
                <a:solidFill>
                  <a:schemeClr val="accent2">
                    <a:lumMod val="75000"/>
                  </a:schemeClr>
                </a:solidFill>
                <a:latin typeface="Adobe Arabic" pitchFamily="18" charset="-78"/>
                <a:cs typeface="Adobe Arabic" pitchFamily="18" charset="-78"/>
              </a:rPr>
              <a:t>Homogeneidad con la medida de ejecución</a:t>
            </a:r>
            <a:endParaRPr lang="es-UY" sz="9600" b="1" i="1" u="sng" dirty="0">
              <a:solidFill>
                <a:schemeClr val="accent2">
                  <a:lumMod val="75000"/>
                </a:schemeClr>
              </a:solidFill>
              <a:latin typeface="Adobe Arabic" pitchFamily="18" charset="-78"/>
              <a:cs typeface="Adobe Arabic" pitchFamily="18" charset="-78"/>
            </a:endParaRPr>
          </a:p>
          <a:p>
            <a:pPr indent="342900" algn="just">
              <a:lnSpc>
                <a:spcPct val="150000"/>
              </a:lnSpc>
            </a:pPr>
            <a:endParaRPr lang="es-UY" sz="9600" dirty="0">
              <a:solidFill>
                <a:schemeClr val="accent2">
                  <a:lumMod val="75000"/>
                </a:schemeClr>
              </a:solidFill>
              <a:latin typeface="Times New Roman" pitchFamily="18" charset="0"/>
              <a:cs typeface="Times New Roman" pitchFamily="18" charset="0"/>
            </a:endParaRPr>
          </a:p>
          <a:p>
            <a:pPr marL="0" indent="0">
              <a:buNone/>
            </a:pPr>
            <a:r>
              <a:rPr lang="es-UY" sz="2400" b="1" i="1" dirty="0" smtClean="0">
                <a:solidFill>
                  <a:schemeClr val="accent2">
                    <a:lumMod val="75000"/>
                  </a:schemeClr>
                </a:solidFill>
                <a:latin typeface="Adobe Arabic" pitchFamily="18" charset="-78"/>
                <a:cs typeface="Adobe Arabic" pitchFamily="18" charset="-78"/>
              </a:rPr>
              <a:t>          </a:t>
            </a:r>
            <a:endParaRPr lang="es-UY" sz="2400" b="1" i="1" u="sng" dirty="0">
              <a:solidFill>
                <a:schemeClr val="accent2">
                  <a:lumMod val="75000"/>
                </a:schemeClr>
              </a:solidFill>
              <a:latin typeface="Adobe Arabic" pitchFamily="18" charset="-78"/>
              <a:cs typeface="Adobe Arabic" pitchFamily="18" charset="-78"/>
            </a:endParaRPr>
          </a:p>
        </p:txBody>
      </p:sp>
    </p:spTree>
    <p:extLst>
      <p:ext uri="{BB962C8B-B14F-4D97-AF65-F5344CB8AC3E}">
        <p14:creationId xmlns:p14="http://schemas.microsoft.com/office/powerpoint/2010/main" val="25084104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188640"/>
            <a:ext cx="8229600" cy="648072"/>
          </a:xfrm>
        </p:spPr>
        <p:txBody>
          <a:bodyPr>
            <a:normAutofit/>
          </a:bodyPr>
          <a:lstStyle/>
          <a:p>
            <a:r>
              <a:rPr lang="es-UY" sz="3600" dirty="0" smtClean="0">
                <a:solidFill>
                  <a:schemeClr val="accent2">
                    <a:lumMod val="75000"/>
                  </a:schemeClr>
                </a:solidFill>
                <a:latin typeface="Adobe Arabic" pitchFamily="18" charset="-78"/>
                <a:cs typeface="Adobe Arabic" pitchFamily="18" charset="-78"/>
              </a:rPr>
              <a:t>Artículo 311. Universalidad de la aplicación</a:t>
            </a:r>
            <a:endParaRPr lang="es-UY" sz="3600" dirty="0">
              <a:solidFill>
                <a:schemeClr val="accent2">
                  <a:lumMod val="75000"/>
                </a:schemeClr>
              </a:solidFill>
              <a:latin typeface="Adobe Arabic" pitchFamily="18" charset="-78"/>
              <a:cs typeface="Adobe Arabic" pitchFamily="18" charset="-78"/>
            </a:endParaRPr>
          </a:p>
        </p:txBody>
      </p:sp>
      <p:sp>
        <p:nvSpPr>
          <p:cNvPr id="3" name="2 Marcador de contenido"/>
          <p:cNvSpPr>
            <a:spLocks noGrp="1"/>
          </p:cNvSpPr>
          <p:nvPr>
            <p:ph idx="1"/>
          </p:nvPr>
        </p:nvSpPr>
        <p:spPr>
          <a:xfrm>
            <a:off x="457200" y="1556792"/>
            <a:ext cx="8229600" cy="4569371"/>
          </a:xfrm>
        </p:spPr>
        <p:txBody>
          <a:bodyPr>
            <a:noAutofit/>
          </a:bodyPr>
          <a:lstStyle/>
          <a:p>
            <a:pPr indent="342900" algn="just">
              <a:lnSpc>
                <a:spcPct val="150000"/>
              </a:lnSpc>
            </a:pPr>
            <a:r>
              <a:rPr lang="es-ES" sz="1400" i="1" dirty="0" smtClean="0">
                <a:latin typeface="Times New Roman" pitchFamily="18" charset="0"/>
                <a:cs typeface="Times New Roman" pitchFamily="18" charset="0"/>
              </a:rPr>
              <a:t>311.1 </a:t>
            </a:r>
            <a:r>
              <a:rPr lang="es-ES" sz="1400" dirty="0">
                <a:latin typeface="Times New Roman" pitchFamily="18" charset="0"/>
                <a:cs typeface="Times New Roman" pitchFamily="18" charset="0"/>
              </a:rPr>
              <a:t>Las medidas cautelares podrán adoptarse en cualquier proceso, tanto contencioso como voluntario, por el tribunal que esté conociendo o deba conocer en el asunto.</a:t>
            </a:r>
            <a:endParaRPr lang="es-UY" sz="1400" dirty="0">
              <a:latin typeface="Times New Roman" pitchFamily="18" charset="0"/>
              <a:cs typeface="Times New Roman" pitchFamily="18" charset="0"/>
            </a:endParaRPr>
          </a:p>
          <a:p>
            <a:pPr indent="342900" algn="just">
              <a:lnSpc>
                <a:spcPct val="150000"/>
              </a:lnSpc>
            </a:pPr>
            <a:r>
              <a:rPr lang="es-ES" sz="1400" dirty="0">
                <a:latin typeface="Times New Roman" pitchFamily="18" charset="0"/>
                <a:cs typeface="Times New Roman" pitchFamily="18" charset="0"/>
              </a:rPr>
              <a:t>311.2  Se adoptarán en cualquier estado de la causa e incluso como diligencia preliminar de la misma. En este caso, las medidas cautelares caducarán de pleno derecho si no se presentare la demanda dentro de los treinta días de cumplidas, condenándose al peticionante al pago de todos los gastos del proceso y de los daños y perjuicios causados.</a:t>
            </a:r>
            <a:endParaRPr lang="es-UY" sz="1400" dirty="0">
              <a:latin typeface="Times New Roman" pitchFamily="18" charset="0"/>
              <a:cs typeface="Times New Roman" pitchFamily="18" charset="0"/>
            </a:endParaRPr>
          </a:p>
          <a:p>
            <a:pPr indent="342900" algn="just">
              <a:lnSpc>
                <a:spcPct val="150000"/>
              </a:lnSpc>
            </a:pPr>
            <a:r>
              <a:rPr lang="es-ES" sz="1400" dirty="0">
                <a:latin typeface="Times New Roman" pitchFamily="18" charset="0"/>
                <a:cs typeface="Times New Roman" pitchFamily="18" charset="0"/>
              </a:rPr>
              <a:t>Cuando para hacer efectiva la medida cautelar se requiera la inscripción en el Registro respectivo, el plazo de caducidad se contará a partir del día hábil siguiente al décimo día hábil posterior al libramiento del oficio.</a:t>
            </a:r>
            <a:endParaRPr lang="es-UY" sz="1400" dirty="0">
              <a:latin typeface="Times New Roman" pitchFamily="18" charset="0"/>
              <a:cs typeface="Times New Roman" pitchFamily="18" charset="0"/>
            </a:endParaRPr>
          </a:p>
          <a:p>
            <a:pPr indent="342900" algn="just">
              <a:lnSpc>
                <a:spcPct val="150000"/>
              </a:lnSpc>
            </a:pPr>
            <a:r>
              <a:rPr lang="es-ES" sz="1400" dirty="0">
                <a:latin typeface="Times New Roman" pitchFamily="18" charset="0"/>
                <a:cs typeface="Times New Roman" pitchFamily="18" charset="0"/>
              </a:rPr>
              <a:t>Declarada la caducidad, la medida no podrá ser propuesta nuevamente si no se acredita la existencia de circunstancias supervenientes.</a:t>
            </a:r>
            <a:endParaRPr lang="es-UY" sz="1400" dirty="0">
              <a:latin typeface="Times New Roman" pitchFamily="18" charset="0"/>
              <a:cs typeface="Times New Roman" pitchFamily="18" charset="0"/>
            </a:endParaRPr>
          </a:p>
          <a:p>
            <a:pPr indent="342900" algn="just">
              <a:lnSpc>
                <a:spcPct val="150000"/>
              </a:lnSpc>
            </a:pPr>
            <a:r>
              <a:rPr lang="es-ES" sz="1400" dirty="0">
                <a:latin typeface="Times New Roman" pitchFamily="18" charset="0"/>
                <a:cs typeface="Times New Roman" pitchFamily="18" charset="0"/>
              </a:rPr>
              <a:t>311</a:t>
            </a:r>
            <a:r>
              <a:rPr lang="es-ES" sz="1400" b="1" dirty="0">
                <a:latin typeface="Times New Roman" pitchFamily="18" charset="0"/>
                <a:cs typeface="Times New Roman" pitchFamily="18" charset="0"/>
              </a:rPr>
              <a:t>.</a:t>
            </a:r>
            <a:r>
              <a:rPr lang="es-ES" sz="1400" dirty="0">
                <a:latin typeface="Times New Roman" pitchFamily="18" charset="0"/>
                <a:cs typeface="Times New Roman" pitchFamily="18" charset="0"/>
              </a:rPr>
              <a:t>3 Las medidas cautelares se decretarán siempre a petición de parte, salvo que la ley autorice a disponerlas de oficio y se adoptarán, además, con la responsabilidad de quien las solicite”.</a:t>
            </a:r>
            <a:endParaRPr lang="es-UY" sz="1400" dirty="0">
              <a:latin typeface="Times New Roman" pitchFamily="18" charset="0"/>
              <a:cs typeface="Times New Roman" pitchFamily="18" charset="0"/>
            </a:endParaRPr>
          </a:p>
        </p:txBody>
      </p:sp>
    </p:spTree>
    <p:extLst>
      <p:ext uri="{BB962C8B-B14F-4D97-AF65-F5344CB8AC3E}">
        <p14:creationId xmlns:p14="http://schemas.microsoft.com/office/powerpoint/2010/main" val="29253803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850106"/>
          </a:xfrm>
        </p:spPr>
        <p:txBody>
          <a:bodyPr>
            <a:normAutofit/>
          </a:bodyPr>
          <a:lstStyle/>
          <a:p>
            <a:r>
              <a:rPr lang="es-UY" sz="3600" u="sng" dirty="0" smtClean="0">
                <a:solidFill>
                  <a:schemeClr val="accent2">
                    <a:lumMod val="75000"/>
                  </a:schemeClr>
                </a:solidFill>
                <a:latin typeface="Adobe Arabic" pitchFamily="18" charset="-78"/>
                <a:cs typeface="Adobe Arabic" pitchFamily="18" charset="-78"/>
              </a:rPr>
              <a:t>PROCEDIMIENTO PARA SU ADOPCIÓN</a:t>
            </a:r>
            <a:endParaRPr lang="es-UY" sz="3600" u="sng" dirty="0">
              <a:solidFill>
                <a:schemeClr val="accent2">
                  <a:lumMod val="75000"/>
                </a:schemeClr>
              </a:solidFill>
              <a:latin typeface="Adobe Arabic" pitchFamily="18" charset="-78"/>
              <a:cs typeface="Adobe Arabic" pitchFamily="18" charset="-78"/>
            </a:endParaRPr>
          </a:p>
        </p:txBody>
      </p:sp>
      <p:sp>
        <p:nvSpPr>
          <p:cNvPr id="3" name="2 Marcador de contenido"/>
          <p:cNvSpPr>
            <a:spLocks noGrp="1"/>
          </p:cNvSpPr>
          <p:nvPr>
            <p:ph idx="1"/>
          </p:nvPr>
        </p:nvSpPr>
        <p:spPr>
          <a:xfrm>
            <a:off x="457200" y="1628800"/>
            <a:ext cx="8229600" cy="4497363"/>
          </a:xfrm>
        </p:spPr>
        <p:txBody>
          <a:bodyPr>
            <a:normAutofit/>
          </a:bodyPr>
          <a:lstStyle/>
          <a:p>
            <a:pPr indent="342900" algn="just">
              <a:lnSpc>
                <a:spcPct val="150000"/>
              </a:lnSpc>
            </a:pPr>
            <a:r>
              <a:rPr lang="es-UY" sz="1600" dirty="0" smtClean="0">
                <a:latin typeface="Times New Roman" pitchFamily="18" charset="0"/>
                <a:cs typeface="Times New Roman" pitchFamily="18" charset="0"/>
              </a:rPr>
              <a:t>La tramitación es unilateral y reservada </a:t>
            </a:r>
          </a:p>
          <a:p>
            <a:pPr indent="342900" algn="just">
              <a:lnSpc>
                <a:spcPct val="150000"/>
              </a:lnSpc>
            </a:pPr>
            <a:r>
              <a:rPr lang="es-UY" sz="1600" dirty="0" smtClean="0">
                <a:latin typeface="Times New Roman" pitchFamily="18" charset="0"/>
                <a:cs typeface="Times New Roman" pitchFamily="18" charset="0"/>
              </a:rPr>
              <a:t>Debe solicitarla la parte Actora, el futuro demandandante o el reconveniente frente al demandado o reconvenido ante el tribunal competente que entenderá en el asunto principal</a:t>
            </a:r>
          </a:p>
          <a:p>
            <a:pPr indent="342900" algn="just">
              <a:lnSpc>
                <a:spcPct val="150000"/>
              </a:lnSpc>
            </a:pPr>
            <a:r>
              <a:rPr lang="es-UY" sz="1600" dirty="0" smtClean="0">
                <a:latin typeface="Times New Roman" pitchFamily="18" charset="0"/>
                <a:cs typeface="Times New Roman" pitchFamily="18" charset="0"/>
              </a:rPr>
              <a:t>Por medio de escrito con los requisitos establecidos por el art 311 CGP</a:t>
            </a:r>
          </a:p>
          <a:p>
            <a:pPr indent="342900" algn="just">
              <a:lnSpc>
                <a:spcPct val="150000"/>
              </a:lnSpc>
            </a:pPr>
            <a:r>
              <a:rPr lang="es-UY" sz="1600" dirty="0" smtClean="0">
                <a:latin typeface="Times New Roman" pitchFamily="18" charset="0"/>
                <a:cs typeface="Times New Roman" pitchFamily="18" charset="0"/>
              </a:rPr>
              <a:t>Con claridad y precisión</a:t>
            </a:r>
          </a:p>
          <a:p>
            <a:pPr indent="342900" algn="just">
              <a:lnSpc>
                <a:spcPct val="150000"/>
              </a:lnSpc>
            </a:pPr>
            <a:r>
              <a:rPr lang="es-UY" sz="1600" dirty="0" smtClean="0">
                <a:latin typeface="Times New Roman" pitchFamily="18" charset="0"/>
                <a:cs typeface="Times New Roman" pitchFamily="18" charset="0"/>
              </a:rPr>
              <a:t>Justificando la concurrencia de los presupuestos legalmente exigidos para su adopción </a:t>
            </a:r>
          </a:p>
          <a:p>
            <a:pPr indent="342900" algn="just">
              <a:lnSpc>
                <a:spcPct val="150000"/>
              </a:lnSpc>
            </a:pPr>
            <a:r>
              <a:rPr lang="es-UY" sz="1600" dirty="0" smtClean="0">
                <a:latin typeface="Times New Roman" pitchFamily="18" charset="0"/>
                <a:cs typeface="Times New Roman" pitchFamily="18" charset="0"/>
              </a:rPr>
              <a:t>Con la prueba que la  apoyen.</a:t>
            </a:r>
          </a:p>
          <a:p>
            <a:pPr indent="342900" algn="just">
              <a:lnSpc>
                <a:spcPct val="150000"/>
              </a:lnSpc>
            </a:pPr>
            <a:r>
              <a:rPr lang="es-UY" sz="1600" dirty="0" smtClean="0">
                <a:latin typeface="Times New Roman" pitchFamily="18" charset="0"/>
                <a:cs typeface="Times New Roman" pitchFamily="18" charset="0"/>
              </a:rPr>
              <a:t>Ofrecerse la prestación de caución.</a:t>
            </a:r>
          </a:p>
        </p:txBody>
      </p:sp>
    </p:spTree>
    <p:extLst>
      <p:ext uri="{BB962C8B-B14F-4D97-AF65-F5344CB8AC3E}">
        <p14:creationId xmlns:p14="http://schemas.microsoft.com/office/powerpoint/2010/main" val="21884416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922114"/>
          </a:xfrm>
        </p:spPr>
        <p:txBody>
          <a:bodyPr>
            <a:normAutofit/>
          </a:bodyPr>
          <a:lstStyle/>
          <a:p>
            <a:r>
              <a:rPr lang="es-UY" sz="3200" dirty="0" smtClean="0">
                <a:solidFill>
                  <a:schemeClr val="accent2">
                    <a:lumMod val="75000"/>
                  </a:schemeClr>
                </a:solidFill>
                <a:latin typeface="Adobe Arabic" pitchFamily="18" charset="-78"/>
                <a:cs typeface="Adobe Arabic" pitchFamily="18" charset="-78"/>
              </a:rPr>
              <a:t>Competencia para disponer las medidas cautelares o provisionales</a:t>
            </a:r>
            <a:endParaRPr lang="es-UY" sz="3200" dirty="0">
              <a:solidFill>
                <a:schemeClr val="accent2">
                  <a:lumMod val="75000"/>
                </a:schemeClr>
              </a:solidFill>
              <a:latin typeface="Adobe Arabic" pitchFamily="18" charset="-78"/>
              <a:cs typeface="Adobe Arabic" pitchFamily="18" charset="-78"/>
            </a:endParaRPr>
          </a:p>
        </p:txBody>
      </p:sp>
      <p:sp>
        <p:nvSpPr>
          <p:cNvPr id="3" name="2 Marcador de contenido"/>
          <p:cNvSpPr>
            <a:spLocks noGrp="1"/>
          </p:cNvSpPr>
          <p:nvPr>
            <p:ph idx="1"/>
          </p:nvPr>
        </p:nvSpPr>
        <p:spPr>
          <a:xfrm>
            <a:off x="457200" y="1268760"/>
            <a:ext cx="8229600" cy="4857403"/>
          </a:xfrm>
        </p:spPr>
        <p:txBody>
          <a:bodyPr>
            <a:noAutofit/>
          </a:bodyPr>
          <a:lstStyle/>
          <a:p>
            <a:pPr indent="342900" algn="just">
              <a:lnSpc>
                <a:spcPct val="170000"/>
              </a:lnSpc>
            </a:pPr>
            <a:r>
              <a:rPr lang="es-ES" sz="1400" dirty="0" smtClean="0">
                <a:latin typeface="Times New Roman" pitchFamily="18" charset="0"/>
                <a:cs typeface="Times New Roman" pitchFamily="18" charset="0"/>
              </a:rPr>
              <a:t>El </a:t>
            </a:r>
            <a:r>
              <a:rPr lang="es-ES" sz="1400" dirty="0">
                <a:latin typeface="Times New Roman" pitchFamily="18" charset="0"/>
                <a:cs typeface="Times New Roman" pitchFamily="18" charset="0"/>
              </a:rPr>
              <a:t>ordinal 311.1, originalmente, se limitaba a consagrar un aspecto de la </a:t>
            </a:r>
            <a:r>
              <a:rPr lang="es-ES" sz="1400" i="1" dirty="0">
                <a:latin typeface="Times New Roman" pitchFamily="18" charset="0"/>
                <a:cs typeface="Times New Roman" pitchFamily="18" charset="0"/>
              </a:rPr>
              <a:t>potestad cautelar genérica</a:t>
            </a:r>
            <a:r>
              <a:rPr lang="es-ES" sz="1400" dirty="0">
                <a:latin typeface="Times New Roman" pitchFamily="18" charset="0"/>
                <a:cs typeface="Times New Roman" pitchFamily="18" charset="0"/>
              </a:rPr>
              <a:t>, es decir, de la posibilidad de adoptar medidas cautelares en cualquier proceso.</a:t>
            </a:r>
            <a:endParaRPr lang="es-UY" sz="1400" dirty="0">
              <a:latin typeface="Times New Roman" pitchFamily="18" charset="0"/>
              <a:cs typeface="Times New Roman" pitchFamily="18" charset="0"/>
            </a:endParaRPr>
          </a:p>
          <a:p>
            <a:pPr indent="342900" algn="just">
              <a:lnSpc>
                <a:spcPct val="170000"/>
              </a:lnSpc>
            </a:pPr>
            <a:r>
              <a:rPr lang="es-ES" sz="1400" dirty="0">
                <a:latin typeface="Times New Roman" pitchFamily="18" charset="0"/>
                <a:cs typeface="Times New Roman" pitchFamily="18" charset="0"/>
              </a:rPr>
              <a:t>P</a:t>
            </a:r>
            <a:r>
              <a:rPr lang="es-ES" sz="1400" dirty="0" smtClean="0">
                <a:latin typeface="Times New Roman" pitchFamily="18" charset="0"/>
                <a:cs typeface="Times New Roman" pitchFamily="18" charset="0"/>
              </a:rPr>
              <a:t>ueden </a:t>
            </a:r>
            <a:r>
              <a:rPr lang="es-ES" sz="1400" dirty="0">
                <a:latin typeface="Times New Roman" pitchFamily="18" charset="0"/>
                <a:cs typeface="Times New Roman" pitchFamily="18" charset="0"/>
              </a:rPr>
              <a:t>adoptarse </a:t>
            </a:r>
            <a:r>
              <a:rPr lang="es-ES" sz="1400" i="1" dirty="0">
                <a:latin typeface="Times New Roman" pitchFamily="18" charset="0"/>
                <a:cs typeface="Times New Roman" pitchFamily="18" charset="0"/>
              </a:rPr>
              <a:t>“por el tribunal que esté conociendo o deba conocer en el asunto”.</a:t>
            </a:r>
            <a:endParaRPr lang="es-UY" sz="1400" dirty="0">
              <a:latin typeface="Times New Roman" pitchFamily="18" charset="0"/>
              <a:cs typeface="Times New Roman" pitchFamily="18" charset="0"/>
            </a:endParaRPr>
          </a:p>
          <a:p>
            <a:pPr indent="342900" algn="just">
              <a:lnSpc>
                <a:spcPct val="170000"/>
              </a:lnSpc>
            </a:pPr>
            <a:r>
              <a:rPr lang="es-ES" sz="1400" dirty="0">
                <a:latin typeface="Times New Roman" pitchFamily="18" charset="0"/>
                <a:cs typeface="Times New Roman" pitchFamily="18" charset="0"/>
              </a:rPr>
              <a:t>Antes de la ley 19.090 la competencia para entender en procesos cautelares estaba regulada de modo general por el art. 314.1, conforme al cual, si la medida fue solicitada como diligencia preliminar, es competente el órgano jurisdiccional </a:t>
            </a:r>
            <a:r>
              <a:rPr lang="es-ES" sz="1400" i="1" dirty="0">
                <a:latin typeface="Times New Roman" pitchFamily="18" charset="0"/>
                <a:cs typeface="Times New Roman" pitchFamily="18" charset="0"/>
              </a:rPr>
              <a:t>“que lo es para entender en el proceso posterior”</a:t>
            </a:r>
            <a:r>
              <a:rPr lang="es-ES" sz="1400" dirty="0">
                <a:latin typeface="Times New Roman" pitchFamily="18" charset="0"/>
                <a:cs typeface="Times New Roman" pitchFamily="18" charset="0"/>
              </a:rPr>
              <a:t>.</a:t>
            </a:r>
            <a:endParaRPr lang="es-UY" sz="1400" dirty="0">
              <a:latin typeface="Times New Roman" pitchFamily="18" charset="0"/>
              <a:cs typeface="Times New Roman" pitchFamily="18" charset="0"/>
            </a:endParaRPr>
          </a:p>
          <a:p>
            <a:pPr indent="342900" algn="just">
              <a:lnSpc>
                <a:spcPct val="170000"/>
              </a:lnSpc>
            </a:pPr>
            <a:r>
              <a:rPr lang="es-ES" sz="1400" dirty="0">
                <a:latin typeface="Times New Roman" pitchFamily="18" charset="0"/>
                <a:cs typeface="Times New Roman" pitchFamily="18" charset="0"/>
              </a:rPr>
              <a:t>Claro que esta norma era insuficiente.</a:t>
            </a:r>
            <a:endParaRPr lang="es-UY" sz="1400" dirty="0">
              <a:latin typeface="Times New Roman" pitchFamily="18" charset="0"/>
              <a:cs typeface="Times New Roman" pitchFamily="18" charset="0"/>
            </a:endParaRPr>
          </a:p>
          <a:p>
            <a:pPr indent="342900" algn="just">
              <a:lnSpc>
                <a:spcPct val="170000"/>
              </a:lnSpc>
            </a:pPr>
            <a:r>
              <a:rPr lang="es-ES" sz="1400" dirty="0">
                <a:latin typeface="Times New Roman" pitchFamily="18" charset="0"/>
                <a:cs typeface="Times New Roman" pitchFamily="18" charset="0"/>
              </a:rPr>
              <a:t>En efecto, como advertíamos en nuestro análisis sobre el tema, </a:t>
            </a:r>
            <a:r>
              <a:rPr lang="es-UY" sz="1400" dirty="0">
                <a:latin typeface="Times New Roman" pitchFamily="18" charset="0"/>
                <a:cs typeface="Times New Roman" pitchFamily="18" charset="0"/>
              </a:rPr>
              <a:t>al encarar el tema de la competencia para decretar medidas cautelares, en un plano estrictamente teórico, corresponde distinguir los casos en que esas providencias se dictan en un proceso preliminar de los casos en que las mismas se dictan en el curso de un proceso principal; pero además, una vez decretada la medida cautelar, sea en un proceso preliminar o en el curso de un proceso principal, hay que determinar quién tiene competencia para disponer su modificación, sustitución o cese.</a:t>
            </a:r>
          </a:p>
        </p:txBody>
      </p:sp>
    </p:spTree>
    <p:extLst>
      <p:ext uri="{BB962C8B-B14F-4D97-AF65-F5344CB8AC3E}">
        <p14:creationId xmlns:p14="http://schemas.microsoft.com/office/powerpoint/2010/main" val="15246067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Autofit/>
          </a:bodyPr>
          <a:lstStyle/>
          <a:p>
            <a:r>
              <a:rPr lang="es-UY" sz="3600" dirty="0" smtClean="0">
                <a:solidFill>
                  <a:schemeClr val="accent2">
                    <a:lumMod val="75000"/>
                  </a:schemeClr>
                </a:solidFill>
              </a:rPr>
              <a:t>DECLARADA LA CADUCIDAD DE LA MEDIDA</a:t>
            </a:r>
            <a:endParaRPr lang="es-UY" sz="3600" dirty="0">
              <a:solidFill>
                <a:schemeClr val="accent2">
                  <a:lumMod val="75000"/>
                </a:schemeClr>
              </a:solidFill>
            </a:endParaRPr>
          </a:p>
        </p:txBody>
      </p:sp>
      <p:sp>
        <p:nvSpPr>
          <p:cNvPr id="3" name="2 Marcador de contenido"/>
          <p:cNvSpPr>
            <a:spLocks noGrp="1"/>
          </p:cNvSpPr>
          <p:nvPr>
            <p:ph idx="1"/>
          </p:nvPr>
        </p:nvSpPr>
        <p:spPr>
          <a:xfrm>
            <a:off x="457200" y="1988840"/>
            <a:ext cx="8229600" cy="4137323"/>
          </a:xfrm>
        </p:spPr>
        <p:txBody>
          <a:bodyPr>
            <a:normAutofit/>
          </a:bodyPr>
          <a:lstStyle/>
          <a:p>
            <a:pPr marL="800100" indent="457200" algn="just">
              <a:lnSpc>
                <a:spcPct val="150000"/>
              </a:lnSpc>
              <a:buNone/>
            </a:pPr>
            <a:r>
              <a:rPr lang="es-MX" sz="1400" dirty="0" smtClean="0">
                <a:latin typeface="Times New Roman" pitchFamily="18" charset="0"/>
                <a:cs typeface="Times New Roman" pitchFamily="18" charset="0"/>
              </a:rPr>
              <a:t> </a:t>
            </a:r>
            <a:r>
              <a:rPr lang="es-MX" sz="1400" dirty="0">
                <a:latin typeface="Times New Roman" pitchFamily="18" charset="0"/>
                <a:cs typeface="Times New Roman" pitchFamily="18" charset="0"/>
              </a:rPr>
              <a:t>U</a:t>
            </a:r>
            <a:r>
              <a:rPr lang="es-MX" sz="1400" dirty="0" smtClean="0">
                <a:latin typeface="Times New Roman" pitchFamily="18" charset="0"/>
                <a:cs typeface="Times New Roman" pitchFamily="18" charset="0"/>
              </a:rPr>
              <a:t>na </a:t>
            </a:r>
            <a:r>
              <a:rPr lang="es-MX" sz="1400" dirty="0">
                <a:latin typeface="Times New Roman" pitchFamily="18" charset="0"/>
                <a:cs typeface="Times New Roman" pitchFamily="18" charset="0"/>
              </a:rPr>
              <a:t>vez </a:t>
            </a:r>
            <a:r>
              <a:rPr lang="es-ES" sz="1400" dirty="0">
                <a:latin typeface="Times New Roman" pitchFamily="18" charset="0"/>
                <a:cs typeface="Times New Roman" pitchFamily="18" charset="0"/>
              </a:rPr>
              <a:t>declarada la caducidad</a:t>
            </a:r>
            <a:r>
              <a:rPr lang="es-ES" sz="1400" b="1" dirty="0">
                <a:latin typeface="Times New Roman" pitchFamily="18" charset="0"/>
                <a:cs typeface="Times New Roman" pitchFamily="18" charset="0"/>
              </a:rPr>
              <a:t> </a:t>
            </a:r>
            <a:r>
              <a:rPr lang="es-ES" sz="1400" dirty="0">
                <a:latin typeface="Times New Roman" pitchFamily="18" charset="0"/>
                <a:cs typeface="Times New Roman" pitchFamily="18" charset="0"/>
              </a:rPr>
              <a:t>“la medida no podrá ser propuesta nuevamente si no se acredita la existencia de circunstancias supervenientes”.</a:t>
            </a:r>
            <a:endParaRPr lang="es-UY" sz="1400" dirty="0">
              <a:latin typeface="Times New Roman" pitchFamily="18" charset="0"/>
              <a:cs typeface="Times New Roman" pitchFamily="18" charset="0"/>
            </a:endParaRPr>
          </a:p>
          <a:p>
            <a:pPr marL="628650" indent="457200" algn="just">
              <a:lnSpc>
                <a:spcPct val="150000"/>
              </a:lnSpc>
            </a:pPr>
            <a:r>
              <a:rPr lang="es-ES" sz="1400" dirty="0">
                <a:latin typeface="Times New Roman" pitchFamily="18" charset="0"/>
                <a:cs typeface="Times New Roman" pitchFamily="18" charset="0"/>
              </a:rPr>
              <a:t>S</a:t>
            </a:r>
            <a:r>
              <a:rPr lang="es-ES" sz="1400" dirty="0" smtClean="0">
                <a:latin typeface="Times New Roman" pitchFamily="18" charset="0"/>
                <a:cs typeface="Times New Roman" pitchFamily="18" charset="0"/>
              </a:rPr>
              <a:t>i </a:t>
            </a:r>
            <a:r>
              <a:rPr lang="es-ES" sz="1400" dirty="0">
                <a:latin typeface="Times New Roman" pitchFamily="18" charset="0"/>
                <a:cs typeface="Times New Roman" pitchFamily="18" charset="0"/>
              </a:rPr>
              <a:t>opera la caducidad la medida no puede proponerse nuevamente, ni en vía preliminar ni en el proceso principal, salvo que cambien las circunstancias tenidas en cuenta para la adopción de la primera, ya que en ese caso estaríamos ante una nueva pretensión cautelar.</a:t>
            </a:r>
            <a:endParaRPr lang="es-UY" sz="1400" dirty="0">
              <a:latin typeface="Times New Roman" pitchFamily="18" charset="0"/>
              <a:cs typeface="Times New Roman" pitchFamily="18" charset="0"/>
            </a:endParaRPr>
          </a:p>
          <a:p>
            <a:pPr indent="457200">
              <a:lnSpc>
                <a:spcPct val="150000"/>
              </a:lnSpc>
            </a:pPr>
            <a:endParaRPr lang="es-UY" sz="1400" dirty="0">
              <a:latin typeface="Times New Roman" pitchFamily="18" charset="0"/>
              <a:cs typeface="Times New Roman" pitchFamily="18" charset="0"/>
            </a:endParaRPr>
          </a:p>
        </p:txBody>
      </p:sp>
    </p:spTree>
    <p:extLst>
      <p:ext uri="{BB962C8B-B14F-4D97-AF65-F5344CB8AC3E}">
        <p14:creationId xmlns:p14="http://schemas.microsoft.com/office/powerpoint/2010/main" val="207170787"/>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1230</TotalTime>
  <Words>2416</Words>
  <Application>Microsoft Office PowerPoint</Application>
  <PresentationFormat>Presentación en pantalla (4:3)</PresentationFormat>
  <Paragraphs>180</Paragraphs>
  <Slides>22</Slides>
  <Notes>2</Notes>
  <HiddenSlides>0</HiddenSlides>
  <MMClips>0</MMClips>
  <ScaleCrop>false</ScaleCrop>
  <HeadingPairs>
    <vt:vector size="4" baseType="variant">
      <vt:variant>
        <vt:lpstr>Tema</vt:lpstr>
      </vt:variant>
      <vt:variant>
        <vt:i4>1</vt:i4>
      </vt:variant>
      <vt:variant>
        <vt:lpstr>Títulos de diapositiva</vt:lpstr>
      </vt:variant>
      <vt:variant>
        <vt:i4>22</vt:i4>
      </vt:variant>
    </vt:vector>
  </HeadingPairs>
  <TitlesOfParts>
    <vt:vector size="23" baseType="lpstr">
      <vt:lpstr>Tema de Office</vt:lpstr>
      <vt:lpstr> </vt:lpstr>
      <vt:lpstr>CONCEPTO</vt:lpstr>
      <vt:lpstr> PRESUPUESTOS DE LAS MEDIDAS CAUTELARES </vt:lpstr>
      <vt:lpstr>PRESUPUESTOS DE LAS MEDIDAS CAUTELARES </vt:lpstr>
      <vt:lpstr>FUNDAMENTO Y CARACTERÍSTICAS DE LAS MEDIDAS CAUTELARES</vt:lpstr>
      <vt:lpstr>Artículo 311. Universalidad de la aplicación</vt:lpstr>
      <vt:lpstr>PROCEDIMIENTO PARA SU ADOPCIÓN</vt:lpstr>
      <vt:lpstr>Competencia para disponer las medidas cautelares o provisionales</vt:lpstr>
      <vt:lpstr>DECLARADA LA CADUCIDAD DE LA MEDIDA</vt:lpstr>
      <vt:lpstr>MEDIDAS PROVISIONALES Y ANTICIPADAS</vt:lpstr>
      <vt:lpstr>MEDIDAS PROVISIONALES EN MATERIA COMERCIAL</vt:lpstr>
      <vt:lpstr> Casos de intervención judicial cautelar </vt:lpstr>
      <vt:lpstr> Etapas de la intervención judicial. </vt:lpstr>
      <vt:lpstr>Medidas Cautelares en materia comercial continuación.</vt:lpstr>
      <vt:lpstr>Medida Cautelar Autosatisfactiva</vt:lpstr>
      <vt:lpstr>MEDIDAS CAUTELARES EN MATERIA DE FAMILIA</vt:lpstr>
      <vt:lpstr>FORMULACIÓN DEL ESCRITO DE SOLICITUD DE MEDIDA CAUTELAR COMO DILIGENCIA PRELIMINAR</vt:lpstr>
      <vt:lpstr>-Acta N° 936, de 8/04/1975 15° Sección , Montevideo- Se solicita con carácter reservado la adopción de medidas cautelares y  se declare la disolución de sociedad conyugal </vt:lpstr>
      <vt:lpstr>  1-6 Las medias que se promueven y los bienes a cuyo respecto se solicitan, son: </vt:lpstr>
      <vt:lpstr>Formulación del escrito de medida cautelar   continuación </vt:lpstr>
      <vt:lpstr>Se promueve embargo preventivo Se solicita urgente diligenciamiento</vt:lpstr>
      <vt:lpstr>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Grupo D.r</dc:title>
  <dc:creator>-</dc:creator>
  <cp:lastModifiedBy>-</cp:lastModifiedBy>
  <cp:revision>85</cp:revision>
  <dcterms:created xsi:type="dcterms:W3CDTF">2020-05-20T22:30:18Z</dcterms:created>
  <dcterms:modified xsi:type="dcterms:W3CDTF">2020-05-28T12:53:42Z</dcterms:modified>
</cp:coreProperties>
</file>