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jpeg" ContentType="image/jpe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5122525" cy="792162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MX" sz="4400" spc="-1" strike="noStrike">
                <a:latin typeface="Arial"/>
              </a:rPr>
              <a:t>Pulse para desplazar la diapositiva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MX" sz="2000" spc="-1" strike="noStrike">
                <a:latin typeface="Arial"/>
              </a:rPr>
              <a:t>Pulse para editar el formato de las notas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MX" sz="1400" spc="-1" strike="noStrike">
                <a:latin typeface="Times New Roman"/>
              </a:rPr>
              <a:t>&lt;cabecera&gt;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MX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MX" sz="1400" spc="-1" strike="noStrike">
                <a:latin typeface="Times New Roman"/>
              </a:rPr>
              <a:t>&lt;fecha/hora&gt;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MX" sz="1400" spc="-1" strike="noStrike">
                <a:latin typeface="Times New Roman"/>
              </a:defRPr>
            </a:lvl1pPr>
          </a:lstStyle>
          <a:p>
            <a:r>
              <a:rPr b="0" lang="es-MX" sz="1400" spc="-1" strike="noStrike">
                <a:latin typeface="Times New Roman"/>
              </a:rPr>
              <a:t>&lt;pie de página&gt;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MX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438D7D7-698C-4207-A063-14E689ECB121}" type="slidenum">
              <a:rPr b="0" lang="es-MX" sz="1400" spc="-1" strike="noStrike">
                <a:latin typeface="Times New Roman"/>
              </a:rPr>
              <a:t>&lt;número&gt;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55520" y="685800"/>
            <a:ext cx="6545520" cy="342756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Separador #2 con fotografía</a:t>
            </a:r>
            <a:br>
              <a:rPr sz="1200"/>
            </a:br>
            <a:r>
              <a:rPr b="1" lang="es-MX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(colocar imagen a la altura de la separación de las líneas)</a:t>
            </a:r>
            <a:endParaRPr b="0" lang="es-MX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55520" y="685800"/>
            <a:ext cx="6545520" cy="342756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1700" spc="-1" strike="noStrike">
                <a:solidFill>
                  <a:srgbClr val="000000"/>
                </a:solidFill>
                <a:latin typeface="Calibri"/>
                <a:ea typeface="Calibri"/>
              </a:rPr>
              <a:t>Bullet points</a:t>
            </a:r>
            <a:br>
              <a:rPr sz="1700"/>
            </a:br>
            <a:r>
              <a:rPr b="1" lang="es-MX" sz="1700" spc="-1" strike="noStrike">
                <a:solidFill>
                  <a:srgbClr val="000000"/>
                </a:solidFill>
                <a:latin typeface="Calibri"/>
                <a:ea typeface="Calibri"/>
              </a:rPr>
              <a:t>colocar icono acorde al tema al lado</a:t>
            </a:r>
            <a:endParaRPr b="0" lang="es-MX" sz="17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55520" y="685800"/>
            <a:ext cx="6545520" cy="342756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1700" spc="-1" strike="noStrike">
                <a:solidFill>
                  <a:srgbClr val="000000"/>
                </a:solidFill>
                <a:latin typeface="Calibri"/>
                <a:ea typeface="Calibri"/>
              </a:rPr>
              <a:t>Bullet points</a:t>
            </a:r>
            <a:br>
              <a:rPr sz="1700"/>
            </a:br>
            <a:r>
              <a:rPr b="1" lang="es-MX" sz="1700" spc="-1" strike="noStrike">
                <a:solidFill>
                  <a:srgbClr val="000000"/>
                </a:solidFill>
                <a:latin typeface="Calibri"/>
                <a:ea typeface="Calibri"/>
              </a:rPr>
              <a:t>colocar icono acorde al tema al lado</a:t>
            </a:r>
            <a:endParaRPr b="0" lang="es-MX" sz="17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7AE1E1-5374-4532-9A4F-7DF6E95E6BC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1360980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56000" y="4253040"/>
            <a:ext cx="1360980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C66EF9-B933-4983-93F7-FBD00EA0605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5600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772956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66EACE-CBCF-44E2-9A9F-6D0D4FE243F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357880" y="18536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959400" y="18536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56000" y="42530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5357880" y="42530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9959400" y="42530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381F8A-5D01-4BEB-BDA7-3C692453AA0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40739-4967-421D-81B4-E4345260F73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56000" y="1853640"/>
            <a:ext cx="1360980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A56776-1D18-4FE2-97B3-EBD4093F393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1360980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9BA7BC-6DD5-42BA-A4B7-1F3677671DB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55180E-CA04-4FBE-89BC-292D9CE6DDA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087BD3-50E9-4035-A731-B6F6E1BD4AA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56000" y="315720"/>
            <a:ext cx="13609800" cy="613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7970AF-142A-46E7-9C5D-F17366580F9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5600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9769C1-B3CE-4891-B94C-42D3866C799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56000" y="1853640"/>
            <a:ext cx="1360980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07D7A9-02F6-430A-AB03-5CCFB935776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72956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CE07D-35ED-4E1A-B420-6F9B6FE1F75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56000" y="4253040"/>
            <a:ext cx="1360980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5A7ACC-0CBB-4415-88AE-FBFE9171862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1360980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56000" y="4253040"/>
            <a:ext cx="1360980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4FAB9-907C-4BA9-96A5-84C43D293B9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75600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772956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3B2E20-BBE7-48F7-9EF2-A07789E6932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357880" y="18536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959400" y="18536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56000" y="42530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5357880" y="42530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9959400" y="4253040"/>
            <a:ext cx="4382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E8ECE-B1B4-497F-A5C2-374C92ECC4F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1360980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7D34E4-8375-447D-BFF4-68D08B3C623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E0FF10-C4E1-482F-A863-983218DFB27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C2FE6E-B8C4-4D06-930A-9FF9F1BE9FB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6000" y="315720"/>
            <a:ext cx="13609800" cy="613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1BF455-0506-4163-A8E5-57927BB5BBB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5600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396662-5D04-4803-85F1-ABE3E434D60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729560" y="42530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647F20-D11F-422C-B210-08DC37F8109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5600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7729560" y="1853640"/>
            <a:ext cx="664128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56000" y="4253040"/>
            <a:ext cx="13609800" cy="21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589428-54A5-488A-898F-85F5BAE71AB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14011920" y="7182000"/>
            <a:ext cx="906120" cy="604800"/>
          </a:xfrm>
          <a:prstGeom prst="rect">
            <a:avLst/>
          </a:prstGeom>
          <a:noFill/>
          <a:ln w="0">
            <a:noFill/>
          </a:ln>
        </p:spPr>
        <p:txBody>
          <a:bodyPr lIns="147600" rIns="147600" tIns="147600" bIns="1476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MX" sz="16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82D9BF-23D7-486E-A96A-08C9435C25AD}" type="slidenum">
              <a:rPr b="0" lang="es-MX" sz="16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MX" sz="16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56000" y="1853640"/>
            <a:ext cx="1360980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14011920" y="7182000"/>
            <a:ext cx="906120" cy="604800"/>
          </a:xfrm>
          <a:prstGeom prst="rect">
            <a:avLst/>
          </a:prstGeom>
          <a:noFill/>
          <a:ln w="0">
            <a:noFill/>
          </a:ln>
        </p:spPr>
        <p:txBody>
          <a:bodyPr lIns="147600" rIns="147600" tIns="147600" bIns="1476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MX" sz="16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6F4AE07-38BD-48E4-996D-254C07430576}" type="slidenum">
              <a:rPr b="0" lang="es-MX" sz="16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MX" sz="16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56000" y="315720"/>
            <a:ext cx="1360980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56000" y="1853640"/>
            <a:ext cx="1360980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hyperlink" Target="https://drive.google.com/file/d/1zg_L4TZYKIiVFvZJnja2bhSG3A84ZhC0/view" TargetMode="External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6a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71;p2" descr=""/>
          <p:cNvPicPr/>
          <p:nvPr/>
        </p:nvPicPr>
        <p:blipFill>
          <a:blip r:embed="rId1">
            <a:alphaModFix amt="50000"/>
          </a:blip>
          <a:srcRect l="-22399" t="-32602" r="32285" b="51988"/>
          <a:stretch/>
        </p:blipFill>
        <p:spPr>
          <a:xfrm>
            <a:off x="5729040" y="0"/>
            <a:ext cx="9392040" cy="792036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72;p2"/>
          <p:cNvSpPr/>
          <p:nvPr/>
        </p:nvSpPr>
        <p:spPr>
          <a:xfrm>
            <a:off x="1131840" y="3307320"/>
            <a:ext cx="1140048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3500" spc="-1" strike="noStrike">
                <a:solidFill>
                  <a:srgbClr val="ffffff"/>
                </a:solidFill>
                <a:latin typeface="Montserrat"/>
                <a:ea typeface="Montserrat"/>
              </a:rPr>
              <a:t>Prototipo: Administración de Entrevistadores</a:t>
            </a:r>
            <a:endParaRPr b="0" lang="es-MX" sz="3500" spc="-1" strike="noStrike">
              <a:latin typeface="Arial"/>
            </a:endParaRPr>
          </a:p>
        </p:txBody>
      </p:sp>
      <p:sp>
        <p:nvSpPr>
          <p:cNvPr id="86" name="Google Shape;73;p2"/>
          <p:cNvSpPr/>
          <p:nvPr/>
        </p:nvSpPr>
        <p:spPr>
          <a:xfrm>
            <a:off x="1109160" y="4680000"/>
            <a:ext cx="648360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ffffff"/>
                </a:solidFill>
                <a:latin typeface="Montserrat"/>
                <a:ea typeface="Montserrat"/>
              </a:rPr>
              <a:t>Objetivo: Desarrollar un modulo donde se utilicen las deferentes habilidades adquiridas durante el Diplomado.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87" name="Google Shape;74;p2"/>
          <p:cNvSpPr/>
          <p:nvPr/>
        </p:nvSpPr>
        <p:spPr>
          <a:xfrm>
            <a:off x="1138680" y="2599560"/>
            <a:ext cx="8813520" cy="7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9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Módulo: Java WEB and JavaTesting </a:t>
            </a:r>
            <a:endParaRPr b="0" lang="es-MX" sz="2900" spc="-1" strike="noStrike">
              <a:latin typeface="Arial"/>
            </a:endParaRPr>
          </a:p>
        </p:txBody>
      </p:sp>
      <p:pic>
        <p:nvPicPr>
          <p:cNvPr id="88" name="Google Shape;75;p2" descr=""/>
          <p:cNvPicPr/>
          <p:nvPr/>
        </p:nvPicPr>
        <p:blipFill>
          <a:blip r:embed="rId2"/>
          <a:stretch/>
        </p:blipFill>
        <p:spPr>
          <a:xfrm flipH="1">
            <a:off x="608760" y="4925880"/>
            <a:ext cx="180720" cy="255168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76;p2"/>
          <p:cNvSpPr/>
          <p:nvPr/>
        </p:nvSpPr>
        <p:spPr>
          <a:xfrm>
            <a:off x="1298520" y="4648320"/>
            <a:ext cx="289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822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77;p2" descr=""/>
          <p:cNvPicPr/>
          <p:nvPr/>
        </p:nvPicPr>
        <p:blipFill>
          <a:blip r:embed="rId3"/>
          <a:stretch/>
        </p:blipFill>
        <p:spPr>
          <a:xfrm>
            <a:off x="9198360" y="218520"/>
            <a:ext cx="5799240" cy="137124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78;p2" descr=""/>
          <p:cNvPicPr/>
          <p:nvPr/>
        </p:nvPicPr>
        <p:blipFill>
          <a:blip r:embed="rId4"/>
          <a:stretch/>
        </p:blipFill>
        <p:spPr>
          <a:xfrm>
            <a:off x="1109160" y="521280"/>
            <a:ext cx="2368440" cy="125928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79;p2" descr=""/>
          <p:cNvPicPr/>
          <p:nvPr/>
        </p:nvPicPr>
        <p:blipFill>
          <a:blip r:embed="rId5"/>
          <a:stretch/>
        </p:blipFill>
        <p:spPr>
          <a:xfrm>
            <a:off x="11065680" y="2517840"/>
            <a:ext cx="4560480" cy="567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266;p 6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49" name="Google Shape;267;p 6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Validaciones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50" name="Google Shape;268;p 6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Tanto al agregar como al modificar entrevistadores los datos de los mismos son validados por el sistema. 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51" name="Google Shape;269;p 6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270;p 6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906880" y="1893240"/>
            <a:ext cx="8980560" cy="518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266;p 9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55" name="Google Shape;267;p 9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3500" spc="-1" strike="noStrike">
                <a:solidFill>
                  <a:srgbClr val="16181c"/>
                </a:solidFill>
                <a:latin typeface="Montserrat"/>
                <a:ea typeface="Montserrat"/>
              </a:rPr>
              <a:t>Otros Módulos</a:t>
            </a:r>
            <a:endParaRPr b="0" lang="es-MX" sz="3500" spc="-1" strike="noStrike">
              <a:latin typeface="Arial"/>
            </a:endParaRPr>
          </a:p>
        </p:txBody>
      </p:sp>
      <p:sp>
        <p:nvSpPr>
          <p:cNvPr id="156" name="Google Shape;268;p 9"/>
          <p:cNvSpPr/>
          <p:nvPr/>
        </p:nvSpPr>
        <p:spPr>
          <a:xfrm>
            <a:off x="509040" y="1080000"/>
            <a:ext cx="269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Candidatos</a:t>
            </a:r>
            <a:endParaRPr b="0" lang="es-MX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 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57" name="Google Shape;269;p 9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Google Shape;270;p 9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270000" y="4778640"/>
            <a:ext cx="6389640" cy="296100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381600" y="1645200"/>
            <a:ext cx="5918040" cy="231444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68;p 10"/>
          <p:cNvSpPr/>
          <p:nvPr/>
        </p:nvSpPr>
        <p:spPr>
          <a:xfrm>
            <a:off x="450000" y="4140000"/>
            <a:ext cx="269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Tecnologías</a:t>
            </a:r>
            <a:endParaRPr b="0" lang="es-MX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 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62" name="Google Shape;268;p 11"/>
          <p:cNvSpPr/>
          <p:nvPr/>
        </p:nvSpPr>
        <p:spPr>
          <a:xfrm>
            <a:off x="9726480" y="1080000"/>
            <a:ext cx="377316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Tipos de Entrevista</a:t>
            </a:r>
            <a:endParaRPr b="0" lang="es-MX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  </a:t>
            </a:r>
            <a:endParaRPr b="0" lang="es-MX" sz="26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8640000" y="1690920"/>
            <a:ext cx="6119640" cy="254196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268;p 12"/>
          <p:cNvSpPr/>
          <p:nvPr/>
        </p:nvSpPr>
        <p:spPr>
          <a:xfrm>
            <a:off x="8280000" y="4320000"/>
            <a:ext cx="269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Disciplinas</a:t>
            </a:r>
            <a:endParaRPr b="0" lang="es-MX" sz="26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9000000" y="5120640"/>
            <a:ext cx="5579640" cy="27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98;p12"/>
          <p:cNvSpPr/>
          <p:nvPr/>
        </p:nvSpPr>
        <p:spPr>
          <a:xfrm>
            <a:off x="0" y="7002000"/>
            <a:ext cx="15121080" cy="931320"/>
          </a:xfrm>
          <a:prstGeom prst="rect">
            <a:avLst/>
          </a:prstGeom>
          <a:solidFill>
            <a:srgbClr val="ff6a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Google Shape;199;p12" descr=""/>
          <p:cNvPicPr/>
          <p:nvPr/>
        </p:nvPicPr>
        <p:blipFill>
          <a:blip r:embed="rId1"/>
          <a:stretch/>
        </p:blipFill>
        <p:spPr>
          <a:xfrm flipH="1" rot="16200000">
            <a:off x="1569240" y="6187680"/>
            <a:ext cx="180720" cy="255168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200;p12" descr=""/>
          <p:cNvPicPr/>
          <p:nvPr/>
        </p:nvPicPr>
        <p:blipFill>
          <a:blip r:embed="rId2"/>
          <a:stretch/>
        </p:blipFill>
        <p:spPr>
          <a:xfrm>
            <a:off x="13600080" y="7183440"/>
            <a:ext cx="968760" cy="51480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202;p12"/>
          <p:cNvSpPr/>
          <p:nvPr/>
        </p:nvSpPr>
        <p:spPr>
          <a:xfrm>
            <a:off x="3238560" y="287136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760000" y="6383880"/>
            <a:ext cx="5219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 u="sng">
                <a:solidFill>
                  <a:srgbClr val="0097a7"/>
                </a:solidFill>
                <a:uFillTx/>
                <a:latin typeface="Times New Roman"/>
                <a:hlinkClick r:id="rId3"/>
              </a:rPr>
              <a:t>Demo BEDU Sanatander Prototype Day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1980000" y="299520"/>
            <a:ext cx="10979640" cy="582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66;p 7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73" name="Google Shape;267;p 7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Próximos pasos.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74" name="Google Shape;268;p 7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Implementar un modulo que permita agendar las entrevistas usando la información que ya almacena el sistema, permitiendo relacionar entrevistas, candidatos, tecnologías.   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75" name="Google Shape;269;p 7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270;p 7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486040" y="887400"/>
            <a:ext cx="8980560" cy="518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266;p 8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79" name="Google Shape;267;p 8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Próximos pasos.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80" name="Google Shape;268;p 8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Implementar un calendario, exportar reportes a Excel de MS, importar la información existente.    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81" name="Google Shape;269;p 8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270;p 8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6772320" y="1130760"/>
            <a:ext cx="8166600" cy="47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6a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240;p 1"/>
          <p:cNvSpPr/>
          <p:nvPr/>
        </p:nvSpPr>
        <p:spPr>
          <a:xfrm>
            <a:off x="10106640" y="0"/>
            <a:ext cx="5014440" cy="793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241;p 2"/>
          <p:cNvSpPr/>
          <p:nvPr/>
        </p:nvSpPr>
        <p:spPr>
          <a:xfrm>
            <a:off x="1701000" y="2237040"/>
            <a:ext cx="721296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6800" spc="-1" strike="noStrike">
                <a:solidFill>
                  <a:srgbClr val="ffffff"/>
                </a:solidFill>
                <a:latin typeface="Montserrat"/>
                <a:ea typeface="Montserrat"/>
              </a:rPr>
              <a:t>Gracias por su Atención</a:t>
            </a:r>
            <a:endParaRPr b="0" lang="es-MX" sz="6800" spc="-1" strike="noStrike">
              <a:latin typeface="Arial"/>
            </a:endParaRPr>
          </a:p>
        </p:txBody>
      </p:sp>
      <p:sp>
        <p:nvSpPr>
          <p:cNvPr id="186" name="Google Shape;242;p 2"/>
          <p:cNvSpPr/>
          <p:nvPr/>
        </p:nvSpPr>
        <p:spPr>
          <a:xfrm>
            <a:off x="14475960" y="0"/>
            <a:ext cx="360" cy="254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243;p 2"/>
          <p:cNvSpPr/>
          <p:nvPr/>
        </p:nvSpPr>
        <p:spPr>
          <a:xfrm>
            <a:off x="14475960" y="6859800"/>
            <a:ext cx="360" cy="10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oogle Shape;244;p 2" descr=""/>
          <p:cNvPicPr/>
          <p:nvPr/>
        </p:nvPicPr>
        <p:blipFill>
          <a:blip r:embed="rId1"/>
          <a:stretch/>
        </p:blipFill>
        <p:spPr>
          <a:xfrm>
            <a:off x="11029320" y="3741120"/>
            <a:ext cx="2782800" cy="278964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45;p 2" descr=""/>
          <p:cNvPicPr/>
          <p:nvPr/>
        </p:nvPicPr>
        <p:blipFill>
          <a:blip r:embed="rId2"/>
          <a:stretch/>
        </p:blipFill>
        <p:spPr>
          <a:xfrm>
            <a:off x="8864280" y="885600"/>
            <a:ext cx="2163960" cy="481320"/>
          </a:xfrm>
          <a:prstGeom prst="rect">
            <a:avLst/>
          </a:prstGeom>
          <a:ln w="0">
            <a:noFill/>
          </a:ln>
        </p:spPr>
      </p:pic>
      <p:sp>
        <p:nvSpPr>
          <p:cNvPr id="190" name="Google Shape;246;p 2"/>
          <p:cNvSpPr/>
          <p:nvPr/>
        </p:nvSpPr>
        <p:spPr>
          <a:xfrm rot="10800000">
            <a:off x="646200" y="3033720"/>
            <a:ext cx="360" cy="48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3"/>
          <a:srcRect l="3984" t="27266" r="77602" b="47701"/>
          <a:stretch/>
        </p:blipFill>
        <p:spPr>
          <a:xfrm>
            <a:off x="10800000" y="4539960"/>
            <a:ext cx="1798560" cy="219852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10106640" y="7200000"/>
            <a:ext cx="467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MX" sz="1900" spc="-1" strike="noStrike">
                <a:solidFill>
                  <a:srgbClr val="2b303c"/>
                </a:solidFill>
                <a:latin typeface="Montserrat SemiBold"/>
                <a:ea typeface="Montserrat SemiBold"/>
              </a:rPr>
              <a:t> </a:t>
            </a:r>
            <a:r>
              <a:rPr b="0" lang="es-MX" sz="1900" spc="-1" strike="noStrike">
                <a:solidFill>
                  <a:srgbClr val="2b303c"/>
                </a:solidFill>
                <a:latin typeface="Montserrat SemiBold"/>
                <a:ea typeface="Montserrat SemiBold"/>
              </a:rPr>
              <a:t>Francisco Javier Camas Tec.</a:t>
            </a:r>
            <a:endParaRPr b="0" lang="es-MX" sz="1900" spc="-1" strike="noStrike">
              <a:latin typeface="Arial"/>
            </a:endParaRPr>
          </a:p>
        </p:txBody>
      </p:sp>
      <p:sp>
        <p:nvSpPr>
          <p:cNvPr id="193" name="Google Shape;242;p 1"/>
          <p:cNvSpPr/>
          <p:nvPr/>
        </p:nvSpPr>
        <p:spPr>
          <a:xfrm>
            <a:off x="14475960" y="2592000"/>
            <a:ext cx="360" cy="254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242;p 3"/>
          <p:cNvSpPr/>
          <p:nvPr/>
        </p:nvSpPr>
        <p:spPr>
          <a:xfrm>
            <a:off x="14475960" y="4356000"/>
            <a:ext cx="360" cy="254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21;p6"/>
          <p:cNvSpPr/>
          <p:nvPr/>
        </p:nvSpPr>
        <p:spPr>
          <a:xfrm>
            <a:off x="14475960" y="0"/>
            <a:ext cx="360" cy="38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22;p6"/>
          <p:cNvSpPr/>
          <p:nvPr/>
        </p:nvSpPr>
        <p:spPr>
          <a:xfrm>
            <a:off x="14475960" y="6859800"/>
            <a:ext cx="360" cy="10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Google Shape;123;p6" descr=""/>
          <p:cNvPicPr/>
          <p:nvPr/>
        </p:nvPicPr>
        <p:blipFill>
          <a:blip r:embed="rId1"/>
          <a:stretch/>
        </p:blipFill>
        <p:spPr>
          <a:xfrm>
            <a:off x="498600" y="709560"/>
            <a:ext cx="1429200" cy="12492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24;p6"/>
          <p:cNvSpPr/>
          <p:nvPr/>
        </p:nvSpPr>
        <p:spPr>
          <a:xfrm rot="16200000">
            <a:off x="12971160" y="5039280"/>
            <a:ext cx="30078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300" spc="-1" strike="noStrike">
                <a:solidFill>
                  <a:srgbClr val="d8d8d8"/>
                </a:solidFill>
                <a:latin typeface="Montserrat"/>
                <a:ea typeface="Montserrat"/>
              </a:rPr>
              <a:t># pág o tema</a:t>
            </a:r>
            <a:endParaRPr b="0" lang="es-MX" sz="2300" spc="-1" strike="noStrike">
              <a:latin typeface="Arial"/>
            </a:endParaRPr>
          </a:p>
        </p:txBody>
      </p:sp>
      <p:sp>
        <p:nvSpPr>
          <p:cNvPr id="97" name="Google Shape;125;p6"/>
          <p:cNvSpPr/>
          <p:nvPr/>
        </p:nvSpPr>
        <p:spPr>
          <a:xfrm>
            <a:off x="6944400" y="2433240"/>
            <a:ext cx="565488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 SemiBold"/>
                <a:ea typeface="Montserrat SemiBold"/>
              </a:rPr>
              <a:t>La empresa ABC Technologies desea realizar un sistema que le permita automatizar algunas partes de su proceso para agendar entrevistas técnicas (Postwork)</a:t>
            </a:r>
            <a:r>
              <a:rPr b="1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.</a:t>
            </a:r>
            <a:endParaRPr b="0" lang="es-MX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 SemiBold"/>
                <a:ea typeface="Montserrat SemiBold"/>
              </a:rPr>
              <a:t> </a:t>
            </a:r>
            <a:endParaRPr b="0" lang="es-MX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600" spc="-1" strike="noStrike">
              <a:latin typeface="Arial"/>
            </a:endParaRPr>
          </a:p>
        </p:txBody>
      </p:sp>
      <p:sp>
        <p:nvSpPr>
          <p:cNvPr id="98" name="Google Shape;126;p6"/>
          <p:cNvSpPr/>
          <p:nvPr/>
        </p:nvSpPr>
        <p:spPr>
          <a:xfrm>
            <a:off x="229572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INTRODUCCIÓN 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99" name="Google Shape;128;p6" descr=""/>
          <p:cNvPicPr/>
          <p:nvPr/>
        </p:nvPicPr>
        <p:blipFill>
          <a:blip r:embed="rId2"/>
          <a:stretch/>
        </p:blipFill>
        <p:spPr>
          <a:xfrm>
            <a:off x="574920" y="6725880"/>
            <a:ext cx="3994920" cy="992520"/>
          </a:xfrm>
          <a:prstGeom prst="rect">
            <a:avLst/>
          </a:prstGeom>
          <a:ln w="0">
            <a:noFill/>
          </a:ln>
        </p:spPr>
      </p:pic>
      <p:pic>
        <p:nvPicPr>
          <p:cNvPr id="100" name="Google Shape;129;p6" descr=""/>
          <p:cNvPicPr/>
          <p:nvPr/>
        </p:nvPicPr>
        <p:blipFill>
          <a:blip r:embed="rId3"/>
          <a:stretch/>
        </p:blipFill>
        <p:spPr>
          <a:xfrm>
            <a:off x="10878480" y="531360"/>
            <a:ext cx="2163960" cy="4813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4;p 1" descr=""/>
          <p:cNvPicPr/>
          <p:nvPr/>
        </p:nvPicPr>
        <p:blipFill>
          <a:blip r:embed="rId4"/>
          <a:stretch/>
        </p:blipFill>
        <p:spPr>
          <a:xfrm>
            <a:off x="900000" y="1845360"/>
            <a:ext cx="3733920" cy="373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217;p 1"/>
          <p:cNvSpPr/>
          <p:nvPr/>
        </p:nvSpPr>
        <p:spPr>
          <a:xfrm>
            <a:off x="4838400" y="1762560"/>
            <a:ext cx="7147440" cy="48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 marL="736560" indent="-533520">
              <a:lnSpc>
                <a:spcPct val="100000"/>
              </a:lnSpc>
              <a:buClr>
                <a:srgbClr val="6349fc"/>
              </a:buClr>
              <a:buFont typeface="Montserrat Medium"/>
              <a:buChar char="●"/>
            </a:pPr>
            <a:r>
              <a:rPr b="0" lang="es-MX" sz="2300" spc="-1" strike="noStrike">
                <a:solidFill>
                  <a:srgbClr val="2b303c"/>
                </a:solidFill>
                <a:latin typeface="Montserrat Medium"/>
                <a:ea typeface="Montserrat Medium"/>
              </a:rPr>
              <a:t>No se tiene una sola lista ordenada y accesible de los entrevistadores. </a:t>
            </a:r>
            <a:endParaRPr b="0" lang="es-MX" sz="2300" spc="-1" strike="noStrike">
              <a:latin typeface="Arial"/>
            </a:endParaRPr>
          </a:p>
          <a:p>
            <a:pPr marL="736560"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300" spc="-1" strike="noStrike">
              <a:latin typeface="Arial"/>
            </a:endParaRPr>
          </a:p>
          <a:p>
            <a:pPr marL="736560" indent="-533520">
              <a:lnSpc>
                <a:spcPct val="100000"/>
              </a:lnSpc>
              <a:buClr>
                <a:srgbClr val="6349fc"/>
              </a:buClr>
              <a:buFont typeface="Montserrat Medium"/>
              <a:buChar char="●"/>
              <a:tabLst>
                <a:tab algn="l" pos="0"/>
              </a:tabLst>
            </a:pPr>
            <a:r>
              <a:rPr b="0" lang="es-MX" sz="2300" spc="-1" strike="noStrike">
                <a:solidFill>
                  <a:srgbClr val="2b303c"/>
                </a:solidFill>
                <a:latin typeface="Montserrat Medium"/>
                <a:ea typeface="Montserrat Medium"/>
              </a:rPr>
              <a:t>Se desean unificar las listas existentes en Excel y evitar duplicidad.</a:t>
            </a:r>
            <a:endParaRPr b="0" lang="es-MX" sz="2300" spc="-1" strike="noStrike">
              <a:latin typeface="Arial"/>
            </a:endParaRPr>
          </a:p>
          <a:p>
            <a:pPr marL="736560"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300" spc="-1" strike="noStrike">
              <a:latin typeface="Arial"/>
            </a:endParaRPr>
          </a:p>
          <a:p>
            <a:pPr marL="736560" indent="-533520">
              <a:lnSpc>
                <a:spcPct val="100000"/>
              </a:lnSpc>
              <a:buClr>
                <a:srgbClr val="6349fc"/>
              </a:buClr>
              <a:buFont typeface="Montserrat Medium"/>
              <a:buChar char="●"/>
              <a:tabLst>
                <a:tab algn="l" pos="0"/>
              </a:tabLst>
            </a:pPr>
            <a:r>
              <a:rPr b="0" lang="es-MX" sz="2300" spc="-1" strike="noStrike">
                <a:solidFill>
                  <a:srgbClr val="2b303c"/>
                </a:solidFill>
                <a:latin typeface="Montserrat Medium"/>
                <a:ea typeface="Montserrat Medium"/>
              </a:rPr>
              <a:t>La información debe de ser accesible y fácil de usar  en todo momento para el personal autorizado.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300" spc="-1" strike="noStrike">
              <a:latin typeface="Arial"/>
            </a:endParaRPr>
          </a:p>
          <a:p>
            <a:pPr marL="736560" indent="-533520">
              <a:lnSpc>
                <a:spcPct val="100000"/>
              </a:lnSpc>
              <a:buClr>
                <a:srgbClr val="6349fc"/>
              </a:buClr>
              <a:buFont typeface="Montserrat Medium"/>
              <a:buChar char="●"/>
              <a:tabLst>
                <a:tab algn="l" pos="0"/>
              </a:tabLst>
            </a:pPr>
            <a:r>
              <a:rPr b="0" lang="es-MX" sz="2300" spc="-1" strike="noStrike">
                <a:solidFill>
                  <a:srgbClr val="2b303c"/>
                </a:solidFill>
                <a:latin typeface="Montserrat Medium"/>
                <a:ea typeface="Montserrat Medium"/>
              </a:rPr>
              <a:t>El portal debería poder adaptarse fácilmente a los cambios que vayan surgiendo conforme crece la empresa.</a:t>
            </a:r>
            <a:endParaRPr b="0" lang="es-MX" sz="2300" spc="-1" strike="noStrike">
              <a:latin typeface="Arial"/>
            </a:endParaRPr>
          </a:p>
        </p:txBody>
      </p:sp>
      <p:sp>
        <p:nvSpPr>
          <p:cNvPr id="103" name="Google Shape;218;p 2"/>
          <p:cNvSpPr/>
          <p:nvPr/>
        </p:nvSpPr>
        <p:spPr>
          <a:xfrm>
            <a:off x="0" y="7716960"/>
            <a:ext cx="15121080" cy="203760"/>
          </a:xfrm>
          <a:prstGeom prst="rect">
            <a:avLst/>
          </a:prstGeom>
          <a:solidFill>
            <a:srgbClr val="1b1c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219;p 2" descr=""/>
          <p:cNvPicPr/>
          <p:nvPr/>
        </p:nvPicPr>
        <p:blipFill>
          <a:blip r:embed="rId1"/>
          <a:stretch/>
        </p:blipFill>
        <p:spPr>
          <a:xfrm>
            <a:off x="498600" y="709560"/>
            <a:ext cx="1429200" cy="1249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220;p 2"/>
          <p:cNvSpPr/>
          <p:nvPr/>
        </p:nvSpPr>
        <p:spPr>
          <a:xfrm>
            <a:off x="229572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Problemática a solucionar.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06" name="Google Shape;221;p 2"/>
          <p:cNvSpPr/>
          <p:nvPr/>
        </p:nvSpPr>
        <p:spPr>
          <a:xfrm>
            <a:off x="14475960" y="0"/>
            <a:ext cx="360" cy="38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222;p 2"/>
          <p:cNvSpPr/>
          <p:nvPr/>
        </p:nvSpPr>
        <p:spPr>
          <a:xfrm>
            <a:off x="14475960" y="6859800"/>
            <a:ext cx="360" cy="10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Google Shape;223;p 2" descr=""/>
          <p:cNvPicPr/>
          <p:nvPr/>
        </p:nvPicPr>
        <p:blipFill>
          <a:blip r:embed="rId2"/>
          <a:stretch/>
        </p:blipFill>
        <p:spPr>
          <a:xfrm>
            <a:off x="1030320" y="2575080"/>
            <a:ext cx="3401280" cy="340128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224;p 2"/>
          <p:cNvSpPr/>
          <p:nvPr/>
        </p:nvSpPr>
        <p:spPr>
          <a:xfrm rot="16200000">
            <a:off x="12971160" y="5039280"/>
            <a:ext cx="30078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300" spc="-1" strike="noStrike">
                <a:solidFill>
                  <a:srgbClr val="d8d8d8"/>
                </a:solidFill>
                <a:latin typeface="Montserrat"/>
                <a:ea typeface="Montserrat"/>
              </a:rPr>
              <a:t># pág o tema</a:t>
            </a:r>
            <a:endParaRPr b="0" lang="es-MX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17;p 2"/>
          <p:cNvSpPr/>
          <p:nvPr/>
        </p:nvSpPr>
        <p:spPr>
          <a:xfrm>
            <a:off x="4838400" y="1762560"/>
            <a:ext cx="7147440" cy="48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 marL="736560" indent="-533520">
              <a:lnSpc>
                <a:spcPct val="100000"/>
              </a:lnSpc>
              <a:buClr>
                <a:srgbClr val="6349fc"/>
              </a:buClr>
              <a:buFont typeface="Montserrat Medium"/>
              <a:buChar char="●"/>
            </a:pPr>
            <a:r>
              <a:rPr b="0" lang="es-MX" sz="2600" spc="-1" strike="noStrike">
                <a:solidFill>
                  <a:srgbClr val="2b303c"/>
                </a:solidFill>
                <a:latin typeface="Montserrat Medium"/>
                <a:ea typeface="Montserrat Medium"/>
              </a:rPr>
              <a:t>Generar un portal web que permita visualizar, agregar, modificar y ordenar a los entrevistadores de la empresa.</a:t>
            </a:r>
            <a:endParaRPr b="0" lang="es-MX" sz="2600" spc="-1" strike="noStrike">
              <a:latin typeface="Arial"/>
            </a:endParaRPr>
          </a:p>
          <a:p>
            <a:pPr marL="736560" indent="-533520">
              <a:lnSpc>
                <a:spcPct val="100000"/>
              </a:lnSpc>
              <a:buClr>
                <a:srgbClr val="6349fc"/>
              </a:buClr>
              <a:buFont typeface="Montserrat Medium"/>
              <a:buChar char="●"/>
            </a:pPr>
            <a:r>
              <a:rPr b="0" lang="es-MX" sz="2600" spc="-1" strike="noStrike">
                <a:solidFill>
                  <a:srgbClr val="2b303c"/>
                </a:solidFill>
                <a:latin typeface="Montserrat Medium"/>
                <a:ea typeface="Montserrat Medium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736560" indent="-533520">
              <a:lnSpc>
                <a:spcPct val="100000"/>
              </a:lnSpc>
              <a:buClr>
                <a:srgbClr val="6349fc"/>
              </a:buClr>
              <a:buFont typeface="Montserrat Medium"/>
              <a:buChar char="●"/>
            </a:pPr>
            <a:r>
              <a:rPr b="0" lang="es-MX" sz="2600" spc="-1" strike="noStrike">
                <a:solidFill>
                  <a:srgbClr val="2b303c"/>
                </a:solidFill>
                <a:latin typeface="Montserrat Medium"/>
                <a:ea typeface="Montserrat Medium"/>
              </a:rPr>
              <a:t>Se propone tecnología Java por las bondades de sus frameworks (Spring Boot, Hibernete,Thymeleat)</a:t>
            </a:r>
            <a:endParaRPr b="0" lang="es-MX" sz="2600" spc="-1" strike="noStrike">
              <a:latin typeface="Arial"/>
            </a:endParaRPr>
          </a:p>
          <a:p>
            <a:pPr marL="736560"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600" spc="-1" strike="noStrike">
              <a:latin typeface="Arial"/>
            </a:endParaRPr>
          </a:p>
          <a:p>
            <a:pPr marL="736560">
              <a:lnSpc>
                <a:spcPct val="100000"/>
              </a:lnSpc>
              <a:buNone/>
              <a:tabLst>
                <a:tab algn="l" pos="0"/>
              </a:tabLst>
            </a:pPr>
            <a:endParaRPr b="0" lang="es-MX" sz="2600" spc="-1" strike="noStrike">
              <a:latin typeface="Arial"/>
            </a:endParaRPr>
          </a:p>
        </p:txBody>
      </p:sp>
      <p:sp>
        <p:nvSpPr>
          <p:cNvPr id="111" name="Google Shape;218;p 1"/>
          <p:cNvSpPr/>
          <p:nvPr/>
        </p:nvSpPr>
        <p:spPr>
          <a:xfrm>
            <a:off x="0" y="7716960"/>
            <a:ext cx="15121080" cy="203760"/>
          </a:xfrm>
          <a:prstGeom prst="rect">
            <a:avLst/>
          </a:prstGeom>
          <a:solidFill>
            <a:srgbClr val="1b1c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Google Shape;219;p 1" descr=""/>
          <p:cNvPicPr/>
          <p:nvPr/>
        </p:nvPicPr>
        <p:blipFill>
          <a:blip r:embed="rId1"/>
          <a:stretch/>
        </p:blipFill>
        <p:spPr>
          <a:xfrm>
            <a:off x="498600" y="709560"/>
            <a:ext cx="1429200" cy="12492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220;p 1"/>
          <p:cNvSpPr/>
          <p:nvPr/>
        </p:nvSpPr>
        <p:spPr>
          <a:xfrm>
            <a:off x="229572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Propuesta de solución.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14" name="Google Shape;221;p 1"/>
          <p:cNvSpPr/>
          <p:nvPr/>
        </p:nvSpPr>
        <p:spPr>
          <a:xfrm>
            <a:off x="14475960" y="0"/>
            <a:ext cx="360" cy="38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222;p 1"/>
          <p:cNvSpPr/>
          <p:nvPr/>
        </p:nvSpPr>
        <p:spPr>
          <a:xfrm>
            <a:off x="14475960" y="6859800"/>
            <a:ext cx="360" cy="10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6a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oogle Shape;223;p 1" descr=""/>
          <p:cNvPicPr/>
          <p:nvPr/>
        </p:nvPicPr>
        <p:blipFill>
          <a:blip r:embed="rId2"/>
          <a:stretch/>
        </p:blipFill>
        <p:spPr>
          <a:xfrm>
            <a:off x="1030320" y="2575080"/>
            <a:ext cx="3401280" cy="3401280"/>
          </a:xfrm>
          <a:prstGeom prst="rect">
            <a:avLst/>
          </a:prstGeom>
          <a:ln w="0">
            <a:noFill/>
          </a:ln>
        </p:spPr>
      </p:pic>
      <p:sp>
        <p:nvSpPr>
          <p:cNvPr id="117" name="Google Shape;224;p 1"/>
          <p:cNvSpPr/>
          <p:nvPr/>
        </p:nvSpPr>
        <p:spPr>
          <a:xfrm rot="16200000">
            <a:off x="12971160" y="5039280"/>
            <a:ext cx="30078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300" spc="-1" strike="noStrike">
                <a:solidFill>
                  <a:srgbClr val="d8d8d8"/>
                </a:solidFill>
                <a:latin typeface="Montserrat"/>
                <a:ea typeface="Montserrat"/>
              </a:rPr>
              <a:t># pág o tema</a:t>
            </a:r>
            <a:endParaRPr b="0" lang="es-MX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66;p 2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19" name="Google Shape;267;p 2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Portal de inicio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20" name="Google Shape;268;p 2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Pagina de bienvenida con las secciones de inicio, acerca de nosotros, contacto y menú izquierdo con las opciones para los entrevistadores y los candidatos.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21" name="Google Shape;269;p 2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Google Shape;270;p 2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940000" y="1428840"/>
            <a:ext cx="8778600" cy="55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66;p 1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25" name="Google Shape;267;p 1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Lista de entrevistadores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26" name="Google Shape;268;p 1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Permite visualizar rápidamente la lista de los entrevistadores y buscar un entrevistador.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27" name="Google Shape;269;p 1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270;p 1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rcRect l="0" t="0" r="36429" b="0"/>
          <a:stretch/>
        </p:blipFill>
        <p:spPr>
          <a:xfrm>
            <a:off x="8100000" y="1130760"/>
            <a:ext cx="5578560" cy="55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66;p 3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31" name="Google Shape;267;p 3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Búsqueda de entrevistadores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32" name="Google Shape;268;p 3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Al buscar buscar un entrevistador no es necesario escribir todo el nombre o todo el correo.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33" name="Google Shape;269;p 3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270;p 3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778360" y="2009160"/>
            <a:ext cx="8980560" cy="518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66;p 4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37" name="Google Shape;267;p 4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Modificar Entrevistadores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38" name="Google Shape;268;p 4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Se puede modificar con facilidad a cada uno de los entrevistadores, la hacer click en el icono con el lápiz, se despliega la información de completa de cada entrevistador. 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39" name="Google Shape;269;p 4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Google Shape;270;p 4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958360" y="2009160"/>
            <a:ext cx="8980560" cy="518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266;p 5"/>
          <p:cNvSpPr/>
          <p:nvPr/>
        </p:nvSpPr>
        <p:spPr>
          <a:xfrm>
            <a:off x="5967720" y="3734280"/>
            <a:ext cx="8643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7800" spc="-1" strike="noStrike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b="0" lang="es-MX" sz="7800" spc="-1" strike="noStrike">
              <a:latin typeface="Arial"/>
            </a:endParaRPr>
          </a:p>
        </p:txBody>
      </p:sp>
      <p:sp>
        <p:nvSpPr>
          <p:cNvPr id="143" name="Google Shape;267;p 5"/>
          <p:cNvSpPr/>
          <p:nvPr/>
        </p:nvSpPr>
        <p:spPr>
          <a:xfrm>
            <a:off x="509040" y="414360"/>
            <a:ext cx="92170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000" spc="-1" strike="noStrike">
                <a:solidFill>
                  <a:srgbClr val="16181c"/>
                </a:solidFill>
                <a:latin typeface="Montserrat"/>
                <a:ea typeface="Montserrat"/>
              </a:rPr>
              <a:t>Agregar Entrevistadores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144" name="Google Shape;268;p 5"/>
          <p:cNvSpPr/>
          <p:nvPr/>
        </p:nvSpPr>
        <p:spPr>
          <a:xfrm>
            <a:off x="509040" y="2194200"/>
            <a:ext cx="4975920" cy="52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47600" rIns="147600" tIns="147600" bIns="14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600" spc="-1" strike="noStrike">
                <a:solidFill>
                  <a:srgbClr val="2b303c"/>
                </a:solidFill>
                <a:latin typeface="Montserrat"/>
                <a:ea typeface="Montserrat"/>
              </a:rPr>
              <a:t>Se puede agregar un nuevo entrevistador, la hacer click en la opción del menú izquierdo, se desplegará un formulario solicitando los datos del nuevo entrevistador.  </a:t>
            </a:r>
            <a:endParaRPr b="0" lang="es-MX" sz="2600" spc="-1" strike="noStrike">
              <a:latin typeface="Arial"/>
            </a:endParaRPr>
          </a:p>
        </p:txBody>
      </p:sp>
      <p:sp>
        <p:nvSpPr>
          <p:cNvPr id="145" name="Google Shape;269;p 5"/>
          <p:cNvSpPr/>
          <p:nvPr/>
        </p:nvSpPr>
        <p:spPr>
          <a:xfrm>
            <a:off x="14001840" y="0"/>
            <a:ext cx="360" cy="34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6a3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Google Shape;270;p 5" descr=""/>
          <p:cNvPicPr/>
          <p:nvPr/>
        </p:nvPicPr>
        <p:blipFill>
          <a:blip r:embed="rId1"/>
          <a:srcRect l="185" t="0" r="199" b="0"/>
          <a:stretch/>
        </p:blipFill>
        <p:spPr>
          <a:xfrm>
            <a:off x="2877120" y="6078240"/>
            <a:ext cx="3827520" cy="95184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906880" y="1893240"/>
            <a:ext cx="8980560" cy="518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2023-08-01T20:23:40Z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