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6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46" autoAdjust="0"/>
  </p:normalViewPr>
  <p:slideViewPr>
    <p:cSldViewPr snapToGrid="0">
      <p:cViewPr varScale="1">
        <p:scale>
          <a:sx n="80" d="100"/>
          <a:sy n="80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F74A4-8F58-A47F-D784-188966E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334D03-9B90-0D30-36C7-D5130F387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5B6C4-21CD-549D-C495-0C3BB65E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F78-541F-4474-A0CE-26D6876F6C5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CAD50E-FA53-71C2-8395-676D5ED7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5CB1D1-6629-9D09-2A25-89E95CC5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70F-6821-4814-BBFB-FE5EB138C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14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EC3F6-FD8F-2518-513D-52995B8E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9EAFE-34E0-9E92-05BB-0B176A3FE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6FC991-14E7-6083-6A30-5D21810F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F78-541F-4474-A0CE-26D6876F6C5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F41FD1-B604-13F5-4EEA-9352A7B4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BF3148-569C-926C-1474-F33D8C0A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70F-6821-4814-BBFB-FE5EB138C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77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73425-7160-385A-C865-862AB8CB6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1FA6E6-A391-FACB-DAE2-3914B207A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D83430-5ED9-9962-AE5D-016AC5A7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F78-541F-4474-A0CE-26D6876F6C5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BBF9F9-01FD-035D-F6A2-26BCE9B4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7BF960-A79F-BCAA-8DCE-F37AEF82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70F-6821-4814-BBFB-FE5EB138C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15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AB5C3-1CC5-B3B1-39DD-22BEB637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90862-E9C1-F365-B7F8-60FB4894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8A662D-F312-A1F3-FBCF-BEFEAADA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F78-541F-4474-A0CE-26D6876F6C5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EA0FB2-BBFB-25D9-083D-15EED557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860FA8-B99A-6D53-DC17-1A97AFF6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70F-6821-4814-BBFB-FE5EB138C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2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2B0F6-A43D-8B32-B22D-12C6FEBD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851468-111E-681F-6AAC-E28564FA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CCE96C-F47F-84E1-0B01-3B655A19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F78-541F-4474-A0CE-26D6876F6C5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26BF8D-4AA3-94DF-2ED9-9F595A4B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A5BCAC-AB1D-A9BD-4ABF-45C111E5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70F-6821-4814-BBFB-FE5EB138C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73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BFDE0-0625-894F-8B52-2336866A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702AB-A9BE-FFA1-B45E-44FA1B35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596BD4-98E4-3C93-CA98-2651F9C84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C210E5-C116-208C-D2DE-0441EF6D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F78-541F-4474-A0CE-26D6876F6C5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A32F51-4433-A1E2-633A-246FB74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F54118-0A81-7EE5-4882-B3172AB8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70F-6821-4814-BBFB-FE5EB138C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9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EB28-535D-A54F-14B9-5874714B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FBA8C4-6459-AE14-D578-36D7D45F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E00648-9FCE-2731-33B9-FD058C296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CC9A2F-F5F2-7E0F-1E0C-6896C5AEC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51AA90-E71A-6502-1073-3B46926F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D96D50-70AB-4B55-AFE2-A39FBD7A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F78-541F-4474-A0CE-26D6876F6C5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DEED78-8D0F-A9EE-BFAA-8536F802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2399E4-776E-F07D-3993-A5FAB263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70F-6821-4814-BBFB-FE5EB138C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7AC15-4B93-8CA8-9C41-E1F3FFAD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CCB97C-51FC-31F4-1AF9-7AE8E940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F78-541F-4474-A0CE-26D6876F6C5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6634CC-6B0E-492B-382B-D99DBD85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47B6DB-6273-EDB9-5F5C-77F4170A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70F-6821-4814-BBFB-FE5EB138C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61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0D2733-61F3-D4E9-39A2-C278AD9A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F78-541F-4474-A0CE-26D6876F6C5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164077-AA06-C75B-FE5E-66FD6F70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D85087-259F-D48B-F92F-303607D5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70F-6821-4814-BBFB-FE5EB138C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19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482BC-D95A-B6B5-F29F-D15364C8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EEC09-02F5-A9C7-6176-8B62F18D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57BD82-254B-5094-E690-AA858081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E50FD0-4DB4-C7CF-AEAD-05DB875D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F78-541F-4474-A0CE-26D6876F6C5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6F1EBE-152F-9ED1-EE3F-C9970EF2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FFB52-921E-F640-9DC4-C68FD3F2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70F-6821-4814-BBFB-FE5EB138C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34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EAE79-1544-7653-FD7C-A857324C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F0F25D-74E2-1FA4-6F88-CDB8C86F2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57F58F-ED83-98F5-0B96-770A3E60A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DA1CFF-7B83-C7FE-EF0A-A9F2DE01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F78-541F-4474-A0CE-26D6876F6C5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70C34B-155A-AB3F-9296-2886F8A5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EF359F-C050-637C-C5CA-C2C86819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70F-6821-4814-BBFB-FE5EB138C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5EB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AC27B3-9F98-CAF8-69A1-26F5D939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3C850C-0D88-809A-0A15-1117AADED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96156-EB77-2748-F5A3-E83CCE5B0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AF78-541F-4474-A0CE-26D6876F6C5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7F333-B986-93B2-9BF7-DAEF3F01B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F4FAF-7EFD-D9F3-635B-2F47213AF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B70F-6821-4814-BBFB-FE5EB138C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40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A13717-B994-18D9-B4CA-E8176F768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60" y="4214856"/>
            <a:ext cx="5804644" cy="2274388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FRANCISCO CIRÍACO EVANGELISTA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JEFFERSON APARECIDO SAVIDOTTI DOS SANTOS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JOÃO VICTOR MANZONI PIEROBON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JONATHAN CARDOSO CAMILO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JULIANO MACEDO MARQUES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VINICIUS AFONSO SILVA</a:t>
            </a:r>
            <a:endParaRPr lang="pt-BR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E9BA3A-5C2F-67A9-D559-0BA9BAA36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366" y="2030544"/>
            <a:ext cx="10014337" cy="1200329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PROJETO DE DESENVOLVIMENTO DE SOFTWARE PARA STARTUP NO RAMO DE ADVOCACIA</a:t>
            </a:r>
            <a:endParaRPr lang="pt-BR" sz="2800" dirty="0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AF7F068-8194-827C-CF66-B62B8562A52C}"/>
              </a:ext>
            </a:extLst>
          </p:cNvPr>
          <p:cNvSpPr txBox="1"/>
          <p:nvPr/>
        </p:nvSpPr>
        <p:spPr>
          <a:xfrm>
            <a:off x="2776350" y="309662"/>
            <a:ext cx="7476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Projeto Integrado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Multidisplinar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PIM </a:t>
            </a:r>
          </a:p>
          <a:p>
            <a:pPr algn="ctr"/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Curso Superior de Tecnologia em Análise e Desenvolvimento de Sistemas</a:t>
            </a:r>
          </a:p>
          <a:p>
            <a:pPr algn="ctr"/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Universidade Paulista – UNIP</a:t>
            </a:r>
          </a:p>
          <a:p>
            <a:pPr algn="ctr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Segundo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semestre</a:t>
            </a:r>
          </a:p>
        </p:txBody>
      </p:sp>
    </p:spTree>
    <p:extLst>
      <p:ext uri="{BB962C8B-B14F-4D97-AF65-F5344CB8AC3E}">
        <p14:creationId xmlns:p14="http://schemas.microsoft.com/office/powerpoint/2010/main" val="121264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F5D7445-4774-F9B7-AA5B-B6B70FF6D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846" y="561256"/>
            <a:ext cx="9332304" cy="741151"/>
          </a:xfrm>
        </p:spPr>
        <p:txBody>
          <a:bodyPr anchor="b">
            <a:noAutofit/>
          </a:bodyPr>
          <a:lstStyle/>
          <a:p>
            <a:r>
              <a:rPr lang="pt-BR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– CADASTROS</a:t>
            </a:r>
            <a:endParaRPr lang="pt-BR" sz="4400" dirty="0"/>
          </a:p>
        </p:txBody>
      </p:sp>
      <p:pic>
        <p:nvPicPr>
          <p:cNvPr id="8" name="image12.jpg" descr="Texto&#10;&#10;Descrição gerada automaticamente">
            <a:extLst>
              <a:ext uri="{FF2B5EF4-FFF2-40B4-BE49-F238E27FC236}">
                <a16:creationId xmlns:a16="http://schemas.microsoft.com/office/drawing/2014/main" id="{BAAB760A-B493-BE56-A3D9-63D05C64FCE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1960" y="1490276"/>
            <a:ext cx="4216400" cy="2466975"/>
          </a:xfrm>
          <a:prstGeom prst="rect">
            <a:avLst/>
          </a:prstGeom>
          <a:ln/>
        </p:spPr>
      </p:pic>
      <p:pic>
        <p:nvPicPr>
          <p:cNvPr id="9" name="image5.jpg" descr="Texto&#10;&#10;Descrição gerada automaticamente">
            <a:extLst>
              <a:ext uri="{FF2B5EF4-FFF2-40B4-BE49-F238E27FC236}">
                <a16:creationId xmlns:a16="http://schemas.microsoft.com/office/drawing/2014/main" id="{185AB0BD-CCCD-67CB-56C7-083173910FF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41960" y="4145120"/>
            <a:ext cx="4216400" cy="2346960"/>
          </a:xfrm>
          <a:prstGeom prst="rect">
            <a:avLst/>
          </a:prstGeom>
          <a:ln/>
        </p:spPr>
      </p:pic>
      <p:pic>
        <p:nvPicPr>
          <p:cNvPr id="10" name="image8.jpg" descr="Texto&#10;&#10;Descrição gerada automaticamente">
            <a:extLst>
              <a:ext uri="{FF2B5EF4-FFF2-40B4-BE49-F238E27FC236}">
                <a16:creationId xmlns:a16="http://schemas.microsoft.com/office/drawing/2014/main" id="{F46636E8-EA2C-13B5-6E50-BABDEE5830F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308213" y="2830701"/>
            <a:ext cx="4409440" cy="2804160"/>
          </a:xfrm>
          <a:prstGeom prst="rect">
            <a:avLst/>
          </a:prstGeom>
          <a:ln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6FF814-71BA-0C4E-B2C3-85FCF672AD60}"/>
              </a:ext>
            </a:extLst>
          </p:cNvPr>
          <p:cNvSpPr txBox="1"/>
          <p:nvPr/>
        </p:nvSpPr>
        <p:spPr>
          <a:xfrm>
            <a:off x="4687224" y="1393359"/>
            <a:ext cx="2469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Ao selecionar a opção 1, o usuário entrará na tela de cadastro de funcionários, onde serão inseridos os dados requisitados.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18817BD-03B3-A714-8E06-28F11C9B76D1}"/>
              </a:ext>
            </a:extLst>
          </p:cNvPr>
          <p:cNvSpPr txBox="1"/>
          <p:nvPr/>
        </p:nvSpPr>
        <p:spPr>
          <a:xfrm>
            <a:off x="4724881" y="4665365"/>
            <a:ext cx="2469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Ao selecionar na opção 2, o usuário entrará na tela de cadastro do advogado, onde serão inseridos os dados requisitados.</a:t>
            </a:r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F6FF8C-8DC5-E44A-C73B-B4257B0F3BD7}"/>
              </a:ext>
            </a:extLst>
          </p:cNvPr>
          <p:cNvSpPr txBox="1"/>
          <p:nvPr/>
        </p:nvSpPr>
        <p:spPr>
          <a:xfrm>
            <a:off x="7967138" y="1507262"/>
            <a:ext cx="3863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Ao selecionar a opção 3, o usuário entrará na tela de cadastro de cliente, onde serão inseridos os dados requisitados.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2101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DA05C69-14FD-F335-32AF-7D0824A72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845" y="561256"/>
            <a:ext cx="9675395" cy="595380"/>
          </a:xfrm>
        </p:spPr>
        <p:txBody>
          <a:bodyPr anchor="b">
            <a:noAutofit/>
          </a:bodyPr>
          <a:lstStyle/>
          <a:p>
            <a:r>
              <a:rPr lang="pt-B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– </a:t>
            </a:r>
            <a:r>
              <a:rPr lang="pt-BR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ALTERAR DADOS - FUNCIONÁRIOS</a:t>
            </a:r>
            <a:endParaRPr lang="pt-BR" sz="3200" dirty="0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C6B91CE5-761A-71E6-00DA-415CC72AA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490133"/>
            <a:ext cx="3353874" cy="49991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F46A58-C522-0E0C-206E-3230373E0863}"/>
              </a:ext>
            </a:extLst>
          </p:cNvPr>
          <p:cNvSpPr txBox="1"/>
          <p:nvPr/>
        </p:nvSpPr>
        <p:spPr>
          <a:xfrm>
            <a:off x="3811463" y="1745160"/>
            <a:ext cx="1911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Ao selecionar a opção 4, o usuário entrará na tela de alteração de dados de funcionário, onde poderá alterar alguns dados dos funcionários já existentes.</a:t>
            </a:r>
            <a:endParaRPr lang="pt-BR" sz="2400" dirty="0"/>
          </a:p>
        </p:txBody>
      </p:sp>
      <p:pic>
        <p:nvPicPr>
          <p:cNvPr id="10" name="Imagem 9" descr="Interface gráfica do usuário, Texto, Site&#10;&#10;Descrição gerada automaticamente">
            <a:extLst>
              <a:ext uri="{FF2B5EF4-FFF2-40B4-BE49-F238E27FC236}">
                <a16:creationId xmlns:a16="http://schemas.microsoft.com/office/drawing/2014/main" id="{65E77B72-1866-23E1-F7C0-09A5CBEF5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15" y="2433320"/>
            <a:ext cx="5305425" cy="99568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4CB698-DD1F-407D-7CC5-3AD65ED947DA}"/>
              </a:ext>
            </a:extLst>
          </p:cNvPr>
          <p:cNvSpPr txBox="1"/>
          <p:nvPr/>
        </p:nvSpPr>
        <p:spPr>
          <a:xfrm>
            <a:off x="6469489" y="1232991"/>
            <a:ext cx="524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Caso o sistema não encontre nenhum funcionário cadastrado, será exibida uma mensagem de tratamento de erro.</a:t>
            </a:r>
            <a:endParaRPr lang="pt-BR" sz="2400" dirty="0"/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FF424F01-5809-F9B9-80B7-BD29B49AA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15" y="4385553"/>
            <a:ext cx="5305425" cy="13716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17DC9E6-9F3E-C6A7-91F5-1F3DEB998F66}"/>
              </a:ext>
            </a:extLst>
          </p:cNvPr>
          <p:cNvSpPr txBox="1"/>
          <p:nvPr/>
        </p:nvSpPr>
        <p:spPr>
          <a:xfrm>
            <a:off x="6469489" y="3569834"/>
            <a:ext cx="5240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Se o nome buscado for inexistente, será exibida uma tela de tratamento de erro.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9396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3132FF8-7BF1-65CB-934E-554FE28B5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845" y="561256"/>
            <a:ext cx="9675395" cy="595380"/>
          </a:xfrm>
        </p:spPr>
        <p:txBody>
          <a:bodyPr anchor="b">
            <a:noAutofit/>
          </a:bodyPr>
          <a:lstStyle/>
          <a:p>
            <a:r>
              <a:rPr lang="pt-B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– </a:t>
            </a:r>
            <a:r>
              <a:rPr lang="pt-BR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ALTERAR DADOS - ADVOGADOS</a:t>
            </a:r>
            <a:endParaRPr lang="pt-BR" sz="3200" dirty="0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08ECEEEA-125D-EEF4-9113-61F7B97F4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524001"/>
            <a:ext cx="3317240" cy="496524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D3F1A6F-B1AD-3281-7D68-856769ABDF77}"/>
              </a:ext>
            </a:extLst>
          </p:cNvPr>
          <p:cNvSpPr txBox="1"/>
          <p:nvPr/>
        </p:nvSpPr>
        <p:spPr>
          <a:xfrm>
            <a:off x="3759200" y="2113797"/>
            <a:ext cx="2139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270" algn="just">
              <a:tabLst>
                <a:tab pos="450215" algn="l"/>
              </a:tabLst>
            </a:pPr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Ao selecionar a opção 5, o usuário entrará na tela alterar de dados de advogado, onde </a:t>
            </a:r>
            <a:endParaRPr lang="pt-B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poderá alterar alguns dados dos advogados cadastrados.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93ADDF3-2AE7-6263-986F-469175D1B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83" y="2320094"/>
            <a:ext cx="5418457" cy="11715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31E329-B327-4E94-FD50-AB3ECDD380B2}"/>
              </a:ext>
            </a:extLst>
          </p:cNvPr>
          <p:cNvSpPr txBox="1"/>
          <p:nvPr/>
        </p:nvSpPr>
        <p:spPr>
          <a:xfrm>
            <a:off x="6239166" y="1161810"/>
            <a:ext cx="567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Se o usuário selecionar a opção 5 antes de existir um advogado cadastrado, será exibida uma tela de tratamento de erro.</a:t>
            </a:r>
            <a:endParaRPr lang="pt-BR" sz="2400" dirty="0"/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FB86E0D8-FBDE-093E-B155-9B135CC49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83" y="4318053"/>
            <a:ext cx="5418458" cy="13525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84D3B9-F7FC-C0E4-70C3-4D7FEBAAA830}"/>
              </a:ext>
            </a:extLst>
          </p:cNvPr>
          <p:cNvSpPr txBox="1"/>
          <p:nvPr/>
        </p:nvSpPr>
        <p:spPr>
          <a:xfrm>
            <a:off x="6214820" y="3479345"/>
            <a:ext cx="553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Caso o nome digitado seja inexistente, será exibida uma tela de tratamento de erro.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7876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9C13CC16-8678-CBD8-50F4-07CC81306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845" y="561256"/>
            <a:ext cx="9675395" cy="595380"/>
          </a:xfrm>
        </p:spPr>
        <p:txBody>
          <a:bodyPr anchor="b">
            <a:noAutofit/>
          </a:bodyPr>
          <a:lstStyle/>
          <a:p>
            <a:r>
              <a:rPr lang="pt-B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– </a:t>
            </a:r>
            <a:r>
              <a:rPr lang="pt-BR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ALTERAR DADOS - CLIENTES</a:t>
            </a:r>
            <a:endParaRPr lang="pt-BR" sz="3200" dirty="0"/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E6F805F3-5B0E-2457-3BE4-E25D73448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454659"/>
            <a:ext cx="3790701" cy="49926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974D902-FF9A-7A8E-0F9F-0EED3A29A0FC}"/>
              </a:ext>
            </a:extLst>
          </p:cNvPr>
          <p:cNvSpPr txBox="1"/>
          <p:nvPr/>
        </p:nvSpPr>
        <p:spPr>
          <a:xfrm>
            <a:off x="4251489" y="1383505"/>
            <a:ext cx="2426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Ao selecionar a opção 6, o usuário poderá alterar de dados dos clientes previamente cadastrados.</a:t>
            </a:r>
            <a:endParaRPr lang="pt-BR" sz="2400" dirty="0"/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FC2782C-550D-A508-47F6-CBD7E701F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51" y="2731182"/>
            <a:ext cx="4342486" cy="11525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9985494-8E30-F78C-2D24-D73ED7677952}"/>
              </a:ext>
            </a:extLst>
          </p:cNvPr>
          <p:cNvSpPr txBox="1"/>
          <p:nvPr/>
        </p:nvSpPr>
        <p:spPr>
          <a:xfrm>
            <a:off x="7200720" y="1530853"/>
            <a:ext cx="4549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Caso não haja clientes cadastrados, o sistema exibirá uma tela de tratamento de erro.</a:t>
            </a:r>
            <a:endParaRPr lang="pt-BR" sz="2400" dirty="0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ED1EFEDB-46A2-3CC1-DB31-545515748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04" y="5437645"/>
            <a:ext cx="5213373" cy="10096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CE64F22-2CA1-C5B0-4E31-E71CFE1168F8}"/>
              </a:ext>
            </a:extLst>
          </p:cNvPr>
          <p:cNvSpPr txBox="1"/>
          <p:nvPr/>
        </p:nvSpPr>
        <p:spPr>
          <a:xfrm>
            <a:off x="4534404" y="4274166"/>
            <a:ext cx="5325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Caso o usuário insira um nome inexistente, o sistema retornará uma tela de tratamento de erro.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7007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D551621-FADB-F813-46E9-3FD86CECC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845" y="561256"/>
            <a:ext cx="9675395" cy="595380"/>
          </a:xfrm>
        </p:spPr>
        <p:txBody>
          <a:bodyPr anchor="b">
            <a:noAutofit/>
          </a:bodyPr>
          <a:lstStyle/>
          <a:p>
            <a:r>
              <a:rPr lang="pt-B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– MARCAR CON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</a:rPr>
              <a:t>SULTA – VER CONSULTAS DO DIA</a:t>
            </a:r>
            <a:endParaRPr lang="pt-BR" dirty="0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CD9413B3-445B-AF63-CA16-0DA11CD80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4" y="3595607"/>
            <a:ext cx="3589020" cy="288952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8C193F-7FD9-71EA-9F06-1BF0EB366D72}"/>
              </a:ext>
            </a:extLst>
          </p:cNvPr>
          <p:cNvSpPr txBox="1"/>
          <p:nvPr/>
        </p:nvSpPr>
        <p:spPr>
          <a:xfrm>
            <a:off x="286434" y="1465333"/>
            <a:ext cx="3589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Para registrar consultas com os advogados, o usuário deve escolher a opção 7. Após, será exibida uma mensagem confirmando o cadastro e outra perguntado de o operador deseja realizar outro cadastro.</a:t>
            </a:r>
            <a:endParaRPr lang="pt-BR" sz="2000" dirty="0"/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5A922D40-894A-B5EB-30E6-79DBACF90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04" y="3766606"/>
            <a:ext cx="3978433" cy="1676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306F56-E372-580E-39E3-B199C5DABE2E}"/>
              </a:ext>
            </a:extLst>
          </p:cNvPr>
          <p:cNvSpPr txBox="1"/>
          <p:nvPr/>
        </p:nvSpPr>
        <p:spPr>
          <a:xfrm>
            <a:off x="7657243" y="1406578"/>
            <a:ext cx="41261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Para visualizar as consultas do dia, o usuário deve selecionar a opção 8, onde o sistema solicitará o dia e o mês. Caso não haja nenhuma consultada agendada, o sistema retornará uma mensagem de tratamento de erro.</a:t>
            </a:r>
            <a:endParaRPr lang="pt-BR" sz="2000" dirty="0"/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A8AC095D-C84D-91F5-307A-484EC8E6E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70" y="3595607"/>
            <a:ext cx="3200400" cy="288952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CB75D0-AFF4-6168-1CBF-26B0E8CEC05D}"/>
              </a:ext>
            </a:extLst>
          </p:cNvPr>
          <p:cNvSpPr txBox="1"/>
          <p:nvPr/>
        </p:nvSpPr>
        <p:spPr>
          <a:xfrm>
            <a:off x="4190657" y="1408462"/>
            <a:ext cx="3200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Para visualizar as consultas do dia, o usuário deve selecionar a opção 8. Caso já tenha alguma consulta agendada no dia e mês indicado, o sistema retornará os dados completos.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7569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314203C-20D3-7962-98DB-FD8987335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845" y="561256"/>
            <a:ext cx="9675395" cy="595380"/>
          </a:xfrm>
        </p:spPr>
        <p:txBody>
          <a:bodyPr anchor="b">
            <a:noAutofit/>
          </a:bodyPr>
          <a:lstStyle/>
          <a:p>
            <a:r>
              <a:rPr lang="pt-BR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– CANCELAR CON</a:t>
            </a:r>
            <a:r>
              <a:rPr lang="pt-BR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SULTA</a:t>
            </a:r>
            <a:endParaRPr lang="pt-BR" sz="3600" dirty="0"/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6C6C0DA2-DAAF-E5D0-C422-01F2B72F4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9" y="2845513"/>
            <a:ext cx="4035568" cy="11353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EF50C80-55A8-9C88-3A9F-E309C4F8EE5E}"/>
              </a:ext>
            </a:extLst>
          </p:cNvPr>
          <p:cNvSpPr txBox="1"/>
          <p:nvPr/>
        </p:nvSpPr>
        <p:spPr>
          <a:xfrm>
            <a:off x="438449" y="1436426"/>
            <a:ext cx="4390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Para cancelamento de consultas, o usuário deve selecionar a opção 9. Caso não haja nenhuma consulta registrada, o sistema retornará uma mensagem de tratamento de erro.</a:t>
            </a:r>
            <a:endParaRPr lang="pt-BR" dirty="0"/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7BAB36F2-2D5A-ABEF-6ED8-36DBA50C7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5202734"/>
            <a:ext cx="3894912" cy="12865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35954A-B575-B4DA-3424-52DB2D2183F4}"/>
              </a:ext>
            </a:extLst>
          </p:cNvPr>
          <p:cNvSpPr txBox="1"/>
          <p:nvPr/>
        </p:nvSpPr>
        <p:spPr>
          <a:xfrm>
            <a:off x="351374" y="4046614"/>
            <a:ext cx="4664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Caso haja consultas registradas, o sistema irá solicitar o nome do cliente. </a:t>
            </a:r>
            <a:r>
              <a:rPr lang="pt-BR" dirty="0">
                <a:latin typeface="Times New Roman" panose="02020603050405020304" pitchFamily="18" charset="0"/>
                <a:ea typeface="Arial" panose="020B0604020202020204" pitchFamily="34" charset="0"/>
              </a:rPr>
              <a:t>C</a:t>
            </a:r>
            <a:r>
              <a:rPr lang="pt-BR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aso seja inserido um nome inexistente, será retornada uma mensagem de tratamento de erro.</a:t>
            </a:r>
            <a:endParaRPr lang="pt-BR" dirty="0"/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C0A88851-5F89-8A63-CEA0-0AA15DF70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364" y="3347455"/>
            <a:ext cx="3298825" cy="314179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4014A62-18CC-98E9-5982-1441EBD71771}"/>
              </a:ext>
            </a:extLst>
          </p:cNvPr>
          <p:cNvSpPr txBox="1"/>
          <p:nvPr/>
        </p:nvSpPr>
        <p:spPr>
          <a:xfrm>
            <a:off x="4968474" y="1375603"/>
            <a:ext cx="3393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Caso haja consultas registradas e o usuário insira um nome válido, o sistema retornará uma mensagem perguntando de deseja alterar o status da consulta. </a:t>
            </a:r>
            <a:endParaRPr lang="pt-BR" sz="2000" dirty="0"/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AAE18273-8999-D535-09B9-526C74933E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20" y="1959504"/>
            <a:ext cx="3067318" cy="37461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D3D246-DABF-C924-D65C-6D4059F9CA52}"/>
              </a:ext>
            </a:extLst>
          </p:cNvPr>
          <p:cNvSpPr txBox="1"/>
          <p:nvPr/>
        </p:nvSpPr>
        <p:spPr>
          <a:xfrm>
            <a:off x="8615436" y="1036173"/>
            <a:ext cx="313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Após fazer a alteração no status da consulta, será apresentado o registro alterado.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034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704F163-EEB6-F35A-D610-146E6A853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703" y="451182"/>
            <a:ext cx="9675395" cy="595380"/>
          </a:xfrm>
        </p:spPr>
        <p:txBody>
          <a:bodyPr anchor="b">
            <a:noAutofit/>
          </a:bodyPr>
          <a:lstStyle/>
          <a:p>
            <a:r>
              <a:rPr lang="pt-B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– FATURAMENTO DIÁRIO E MENSAL</a:t>
            </a:r>
            <a:endParaRPr lang="pt-BR" sz="3200" dirty="0"/>
          </a:p>
        </p:txBody>
      </p:sp>
      <p:pic>
        <p:nvPicPr>
          <p:cNvPr id="6" name="image2.jpg" descr="Texto&#10;&#10;Descrição gerada automaticamente">
            <a:extLst>
              <a:ext uri="{FF2B5EF4-FFF2-40B4-BE49-F238E27FC236}">
                <a16:creationId xmlns:a16="http://schemas.microsoft.com/office/drawing/2014/main" id="{DD85E0B7-14F8-FBED-D37A-0BB37DF1835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463" y="3884804"/>
            <a:ext cx="3924300" cy="2614668"/>
          </a:xfrm>
          <a:prstGeom prst="rect">
            <a:avLst/>
          </a:prstGeom>
          <a:ln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9FB36A4-CD2C-E536-1BB3-CA45C702DD8C}"/>
              </a:ext>
            </a:extLst>
          </p:cNvPr>
          <p:cNvSpPr txBox="1"/>
          <p:nvPr/>
        </p:nvSpPr>
        <p:spPr>
          <a:xfrm>
            <a:off x="527380" y="2188366"/>
            <a:ext cx="3924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Ao selecionar a opção 10, o usuário terá acesso a funcionalidade de cálculo do faturamento mensal e diário. </a:t>
            </a:r>
            <a:endParaRPr lang="pt-BR" sz="2400" dirty="0"/>
          </a:p>
        </p:txBody>
      </p:sp>
      <p:pic>
        <p:nvPicPr>
          <p:cNvPr id="9" name="image1.jpg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EBABA96-CF86-3FAB-0C5A-20824911F45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772041" y="4710423"/>
            <a:ext cx="2937496" cy="942975"/>
          </a:xfrm>
          <a:prstGeom prst="rect">
            <a:avLst/>
          </a:prstGeom>
          <a:ln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9E2F7A7-7902-B339-DEEF-9946DEC8D42E}"/>
              </a:ext>
            </a:extLst>
          </p:cNvPr>
          <p:cNvSpPr txBox="1"/>
          <p:nvPr/>
        </p:nvSpPr>
        <p:spPr>
          <a:xfrm>
            <a:off x="8772040" y="2472903"/>
            <a:ext cx="2937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Caso ainda não exista nenhum faturamento registrado, o sistema retornará uma mensagem de tratamento de erro.</a:t>
            </a:r>
            <a:endParaRPr lang="pt-BR" sz="2400" dirty="0"/>
          </a:p>
        </p:txBody>
      </p:sp>
      <p:pic>
        <p:nvPicPr>
          <p:cNvPr id="12" name="image3.jpg" descr="Texto&#10;&#10;Descrição gerada automaticamente">
            <a:extLst>
              <a:ext uri="{FF2B5EF4-FFF2-40B4-BE49-F238E27FC236}">
                <a16:creationId xmlns:a16="http://schemas.microsoft.com/office/drawing/2014/main" id="{6BF8E360-D9E3-62B9-696B-24BC65C5A7A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11309" y="3054248"/>
            <a:ext cx="3984366" cy="3451073"/>
          </a:xfrm>
          <a:prstGeom prst="rect">
            <a:avLst/>
          </a:prstGeom>
          <a:ln/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1A6B3B-C783-4F96-4A29-82822D6C2A74}"/>
              </a:ext>
            </a:extLst>
          </p:cNvPr>
          <p:cNvSpPr txBox="1"/>
          <p:nvPr/>
        </p:nvSpPr>
        <p:spPr>
          <a:xfrm>
            <a:off x="4656225" y="1115256"/>
            <a:ext cx="3911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ea typeface="Arial" panose="020B0604020202020204" pitchFamily="34" charset="0"/>
              </a:rPr>
              <a:t>Caso seja</a:t>
            </a:r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pesquisado uma data com faturamento inexistente, o sistema retornará uma mensagem de tratamento de erro.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7552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6425147-24CC-EE9D-9F7D-27B27FB3A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703" y="451182"/>
            <a:ext cx="9675395" cy="595380"/>
          </a:xfrm>
        </p:spPr>
        <p:txBody>
          <a:bodyPr anchor="b">
            <a:noAutofit/>
          </a:bodyPr>
          <a:lstStyle/>
          <a:p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– BUSCAR ADVOGADO POR ESPECIALIDADE</a:t>
            </a:r>
            <a:endParaRPr lang="pt-BR" sz="2800" dirty="0"/>
          </a:p>
        </p:txBody>
      </p:sp>
      <p:pic>
        <p:nvPicPr>
          <p:cNvPr id="8" name="Imagem 7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B6AC1402-8EBC-EF62-F887-12E11818F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" y="2689998"/>
            <a:ext cx="4873957" cy="108133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FD71F13-F8C9-2646-ABB5-601D2F1EFA25}"/>
              </a:ext>
            </a:extLst>
          </p:cNvPr>
          <p:cNvSpPr txBox="1"/>
          <p:nvPr/>
        </p:nvSpPr>
        <p:spPr>
          <a:xfrm>
            <a:off x="441960" y="1489669"/>
            <a:ext cx="487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Para pesquisar advogados cadastrados, o usuário selecionará a opção 11 no menu principal. Caso não exista nenhum registro, o sistema retornará uma mensagem de tratamento de erro.</a:t>
            </a:r>
            <a:endParaRPr lang="pt-BR" dirty="0"/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AB5C79A6-8993-65FE-E2E5-5AABAAA1A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5134073"/>
            <a:ext cx="4873958" cy="134203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E43237-50F1-042A-65EF-CDB3264C8EC9}"/>
              </a:ext>
            </a:extLst>
          </p:cNvPr>
          <p:cNvSpPr txBox="1"/>
          <p:nvPr/>
        </p:nvSpPr>
        <p:spPr>
          <a:xfrm>
            <a:off x="441961" y="3933744"/>
            <a:ext cx="487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Caso exista advogados cadastrados, o sistema solicitará a especialidade desejada. Se a especialidade pesquisada for inexistente, o sistema retornará uma mensagem de tratamento de erro.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0A404A0-2C89-3760-8465-F24AA4B18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622" y="2030278"/>
            <a:ext cx="4588161" cy="445896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4AD6761-BF75-4A08-2C9A-749CAF62EDE4}"/>
              </a:ext>
            </a:extLst>
          </p:cNvPr>
          <p:cNvSpPr txBox="1"/>
          <p:nvPr/>
        </p:nvSpPr>
        <p:spPr>
          <a:xfrm>
            <a:off x="5390474" y="1030589"/>
            <a:ext cx="6261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Se existir advogados cadastrados e o usuário solicitar uma especialidade existente, o sistema mostrará todos os advogados cadastrados naquela especialidade.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6792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14" y="6107628"/>
            <a:ext cx="860723" cy="38161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6C27C4B-6FE7-D704-47F1-072E5472B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703" y="451182"/>
            <a:ext cx="9675395" cy="595380"/>
          </a:xfrm>
        </p:spPr>
        <p:txBody>
          <a:bodyPr anchor="b">
            <a:noAutofit/>
          </a:bodyPr>
          <a:lstStyle/>
          <a:p>
            <a:r>
              <a:rPr lang="pt-BR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– AVALIE NOSSO ATENDIMENTO</a:t>
            </a:r>
            <a:endParaRPr lang="pt-BR" sz="3600" dirty="0"/>
          </a:p>
        </p:txBody>
      </p:sp>
      <p:pic>
        <p:nvPicPr>
          <p:cNvPr id="8" name="image1.png" descr="Texto&#10;&#10;Descrição gerada automaticamente">
            <a:extLst>
              <a:ext uri="{FF2B5EF4-FFF2-40B4-BE49-F238E27FC236}">
                <a16:creationId xmlns:a16="http://schemas.microsoft.com/office/drawing/2014/main" id="{469CAB11-9854-4D44-D6DA-B3B3EC646F6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5155" y="4359578"/>
            <a:ext cx="3221429" cy="1685340"/>
          </a:xfrm>
          <a:prstGeom prst="rect">
            <a:avLst/>
          </a:prstGeom>
          <a:ln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B910A0A-4EA5-C013-96BC-FB6665F6C165}"/>
              </a:ext>
            </a:extLst>
          </p:cNvPr>
          <p:cNvSpPr txBox="1"/>
          <p:nvPr/>
        </p:nvSpPr>
        <p:spPr>
          <a:xfrm>
            <a:off x="441960" y="2153842"/>
            <a:ext cx="32770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Ao selecionar a opção 12, o usuário entrará na funcionalidade de registro de avaliações dos atendimentos, onde poderá também acessar as avaliações anteriormente lançadas.</a:t>
            </a:r>
            <a:endParaRPr lang="pt-BR" sz="2000" dirty="0"/>
          </a:p>
        </p:txBody>
      </p:sp>
      <p:pic>
        <p:nvPicPr>
          <p:cNvPr id="10" name="image3.png" descr="Texto&#10;&#10;Descrição gerada automaticamente">
            <a:extLst>
              <a:ext uri="{FF2B5EF4-FFF2-40B4-BE49-F238E27FC236}">
                <a16:creationId xmlns:a16="http://schemas.microsoft.com/office/drawing/2014/main" id="{3BE4231A-A958-E118-7BA0-44A85B0ED70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948078" y="4379826"/>
            <a:ext cx="3892573" cy="1685340"/>
          </a:xfrm>
          <a:prstGeom prst="rect">
            <a:avLst/>
          </a:prstGeom>
          <a:ln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7A25EE-48A4-F49E-611F-05C28624A595}"/>
              </a:ext>
            </a:extLst>
          </p:cNvPr>
          <p:cNvSpPr txBox="1"/>
          <p:nvPr/>
        </p:nvSpPr>
        <p:spPr>
          <a:xfrm>
            <a:off x="3868772" y="1551757"/>
            <a:ext cx="3892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Após o registro, o sistema retornará uma mensagem perguntando se o operador deseja registrar outra avaliação. Caso digite “s”, será possível novo registro. Caso digite “n”, o programa disponibilizará a funcionalidade que permite visualizar as avaliações anteriormente registradas.</a:t>
            </a:r>
            <a:endParaRPr lang="pt-BR" sz="2000" dirty="0"/>
          </a:p>
        </p:txBody>
      </p:sp>
      <p:pic>
        <p:nvPicPr>
          <p:cNvPr id="12" name="image2.png" descr="Texto&#10;&#10;Descrição gerada automaticamente">
            <a:extLst>
              <a:ext uri="{FF2B5EF4-FFF2-40B4-BE49-F238E27FC236}">
                <a16:creationId xmlns:a16="http://schemas.microsoft.com/office/drawing/2014/main" id="{F88AC743-D4C0-50CD-FA96-1139409AA969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104739" y="1985533"/>
            <a:ext cx="3602106" cy="4039773"/>
          </a:xfrm>
          <a:prstGeom prst="rect">
            <a:avLst/>
          </a:prstGeom>
          <a:ln/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D69CB5-18E9-E2C6-E05F-FD81AC8C8B9C}"/>
              </a:ext>
            </a:extLst>
          </p:cNvPr>
          <p:cNvSpPr txBox="1"/>
          <p:nvPr/>
        </p:nvSpPr>
        <p:spPr>
          <a:xfrm>
            <a:off x="8104739" y="1054383"/>
            <a:ext cx="360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Caso o usuário digite “s”, o sistema exibirá na tela todas as avalições disponíveis.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703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71688DF-472F-CB3E-C68C-95002D23A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703" y="451182"/>
            <a:ext cx="8302789" cy="595380"/>
          </a:xfrm>
        </p:spPr>
        <p:txBody>
          <a:bodyPr anchor="b">
            <a:noAutofit/>
          </a:bodyPr>
          <a:lstStyle/>
          <a:p>
            <a:r>
              <a:rPr lang="pt-BR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– SAIR</a:t>
            </a:r>
            <a:endParaRPr lang="pt-BR" sz="3600" dirty="0"/>
          </a:p>
        </p:txBody>
      </p:sp>
      <p:pic>
        <p:nvPicPr>
          <p:cNvPr id="8" name="image4.png" descr="Texto&#10;&#10;Descrição gerada automaticamente">
            <a:extLst>
              <a:ext uri="{FF2B5EF4-FFF2-40B4-BE49-F238E27FC236}">
                <a16:creationId xmlns:a16="http://schemas.microsoft.com/office/drawing/2014/main" id="{D4D7DA3F-9CBD-C761-105D-1BA33B08FE1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86032" y="3328431"/>
            <a:ext cx="4967530" cy="1576388"/>
          </a:xfrm>
          <a:prstGeom prst="rect">
            <a:avLst/>
          </a:prstGeom>
          <a:ln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61292F6-F72B-5D37-6BC5-65C1DE31931D}"/>
              </a:ext>
            </a:extLst>
          </p:cNvPr>
          <p:cNvSpPr txBox="1"/>
          <p:nvPr/>
        </p:nvSpPr>
        <p:spPr>
          <a:xfrm>
            <a:off x="3486032" y="1402666"/>
            <a:ext cx="4967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Caso o operador queira encerrar o programa, deve selecionar a opção 0. </a:t>
            </a:r>
          </a:p>
          <a:p>
            <a:pPr algn="just"/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sistema retornará uma mensagem confirmando a ação.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531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E9BA3A-5C2F-67A9-D559-0BA9BAA36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201" y="561256"/>
            <a:ext cx="10054839" cy="1200329"/>
          </a:xfrm>
        </p:spPr>
        <p:txBody>
          <a:bodyPr anchor="b">
            <a:noAutofit/>
          </a:bodyPr>
          <a:lstStyle/>
          <a:p>
            <a:r>
              <a:rPr lang="pt-BR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METODOLOGIA DE DESENVOLVIMENTO </a:t>
            </a:r>
            <a:r>
              <a:rPr lang="pt-BR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ÁGIL</a:t>
            </a:r>
            <a:endParaRPr lang="pt-BR" sz="4000" dirty="0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2D3FBAB-F331-0D2E-755C-C08C92FD0A73}"/>
              </a:ext>
            </a:extLst>
          </p:cNvPr>
          <p:cNvSpPr txBox="1"/>
          <p:nvPr/>
        </p:nvSpPr>
        <p:spPr>
          <a:xfrm>
            <a:off x="441960" y="1903373"/>
            <a:ext cx="11267577" cy="425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pt-BR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Etapas do projeto:</a:t>
            </a:r>
            <a:endParaRPr lang="pt-BR" sz="2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4500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Planejamento: </a:t>
            </a: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de um questionário e observação direta da rotina de trabalho da </a:t>
            </a:r>
            <a:r>
              <a:rPr lang="pt-B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startup</a:t>
            </a: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4500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Projeto: </a:t>
            </a: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Elaboração dos requisitos, regras de negócio, fluxogramas e apresentação aos sócios fundadores;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4500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Codificação:</a:t>
            </a: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Desenvolvimento do programa realizado em pares de programadores, que também aplicam os testes de acordo com as etapas implementadas; 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4500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Teste:</a:t>
            </a: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Como o software foi entregue em partes, os usuários participaram dos testes, sendo os iniciais realizados pela equipe de desenvolvimento.</a:t>
            </a:r>
            <a:endParaRPr lang="pt-BR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115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5F59472D-4647-CE20-4E9A-5BEF98BE6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60" y="2342341"/>
            <a:ext cx="11267577" cy="2173318"/>
          </a:xfrm>
        </p:spPr>
        <p:txBody>
          <a:bodyPr anchor="b">
            <a:noAutofit/>
          </a:bodyPr>
          <a:lstStyle/>
          <a:p>
            <a:r>
              <a:rPr lang="pt-BR" sz="3600" b="1" dirty="0">
                <a:latin typeface="Times New Roman" panose="02020603050405020304" pitchFamily="18" charset="0"/>
              </a:rPr>
              <a:t>FIM</a:t>
            </a:r>
          </a:p>
          <a:p>
            <a:r>
              <a:rPr lang="pt-BR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OBRIGADO!</a:t>
            </a:r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05805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E9BA3A-5C2F-67A9-D559-0BA9BAA36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703" y="561256"/>
            <a:ext cx="10014337" cy="595380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REQUISITOS FUNCIONAIS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AF7F068-8194-827C-CF66-B62B8562A52C}"/>
              </a:ext>
            </a:extLst>
          </p:cNvPr>
          <p:cNvSpPr txBox="1"/>
          <p:nvPr/>
        </p:nvSpPr>
        <p:spPr>
          <a:xfrm>
            <a:off x="774915" y="1447040"/>
            <a:ext cx="10934621" cy="446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RF01</a:t>
            </a: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deve ser acessado com login e senha;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RF02 </a:t>
            </a: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 sistema deve permitir o gerenciamento dos dados de funcionários;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RF03</a:t>
            </a: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deve permitir o gerenciamento dos dados dos clientes;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RF04</a:t>
            </a: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deve permitir o gerenciamento dos dados dos advogados;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RF05</a:t>
            </a: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deve gerar relatório de consultas;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RF06 </a:t>
            </a: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 sistema deve gerar relatório de faturamento diário e mensal;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RF07</a:t>
            </a: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O sistema deve gerar um relatório de satisfação do cliente perante o serviço prestado.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5125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E9BA3A-5C2F-67A9-D559-0BA9BAA36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689" y="561256"/>
            <a:ext cx="9469511" cy="595380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REQUISITOS NÃO FUNCIONAIS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AF7F068-8194-827C-CF66-B62B8562A52C}"/>
              </a:ext>
            </a:extLst>
          </p:cNvPr>
          <p:cNvSpPr txBox="1"/>
          <p:nvPr/>
        </p:nvSpPr>
        <p:spPr>
          <a:xfrm>
            <a:off x="604434" y="1859644"/>
            <a:ext cx="11105103" cy="325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RNF01</a:t>
            </a:r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não deve permitir acesso sem autenticação;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RNF02</a:t>
            </a:r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deve ter um bom tempo de resposta;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RNF03</a:t>
            </a:r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deve ter boa usabilidade e ser de fácil entendimento;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RNF04</a:t>
            </a:r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O software dever ser automatizado nas especificações requisitadas;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RNF05</a:t>
            </a:r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deve impedir duplicação de dados.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7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E9BA3A-5C2F-67A9-D559-0BA9BAA36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639" y="530950"/>
            <a:ext cx="9469511" cy="688250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REGRAS DE NEGÓCIO</a:t>
            </a:r>
            <a:endParaRPr lang="pt-BR" sz="4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AF7F068-8194-827C-CF66-B62B8562A52C}"/>
              </a:ext>
            </a:extLst>
          </p:cNvPr>
          <p:cNvSpPr txBox="1"/>
          <p:nvPr/>
        </p:nvSpPr>
        <p:spPr>
          <a:xfrm>
            <a:off x="1019851" y="1471253"/>
            <a:ext cx="10689686" cy="454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RNO1</a:t>
            </a:r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Todas as consultas devem ser registradas;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RNO2</a:t>
            </a:r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Todos os clientes e possíveis clientes devem ser cadastrados;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RNO3</a:t>
            </a:r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Todas as consultas podem sofrer alterações;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RNO4 </a:t>
            </a:r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 sistema deve gerar o faturamento mensal;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RNO5</a:t>
            </a:r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Todos os atendimentos devem ser avaliados;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RNO6</a:t>
            </a:r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Todos os funcionários devem ser cadastrados conforme a área de atuação.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6951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E9BA3A-5C2F-67A9-D559-0BA9BAA36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703" y="561257"/>
            <a:ext cx="10014337" cy="677482"/>
          </a:xfrm>
        </p:spPr>
        <p:txBody>
          <a:bodyPr anchor="b">
            <a:noAutofit/>
          </a:bodyPr>
          <a:lstStyle/>
          <a:p>
            <a:r>
              <a:rPr lang="pt-BR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CRONOGRAMA DO PROJETO</a:t>
            </a:r>
            <a:endParaRPr lang="pt-BR" sz="4000" dirty="0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33F0290-F5A2-82F5-08C5-3D6451212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6046"/>
              </p:ext>
            </p:extLst>
          </p:nvPr>
        </p:nvGraphicFramePr>
        <p:xfrm>
          <a:off x="575733" y="1799996"/>
          <a:ext cx="11133804" cy="3925005"/>
        </p:xfrm>
        <a:graphic>
          <a:graphicData uri="http://schemas.openxmlformats.org/drawingml/2006/table">
            <a:tbl>
              <a:tblPr firstRow="1" firstCol="1" bandRow="1"/>
              <a:tblGrid>
                <a:gridCol w="4600701">
                  <a:extLst>
                    <a:ext uri="{9D8B030D-6E8A-4147-A177-3AD203B41FA5}">
                      <a16:colId xmlns:a16="http://schemas.microsoft.com/office/drawing/2014/main" val="2307472513"/>
                    </a:ext>
                  </a:extLst>
                </a:gridCol>
                <a:gridCol w="6533103">
                  <a:extLst>
                    <a:ext uri="{9D8B030D-6E8A-4147-A177-3AD203B41FA5}">
                      <a16:colId xmlns:a16="http://schemas.microsoft.com/office/drawing/2014/main" val="2130064802"/>
                    </a:ext>
                  </a:extLst>
                </a:gridCol>
              </a:tblGrid>
              <a:tr h="3719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</a:t>
                      </a:r>
                      <a:endParaRPr lang="pt-B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ATIVIDADES</a:t>
                      </a:r>
                      <a:endParaRPr lang="pt-B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151879"/>
                  </a:ext>
                </a:extLst>
              </a:tr>
              <a:tr h="4806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pt-BR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1: </a:t>
                      </a: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03/10/2022 – 07/10/2022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Levantamento de requisitos.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307874"/>
                  </a:ext>
                </a:extLst>
              </a:tr>
              <a:tr h="11542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pt-BR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10/10/2022 – 14/10/2022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Elaboração do pré-projeto. Apresentação aos sócios fundadores da </a:t>
                      </a:r>
                      <a:r>
                        <a:rPr lang="pt-BR" sz="2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startup</a:t>
                      </a: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Consolidação do projeto.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321961"/>
                  </a:ext>
                </a:extLst>
              </a:tr>
              <a:tr h="11542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pt-BR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17/10/2022 – 28/10/2022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Codificação, testes e entrega em módulos. Correção de pequenos erros e incrementos apontados pelos usuários.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69083"/>
                  </a:ext>
                </a:extLst>
              </a:tr>
              <a:tr h="7631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pt-BR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31/10/2022 – 11/11/2022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Conclusão do projeto e entrega total do </a:t>
                      </a:r>
                      <a:r>
                        <a:rPr lang="pt-BR" sz="2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</a:t>
                      </a: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81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60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E9BA3A-5C2F-67A9-D559-0BA9BAA36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846" y="561256"/>
            <a:ext cx="9332304" cy="741151"/>
          </a:xfrm>
        </p:spPr>
        <p:txBody>
          <a:bodyPr anchor="b">
            <a:noAutofit/>
          </a:bodyPr>
          <a:lstStyle/>
          <a:p>
            <a:r>
              <a:rPr lang="pt-BR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FUNCIONALIDADES DO SISTEMA</a:t>
            </a:r>
            <a:endParaRPr lang="pt-BR" sz="4400" dirty="0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9564F9A9-4197-C637-DE44-B9D0F84E7FB8}"/>
              </a:ext>
            </a:extLst>
          </p:cNvPr>
          <p:cNvGrpSpPr/>
          <p:nvPr/>
        </p:nvGrpSpPr>
        <p:grpSpPr>
          <a:xfrm>
            <a:off x="1649333" y="1410557"/>
            <a:ext cx="9469494" cy="4401205"/>
            <a:chOff x="773852" y="1690061"/>
            <a:chExt cx="9469494" cy="4401205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AF7F068-8194-827C-CF66-B62B8562A52C}"/>
                </a:ext>
              </a:extLst>
            </p:cNvPr>
            <p:cNvSpPr txBox="1"/>
            <p:nvPr/>
          </p:nvSpPr>
          <p:spPr>
            <a:xfrm>
              <a:off x="773852" y="1690061"/>
              <a:ext cx="4737763" cy="387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  <a:tabLst>
                  <a:tab pos="666750" algn="l"/>
                </a:tabLst>
              </a:pPr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[1] Cadastrar funcionário;</a:t>
              </a:r>
              <a:endPara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  <a:tabLst>
                  <a:tab pos="666750" algn="l"/>
                </a:tabLst>
              </a:pPr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[2] Cadastrar advogado;</a:t>
              </a:r>
              <a:endPara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  <a:tabLst>
                  <a:tab pos="666750" algn="l"/>
                </a:tabLst>
              </a:pPr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[3] Cadastrar clientes;</a:t>
              </a:r>
              <a:endPara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  <a:tabLst>
                  <a:tab pos="666750" algn="l"/>
                </a:tabLst>
              </a:pPr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[4] Alterar dados do funcionário;</a:t>
              </a:r>
              <a:endPara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  <a:tabLst>
                  <a:tab pos="666750" algn="l"/>
                </a:tabLst>
              </a:pPr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[5] Alterar dados do advogado;</a:t>
              </a:r>
              <a:endPara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  <a:tabLst>
                  <a:tab pos="666750" algn="l"/>
                </a:tabLst>
              </a:pPr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[6] Alterar dados do cliente;</a:t>
              </a:r>
              <a:endPara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73F0C809-4D0B-79D3-4BAE-2886D202F7FC}"/>
                </a:ext>
              </a:extLst>
            </p:cNvPr>
            <p:cNvSpPr txBox="1"/>
            <p:nvPr/>
          </p:nvSpPr>
          <p:spPr>
            <a:xfrm>
              <a:off x="4979123" y="1690061"/>
              <a:ext cx="5264223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  <a:tabLst>
                  <a:tab pos="666750" algn="l"/>
                </a:tabLst>
              </a:pPr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[7] Marcar consulta;</a:t>
              </a:r>
              <a:endPara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  <a:tabLst>
                  <a:tab pos="666750" algn="l"/>
                </a:tabLst>
              </a:pPr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[8] Ver consulta do dia;</a:t>
              </a:r>
              <a:endPara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  <a:tabLst>
                  <a:tab pos="666750" algn="l"/>
                </a:tabLst>
              </a:pPr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[9] Cancelar consulta;</a:t>
              </a:r>
              <a:endPara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  <a:tabLst>
                  <a:tab pos="666750" algn="l"/>
                </a:tabLst>
              </a:pPr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[10] Faturamento diário e mensal;</a:t>
              </a:r>
              <a:endPara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  <a:tabLst>
                  <a:tab pos="666750" algn="l"/>
                </a:tabLst>
              </a:pPr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[11] Buscar advogado por especialidade;</a:t>
              </a:r>
              <a:endPara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  <a:tabLst>
                  <a:tab pos="666750" algn="l"/>
                </a:tabLst>
              </a:pPr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[12] Avalie nosso atendimento;</a:t>
              </a:r>
              <a:endPara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[ 0 ] Sair.</a:t>
              </a:r>
              <a:endParaRPr lang="pt-BR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42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0F44DFC7-A951-B584-F85C-6E3C52367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846" y="561256"/>
            <a:ext cx="9332304" cy="741151"/>
          </a:xfrm>
        </p:spPr>
        <p:txBody>
          <a:bodyPr anchor="b">
            <a:noAutofit/>
          </a:bodyPr>
          <a:lstStyle/>
          <a:p>
            <a:r>
              <a:rPr lang="pt-BR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- LOGIN</a:t>
            </a:r>
            <a:endParaRPr lang="pt-BR" sz="4400" dirty="0"/>
          </a:p>
        </p:txBody>
      </p:sp>
      <p:pic>
        <p:nvPicPr>
          <p:cNvPr id="6" name="image2.jpg" descr="Texto&#10;&#10;Descrição gerada automaticamente">
            <a:extLst>
              <a:ext uri="{FF2B5EF4-FFF2-40B4-BE49-F238E27FC236}">
                <a16:creationId xmlns:a16="http://schemas.microsoft.com/office/drawing/2014/main" id="{F0B7C3C7-E591-DA97-954D-7D71852A5D1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4637" y="2891493"/>
            <a:ext cx="3979590" cy="990600"/>
          </a:xfrm>
          <a:prstGeom prst="rect">
            <a:avLst/>
          </a:prstGeom>
          <a:ln/>
        </p:spPr>
      </p:pic>
      <p:pic>
        <p:nvPicPr>
          <p:cNvPr id="8" name="image6.jpg" descr="Texto&#10;&#10;Descrição gerada automaticamente">
            <a:extLst>
              <a:ext uri="{FF2B5EF4-FFF2-40B4-BE49-F238E27FC236}">
                <a16:creationId xmlns:a16="http://schemas.microsoft.com/office/drawing/2014/main" id="{AD5D37A2-9919-C1E5-6805-987D68733AC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79635" y="5069004"/>
            <a:ext cx="3933825" cy="1419225"/>
          </a:xfrm>
          <a:prstGeom prst="rect">
            <a:avLst/>
          </a:prstGeom>
          <a:ln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3846AD5-C39A-B1B1-7B95-ACB5E2E82FC6}"/>
              </a:ext>
            </a:extLst>
          </p:cNvPr>
          <p:cNvSpPr txBox="1"/>
          <p:nvPr/>
        </p:nvSpPr>
        <p:spPr>
          <a:xfrm>
            <a:off x="816517" y="1589086"/>
            <a:ext cx="5672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acessar o sistema, o usuário terá que fazer o login, para isto, ele deverá digitar o seu nome de usuário e sua senha.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DAA5C6-4CE4-AAA3-A194-EC2DEB623BC3}"/>
              </a:ext>
            </a:extLst>
          </p:cNvPr>
          <p:cNvSpPr txBox="1"/>
          <p:nvPr/>
        </p:nvSpPr>
        <p:spPr>
          <a:xfrm>
            <a:off x="665694" y="4013751"/>
            <a:ext cx="5672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os dados estejam corretos, a mensagem “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pt-B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será exibida.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FDF4A58-4F1D-DED5-9A94-2991E3A1A1FF}"/>
              </a:ext>
            </a:extLst>
          </p:cNvPr>
          <p:cNvGrpSpPr/>
          <p:nvPr/>
        </p:nvGrpSpPr>
        <p:grpSpPr>
          <a:xfrm>
            <a:off x="7403978" y="2349520"/>
            <a:ext cx="4305559" cy="3065145"/>
            <a:chOff x="7403978" y="2444666"/>
            <a:chExt cx="4305559" cy="3065145"/>
          </a:xfrm>
        </p:grpSpPr>
        <p:pic>
          <p:nvPicPr>
            <p:cNvPr id="9" name="image10.jpg" descr="Texto&#10;&#10;Descrição gerada automaticamente">
              <a:extLst>
                <a:ext uri="{FF2B5EF4-FFF2-40B4-BE49-F238E27FC236}">
                  <a16:creationId xmlns:a16="http://schemas.microsoft.com/office/drawing/2014/main" id="{5F674CD5-6218-011B-394F-0841CFF593A3}"/>
                </a:ext>
              </a:extLst>
            </p:cNvPr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7403978" y="3747073"/>
              <a:ext cx="4305559" cy="1762738"/>
            </a:xfrm>
            <a:prstGeom prst="rect">
              <a:avLst/>
            </a:prstGeom>
            <a:ln/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2301B83-A746-FBE0-C401-D8838BF75247}"/>
                </a:ext>
              </a:extLst>
            </p:cNvPr>
            <p:cNvSpPr txBox="1"/>
            <p:nvPr/>
          </p:nvSpPr>
          <p:spPr>
            <a:xfrm>
              <a:off x="7403978" y="2444666"/>
              <a:ext cx="43055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rPr>
                <a:t>Caso o usuário digite dados incorretos, ser</a:t>
              </a:r>
              <a:r>
                <a:rPr lang="pt-BR" sz="2400" dirty="0">
                  <a:latin typeface="Times New Roman" panose="02020603050405020304" pitchFamily="18" charset="0"/>
                  <a:ea typeface="Arial" panose="020B0604020202020204" pitchFamily="34" charset="0"/>
                </a:rPr>
                <a:t>á exibida uma mensagem de tratamento de erro.</a:t>
              </a:r>
              <a:endParaRPr lang="pt-BR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999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B43149B-C10E-0BA8-3933-1A504B29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92" y="5811762"/>
            <a:ext cx="1528045" cy="67748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2483DA8C-FA04-B6CA-B4A0-D16E61DFC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846" y="561256"/>
            <a:ext cx="9332304" cy="741151"/>
          </a:xfrm>
        </p:spPr>
        <p:txBody>
          <a:bodyPr anchor="b">
            <a:noAutofit/>
          </a:bodyPr>
          <a:lstStyle/>
          <a:p>
            <a:r>
              <a:rPr lang="pt-BR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– MENU PRINCIPAL</a:t>
            </a:r>
            <a:endParaRPr lang="pt-BR" sz="4400" dirty="0"/>
          </a:p>
        </p:txBody>
      </p:sp>
      <p:pic>
        <p:nvPicPr>
          <p:cNvPr id="8" name="image9.jpg" descr="Texto&#10;&#10;Descrição gerada automaticamente">
            <a:extLst>
              <a:ext uri="{FF2B5EF4-FFF2-40B4-BE49-F238E27FC236}">
                <a16:creationId xmlns:a16="http://schemas.microsoft.com/office/drawing/2014/main" id="{AA66C8DC-7659-BDAE-95CF-412596CB952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1960" y="1554233"/>
            <a:ext cx="5238427" cy="4952242"/>
          </a:xfrm>
          <a:prstGeom prst="rect">
            <a:avLst/>
          </a:prstGeom>
          <a:ln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3C99C3-339F-3057-1612-F22609E48F37}"/>
              </a:ext>
            </a:extLst>
          </p:cNvPr>
          <p:cNvSpPr txBox="1"/>
          <p:nvPr/>
        </p:nvSpPr>
        <p:spPr>
          <a:xfrm>
            <a:off x="5680387" y="1408462"/>
            <a:ext cx="6029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realizar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usuário terá acesso a tela de funcionalidades, no qual poderá escolher entre as opções exibidas, digitando o número correspondente à função desejada.</a:t>
            </a:r>
          </a:p>
        </p:txBody>
      </p:sp>
      <p:pic>
        <p:nvPicPr>
          <p:cNvPr id="10" name="image7.jpg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1036D31-7CF3-068E-838D-2A0C2D6512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633275" y="4564654"/>
            <a:ext cx="5076262" cy="1076325"/>
          </a:xfrm>
          <a:prstGeom prst="rect">
            <a:avLst/>
          </a:prstGeom>
          <a:ln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7CDB46-3226-4905-F11F-FC76CF41C42B}"/>
              </a:ext>
            </a:extLst>
          </p:cNvPr>
          <p:cNvSpPr txBox="1"/>
          <p:nvPr/>
        </p:nvSpPr>
        <p:spPr>
          <a:xfrm>
            <a:off x="6633275" y="3430189"/>
            <a:ext cx="5076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Caso seja digitado uma opção inexistente no menu, será exibida uma tela de tratamento de erro.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92754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1417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Tema do Office</vt:lpstr>
      <vt:lpstr>FRANCISCO CIRÍACO EVANGELISTA JEFFERSON APARECIDO SAVIDOTTI DOS SANTOS JOÃO VICTOR MANZONI PIEROBON JONATHAN CARDOSO CAMILO JULIANO MACEDO MARQUES VINICIUS AFONSO SILVA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BRUNO DA SILVA SOUZA GUILHERME DA SILVA OLIVEIRA JEFFERSON APARECIDO SAVIDOTTI DOS SANTOS LANDO VINICIUS RIBEIRO ALCINO VINICIUS AFONSO SILVA</dc:title>
  <dc:creator>Parecerista</dc:creator>
  <cp:lastModifiedBy>Parecerista</cp:lastModifiedBy>
  <cp:revision>44</cp:revision>
  <dcterms:created xsi:type="dcterms:W3CDTF">2022-06-07T17:12:28Z</dcterms:created>
  <dcterms:modified xsi:type="dcterms:W3CDTF">2022-12-01T23:39:50Z</dcterms:modified>
</cp:coreProperties>
</file>