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5" r:id="rId4"/>
    <p:sldId id="379" r:id="rId5"/>
    <p:sldId id="381" r:id="rId6"/>
    <p:sldId id="382" r:id="rId7"/>
    <p:sldId id="389" r:id="rId8"/>
    <p:sldId id="390" r:id="rId9"/>
    <p:sldId id="333" r:id="rId10"/>
    <p:sldId id="331" r:id="rId11"/>
    <p:sldId id="290" r:id="rId12"/>
    <p:sldId id="33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Oliveira" initials="DO" lastIdx="1" clrIdx="0">
    <p:extLst>
      <p:ext uri="{19B8F6BF-5375-455C-9EA6-DF929625EA0E}">
        <p15:presenceInfo xmlns:p15="http://schemas.microsoft.com/office/powerpoint/2012/main" userId="edfd81e38f445e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694B2"/>
    <a:srgbClr val="303B3F"/>
    <a:srgbClr val="3E9871"/>
    <a:srgbClr val="84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9" autoAdjust="0"/>
    <p:restoredTop sz="75029" autoAdjust="0"/>
  </p:normalViewPr>
  <p:slideViewPr>
    <p:cSldViewPr snapToGrid="0">
      <p:cViewPr varScale="1">
        <p:scale>
          <a:sx n="87" d="100"/>
          <a:sy n="87" d="100"/>
        </p:scale>
        <p:origin x="19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2F4A-3511-4C7E-808D-F294664AD517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43F6D-8031-40C0-A2FB-D186F4C2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Bom dia a todos, o meu nome é Daniel e o título da minha tese de doutoramento é “Handling </a:t>
            </a:r>
            <a:r>
              <a:rPr lang="pt-PT" noProof="0" dirty="0" err="1"/>
              <a:t>Mixed-Criticality</a:t>
            </a:r>
            <a:r>
              <a:rPr lang="pt-PT" noProof="0" dirty="0"/>
              <a:t> </a:t>
            </a:r>
            <a:r>
              <a:rPr lang="pt-PT" noProof="0" dirty="0" err="1"/>
              <a:t>Systems</a:t>
            </a:r>
            <a:r>
              <a:rPr lang="pt-PT" noProof="0" dirty="0"/>
              <a:t> </a:t>
            </a:r>
            <a:r>
              <a:rPr lang="pt-PT" noProof="0" dirty="0" err="1"/>
              <a:t>on</a:t>
            </a:r>
            <a:r>
              <a:rPr lang="pt-PT" noProof="0" dirty="0"/>
              <a:t> </a:t>
            </a:r>
            <a:r>
              <a:rPr lang="pt-PT" noProof="0" dirty="0" err="1"/>
              <a:t>Low-end</a:t>
            </a:r>
            <a:r>
              <a:rPr lang="pt-PT" noProof="0" dirty="0"/>
              <a:t> </a:t>
            </a:r>
            <a:r>
              <a:rPr lang="pt-PT" noProof="0" dirty="0" err="1"/>
              <a:t>and</a:t>
            </a:r>
            <a:r>
              <a:rPr lang="pt-PT" noProof="0" dirty="0"/>
              <a:t> </a:t>
            </a:r>
            <a:r>
              <a:rPr lang="pt-PT" noProof="0" dirty="0" err="1"/>
              <a:t>Low-power</a:t>
            </a:r>
            <a:r>
              <a:rPr lang="pt-PT" noProof="0" dirty="0"/>
              <a:t> </a:t>
            </a:r>
            <a:r>
              <a:rPr lang="pt-PT" noProof="0" dirty="0" err="1"/>
              <a:t>IoT</a:t>
            </a:r>
            <a:r>
              <a:rPr lang="pt-PT" noProof="0" dirty="0"/>
              <a:t> </a:t>
            </a:r>
            <a:r>
              <a:rPr lang="pt-PT" noProof="0" dirty="0" err="1"/>
              <a:t>Devices</a:t>
            </a:r>
            <a:r>
              <a:rPr lang="pt-PT" noProof="0" dirty="0"/>
              <a:t>”. O meu orientador principal é o Prof Sandro juntamente com os coorientadores Prof </a:t>
            </a:r>
            <a:r>
              <a:rPr lang="pt-PT" noProof="0" dirty="0" err="1"/>
              <a:t>Marko</a:t>
            </a:r>
            <a:r>
              <a:rPr lang="pt-PT" noProof="0" dirty="0"/>
              <a:t> </a:t>
            </a:r>
            <a:r>
              <a:rPr lang="pt-PT" noProof="0" dirty="0" err="1"/>
              <a:t>Bertogna</a:t>
            </a:r>
            <a:r>
              <a:rPr lang="pt-PT" noProof="0" dirty="0"/>
              <a:t> da Universidade de Modena e o Prof Renato Mancuso da Universidade de Boston.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noProof="0" dirty="0"/>
              <a:t>Objetivamente, o meu PhD passa por montar uma infraestrutura de virtualização – chamada </a:t>
            </a:r>
            <a:r>
              <a:rPr lang="pt-PT" noProof="0" dirty="0" err="1"/>
              <a:t>uTango</a:t>
            </a:r>
            <a:r>
              <a:rPr lang="pt-PT" noProof="0" dirty="0"/>
              <a:t> – dedicada a sistemas de criticidade mista em plataformas com recursos limitados, ou seja, microcontroladores. Para isso, terei que…</a:t>
            </a:r>
          </a:p>
          <a:p>
            <a:pPr marL="228600" indent="-228600">
              <a:buAutoNum type="arabicParenR"/>
            </a:pPr>
            <a:r>
              <a:rPr lang="pt-PT" noProof="0" dirty="0"/>
              <a:t>Primeiramente investigar que módulos de hardware presentes nestas plataformas podem ser explorados para assistir sistemas virtualizados. O </a:t>
            </a:r>
            <a:r>
              <a:rPr lang="pt-PT" noProof="0" dirty="0" err="1"/>
              <a:t>TrustZone</a:t>
            </a:r>
            <a:r>
              <a:rPr lang="pt-PT" noProof="0" dirty="0"/>
              <a:t> é um exemplo…</a:t>
            </a:r>
          </a:p>
          <a:p>
            <a:pPr marL="228600" indent="-228600">
              <a:buAutoNum type="arabicParenR"/>
            </a:pPr>
            <a:r>
              <a:rPr lang="pt-PT" noProof="0" dirty="0"/>
              <a:t>Só depois desenvolver a infraestrutura do </a:t>
            </a:r>
            <a:r>
              <a:rPr lang="pt-PT" noProof="0" dirty="0" err="1"/>
              <a:t>uTango</a:t>
            </a:r>
            <a:r>
              <a:rPr lang="pt-PT" noProof="0" dirty="0"/>
              <a:t>, que integra mecanismos que permitam melhorar o cariz de tempo de real e </a:t>
            </a:r>
            <a:r>
              <a:rPr lang="pt-PT" noProof="0" dirty="0" err="1"/>
              <a:t>previsilidade</a:t>
            </a:r>
            <a:r>
              <a:rPr lang="pt-PT" noProof="0" dirty="0"/>
              <a:t> do sistema (para torna-lo adequado a sistemas de criticidade mista), igualmente importante, reduzir o consumo energético (uma métrica de extrema importância nesta classe de dispositivos)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noProof="0" dirty="0"/>
              <a:t>Os alicerces do </a:t>
            </a:r>
            <a:r>
              <a:rPr lang="pt-PT" noProof="0" dirty="0" err="1"/>
              <a:t>uTango</a:t>
            </a:r>
            <a:r>
              <a:rPr lang="pt-PT" noProof="0" dirty="0"/>
              <a:t> já se encontram implementados e neste momento a correr em plataformas </a:t>
            </a:r>
            <a:r>
              <a:rPr lang="pt-PT" noProof="0" dirty="0" err="1"/>
              <a:t>Arm</a:t>
            </a:r>
            <a:r>
              <a:rPr lang="pt-PT" noProof="0" dirty="0"/>
              <a:t>. Contudo, existem muitos portas abertas onde vocês podem colaborar, e daí tenho as seguintes propostas de tese…</a:t>
            </a:r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PT" noProof="0" dirty="0"/>
              <a:t>Se vocês gostariam de ganhar um conhecimento mais profundo sobre todas estas novas plataformas Armv8-M, poderão realizar o </a:t>
            </a:r>
            <a:r>
              <a:rPr lang="pt-PT" noProof="0" dirty="0" err="1"/>
              <a:t>porting</a:t>
            </a:r>
            <a:r>
              <a:rPr lang="pt-PT" noProof="0" dirty="0"/>
              <a:t> do </a:t>
            </a:r>
            <a:r>
              <a:rPr lang="pt-PT" noProof="0" dirty="0" err="1"/>
              <a:t>uTango</a:t>
            </a:r>
            <a:r>
              <a:rPr lang="pt-PT" noProof="0" dirty="0"/>
              <a:t> para outras plataformas presentes no mercado. O desafio passa por estudar a heterogeneidade de cada uma delas e ganhar um conhecimento pormenorizado da sua arquitetura.</a:t>
            </a:r>
          </a:p>
          <a:p>
            <a:pPr marL="228600" indent="-228600">
              <a:buAutoNum type="arabicParenR"/>
            </a:pPr>
            <a:endParaRPr lang="pt-PT" noProof="0" dirty="0"/>
          </a:p>
          <a:p>
            <a:pPr marL="228600" indent="-228600">
              <a:buAutoNum type="arabicParenR"/>
            </a:pPr>
            <a:r>
              <a:rPr lang="pt-PT" noProof="0" dirty="0"/>
              <a:t>Poderão também estender a infraestrutura do </a:t>
            </a:r>
            <a:r>
              <a:rPr lang="pt-PT" noProof="0" dirty="0" err="1"/>
              <a:t>uTango</a:t>
            </a:r>
            <a:r>
              <a:rPr lang="pt-PT" noProof="0" dirty="0"/>
              <a:t> para um ambiente </a:t>
            </a:r>
            <a:r>
              <a:rPr lang="pt-PT" noProof="0" dirty="0" err="1"/>
              <a:t>multicore</a:t>
            </a:r>
            <a:r>
              <a:rPr lang="pt-PT" noProof="0" dirty="0"/>
              <a:t>, o que vos levará a estudar diversos tipos de configuração (AMP e SMP)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3) Se estiverem mais interessados em sistemas de tempo real e por análise mais profunda das particularidades destes sistemas, poderão desenvolver um novo algoritmo de escalonamento para o </a:t>
            </a:r>
            <a:r>
              <a:rPr lang="pt-PT" noProof="0" dirty="0" err="1"/>
              <a:t>uTango</a:t>
            </a:r>
            <a:r>
              <a:rPr lang="pt-PT" noProof="0" dirty="0"/>
              <a:t> que irei iniciar nesta segunda fase do meu doutoramento.</a:t>
            </a:r>
          </a:p>
          <a:p>
            <a:endParaRPr lang="pt-PT" noProof="0" dirty="0"/>
          </a:p>
          <a:p>
            <a:r>
              <a:rPr lang="pt-PT" noProof="0" dirty="0"/>
              <a:t>4) Se vos interessar explorar novas arquiteturas computacionais, deixo também a sugestão de implementar o </a:t>
            </a:r>
            <a:r>
              <a:rPr lang="pt-PT" noProof="0" dirty="0" err="1"/>
              <a:t>uTango</a:t>
            </a:r>
            <a:r>
              <a:rPr lang="pt-PT" noProof="0" dirty="0"/>
              <a:t> para as novas arquiteturas RISC-V. </a:t>
            </a:r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Obrigado pela atenção, quem tiver questões, estou disponível para responder.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aseline="0" dirty="0"/>
              <a:t>Vivemos na era do </a:t>
            </a:r>
            <a:r>
              <a:rPr lang="pt-PT" baseline="0" dirty="0" err="1"/>
              <a:t>IoT</a:t>
            </a:r>
            <a:r>
              <a:rPr lang="pt-PT" baseline="0" dirty="0"/>
              <a:t>. Como vocês já devem saber, o </a:t>
            </a:r>
            <a:r>
              <a:rPr lang="pt-PT" baseline="0" dirty="0" err="1"/>
              <a:t>IoT</a:t>
            </a:r>
            <a:r>
              <a:rPr lang="pt-PT" baseline="0" dirty="0"/>
              <a:t> não é nada mais que uma rede global de dispositivos (ou ‘coisas’) conectados entre si que são capazes de ler dados, comunica-los para internet e atuar segundo os mesmos. </a:t>
            </a:r>
          </a:p>
          <a:p>
            <a:pPr marL="0" indent="0">
              <a:buNone/>
            </a:pPr>
            <a:endParaRPr lang="pt-PT" baseline="0" dirty="0"/>
          </a:p>
          <a:p>
            <a:pPr marL="0" indent="0">
              <a:buNone/>
            </a:pPr>
            <a:r>
              <a:rPr lang="pt-PT" baseline="0" dirty="0"/>
              <a:t>Nos últimos anos, a pressão sobre estes dispositivos na busca de novas funcionalidades para desempenharem múltiplas tarefas, têm aumentado substancialmente a complexidade dos mesmos. Assim, estes são governados por diferentes requisitos como a conectividade, </a:t>
            </a:r>
            <a:r>
              <a:rPr lang="pt-PT" baseline="0" dirty="0" err="1"/>
              <a:t>safety</a:t>
            </a:r>
            <a:r>
              <a:rPr lang="pt-PT" baseline="0" dirty="0"/>
              <a:t>, segurança, fiabilidade e previsibilidade.</a:t>
            </a:r>
          </a:p>
          <a:p>
            <a:pPr marL="0" indent="0">
              <a:buNone/>
            </a:pPr>
            <a:endParaRPr lang="pt-PT" baseline="0" dirty="0"/>
          </a:p>
          <a:p>
            <a:pPr marL="0" indent="0">
              <a:buNone/>
            </a:pPr>
            <a:r>
              <a:rPr lang="pt-PT" b="1" baseline="0" dirty="0"/>
              <a:t>[CLICK]</a:t>
            </a:r>
            <a:r>
              <a:rPr lang="pt-PT" baseline="0" dirty="0"/>
              <a:t> Todos estes requisitos em paralelo com a necessidade de termos dispositivos mais pequenos, leves, energeticamente eficientes e com menor custo leva-nos a consolidar todas estas aplicações numa só plataforma, o q levanta um grande desafio. … Esse desafio passa por desenhar uma infraestrutura de software e hardware q tenha em consideração todos estes requisitos e seja adequada para desempenhar múltiplas aplicações com níveis de criticidade diferentes. </a:t>
            </a:r>
          </a:p>
          <a:p>
            <a:pPr marL="0" indent="0">
              <a:buNone/>
            </a:pPr>
            <a:endParaRPr lang="pt-PT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A solução tradicional para sistemas de criticidade mista passava por arquiteturas federadas, em que existe fisicamente a separação dos vários subsistemas em diversas unidades computacionais. </a:t>
            </a:r>
          </a:p>
          <a:p>
            <a:r>
              <a:rPr lang="pt-PT" b="1" noProof="0" dirty="0"/>
              <a:t>[CLICK] </a:t>
            </a:r>
            <a:r>
              <a:rPr lang="pt-PT" noProof="0" dirty="0"/>
              <a:t>Contudo, atualmente estas arquiteturas são impraticáveis devidos aos requisitos SWAP-C. </a:t>
            </a:r>
            <a:br>
              <a:rPr lang="pt-PT" noProof="0" dirty="0"/>
            </a:br>
            <a:r>
              <a:rPr lang="pt-PT" b="1" noProof="0" dirty="0"/>
              <a:t>[CLICK] </a:t>
            </a:r>
            <a:r>
              <a:rPr lang="pt-PT" noProof="0" dirty="0"/>
              <a:t>E é então que surge uma solução muito mais elegante (e eficiente): a Virtualização. Esta tecnologia permite a execução de múltiplas aplicações com criticidades diferentes numa só plataforma de hardware.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noProof="0" dirty="0"/>
              <a:t>As arquiteturas de virtualização eram tradicionalmente em software, o que implicava elevados custos ao nível desempenho, previsibilidade do sistema, como também relativamente ao esforço de engenharia envolvido.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Nos últimos anos a indústria e a academia desenvolveram novos mecanismos em hardware que trazem diversas vantagens a sistemas virtualizados. A </a:t>
            </a:r>
            <a:r>
              <a:rPr lang="pt-PT" noProof="0" dirty="0" err="1"/>
              <a:t>Arm</a:t>
            </a:r>
            <a:r>
              <a:rPr lang="pt-PT" noProof="0" dirty="0"/>
              <a:t> </a:t>
            </a:r>
            <a:r>
              <a:rPr lang="pt-PT" noProof="0" dirty="0" err="1"/>
              <a:t>Virtualization</a:t>
            </a:r>
            <a:r>
              <a:rPr lang="pt-PT" noProof="0" dirty="0"/>
              <a:t> </a:t>
            </a:r>
            <a:r>
              <a:rPr lang="pt-PT" noProof="0" dirty="0" err="1"/>
              <a:t>Extensions</a:t>
            </a:r>
            <a:r>
              <a:rPr lang="pt-PT" noProof="0" dirty="0"/>
              <a:t> ou a Intel </a:t>
            </a:r>
            <a:r>
              <a:rPr lang="pt-PT" noProof="0" dirty="0" err="1"/>
              <a:t>Virtualization</a:t>
            </a:r>
            <a:r>
              <a:rPr lang="pt-PT" noProof="0" dirty="0"/>
              <a:t> </a:t>
            </a:r>
            <a:r>
              <a:rPr lang="pt-PT" noProof="0" dirty="0" err="1"/>
              <a:t>Technology</a:t>
            </a:r>
            <a:r>
              <a:rPr lang="pt-PT" noProof="0" dirty="0"/>
              <a:t> são exemplos destas extensões. A solução da </a:t>
            </a:r>
            <a:r>
              <a:rPr lang="pt-PT" noProof="0" dirty="0" err="1"/>
              <a:t>Arm</a:t>
            </a:r>
            <a:r>
              <a:rPr lang="pt-PT" noProof="0" dirty="0"/>
              <a:t>, tendo uma maior margem no mercado embebido, ganhou uma atenção particular.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Contudo, os processadores com estas extensões são caros e as extensões encontram-se apenas presentes nos processadores de alto desempenho (</a:t>
            </a:r>
            <a:r>
              <a:rPr lang="pt-PT" b="1" noProof="0" dirty="0"/>
              <a:t>[CLICK] </a:t>
            </a:r>
            <a:r>
              <a:rPr lang="pt-PT" noProof="0" dirty="0"/>
              <a:t>na família dos </a:t>
            </a:r>
            <a:r>
              <a:rPr lang="pt-PT" noProof="0" dirty="0" err="1"/>
              <a:t>Cortex-A</a:t>
            </a:r>
            <a:r>
              <a:rPr lang="pt-PT" noProof="0" dirty="0"/>
              <a:t>) e são totalmente inexistentes nas famílias de microcontroladores (</a:t>
            </a:r>
            <a:r>
              <a:rPr lang="pt-PT" b="1" noProof="0" dirty="0"/>
              <a:t>[CLICK] </a:t>
            </a:r>
            <a:r>
              <a:rPr lang="pt-PT" noProof="0" dirty="0"/>
              <a:t>a família </a:t>
            </a:r>
            <a:r>
              <a:rPr lang="pt-PT" noProof="0" dirty="0" err="1"/>
              <a:t>Cortex</a:t>
            </a:r>
            <a:r>
              <a:rPr lang="pt-PT" noProof="0" dirty="0"/>
              <a:t>-M</a:t>
            </a:r>
            <a:r>
              <a:rPr lang="pt-PT" b="0" noProof="0" dirty="0"/>
              <a:t>) – que são na verdade o grande motor da rede </a:t>
            </a:r>
            <a:r>
              <a:rPr lang="pt-PT" b="0" noProof="0" dirty="0" err="1"/>
              <a:t>IoT</a:t>
            </a:r>
            <a:r>
              <a:rPr lang="pt-PT" b="0" noProof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noProof="0" dirty="0"/>
              <a:t>Uma possível solução a esta limitação surge com os trabalhos desenvolvidos pela academia, em que se destaca o trabalho desenvolvido pelo Prof Sandro</a:t>
            </a:r>
            <a:r>
              <a:rPr lang="pt-PT" b="1" noProof="0" dirty="0"/>
              <a:t> </a:t>
            </a:r>
            <a:r>
              <a:rPr lang="pt-PT" b="0" noProof="0" dirty="0"/>
              <a:t>que apresentou uma nova forma de virtualização assistida por hardware. Esta explora não as extensões dedicadas à virtualização, mas sim outro componente do hardware, nomeadamente a tecnologia </a:t>
            </a:r>
            <a:r>
              <a:rPr lang="pt-PT" b="0" noProof="0" dirty="0" err="1"/>
              <a:t>TrustZone</a:t>
            </a:r>
            <a:r>
              <a:rPr lang="pt-PT" b="0" noProof="0" dirty="0"/>
              <a:t> (presente em ambas as famílias de </a:t>
            </a:r>
            <a:r>
              <a:rPr lang="pt-PT" b="0" noProof="0" dirty="0" err="1"/>
              <a:t>processores</a:t>
            </a:r>
            <a:r>
              <a:rPr lang="pt-PT" b="0" noProof="0" dirty="0"/>
              <a:t> A e 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noProof="0" dirty="0"/>
              <a:t>Muito resumidamente, a tecnologia </a:t>
            </a:r>
            <a:r>
              <a:rPr lang="pt-PT" b="0" noProof="0" dirty="0" err="1"/>
              <a:t>TrustZone</a:t>
            </a:r>
            <a:r>
              <a:rPr lang="pt-PT" b="0" noProof="0" dirty="0"/>
              <a:t> particiona a execução de um processador em dois mundos ou estados: </a:t>
            </a:r>
            <a:r>
              <a:rPr lang="pt-PT" noProof="0" dirty="0"/>
              <a:t>um seguro e outro não-seguro. Assim, explorando o isolamento entre estes dois mundos, podemos criar uma nova forma de virtualização, em que o isolamento espacial das máquinas virtuais é garantido e assistido por mecanismos de hardware. </a:t>
            </a:r>
            <a:endParaRPr lang="pt-PT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 err="1"/>
              <a:t>assim</a:t>
            </a:r>
            <a:r>
              <a:rPr lang="en-US" dirty="0"/>
              <a:t>, com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tendências</a:t>
            </a:r>
            <a:r>
              <a:rPr lang="en-US" dirty="0"/>
              <a:t> e </a:t>
            </a:r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nascem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tese</a:t>
            </a:r>
            <a:r>
              <a:rPr lang="en-US" dirty="0"/>
              <a:t> de </a:t>
            </a:r>
            <a:r>
              <a:rPr lang="en-US" dirty="0" err="1"/>
              <a:t>doutoramento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A5E-5DFA-4DA4-8FFD-F11AB2574449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6ABE-0489-4535-B5C3-E02F9D7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tmp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C5BEB0-A1FB-417B-8EF7-42D555C3E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9414"/>
            <a:ext cx="5997146" cy="3001286"/>
          </a:xfrm>
        </p:spPr>
        <p:txBody>
          <a:bodyPr wrap="square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  <a:t>Handling </a:t>
            </a:r>
            <a:b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</a:br>
            <a: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  <a:t>Mixed-Criticality Systems </a:t>
            </a:r>
            <a:b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</a:br>
            <a: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  <a:t>on </a:t>
            </a:r>
            <a:b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</a:br>
            <a: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  <a:t>Low-end and Low-power</a:t>
            </a:r>
            <a:b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</a:br>
            <a:r>
              <a:rPr lang="en-US" sz="3200" b="1" dirty="0">
                <a:solidFill>
                  <a:srgbClr val="1694B2"/>
                </a:solidFill>
                <a:latin typeface="Nunito" panose="00000500000000000000" pitchFamily="2" charset="0"/>
              </a:rPr>
              <a:t>IoT Devices 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 rot="21015464">
            <a:off x="475663" y="3382287"/>
            <a:ext cx="594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b="1" dirty="0">
                <a:solidFill>
                  <a:schemeClr val="bg1"/>
                </a:solidFill>
                <a:latin typeface="Nunito" panose="00000500000000000000" pitchFamily="2" charset="0"/>
              </a:rPr>
              <a:t>ESRG</a:t>
            </a:r>
            <a:r>
              <a:rPr lang="pt-PT" sz="3600" b="1" dirty="0">
                <a:solidFill>
                  <a:schemeClr val="bg1"/>
                </a:solidFill>
                <a:latin typeface="Nunito" panose="00000500000000000000" pitchFamily="2" charset="0"/>
              </a:rPr>
              <a:t>v3</a:t>
            </a:r>
            <a:endParaRPr lang="en-US" sz="36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88949" cy="6862384"/>
          </a:xfrm>
          <a:prstGeom prst="rect">
            <a:avLst/>
          </a:prstGeom>
        </p:spPr>
      </p:pic>
      <p:pic>
        <p:nvPicPr>
          <p:cNvPr id="14" name="Picture 2" descr="http://minho.com.br/src/uploads/2017/11/11082_744670288942563_7706005234372126147_n.jpg">
            <a:extLst>
              <a:ext uri="{FF2B5EF4-FFF2-40B4-BE49-F238E27FC236}">
                <a16:creationId xmlns:a16="http://schemas.microsoft.com/office/drawing/2014/main" id="{574862A0-18BC-462F-BB35-35AC416C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1694B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470" y="6184198"/>
            <a:ext cx="620855" cy="6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D2846-3E9B-46C9-9BDC-022CEE89A7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06" y="6053183"/>
            <a:ext cx="1429766" cy="1000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407FE-2025-481C-BDF5-B80593EAA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16" y="6100424"/>
            <a:ext cx="2752051" cy="794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FB091D-72DC-40D1-B44A-53A6988C05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79" y="6184198"/>
            <a:ext cx="626668" cy="626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70E6F9F-46AE-43BB-9F59-202083FEE435}"/>
              </a:ext>
            </a:extLst>
          </p:cNvPr>
          <p:cNvSpPr txBox="1">
            <a:spLocks/>
          </p:cNvSpPr>
          <p:nvPr/>
        </p:nvSpPr>
        <p:spPr>
          <a:xfrm>
            <a:off x="5946133" y="2885623"/>
            <a:ext cx="6245867" cy="239649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72166B"/>
                </a:solidFill>
                <a:latin typeface="Nunito" panose="00000500000000000000" pitchFamily="2" charset="0"/>
                <a:ea typeface="+mj-ea"/>
                <a:cs typeface="+mj-cs"/>
              </a:defRPr>
            </a:lvl1pPr>
          </a:lstStyle>
          <a:p>
            <a:pPr marL="0" lvl="1" algn="ctr"/>
            <a:r>
              <a:rPr lang="en-US" b="1" dirty="0">
                <a:solidFill>
                  <a:srgbClr val="303B3F"/>
                </a:solidFill>
                <a:latin typeface="Nunito" panose="00000500000000000000" pitchFamily="2" charset="0"/>
                <a:ea typeface="+mj-ea"/>
                <a:cs typeface="+mj-cs"/>
              </a:rPr>
              <a:t>PhD Student</a:t>
            </a:r>
          </a:p>
          <a:p>
            <a:pPr marL="0" lvl="1" algn="ctr"/>
            <a:endParaRPr lang="en-US" b="1" dirty="0">
              <a:solidFill>
                <a:srgbClr val="303B3F"/>
              </a:solidFill>
              <a:latin typeface="Nunito" panose="00000500000000000000" pitchFamily="2" charset="0"/>
              <a:ea typeface="+mj-ea"/>
              <a:cs typeface="+mj-cs"/>
            </a:endParaRPr>
          </a:p>
          <a:p>
            <a:pPr marL="0" lvl="1" algn="ctr"/>
            <a:r>
              <a:rPr lang="en-US" b="1" dirty="0">
                <a:solidFill>
                  <a:srgbClr val="8498A0"/>
                </a:solidFill>
                <a:latin typeface="+mn-lt"/>
              </a:rPr>
              <a:t>Daniel Oliveira </a:t>
            </a:r>
            <a:r>
              <a:rPr lang="en-US" b="1" dirty="0">
                <a:solidFill>
                  <a:srgbClr val="8498A0"/>
                </a:solidFill>
              </a:rPr>
              <a:t> </a:t>
            </a:r>
            <a:r>
              <a:rPr lang="en-US" dirty="0">
                <a:solidFill>
                  <a:srgbClr val="8498A0"/>
                </a:solidFill>
              </a:rPr>
              <a:t>@ ESRGv3, University of Minho, PT</a:t>
            </a:r>
            <a:endParaRPr lang="en-US" dirty="0">
              <a:solidFill>
                <a:srgbClr val="8498A0"/>
              </a:solidFill>
              <a:latin typeface="+mn-lt"/>
            </a:endParaRPr>
          </a:p>
          <a:p>
            <a:pPr marL="0" lvl="1" algn="ctr"/>
            <a:endParaRPr lang="en-US" b="1" dirty="0">
              <a:solidFill>
                <a:srgbClr val="303B3F"/>
              </a:solidFill>
              <a:latin typeface="Nunito" panose="00000500000000000000" pitchFamily="2" charset="0"/>
              <a:ea typeface="+mj-ea"/>
              <a:cs typeface="+mj-cs"/>
            </a:endParaRPr>
          </a:p>
          <a:p>
            <a:pPr marL="0" lvl="1" algn="ctr"/>
            <a:r>
              <a:rPr lang="en-US" b="1" dirty="0">
                <a:solidFill>
                  <a:srgbClr val="303B3F"/>
                </a:solidFill>
                <a:latin typeface="Nunito" panose="00000500000000000000" pitchFamily="2" charset="0"/>
                <a:ea typeface="+mj-ea"/>
                <a:cs typeface="+mj-cs"/>
              </a:rPr>
              <a:t>PhD Supervisors</a:t>
            </a:r>
          </a:p>
          <a:p>
            <a:pPr marL="0" lvl="1" algn="ctr"/>
            <a:endParaRPr lang="en-US" b="1" dirty="0">
              <a:solidFill>
                <a:srgbClr val="303B3F"/>
              </a:solidFill>
              <a:latin typeface="Nunito" panose="00000500000000000000" pitchFamily="2" charset="0"/>
              <a:ea typeface="+mj-ea"/>
              <a:cs typeface="+mj-cs"/>
            </a:endParaRPr>
          </a:p>
          <a:p>
            <a:pPr marL="0" lvl="1" algn="ctr"/>
            <a:r>
              <a:rPr lang="en-US" b="1" dirty="0">
                <a:solidFill>
                  <a:srgbClr val="8498A0"/>
                </a:solidFill>
              </a:rPr>
              <a:t>Prof Sandro Pinto </a:t>
            </a:r>
            <a:r>
              <a:rPr lang="en-US" dirty="0">
                <a:solidFill>
                  <a:srgbClr val="8498A0"/>
                </a:solidFill>
              </a:rPr>
              <a:t>@ ESRGv3, University of Minho, PT</a:t>
            </a:r>
          </a:p>
          <a:p>
            <a:pPr marL="0" lvl="1" algn="ctr"/>
            <a:r>
              <a:rPr lang="en-US" dirty="0">
                <a:solidFill>
                  <a:srgbClr val="8498A0"/>
                </a:solidFill>
                <a:latin typeface="+mn-lt"/>
              </a:rPr>
              <a:t>Prof Marko </a:t>
            </a:r>
            <a:r>
              <a:rPr lang="en-US" dirty="0" err="1">
                <a:solidFill>
                  <a:srgbClr val="8498A0"/>
                </a:solidFill>
              </a:rPr>
              <a:t>Bertogna</a:t>
            </a:r>
            <a:r>
              <a:rPr lang="en-US" dirty="0">
                <a:solidFill>
                  <a:srgbClr val="8498A0"/>
                </a:solidFill>
              </a:rPr>
              <a:t> @ </a:t>
            </a:r>
            <a:r>
              <a:rPr lang="en-US" dirty="0" err="1">
                <a:solidFill>
                  <a:srgbClr val="8498A0"/>
                </a:solidFill>
              </a:rPr>
              <a:t>HiPeRT</a:t>
            </a:r>
            <a:r>
              <a:rPr lang="en-US" dirty="0">
                <a:solidFill>
                  <a:srgbClr val="8498A0"/>
                </a:solidFill>
              </a:rPr>
              <a:t> Lab, University of Modena, IT</a:t>
            </a:r>
          </a:p>
          <a:p>
            <a:pPr marL="0" lvl="1" algn="ctr"/>
            <a:r>
              <a:rPr lang="en-US" dirty="0">
                <a:solidFill>
                  <a:srgbClr val="8498A0"/>
                </a:solidFill>
              </a:rPr>
              <a:t>Prof Renato Mancuso @ Dept. Comp. Sci., Boston University, USA</a:t>
            </a:r>
            <a:endParaRPr lang="en-US" dirty="0">
              <a:solidFill>
                <a:srgbClr val="8498A0"/>
              </a:solidFill>
              <a:latin typeface="+mn-lt"/>
            </a:endParaRPr>
          </a:p>
          <a:p>
            <a:pPr lvl="1" algn="ctr"/>
            <a:endParaRPr lang="en-US" sz="2000" b="1" dirty="0">
              <a:solidFill>
                <a:srgbClr val="8498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11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A21C0B-E13F-45FD-9C44-8630B2218719}"/>
              </a:ext>
            </a:extLst>
          </p:cNvPr>
          <p:cNvSpPr txBox="1">
            <a:spLocks/>
          </p:cNvSpPr>
          <p:nvPr/>
        </p:nvSpPr>
        <p:spPr>
          <a:xfrm>
            <a:off x="29722" y="1090388"/>
            <a:ext cx="4552954" cy="4983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4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Goal #1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Study and investigate on how different system-wide technologies for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hardware-enforced isolation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available on modern microcontrollers (namely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 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-M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and the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RISC-V ISA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) might assist virtualization </a:t>
            </a:r>
          </a:p>
          <a:p>
            <a:pPr marL="171450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600"/>
              </a:spcAft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4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Goal #2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Develop  a 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lightweight  virtualization 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solution  for  low-end  devices (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).  Both  Arm-  and RISC-V-based 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hardware 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isolation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infrastructures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will  be  explored  to  create  a 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scalable virtualization solution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across the entire low-end ecosystem. </a:t>
            </a:r>
          </a:p>
          <a:p>
            <a:pPr marL="171450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600"/>
              </a:spcAft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4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Goal #3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Design  and  implement different  mechanisms  for 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enhancing  real-time 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and 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time predictability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reduce temporal and spatial interferences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and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minimize energy consumption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.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C37DEAD-5D24-4ED3-8528-B4FDBB9E6543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10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0B91D-8788-401A-8A3E-73DA81B1B84F}"/>
              </a:ext>
            </a:extLst>
          </p:cNvPr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B07A8E-4052-4207-9E6D-F333C6458A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323FC0-5957-4512-BC90-6C646CEB7D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E14DBE7-461B-40F3-ACC3-098E24EACFD4}"/>
              </a:ext>
            </a:extLst>
          </p:cNvPr>
          <p:cNvSpPr txBox="1">
            <a:spLocks/>
          </p:cNvSpPr>
          <p:nvPr/>
        </p:nvSpPr>
        <p:spPr>
          <a:xfrm>
            <a:off x="1" y="241301"/>
            <a:ext cx="462953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PHD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MAIN</a:t>
            </a:r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GOALS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4ED6A3-B550-4AFD-BF14-73C39AD732F8}"/>
              </a:ext>
            </a:extLst>
          </p:cNvPr>
          <p:cNvSpPr/>
          <p:nvPr/>
        </p:nvSpPr>
        <p:spPr>
          <a:xfrm>
            <a:off x="4629531" y="3286"/>
            <a:ext cx="7562469" cy="6858000"/>
          </a:xfrm>
          <a:prstGeom prst="rect">
            <a:avLst/>
          </a:prstGeom>
          <a:solidFill>
            <a:srgbClr val="303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F2727-786A-4CFC-9AED-B2DF96A6A334}"/>
              </a:ext>
            </a:extLst>
          </p:cNvPr>
          <p:cNvSpPr txBox="1"/>
          <p:nvPr/>
        </p:nvSpPr>
        <p:spPr>
          <a:xfrm>
            <a:off x="6620968" y="97011"/>
            <a:ext cx="38195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Nunito" panose="00000500000000000000" pitchFamily="2" charset="0"/>
              </a:rPr>
              <a:t>uTango</a:t>
            </a:r>
            <a:endParaRPr lang="en-US" sz="32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41685E-7FEC-44C5-9878-BE0E290F6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327" y="225168"/>
            <a:ext cx="4435042" cy="63914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A732B9-534B-40DD-968B-3EABEC087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2161" y="232099"/>
            <a:ext cx="2682371" cy="63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7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MSc THESIS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PROPOSALS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11</a:t>
            </a:fld>
            <a:endParaRPr lang="en-US" sz="120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7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en-US" sz="1600" b="1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0420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RTAS</a:t>
            </a:r>
            <a:r>
              <a:rPr lang="en-US" sz="2000" b="1">
                <a:solidFill>
                  <a:srgbClr val="8498A0"/>
                </a:solidFill>
                <a:latin typeface="Nunito" panose="00000500000000000000" pitchFamily="2" charset="0"/>
              </a:rPr>
              <a:t>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8451" y="1223913"/>
            <a:ext cx="758998" cy="758952"/>
          </a:xfrm>
          <a:prstGeom prst="rect">
            <a:avLst/>
          </a:prstGeom>
          <a:solidFill>
            <a:srgbClr val="849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887449" y="1177969"/>
            <a:ext cx="10304549" cy="27692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900"/>
              </a:spcAft>
            </a:pPr>
            <a:r>
              <a:rPr lang="en-US" sz="1000" b="1" i="1" cap="all" dirty="0">
                <a:solidFill>
                  <a:srgbClr val="1694B2"/>
                </a:solidFill>
                <a:latin typeface="Nunito" panose="00000500000000000000" pitchFamily="2" charset="0"/>
              </a:rPr>
              <a:t>IF YOU’L LIKE TO GATHER A DEEP KNOWLEDGE ABOUT THESE NEXT-GENERATION OF MCU PLATFORMS…</a:t>
            </a:r>
          </a:p>
          <a:p>
            <a:pPr algn="l">
              <a:spcAft>
                <a:spcPts val="900"/>
              </a:spcAft>
            </a:pP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Porting </a:t>
            </a:r>
            <a:r>
              <a:rPr lang="en-US" sz="1800" b="1" cap="all" dirty="0" err="1">
                <a:solidFill>
                  <a:srgbClr val="1694B2"/>
                </a:solidFill>
                <a:latin typeface="Nunito" panose="00000500000000000000" pitchFamily="2" charset="0"/>
              </a:rPr>
              <a:t>uTango</a:t>
            </a: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 to Other Platforms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As of now,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supports Arm’s Musca-B1 and Musca–A1 (ongoing) platforms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MAIN GOAL: </a:t>
            </a:r>
          </a:p>
          <a:p>
            <a:pPr marL="628650" lvl="1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We want to </a:t>
            </a:r>
            <a:r>
              <a:rPr lang="en-US" sz="1000" b="1" dirty="0">
                <a:solidFill>
                  <a:srgbClr val="303B3F"/>
                </a:solidFill>
                <a:latin typeface="Nunito" panose="00000500000000000000" pitchFamily="2" charset="0"/>
              </a:rPr>
              <a:t>massively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 support all other </a:t>
            </a:r>
            <a:r>
              <a:rPr lang="en-US" sz="1000" b="1" dirty="0">
                <a:solidFill>
                  <a:srgbClr val="303B3F"/>
                </a:solidFill>
                <a:latin typeface="Nunito" panose="00000500000000000000" pitchFamily="2" charset="0"/>
              </a:rPr>
              <a:t>Armv8-M </a:t>
            </a:r>
            <a:r>
              <a:rPr lang="en-US" sz="10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000" b="1" dirty="0">
                <a:solidFill>
                  <a:srgbClr val="303B3F"/>
                </a:solidFill>
                <a:latin typeface="Nunito" panose="00000500000000000000" pitchFamily="2" charset="0"/>
              </a:rPr>
              <a:t>-enabled 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platforms:</a:t>
            </a:r>
          </a:p>
          <a:p>
            <a:pPr marL="1085850" lvl="2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303B3F"/>
                </a:solidFill>
                <a:latin typeface="Nunito" panose="00000500000000000000" pitchFamily="2" charset="0"/>
              </a:rPr>
              <a:t>Nuvoton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 M2351, M251(2), M261(2,3) Series</a:t>
            </a:r>
          </a:p>
          <a:p>
            <a:pPr marL="1085850" lvl="2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NXP LPC55S6x Series </a:t>
            </a:r>
          </a:p>
          <a:p>
            <a:pPr marL="1085850" lvl="2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Nordic nRF9160 Series</a:t>
            </a: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You will work with the most </a:t>
            </a:r>
            <a:r>
              <a:rPr lang="en-US" sz="1000" b="1" dirty="0">
                <a:solidFill>
                  <a:srgbClr val="303B3F"/>
                </a:solidFill>
                <a:latin typeface="Nunito" panose="00000500000000000000" pitchFamily="2" charset="0"/>
              </a:rPr>
              <a:t>state-of-the-art MCU platforms 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and be challenged by the inherent heterogeneity of each platform and gain an in-depth knowledge of each board architectural peculiarities. 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We have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all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the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necessary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material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on the ESRGv3 Lab – You can start working TODAY.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FBD42-B8BC-4133-A807-98111C468150}"/>
              </a:ext>
            </a:extLst>
          </p:cNvPr>
          <p:cNvSpPr txBox="1"/>
          <p:nvPr/>
        </p:nvSpPr>
        <p:spPr>
          <a:xfrm>
            <a:off x="5561045" y="4936940"/>
            <a:ext cx="8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Nunito" panose="00000500000000000000" pitchFamily="2" charset="0"/>
              </a:rPr>
              <a:t>04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BBE78-78A8-481D-8471-AC29A558F163}"/>
              </a:ext>
            </a:extLst>
          </p:cNvPr>
          <p:cNvSpPr/>
          <p:nvPr/>
        </p:nvSpPr>
        <p:spPr>
          <a:xfrm rot="5400000">
            <a:off x="-1921050" y="3049501"/>
            <a:ext cx="6858000" cy="758997"/>
          </a:xfrm>
          <a:prstGeom prst="rect">
            <a:avLst/>
          </a:prstGeom>
          <a:solidFill>
            <a:srgbClr val="8498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28451" y="1384633"/>
            <a:ext cx="75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Nunito" panose="00000500000000000000" pitchFamily="2" charset="0"/>
              </a:rPr>
              <a:t>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02F7E-F20C-4919-A15C-4D25A9375194}"/>
              </a:ext>
            </a:extLst>
          </p:cNvPr>
          <p:cNvSpPr/>
          <p:nvPr/>
        </p:nvSpPr>
        <p:spPr>
          <a:xfrm>
            <a:off x="1128451" y="4284437"/>
            <a:ext cx="758998" cy="758952"/>
          </a:xfrm>
          <a:prstGeom prst="rect">
            <a:avLst/>
          </a:prstGeom>
          <a:solidFill>
            <a:srgbClr val="849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38816A9-9525-4305-9392-FF825B69E9B2}"/>
              </a:ext>
            </a:extLst>
          </p:cNvPr>
          <p:cNvSpPr txBox="1">
            <a:spLocks/>
          </p:cNvSpPr>
          <p:nvPr/>
        </p:nvSpPr>
        <p:spPr>
          <a:xfrm>
            <a:off x="1874559" y="4284437"/>
            <a:ext cx="10304551" cy="2513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900"/>
              </a:spcAft>
            </a:pPr>
            <a:r>
              <a:rPr lang="en-US" sz="1000" b="1" i="1" cap="all" dirty="0">
                <a:solidFill>
                  <a:srgbClr val="1694B2"/>
                </a:solidFill>
                <a:latin typeface="Nunito" panose="00000500000000000000" pitchFamily="2" charset="0"/>
              </a:rPr>
              <a:t>IF YOU’L LIKE TO DIVE IN MULTICORE ARCHITECTURES…</a:t>
            </a:r>
            <a:endParaRPr lang="en-US" sz="1000" b="1" cap="all" dirty="0">
              <a:solidFill>
                <a:srgbClr val="1694B2"/>
              </a:solidFill>
              <a:latin typeface="Nunito" panose="00000500000000000000" pitchFamily="2" charset="0"/>
            </a:endParaRPr>
          </a:p>
          <a:p>
            <a:pPr algn="l">
              <a:spcAft>
                <a:spcPts val="900"/>
              </a:spcAft>
            </a:pP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Extending </a:t>
            </a:r>
            <a:r>
              <a:rPr lang="en-US" sz="1800" b="1" cap="all" dirty="0" err="1">
                <a:solidFill>
                  <a:srgbClr val="1694B2"/>
                </a:solidFill>
                <a:latin typeface="Nunito" panose="00000500000000000000" pitchFamily="2" charset="0"/>
              </a:rPr>
              <a:t>utango</a:t>
            </a: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 with multicore support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Multicore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platforms are an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ever-growing trend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on low-end systems:</a:t>
            </a: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Arm SSE-200 subsystem features a dual-core Cortex-M33 	</a:t>
            </a: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RISC-V-based multi-core PULP platform goes up to four cores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MAIN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  <a:ea typeface="+mn-ea"/>
                <a:cs typeface="+mn-cs"/>
              </a:rPr>
              <a:t>GOAL: </a:t>
            </a: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Study and investigate how the </a:t>
            </a:r>
            <a:r>
              <a:rPr lang="en-US" sz="1000" b="1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 infrastructure could be extended to a </a:t>
            </a:r>
            <a:r>
              <a:rPr lang="en-US" sz="1000" b="1" dirty="0">
                <a:solidFill>
                  <a:srgbClr val="303B3F"/>
                </a:solidFill>
                <a:latin typeface="Nunito" panose="00000500000000000000" pitchFamily="2" charset="0"/>
              </a:rPr>
              <a:t>multicore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 configuration (AMP and/or SMP)</a:t>
            </a: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Design and materialize the </a:t>
            </a:r>
            <a:r>
              <a:rPr lang="en-US" sz="1000" b="1" dirty="0">
                <a:solidFill>
                  <a:srgbClr val="303B3F"/>
                </a:solidFill>
                <a:latin typeface="Nunito" panose="00000500000000000000" pitchFamily="2" charset="0"/>
              </a:rPr>
              <a:t>next version 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of </a:t>
            </a:r>
            <a:r>
              <a:rPr lang="en-US" sz="10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endParaRPr lang="en-US" sz="10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Taking a single-core piece of software  and move it to a multi-core environment is not straightforward and several challenges arise.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E8D7A-5DBC-47A0-8F07-1684CE8A02AB}"/>
              </a:ext>
            </a:extLst>
          </p:cNvPr>
          <p:cNvSpPr txBox="1"/>
          <p:nvPr/>
        </p:nvSpPr>
        <p:spPr>
          <a:xfrm>
            <a:off x="1128451" y="4445157"/>
            <a:ext cx="75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Nunito" panose="00000500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9721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303B3F"/>
                </a:solidFill>
                <a:latin typeface="Nunito" panose="00000500000000000000" pitchFamily="2" charset="0"/>
              </a:rPr>
              <a:t>MSc THESIS </a:t>
            </a:r>
            <a:r>
              <a:rPr lang="en-US" sz="4000">
                <a:solidFill>
                  <a:srgbClr val="1694B2"/>
                </a:solidFill>
                <a:latin typeface="Nunito" panose="00000500000000000000" pitchFamily="2" charset="0"/>
              </a:rPr>
              <a:t>IDEAS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12</a:t>
            </a:fld>
            <a:endParaRPr lang="en-US" sz="120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7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en-US" sz="1600" b="1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0420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RTAS</a:t>
            </a:r>
            <a:r>
              <a:rPr lang="en-US" sz="2000" b="1">
                <a:solidFill>
                  <a:srgbClr val="8498A0"/>
                </a:solidFill>
                <a:latin typeface="Nunito" panose="00000500000000000000" pitchFamily="2" charset="0"/>
              </a:rPr>
              <a:t>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8451" y="1223913"/>
            <a:ext cx="758998" cy="758952"/>
          </a:xfrm>
          <a:prstGeom prst="rect">
            <a:avLst/>
          </a:prstGeom>
          <a:solidFill>
            <a:srgbClr val="849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887448" y="1223913"/>
            <a:ext cx="10304549" cy="265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900"/>
              </a:spcAft>
            </a:pPr>
            <a:r>
              <a:rPr lang="en-US" sz="1000" b="1" i="1" cap="all" dirty="0">
                <a:solidFill>
                  <a:srgbClr val="1694B2"/>
                </a:solidFill>
                <a:latin typeface="Nunito" panose="00000500000000000000" pitchFamily="2" charset="0"/>
              </a:rPr>
              <a:t>IF YOU’L LIKE TO STUDY MORE ABOUT REAL-TIME SYSTEMS…</a:t>
            </a:r>
            <a:endParaRPr lang="en-US" sz="1000" b="1" cap="all" dirty="0">
              <a:solidFill>
                <a:srgbClr val="1694B2"/>
              </a:solidFill>
              <a:latin typeface="Nunito" panose="00000500000000000000" pitchFamily="2" charset="0"/>
            </a:endParaRPr>
          </a:p>
          <a:p>
            <a:pPr algn="l">
              <a:spcAft>
                <a:spcPts val="900"/>
              </a:spcAft>
            </a:pPr>
            <a:r>
              <a:rPr lang="en-US" sz="1800" b="1" cap="all" dirty="0" err="1">
                <a:solidFill>
                  <a:srgbClr val="1694B2"/>
                </a:solidFill>
                <a:latin typeface="Nunito" panose="00000500000000000000" pitchFamily="2" charset="0"/>
              </a:rPr>
              <a:t>Utango</a:t>
            </a: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 real-time schedulability analysis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Embedded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virtualization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the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de facto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technology that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enables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the consolidation of different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mixed-critical workloads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on a single device.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Without a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careful schedulability analysis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several timing penalties could arise on the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hypervisor !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MAIN GOAL:</a:t>
            </a:r>
          </a:p>
          <a:p>
            <a:pPr marL="628650" lvl="1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Conduct a schedulability analysis on the </a:t>
            </a:r>
            <a:r>
              <a:rPr lang="en-US" sz="10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 hypervisor (issues, penalties) </a:t>
            </a: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marL="628650" lvl="1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Study several real-time scheduling algorithms and select the most suitable according to the study</a:t>
            </a:r>
          </a:p>
          <a:p>
            <a:pPr marL="628650" lvl="1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Design, implement, and evaluate the selected scheduling algorithm on the </a:t>
            </a:r>
            <a:r>
              <a:rPr lang="en-US" sz="10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endParaRPr lang="en-US" sz="1000" dirty="0">
              <a:solidFill>
                <a:srgbClr val="303B3F"/>
              </a:solidFill>
              <a:latin typeface="Nunito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FBD42-B8BC-4133-A807-98111C468150}"/>
              </a:ext>
            </a:extLst>
          </p:cNvPr>
          <p:cNvSpPr txBox="1"/>
          <p:nvPr/>
        </p:nvSpPr>
        <p:spPr>
          <a:xfrm>
            <a:off x="5561045" y="4936940"/>
            <a:ext cx="8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Nunito" panose="00000500000000000000" pitchFamily="2" charset="0"/>
              </a:rPr>
              <a:t>04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BBE78-78A8-481D-8471-AC29A558F163}"/>
              </a:ext>
            </a:extLst>
          </p:cNvPr>
          <p:cNvSpPr/>
          <p:nvPr/>
        </p:nvSpPr>
        <p:spPr>
          <a:xfrm rot="5400000">
            <a:off x="-1921050" y="3049501"/>
            <a:ext cx="6858000" cy="758997"/>
          </a:xfrm>
          <a:prstGeom prst="rect">
            <a:avLst/>
          </a:prstGeom>
          <a:solidFill>
            <a:srgbClr val="8498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28451" y="1384633"/>
            <a:ext cx="75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Nunito" panose="00000500000000000000" pitchFamily="2" charset="0"/>
              </a:rPr>
              <a:t>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02F7E-F20C-4919-A15C-4D25A9375194}"/>
              </a:ext>
            </a:extLst>
          </p:cNvPr>
          <p:cNvSpPr/>
          <p:nvPr/>
        </p:nvSpPr>
        <p:spPr>
          <a:xfrm>
            <a:off x="1128451" y="4284437"/>
            <a:ext cx="758998" cy="758952"/>
          </a:xfrm>
          <a:prstGeom prst="rect">
            <a:avLst/>
          </a:prstGeom>
          <a:solidFill>
            <a:srgbClr val="849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38816A9-9525-4305-9392-FF825B69E9B2}"/>
              </a:ext>
            </a:extLst>
          </p:cNvPr>
          <p:cNvSpPr txBox="1">
            <a:spLocks/>
          </p:cNvSpPr>
          <p:nvPr/>
        </p:nvSpPr>
        <p:spPr>
          <a:xfrm>
            <a:off x="1887449" y="4284437"/>
            <a:ext cx="10304551" cy="2413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900"/>
              </a:spcAft>
            </a:pPr>
            <a:r>
              <a:rPr lang="en-US" sz="1000" b="1" i="1" cap="all" dirty="0">
                <a:solidFill>
                  <a:srgbClr val="1694B2"/>
                </a:solidFill>
                <a:latin typeface="Nunito" panose="00000500000000000000" pitchFamily="2" charset="0"/>
              </a:rPr>
              <a:t>IF YOU’L LIKE TO LEARN ANOTHER ISA…</a:t>
            </a:r>
            <a:endParaRPr lang="en-US" sz="1000" b="1" cap="all" dirty="0">
              <a:solidFill>
                <a:srgbClr val="1694B2"/>
              </a:solidFill>
              <a:latin typeface="Nunito" panose="00000500000000000000" pitchFamily="2" charset="0"/>
            </a:endParaRPr>
          </a:p>
          <a:p>
            <a:pPr algn="l">
              <a:spcAft>
                <a:spcPts val="900"/>
              </a:spcAft>
            </a:pP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Bringing </a:t>
            </a:r>
            <a:r>
              <a:rPr lang="en-US" sz="1800" b="1" cap="all" dirty="0" err="1">
                <a:solidFill>
                  <a:srgbClr val="1694B2"/>
                </a:solidFill>
                <a:latin typeface="Nunito" panose="00000500000000000000" pitchFamily="2" charset="0"/>
              </a:rPr>
              <a:t>utango</a:t>
            </a: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 to </a:t>
            </a:r>
            <a:r>
              <a:rPr lang="en-US" sz="1800" b="1" cap="all" dirty="0" err="1">
                <a:solidFill>
                  <a:srgbClr val="1694B2"/>
                </a:solidFill>
                <a:latin typeface="Nunito" panose="00000500000000000000" pitchFamily="2" charset="0"/>
              </a:rPr>
              <a:t>risc</a:t>
            </a: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-v architectures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The RISC-V architecture is enjoying a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huge hype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at the moment, and the ecosystem is steadily improving and maturing. 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You will explore the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RISC-V hardware isolation infrastructure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to deploy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scaling the hypervisor across the entire low-end ecosystem !</a:t>
            </a:r>
          </a:p>
          <a:p>
            <a:pPr marL="171450" indent="-171450" algn="l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MAIN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  <a:ea typeface="+mn-ea"/>
                <a:cs typeface="+mn-cs"/>
              </a:rPr>
              <a:t>GOAL: </a:t>
            </a: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Study and investigate how the </a:t>
            </a:r>
            <a:r>
              <a:rPr lang="en-US" sz="1000" b="1" dirty="0">
                <a:solidFill>
                  <a:srgbClr val="303B3F"/>
                </a:solidFill>
                <a:latin typeface="Nunito" panose="00000500000000000000" pitchFamily="2" charset="0"/>
              </a:rPr>
              <a:t>RISC-V ISA 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might assist virtualization – i.e. </a:t>
            </a:r>
            <a:r>
              <a:rPr lang="en-US" sz="10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endParaRPr lang="en-US" sz="10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Develop </a:t>
            </a:r>
            <a:r>
              <a:rPr lang="en-US" sz="10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 on a RISC-V-enabled platform</a:t>
            </a:r>
          </a:p>
          <a:p>
            <a:pPr marL="628650" lvl="1" indent="-17145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Conduct a comparative study between the use of </a:t>
            </a:r>
            <a:r>
              <a:rPr lang="en-US" sz="1000" dirty="0" err="1">
                <a:solidFill>
                  <a:srgbClr val="303B3F"/>
                </a:solidFill>
                <a:latin typeface="Nunito" panose="00000500000000000000" pitchFamily="2" charset="0"/>
              </a:rPr>
              <a:t>uTango</a:t>
            </a:r>
            <a:r>
              <a:rPr lang="en-US" sz="1000" dirty="0">
                <a:solidFill>
                  <a:srgbClr val="303B3F"/>
                </a:solidFill>
                <a:latin typeface="Nunito" panose="00000500000000000000" pitchFamily="2" charset="0"/>
              </a:rPr>
              <a:t> on Arm Vs RISC-V architectures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E8D7A-5DBC-47A0-8F07-1684CE8A02AB}"/>
              </a:ext>
            </a:extLst>
          </p:cNvPr>
          <p:cNvSpPr txBox="1"/>
          <p:nvPr/>
        </p:nvSpPr>
        <p:spPr>
          <a:xfrm>
            <a:off x="1128451" y="4445157"/>
            <a:ext cx="75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Nunito" panose="000005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3570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149320-78FA-42F7-8590-956F8EDC4A34}"/>
              </a:ext>
            </a:extLst>
          </p:cNvPr>
          <p:cNvSpPr/>
          <p:nvPr/>
        </p:nvSpPr>
        <p:spPr>
          <a:xfrm>
            <a:off x="0" y="2390662"/>
            <a:ext cx="12192000" cy="2012747"/>
          </a:xfrm>
          <a:prstGeom prst="rect">
            <a:avLst/>
          </a:prstGeom>
          <a:solidFill>
            <a:srgbClr val="8498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390662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B3F"/>
                </a:solidFill>
                <a:latin typeface="Nunito" panose="00000500000000000000" pitchFamily="2" charset="0"/>
              </a:rPr>
              <a:t>THANK</a:t>
            </a:r>
            <a:r>
              <a:rPr lang="en-US" dirty="0">
                <a:solidFill>
                  <a:srgbClr val="1694B2"/>
                </a:solidFill>
                <a:latin typeface="Nunito" panose="00000500000000000000" pitchFamily="2" charset="0"/>
              </a:rPr>
              <a:t>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3200287"/>
            <a:ext cx="121920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8498A0"/>
                </a:solidFill>
                <a:latin typeface="Nunito" panose="00000500000000000000" pitchFamily="2" charset="0"/>
              </a:rPr>
              <a:t>ANY QUESTIONS?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3862274"/>
            <a:ext cx="12192000" cy="390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rgbClr val="8498A0"/>
              </a:solidFill>
              <a:latin typeface="Nunito" panose="00000500000000000000" pitchFamily="2" charset="0"/>
            </a:endParaRPr>
          </a:p>
          <a:p>
            <a:r>
              <a:rPr lang="en-US" sz="1800" dirty="0">
                <a:solidFill>
                  <a:srgbClr val="8498A0"/>
                </a:solidFill>
                <a:latin typeface="Nunito" panose="00000500000000000000" pitchFamily="2" charset="0"/>
              </a:rPr>
              <a:t>daniel.oliveira@dei.uminho.pt</a:t>
            </a:r>
          </a:p>
        </p:txBody>
      </p:sp>
    </p:spTree>
    <p:extLst>
      <p:ext uri="{BB962C8B-B14F-4D97-AF65-F5344CB8AC3E}">
        <p14:creationId xmlns:p14="http://schemas.microsoft.com/office/powerpoint/2010/main" val="21906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s://cdn2.itpro.co.uk/sites/itpro/files/2017/09/internet_of_things_iot.jpg">
            <a:extLst>
              <a:ext uri="{FF2B5EF4-FFF2-40B4-BE49-F238E27FC236}">
                <a16:creationId xmlns:a16="http://schemas.microsoft.com/office/drawing/2014/main" id="{5175256E-A9EC-42AA-B0C4-5AB72D9F7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21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8" r="1518" b="6858"/>
          <a:stretch/>
        </p:blipFill>
        <p:spPr bwMode="auto">
          <a:xfrm>
            <a:off x="-1" y="-1"/>
            <a:ext cx="1219098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IOT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REQUIREMENTS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512923" y="5099595"/>
            <a:ext cx="11166150" cy="1055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As </a:t>
            </a:r>
            <a:r>
              <a:rPr lang="en-US" sz="1800" b="1" dirty="0">
                <a:solidFill>
                  <a:srgbClr val="303B3F"/>
                </a:solidFill>
                <a:latin typeface="Nunito" panose="00000500000000000000" pitchFamily="2" charset="0"/>
              </a:rPr>
              <a:t>IoT devices 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are </a:t>
            </a:r>
            <a:r>
              <a:rPr lang="en-US" sz="1800" b="1" dirty="0">
                <a:solidFill>
                  <a:srgbClr val="303B3F"/>
                </a:solidFill>
                <a:latin typeface="Nunito" panose="00000500000000000000" pitchFamily="2" charset="0"/>
              </a:rPr>
              <a:t>connected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 to the Internet (inherently exposed to an endless number of security threats) and tend to </a:t>
            </a:r>
            <a:r>
              <a:rPr lang="en-US" sz="1800" b="1" dirty="0">
                <a:solidFill>
                  <a:srgbClr val="303B3F"/>
                </a:solidFill>
                <a:latin typeface="Nunito" panose="00000500000000000000" pitchFamily="2" charset="0"/>
              </a:rPr>
              <a:t>consolidate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 multiple</a:t>
            </a:r>
            <a:r>
              <a:rPr lang="en-US" sz="1800" b="1" dirty="0">
                <a:solidFill>
                  <a:srgbClr val="303B3F"/>
                </a:solidFill>
                <a:latin typeface="Nunito" panose="00000500000000000000" pitchFamily="2" charset="0"/>
              </a:rPr>
              <a:t> applications/environments 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originating from different developers and implement an ever-growing number of </a:t>
            </a:r>
            <a:r>
              <a:rPr lang="en-US" sz="1800" b="1" dirty="0">
                <a:solidFill>
                  <a:srgbClr val="1694B2"/>
                </a:solidFill>
                <a:latin typeface="Nunito" panose="00000500000000000000" pitchFamily="2" charset="0"/>
              </a:rPr>
              <a:t>MIXED-CRITICALITY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 features, there is huge pressure for strong isolation to guarantee a </a:t>
            </a:r>
            <a:r>
              <a:rPr lang="en-US" sz="1800" b="1" dirty="0">
                <a:solidFill>
                  <a:srgbClr val="303B3F"/>
                </a:solidFill>
                <a:latin typeface="Nunito" panose="00000500000000000000" pitchFamily="2" charset="0"/>
              </a:rPr>
              <a:t>reliable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800" b="1" dirty="0">
                <a:solidFill>
                  <a:srgbClr val="1694B2"/>
                </a:solidFill>
                <a:latin typeface="Nunito" panose="00000500000000000000" pitchFamily="2" charset="0"/>
              </a:rPr>
              <a:t>SECURE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, and </a:t>
            </a:r>
            <a:r>
              <a:rPr lang="en-US" sz="1800" b="1" dirty="0">
                <a:solidFill>
                  <a:srgbClr val="1694B2"/>
                </a:solidFill>
                <a:latin typeface="Nunito" panose="00000500000000000000" pitchFamily="2" charset="0"/>
              </a:rPr>
              <a:t>PREDICTABLE</a:t>
            </a:r>
            <a:r>
              <a:rPr lang="en-US" sz="1800" dirty="0">
                <a:solidFill>
                  <a:srgbClr val="303B3F"/>
                </a:solidFill>
                <a:latin typeface="Nunito" panose="00000500000000000000" pitchFamily="2" charset="0"/>
              </a:rPr>
              <a:t> infrastructure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0BA494-3482-4214-B38B-312A04BDDC4A}"/>
              </a:ext>
            </a:extLst>
          </p:cNvPr>
          <p:cNvGrpSpPr/>
          <p:nvPr/>
        </p:nvGrpSpPr>
        <p:grpSpPr>
          <a:xfrm>
            <a:off x="-2" y="1306481"/>
            <a:ext cx="12192000" cy="3569830"/>
            <a:chOff x="-2" y="1306481"/>
            <a:chExt cx="12192000" cy="3569830"/>
          </a:xfrm>
        </p:grpSpPr>
        <p:sp>
          <p:nvSpPr>
            <p:cNvPr id="2" name="Rectangle 1"/>
            <p:cNvSpPr/>
            <p:nvPr/>
          </p:nvSpPr>
          <p:spPr>
            <a:xfrm>
              <a:off x="-2" y="2149669"/>
              <a:ext cx="12192000" cy="1828800"/>
            </a:xfrm>
            <a:prstGeom prst="rect">
              <a:avLst/>
            </a:prstGeom>
            <a:solidFill>
              <a:srgbClr val="8498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9114" y="1347571"/>
              <a:ext cx="2886007" cy="3432997"/>
              <a:chOff x="3306389" y="1461871"/>
              <a:chExt cx="2886007" cy="3432997"/>
            </a:xfrm>
          </p:grpSpPr>
          <p:sp>
            <p:nvSpPr>
              <p:cNvPr id="13" name="Isosceles Triangle 12"/>
              <p:cNvSpPr/>
              <p:nvPr/>
            </p:nvSpPr>
            <p:spPr>
              <a:xfrm rot="10800000">
                <a:off x="3306389" y="4087906"/>
                <a:ext cx="467223" cy="43453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4584160">
                <a:off x="5736990" y="1937611"/>
                <a:ext cx="467223" cy="44358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rot="1343562">
                <a:off x="4135811" y="1461871"/>
                <a:ext cx="1324947" cy="3432997"/>
              </a:xfrm>
              <a:prstGeom prst="parallelogram">
                <a:avLst/>
              </a:prstGeom>
              <a:solidFill>
                <a:srgbClr val="8498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214" y="1347571"/>
              <a:ext cx="2886007" cy="3432997"/>
              <a:chOff x="3306389" y="1461871"/>
              <a:chExt cx="2886007" cy="3432997"/>
            </a:xfrm>
          </p:grpSpPr>
          <p:sp>
            <p:nvSpPr>
              <p:cNvPr id="17" name="Isosceles Triangle 16"/>
              <p:cNvSpPr/>
              <p:nvPr/>
            </p:nvSpPr>
            <p:spPr>
              <a:xfrm rot="10800000">
                <a:off x="3306389" y="4087906"/>
                <a:ext cx="467223" cy="43453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4584160">
                <a:off x="5736990" y="1937611"/>
                <a:ext cx="467223" cy="44358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 rot="1343562">
                <a:off x="4135810" y="1461871"/>
                <a:ext cx="1324947" cy="3432997"/>
              </a:xfrm>
              <a:prstGeom prst="parallelogram">
                <a:avLst/>
              </a:prstGeom>
              <a:solidFill>
                <a:srgbClr val="8498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97014" y="1347571"/>
              <a:ext cx="2886007" cy="3432997"/>
              <a:chOff x="3306389" y="1461871"/>
              <a:chExt cx="2886007" cy="3432997"/>
            </a:xfrm>
          </p:grpSpPr>
          <p:sp>
            <p:nvSpPr>
              <p:cNvPr id="21" name="Isosceles Triangle 20"/>
              <p:cNvSpPr/>
              <p:nvPr/>
            </p:nvSpPr>
            <p:spPr>
              <a:xfrm rot="10800000">
                <a:off x="3306389" y="4087906"/>
                <a:ext cx="467223" cy="43453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4584160">
                <a:off x="5736990" y="1937611"/>
                <a:ext cx="467223" cy="44358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1343562">
                <a:off x="4135811" y="1461871"/>
                <a:ext cx="1324947" cy="3432997"/>
              </a:xfrm>
              <a:prstGeom prst="parallelogram">
                <a:avLst/>
              </a:prstGeom>
              <a:solidFill>
                <a:srgbClr val="8498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9214" y="1357096"/>
              <a:ext cx="2886007" cy="3432997"/>
              <a:chOff x="3306389" y="1461871"/>
              <a:chExt cx="2886007" cy="3432997"/>
            </a:xfrm>
          </p:grpSpPr>
          <p:sp>
            <p:nvSpPr>
              <p:cNvPr id="25" name="Isosceles Triangle 24"/>
              <p:cNvSpPr/>
              <p:nvPr/>
            </p:nvSpPr>
            <p:spPr>
              <a:xfrm rot="10800000">
                <a:off x="3306389" y="4087906"/>
                <a:ext cx="467223" cy="43453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4584160">
                <a:off x="5736990" y="1937611"/>
                <a:ext cx="467223" cy="44358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26"/>
              <p:cNvSpPr/>
              <p:nvPr/>
            </p:nvSpPr>
            <p:spPr>
              <a:xfrm rot="1343562">
                <a:off x="4135811" y="1461871"/>
                <a:ext cx="1324947" cy="3432997"/>
              </a:xfrm>
              <a:prstGeom prst="parallelogram">
                <a:avLst/>
              </a:prstGeom>
              <a:solidFill>
                <a:srgbClr val="8498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11889" y="1357096"/>
              <a:ext cx="2886007" cy="3432997"/>
              <a:chOff x="3306389" y="1461871"/>
              <a:chExt cx="2886007" cy="3432997"/>
            </a:xfrm>
          </p:grpSpPr>
          <p:sp>
            <p:nvSpPr>
              <p:cNvPr id="29" name="Isosceles Triangle 28"/>
              <p:cNvSpPr/>
              <p:nvPr/>
            </p:nvSpPr>
            <p:spPr>
              <a:xfrm rot="10800000">
                <a:off x="3306389" y="4087906"/>
                <a:ext cx="467223" cy="43453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4584160">
                <a:off x="5736990" y="1937611"/>
                <a:ext cx="467223" cy="443589"/>
              </a:xfrm>
              <a:prstGeom prst="triangle">
                <a:avLst/>
              </a:prstGeom>
              <a:solidFill>
                <a:srgbClr val="303B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arallelogram 30"/>
              <p:cNvSpPr/>
              <p:nvPr/>
            </p:nvSpPr>
            <p:spPr>
              <a:xfrm rot="1343562">
                <a:off x="4135811" y="1461871"/>
                <a:ext cx="1324947" cy="3432997"/>
              </a:xfrm>
              <a:prstGeom prst="parallelogram">
                <a:avLst/>
              </a:prstGeom>
              <a:solidFill>
                <a:srgbClr val="8498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17884911">
              <a:off x="4281301" y="2806042"/>
              <a:ext cx="3426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dirty="0">
                  <a:solidFill>
                    <a:schemeClr val="bg1"/>
                  </a:solidFill>
                  <a:latin typeface="Nunito" panose="00000500000000000000" pitchFamily="2" charset="0"/>
                </a:rPr>
                <a:t>Security</a:t>
              </a:r>
              <a:endParaRPr lang="en-US" sz="2800" b="1" dirty="0">
                <a:solidFill>
                  <a:schemeClr val="bg1"/>
                </a:solidFill>
                <a:latin typeface="Nunito" panose="00000500000000000000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7884911">
              <a:off x="-262431" y="2843984"/>
              <a:ext cx="3426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dirty="0">
                  <a:solidFill>
                    <a:schemeClr val="bg1"/>
                  </a:solidFill>
                  <a:latin typeface="Nunito" panose="00000500000000000000" pitchFamily="2" charset="0"/>
                </a:rPr>
                <a:t>Connectivity</a:t>
              </a:r>
              <a:endParaRPr lang="en-US" sz="2800" b="1" dirty="0">
                <a:solidFill>
                  <a:schemeClr val="bg1"/>
                </a:solidFill>
                <a:latin typeface="Nunito" panose="000005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7884911">
              <a:off x="2023242" y="2757975"/>
              <a:ext cx="3426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dirty="0">
                  <a:solidFill>
                    <a:schemeClr val="bg1"/>
                  </a:solidFill>
                  <a:latin typeface="Nunito" panose="00000500000000000000" pitchFamily="2" charset="0"/>
                </a:rPr>
                <a:t>Safety</a:t>
              </a:r>
              <a:endParaRPr lang="en-US" sz="2800" b="1" dirty="0">
                <a:solidFill>
                  <a:schemeClr val="bg1"/>
                </a:solidFill>
                <a:latin typeface="Nunito" panose="00000500000000000000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7884911">
              <a:off x="6638006" y="2901598"/>
              <a:ext cx="3426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dirty="0">
                  <a:solidFill>
                    <a:schemeClr val="bg1"/>
                  </a:solidFill>
                  <a:latin typeface="Nunito" panose="00000500000000000000" pitchFamily="2" charset="0"/>
                </a:rPr>
                <a:t>Reliability</a:t>
              </a:r>
              <a:endParaRPr lang="en-US" sz="2800" b="1" dirty="0">
                <a:solidFill>
                  <a:schemeClr val="bg1"/>
                </a:solidFill>
                <a:latin typeface="Nunito" panose="00000500000000000000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7884911">
              <a:off x="8982641" y="2843982"/>
              <a:ext cx="3426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dirty="0">
                  <a:solidFill>
                    <a:schemeClr val="bg1"/>
                  </a:solidFill>
                  <a:latin typeface="Nunito" panose="00000500000000000000" pitchFamily="2" charset="0"/>
                </a:rPr>
                <a:t>Predictability</a:t>
              </a:r>
              <a:endParaRPr lang="en-US" sz="2800" b="1" dirty="0">
                <a:solidFill>
                  <a:schemeClr val="bg1"/>
                </a:solidFill>
                <a:latin typeface="Nunito" panose="00000500000000000000" pitchFamily="2" charset="0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BDF4924B-3E56-4608-8EEC-BF8BCAA0D198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2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86F27C-DD5C-4C84-8128-473F2B0169A8}"/>
              </a:ext>
            </a:extLst>
          </p:cNvPr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DC98814-0445-4B38-9E74-0627606CCF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304D9E-C1D9-49BC-B3B0-50F4472461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pic>
        <p:nvPicPr>
          <p:cNvPr id="1026" name="Picture 2" descr="What Data Centers Can Learn From The Military | Network Computing">
            <a:extLst>
              <a:ext uri="{FF2B5EF4-FFF2-40B4-BE49-F238E27FC236}">
                <a16:creationId xmlns:a16="http://schemas.microsoft.com/office/drawing/2014/main" id="{4784A3CA-C589-48F5-85C3-867EC037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47" y="2495992"/>
            <a:ext cx="38481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4EEAF-3124-4642-97A3-122675A10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372" b="91803" l="3800" r="96028">
                        <a14:foregroundMark x1="38342" y1="7104" x2="58549" y2="5464"/>
                        <a14:foregroundMark x1="72884" y1="4918" x2="86183" y2="7650"/>
                        <a14:foregroundMark x1="86183" y1="7650" x2="92919" y2="7650"/>
                        <a14:foregroundMark x1="96373" y1="13934" x2="95855" y2="20492"/>
                        <a14:foregroundMark x1="45078" y1="5464" x2="52677" y2="5738"/>
                        <a14:foregroundMark x1="48187" y1="4372" x2="51813" y2="4918"/>
                        <a14:foregroundMark x1="16926" y1="16667" x2="19344" y2="45628"/>
                        <a14:foregroundMark x1="5354" y1="18852" x2="6908" y2="39891"/>
                        <a14:foregroundMark x1="6908" y1="39891" x2="6390" y2="44262"/>
                        <a14:foregroundMark x1="4145" y1="29508" x2="4145" y2="13934"/>
                        <a14:foregroundMark x1="10708" y1="11749" x2="29016" y2="13934"/>
                        <a14:foregroundMark x1="25907" y1="24590" x2="26425" y2="45902"/>
                        <a14:foregroundMark x1="26425" y1="45902" x2="16580" y2="59290"/>
                        <a14:foregroundMark x1="16580" y1="59290" x2="6218" y2="48087"/>
                        <a14:foregroundMark x1="6218" y1="48087" x2="6390" y2="42350"/>
                        <a14:foregroundMark x1="17789" y1="74590" x2="30915" y2="71038"/>
                        <a14:foregroundMark x1="30915" y1="71038" x2="59931" y2="72678"/>
                        <a14:foregroundMark x1="59931" y1="72678" x2="71330" y2="71858"/>
                        <a14:foregroundMark x1="74439" y1="73224" x2="88083" y2="75956"/>
                        <a14:foregroundMark x1="88083" y1="75956" x2="79275" y2="92350"/>
                        <a14:foregroundMark x1="79275" y1="92350" x2="12263" y2="90984"/>
                        <a14:foregroundMark x1="12263" y1="90984" x2="18307" y2="73224"/>
                        <a14:foregroundMark x1="18307" y1="73224" x2="18307" y2="73224"/>
                        <a14:foregroundMark x1="86010" y1="73224" x2="93264" y2="90164"/>
                        <a14:foregroundMark x1="93264" y1="90164" x2="79447" y2="91803"/>
                        <a14:foregroundMark x1="24180" y1="29781" x2="17962" y2="29781"/>
                        <a14:foregroundMark x1="37651" y1="7650" x2="40242" y2="57650"/>
                        <a14:foregroundMark x1="49050" y1="9290" x2="47323" y2="57650"/>
                        <a14:foregroundMark x1="57513" y1="7104" x2="57686" y2="52186"/>
                        <a14:foregroundMark x1="60794" y1="9290" x2="61140" y2="53005"/>
                        <a14:foregroundMark x1="73575" y1="8470" x2="72884" y2="54098"/>
                        <a14:foregroundMark x1="79793" y1="14754" x2="81347" y2="52732"/>
                        <a14:foregroundMark x1="87910" y1="18306" x2="88774" y2="58470"/>
                        <a14:foregroundMark x1="93610" y1="26230" x2="92401" y2="59836"/>
                        <a14:foregroundMark x1="95509" y1="37158" x2="95509" y2="58470"/>
                        <a14:foregroundMark x1="95509" y1="58470" x2="95164" y2="59290"/>
                        <a14:foregroundMark x1="22798" y1="34426" x2="9845" y2="33060"/>
                        <a14:foregroundMark x1="9845" y1="33060" x2="25561" y2="37432"/>
                        <a14:foregroundMark x1="7254" y1="36066" x2="13126" y2="37978"/>
                        <a14:backgroundMark x1="32988" y1="8197" x2="34024" y2="59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25" y="2101465"/>
            <a:ext cx="3099854" cy="1959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MIXED-CRITICALITY SYSTEMS </a:t>
            </a:r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&amp;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 VIRTUALIZATION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-2" y="1227438"/>
            <a:ext cx="12192000" cy="4703805"/>
          </a:xfrm>
          <a:prstGeom prst="rect">
            <a:avLst/>
          </a:prstGeom>
          <a:solidFill>
            <a:srgbClr val="303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8498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r="21306"/>
          <a:stretch/>
        </p:blipFill>
        <p:spPr>
          <a:xfrm>
            <a:off x="6900120" y="1033075"/>
            <a:ext cx="5061121" cy="51592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52887" y="1677370"/>
            <a:ext cx="61622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PT" sz="2400" b="1" dirty="0">
                <a:solidFill>
                  <a:schemeClr val="bg1"/>
                </a:solidFill>
                <a:latin typeface="Nunito" panose="00000500000000000000" pitchFamily="2" charset="0"/>
              </a:rPr>
              <a:t>Federated Architectures</a:t>
            </a:r>
            <a:endParaRPr lang="en-US" sz="2400" b="1" dirty="0">
              <a:solidFill>
                <a:schemeClr val="bg1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400" b="1" dirty="0">
                <a:solidFill>
                  <a:schemeClr val="bg1"/>
                </a:solidFill>
                <a:latin typeface="Nunito" panose="00000500000000000000" pitchFamily="2" charset="0"/>
              </a:rPr>
              <a:t>Physical separation of several subsystems spanned across different computing units</a:t>
            </a:r>
            <a:endParaRPr lang="pt-PT" sz="14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751" y="2979804"/>
            <a:ext cx="5305336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PT" sz="2400" b="1" dirty="0">
                <a:solidFill>
                  <a:schemeClr val="bg1"/>
                </a:solidFill>
                <a:latin typeface="Nunito" panose="00000500000000000000" pitchFamily="2" charset="0"/>
              </a:rPr>
              <a:t>SWAP-C</a:t>
            </a:r>
            <a:endParaRPr lang="en-US" sz="2400" b="1" dirty="0">
              <a:solidFill>
                <a:schemeClr val="bg1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400" b="1" dirty="0">
                <a:solidFill>
                  <a:schemeClr val="bg1"/>
                </a:solidFill>
                <a:latin typeface="Nunito" panose="00000500000000000000" pitchFamily="2" charset="0"/>
              </a:rPr>
              <a:t>Federated architectures are becoming impractical, due to size, weight, power, and cost requirements</a:t>
            </a:r>
            <a:endParaRPr lang="pt-PT" sz="14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5647" y="4284919"/>
            <a:ext cx="496952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PT" sz="2400" b="1" dirty="0">
                <a:solidFill>
                  <a:schemeClr val="bg1"/>
                </a:solidFill>
                <a:latin typeface="Nunito" panose="00000500000000000000" pitchFamily="2" charset="0"/>
              </a:rPr>
              <a:t>Virtualization Technology</a:t>
            </a:r>
            <a:endParaRPr lang="en-US" sz="2400" b="1" dirty="0">
              <a:solidFill>
                <a:schemeClr val="bg1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400" b="1" dirty="0">
                <a:solidFill>
                  <a:schemeClr val="bg1"/>
                </a:solidFill>
                <a:latin typeface="Nunito" panose="00000500000000000000" pitchFamily="2" charset="0"/>
              </a:rPr>
              <a:t>Virtualization is a key-enabling technology for workload consolidation, separation, and cost-effective</a:t>
            </a:r>
            <a:endParaRPr lang="pt-PT" sz="14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486A44-57D7-4DCE-92FA-B9CF25063AFC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3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2687E1-B594-4480-B4D8-F5BF5A35F168}"/>
              </a:ext>
            </a:extLst>
          </p:cNvPr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07564F-1EF9-467C-91D9-E967D5099E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1DC24F-381A-4B7D-B1E3-3F610342E4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49FAFBC-6E8B-49F6-BBC7-CFDE81BA228D}"/>
              </a:ext>
            </a:extLst>
          </p:cNvPr>
          <p:cNvSpPr/>
          <p:nvPr/>
        </p:nvSpPr>
        <p:spPr bwMode="auto">
          <a:xfrm rot="5400000">
            <a:off x="258356" y="1905923"/>
            <a:ext cx="838202" cy="550863"/>
          </a:xfrm>
          <a:prstGeom prst="triangle">
            <a:avLst>
              <a:gd name="adj" fmla="val 49348"/>
            </a:avLst>
          </a:prstGeom>
          <a:solidFill>
            <a:srgbClr val="849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8F78E68-8194-4333-BE6A-5C40A42F6CCA}"/>
              </a:ext>
            </a:extLst>
          </p:cNvPr>
          <p:cNvSpPr/>
          <p:nvPr/>
        </p:nvSpPr>
        <p:spPr bwMode="auto">
          <a:xfrm rot="5400000">
            <a:off x="809218" y="3320676"/>
            <a:ext cx="838202" cy="550863"/>
          </a:xfrm>
          <a:prstGeom prst="triangle">
            <a:avLst>
              <a:gd name="adj" fmla="val 49348"/>
            </a:avLst>
          </a:prstGeom>
          <a:solidFill>
            <a:srgbClr val="849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7633D13-31A9-4367-97A1-FCD0646AF260}"/>
              </a:ext>
            </a:extLst>
          </p:cNvPr>
          <p:cNvSpPr/>
          <p:nvPr/>
        </p:nvSpPr>
        <p:spPr bwMode="auto">
          <a:xfrm rot="5400000">
            <a:off x="1360082" y="4621194"/>
            <a:ext cx="838202" cy="550863"/>
          </a:xfrm>
          <a:prstGeom prst="triangle">
            <a:avLst>
              <a:gd name="adj" fmla="val 49348"/>
            </a:avLst>
          </a:prstGeom>
          <a:solidFill>
            <a:srgbClr val="849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CEDDE2-ABE4-4F04-8BFD-DDA47FA40788}"/>
              </a:ext>
            </a:extLst>
          </p:cNvPr>
          <p:cNvCxnSpPr>
            <a:cxnSpLocks/>
          </p:cNvCxnSpPr>
          <p:nvPr/>
        </p:nvCxnSpPr>
        <p:spPr>
          <a:xfrm>
            <a:off x="0" y="3410522"/>
            <a:ext cx="2843717" cy="0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VIRTUALIZATION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KEY POINTS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4</a:t>
            </a:fld>
            <a:endParaRPr lang="en-US" sz="120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en-US" sz="1600" b="1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04779" y="1169019"/>
            <a:ext cx="2567486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Traditional software-based embedded virtualization systems imposes several (sometimes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) trade-offs between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performance, predictability, design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costs…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E01DBC-55DB-4C3F-BE9E-4660400DB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5595E056-4CFD-4B7B-A7FA-BBE121BAB80E}"/>
              </a:ext>
            </a:extLst>
          </p:cNvPr>
          <p:cNvSpPr txBox="1">
            <a:spLocks/>
          </p:cNvSpPr>
          <p:nvPr/>
        </p:nvSpPr>
        <p:spPr>
          <a:xfrm>
            <a:off x="104779" y="4350841"/>
            <a:ext cx="2607962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Sometimes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why?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In real-time workloads were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PREDICTABILITY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a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MUST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these typical solutions can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not cope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with those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strict timing requirements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A9257-EB70-4E0A-8545-6B76AF50B7B1}"/>
              </a:ext>
            </a:extLst>
          </p:cNvPr>
          <p:cNvGrpSpPr/>
          <p:nvPr/>
        </p:nvGrpSpPr>
        <p:grpSpPr>
          <a:xfrm>
            <a:off x="394292" y="2486471"/>
            <a:ext cx="1776143" cy="1549696"/>
            <a:chOff x="864671" y="2486471"/>
            <a:chExt cx="1776143" cy="1549696"/>
          </a:xfrm>
        </p:grpSpPr>
        <p:sp>
          <p:nvSpPr>
            <p:cNvPr id="7" name="Rectangle 6"/>
            <p:cNvSpPr/>
            <p:nvPr/>
          </p:nvSpPr>
          <p:spPr>
            <a:xfrm rot="18900000">
              <a:off x="1152115" y="2801727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cxnSpLocks/>
            </p:cNvCxnSpPr>
            <p:nvPr/>
          </p:nvCxnSpPr>
          <p:spPr>
            <a:xfrm flipH="1">
              <a:off x="864671" y="2497634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04758" y="3184667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#1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4F43CD-C3B0-4124-9226-3147C062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86" y="2486471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B74A14-B84A-41CD-84A2-2A28FE7570A3}"/>
              </a:ext>
            </a:extLst>
          </p:cNvPr>
          <p:cNvCxnSpPr>
            <a:cxnSpLocks/>
          </p:cNvCxnSpPr>
          <p:nvPr/>
        </p:nvCxnSpPr>
        <p:spPr>
          <a:xfrm>
            <a:off x="2843717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341DBF74-C9FE-4D75-86FD-C612D00C5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CEDDE2-ABE4-4F04-8BFD-DDA47FA40788}"/>
              </a:ext>
            </a:extLst>
          </p:cNvPr>
          <p:cNvCxnSpPr>
            <a:cxnSpLocks/>
          </p:cNvCxnSpPr>
          <p:nvPr/>
        </p:nvCxnSpPr>
        <p:spPr>
          <a:xfrm>
            <a:off x="0" y="3410522"/>
            <a:ext cx="5951579" cy="0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VIRTUALIZATION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KEY POINTS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5</a:t>
            </a:fld>
            <a:endParaRPr lang="en-US" sz="120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en-US" sz="1600" b="1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04779" y="1169019"/>
            <a:ext cx="2567486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Traditional software-based embedded virtualization systems imposes several (sometimes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) trade-offs between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performance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and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design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costs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2960729" y="4326112"/>
            <a:ext cx="2876871" cy="730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Given the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preeminence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of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processors in the embedded market,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 VE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gained a particular attention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E01DBC-55DB-4C3F-BE9E-4660400DB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5595E056-4CFD-4B7B-A7FA-BBE121BAB80E}"/>
              </a:ext>
            </a:extLst>
          </p:cNvPr>
          <p:cNvSpPr txBox="1">
            <a:spLocks/>
          </p:cNvSpPr>
          <p:nvPr/>
        </p:nvSpPr>
        <p:spPr>
          <a:xfrm>
            <a:off x="104779" y="4350841"/>
            <a:ext cx="2607962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Sometimes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why?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In real-time workloads were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PREDICTABILITY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a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MUST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these typical solutions can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not cope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with those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strict timing requirements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856AEBD-A02B-40C5-AB3B-32E3FFBE7318}"/>
              </a:ext>
            </a:extLst>
          </p:cNvPr>
          <p:cNvSpPr txBox="1">
            <a:spLocks/>
          </p:cNvSpPr>
          <p:nvPr/>
        </p:nvSpPr>
        <p:spPr>
          <a:xfrm>
            <a:off x="2974694" y="1169019"/>
            <a:ext cx="2862909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The industry and academia developed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hardware-based mechanisms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to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assist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virtualization with significant performance advantages and proven scalability (e.g. Arm VE, Intel VT) 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A9257-EB70-4E0A-8545-6B76AF50B7B1}"/>
              </a:ext>
            </a:extLst>
          </p:cNvPr>
          <p:cNvGrpSpPr/>
          <p:nvPr/>
        </p:nvGrpSpPr>
        <p:grpSpPr>
          <a:xfrm>
            <a:off x="394292" y="2486471"/>
            <a:ext cx="1776143" cy="1549696"/>
            <a:chOff x="864671" y="2486471"/>
            <a:chExt cx="1776143" cy="1549696"/>
          </a:xfrm>
        </p:grpSpPr>
        <p:sp>
          <p:nvSpPr>
            <p:cNvPr id="7" name="Rectangle 6"/>
            <p:cNvSpPr/>
            <p:nvPr/>
          </p:nvSpPr>
          <p:spPr>
            <a:xfrm rot="18900000">
              <a:off x="1152115" y="2801727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cxnSpLocks/>
            </p:cNvCxnSpPr>
            <p:nvPr/>
          </p:nvCxnSpPr>
          <p:spPr>
            <a:xfrm flipH="1">
              <a:off x="864671" y="2497634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04758" y="3184667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#1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4F43CD-C3B0-4124-9226-3147C062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86" y="2486471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09EC380-D9B8-4EDE-B898-10574A3B926C}"/>
              </a:ext>
            </a:extLst>
          </p:cNvPr>
          <p:cNvGrpSpPr/>
          <p:nvPr/>
        </p:nvGrpSpPr>
        <p:grpSpPr>
          <a:xfrm rot="10800000">
            <a:off x="3511779" y="2757526"/>
            <a:ext cx="1766618" cy="1549696"/>
            <a:chOff x="6389820" y="2502445"/>
            <a:chExt cx="1766618" cy="15496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30A40A-F517-48B2-8F24-D1405DBF416E}"/>
                </a:ext>
              </a:extLst>
            </p:cNvPr>
            <p:cNvSpPr/>
            <p:nvPr/>
          </p:nvSpPr>
          <p:spPr>
            <a:xfrm rot="18900000">
              <a:off x="6667739" y="2817701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3D1BFE-88E3-4FAA-B45F-FF427EE93D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89820" y="2518419"/>
              <a:ext cx="894318" cy="908866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4C5315-8548-43EA-9B55-720F58C39F67}"/>
                </a:ext>
              </a:extLst>
            </p:cNvPr>
            <p:cNvSpPr txBox="1"/>
            <p:nvPr/>
          </p:nvSpPr>
          <p:spPr>
            <a:xfrm rot="10800000">
              <a:off x="6685475" y="3323814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#2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F5006E-C16F-4238-B0E6-9526398A509D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10" y="2502445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B74A14-B84A-41CD-84A2-2A28FE7570A3}"/>
              </a:ext>
            </a:extLst>
          </p:cNvPr>
          <p:cNvCxnSpPr>
            <a:cxnSpLocks/>
          </p:cNvCxnSpPr>
          <p:nvPr/>
        </p:nvCxnSpPr>
        <p:spPr>
          <a:xfrm>
            <a:off x="2843717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8539E-1509-461A-BC68-7FD7110C15F1}"/>
              </a:ext>
            </a:extLst>
          </p:cNvPr>
          <p:cNvCxnSpPr>
            <a:cxnSpLocks/>
          </p:cNvCxnSpPr>
          <p:nvPr/>
        </p:nvCxnSpPr>
        <p:spPr>
          <a:xfrm>
            <a:off x="5951579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341DBF74-C9FE-4D75-86FD-C612D00C5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CEDDE2-ABE4-4F04-8BFD-DDA47FA40788}"/>
              </a:ext>
            </a:extLst>
          </p:cNvPr>
          <p:cNvCxnSpPr>
            <a:cxnSpLocks/>
          </p:cNvCxnSpPr>
          <p:nvPr/>
        </p:nvCxnSpPr>
        <p:spPr>
          <a:xfrm>
            <a:off x="0" y="3410522"/>
            <a:ext cx="9249243" cy="0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VIRTUALIZATION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KEY POINTS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6</a:t>
            </a:fld>
            <a:endParaRPr lang="en-US" sz="120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en-US" sz="1600" b="1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04779" y="1169019"/>
            <a:ext cx="2567486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Traditional software-based embedded virtualization systems imposes several (sometimes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) trade-offs between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performance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and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design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costs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2960729" y="4326112"/>
            <a:ext cx="2876871" cy="730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Given the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preeminence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of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processors in the embedded market,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 VE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gained a particular attention 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6065556" y="1165878"/>
            <a:ext cx="3069697" cy="1083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Arm VE-based processors are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highly priced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and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not spanned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across all Arm processors families (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and totally no existent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in the M family – MCUs)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E01DBC-55DB-4C3F-BE9E-4660400DB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5595E056-4CFD-4B7B-A7FA-BBE121BAB80E}"/>
              </a:ext>
            </a:extLst>
          </p:cNvPr>
          <p:cNvSpPr txBox="1">
            <a:spLocks/>
          </p:cNvSpPr>
          <p:nvPr/>
        </p:nvSpPr>
        <p:spPr>
          <a:xfrm>
            <a:off x="104779" y="4350841"/>
            <a:ext cx="2607962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Sometimes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why?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In real-time workloads were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PREDICTABILITY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a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MUST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these typical solutions can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not cope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with those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strict timing requirements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856AEBD-A02B-40C5-AB3B-32E3FFBE7318}"/>
              </a:ext>
            </a:extLst>
          </p:cNvPr>
          <p:cNvSpPr txBox="1">
            <a:spLocks/>
          </p:cNvSpPr>
          <p:nvPr/>
        </p:nvSpPr>
        <p:spPr>
          <a:xfrm>
            <a:off x="2974694" y="1169019"/>
            <a:ext cx="2862909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The industry and academia developed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hardware-based mechanisms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to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assist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virtualization with significant performance advantages and proven scalability (e.g. Arm VE, Intel VT)  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57400BF-D09B-46D1-80D5-E060458B9A5C}"/>
              </a:ext>
            </a:extLst>
          </p:cNvPr>
          <p:cNvSpPr txBox="1">
            <a:spLocks/>
          </p:cNvSpPr>
          <p:nvPr/>
        </p:nvSpPr>
        <p:spPr>
          <a:xfrm>
            <a:off x="6065556" y="4326112"/>
            <a:ext cx="3069697" cy="730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Arm 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a hardware security-oriented technology  capable of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providing strong isolation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emerges as a solution to also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assist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virtualization systems (e.g. notable systems: (L)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TZVisor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uRTZVisor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SafeG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).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spanned across major processors families: A and M.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A9257-EB70-4E0A-8545-6B76AF50B7B1}"/>
              </a:ext>
            </a:extLst>
          </p:cNvPr>
          <p:cNvGrpSpPr/>
          <p:nvPr/>
        </p:nvGrpSpPr>
        <p:grpSpPr>
          <a:xfrm>
            <a:off x="394292" y="2486471"/>
            <a:ext cx="1776143" cy="1549696"/>
            <a:chOff x="864671" y="2486471"/>
            <a:chExt cx="1776143" cy="1549696"/>
          </a:xfrm>
        </p:grpSpPr>
        <p:sp>
          <p:nvSpPr>
            <p:cNvPr id="7" name="Rectangle 6"/>
            <p:cNvSpPr/>
            <p:nvPr/>
          </p:nvSpPr>
          <p:spPr>
            <a:xfrm rot="18900000">
              <a:off x="1152115" y="2801727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cxnSpLocks/>
            </p:cNvCxnSpPr>
            <p:nvPr/>
          </p:nvCxnSpPr>
          <p:spPr>
            <a:xfrm flipH="1">
              <a:off x="864671" y="2497634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04758" y="3184667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#1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4F43CD-C3B0-4124-9226-3147C062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86" y="2486471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27988-80D6-4E69-8D24-70981F6C1CBA}"/>
              </a:ext>
            </a:extLst>
          </p:cNvPr>
          <p:cNvGrpSpPr/>
          <p:nvPr/>
        </p:nvGrpSpPr>
        <p:grpSpPr>
          <a:xfrm>
            <a:off x="6646995" y="2502445"/>
            <a:ext cx="1776143" cy="1549696"/>
            <a:chOff x="6380295" y="2502445"/>
            <a:chExt cx="1776143" cy="154969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056B0F-1867-4D10-9E9E-975B97A47186}"/>
                </a:ext>
              </a:extLst>
            </p:cNvPr>
            <p:cNvSpPr/>
            <p:nvPr/>
          </p:nvSpPr>
          <p:spPr>
            <a:xfrm rot="18900000">
              <a:off x="6667739" y="2817701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C642BA-CA8A-4627-B088-ED0FA5894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0295" y="2513608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DD2C41-3BA2-4194-B06C-D2E68FC5F6F0}"/>
                </a:ext>
              </a:extLst>
            </p:cNvPr>
            <p:cNvSpPr txBox="1"/>
            <p:nvPr/>
          </p:nvSpPr>
          <p:spPr>
            <a:xfrm>
              <a:off x="6720382" y="3200641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#3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5C209-AB58-4CC9-976B-D4BC276AE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10" y="2502445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09EC380-D9B8-4EDE-B898-10574A3B926C}"/>
              </a:ext>
            </a:extLst>
          </p:cNvPr>
          <p:cNvGrpSpPr/>
          <p:nvPr/>
        </p:nvGrpSpPr>
        <p:grpSpPr>
          <a:xfrm rot="10800000">
            <a:off x="3511779" y="2757526"/>
            <a:ext cx="1766618" cy="1549696"/>
            <a:chOff x="6389820" y="2502445"/>
            <a:chExt cx="1766618" cy="15496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30A40A-F517-48B2-8F24-D1405DBF416E}"/>
                </a:ext>
              </a:extLst>
            </p:cNvPr>
            <p:cNvSpPr/>
            <p:nvPr/>
          </p:nvSpPr>
          <p:spPr>
            <a:xfrm rot="18900000">
              <a:off x="6667739" y="2817701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3D1BFE-88E3-4FAA-B45F-FF427EE93D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89820" y="2518419"/>
              <a:ext cx="894318" cy="908866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4C5315-8548-43EA-9B55-720F58C39F67}"/>
                </a:ext>
              </a:extLst>
            </p:cNvPr>
            <p:cNvSpPr txBox="1"/>
            <p:nvPr/>
          </p:nvSpPr>
          <p:spPr>
            <a:xfrm rot="10800000">
              <a:off x="6685475" y="3323814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#2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F5006E-C16F-4238-B0E6-9526398A509D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10" y="2502445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B74A14-B84A-41CD-84A2-2A28FE7570A3}"/>
              </a:ext>
            </a:extLst>
          </p:cNvPr>
          <p:cNvCxnSpPr>
            <a:cxnSpLocks/>
          </p:cNvCxnSpPr>
          <p:nvPr/>
        </p:nvCxnSpPr>
        <p:spPr>
          <a:xfrm>
            <a:off x="2843717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8539E-1509-461A-BC68-7FD7110C15F1}"/>
              </a:ext>
            </a:extLst>
          </p:cNvPr>
          <p:cNvCxnSpPr>
            <a:cxnSpLocks/>
          </p:cNvCxnSpPr>
          <p:nvPr/>
        </p:nvCxnSpPr>
        <p:spPr>
          <a:xfrm>
            <a:off x="5951579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F27212-DEF9-419C-A80D-1BBB59D8B8FC}"/>
              </a:ext>
            </a:extLst>
          </p:cNvPr>
          <p:cNvCxnSpPr>
            <a:cxnSpLocks/>
          </p:cNvCxnSpPr>
          <p:nvPr/>
        </p:nvCxnSpPr>
        <p:spPr>
          <a:xfrm>
            <a:off x="9249243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341DBF74-C9FE-4D75-86FD-C612D00C5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3074" name="Picture 2" descr="Introducing the Arm Cortex-A32 - Processors blog - Processors ...">
            <a:extLst>
              <a:ext uri="{FF2B5EF4-FFF2-40B4-BE49-F238E27FC236}">
                <a16:creationId xmlns:a16="http://schemas.microsoft.com/office/drawing/2014/main" id="{27A16334-89A2-4D3B-8B19-E6B61CA6D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04"/>
          <a:stretch/>
        </p:blipFill>
        <p:spPr bwMode="auto">
          <a:xfrm>
            <a:off x="9881975" y="1165878"/>
            <a:ext cx="1607484" cy="221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roducing the Arm Cortex-A32 - Processors blog - Processors ...">
            <a:extLst>
              <a:ext uri="{FF2B5EF4-FFF2-40B4-BE49-F238E27FC236}">
                <a16:creationId xmlns:a16="http://schemas.microsoft.com/office/drawing/2014/main" id="{3B7C9ACC-EFAE-4B0E-A475-C6CB4D7A9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6"/>
          <a:stretch/>
        </p:blipFill>
        <p:spPr bwMode="auto">
          <a:xfrm>
            <a:off x="9816068" y="3628634"/>
            <a:ext cx="1602952" cy="22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2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CEDDE2-ABE4-4F04-8BFD-DDA47FA40788}"/>
              </a:ext>
            </a:extLst>
          </p:cNvPr>
          <p:cNvCxnSpPr>
            <a:cxnSpLocks/>
          </p:cNvCxnSpPr>
          <p:nvPr/>
        </p:nvCxnSpPr>
        <p:spPr>
          <a:xfrm>
            <a:off x="0" y="3410522"/>
            <a:ext cx="9249243" cy="0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VIRTUALIZATION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KEY POINTS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7</a:t>
            </a:fld>
            <a:endParaRPr lang="en-US" sz="120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en-US" sz="1600" b="1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04779" y="1169019"/>
            <a:ext cx="2567486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Traditional software-based embedded virtualization systems imposes several (sometimes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) trade-offs between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performance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and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design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costs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2960729" y="4326112"/>
            <a:ext cx="2876871" cy="730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Given the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preeminence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of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processors in the embedded market,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 VE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gained a particular attention 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6065556" y="1165878"/>
            <a:ext cx="3069697" cy="1083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Arm VE-based processors are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highly priced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and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not spanned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across all Arm processors families (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and totally no existent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in the M family – MCUs)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E01DBC-55DB-4C3F-BE9E-4660400DB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5595E056-4CFD-4B7B-A7FA-BBE121BAB80E}"/>
              </a:ext>
            </a:extLst>
          </p:cNvPr>
          <p:cNvSpPr txBox="1">
            <a:spLocks/>
          </p:cNvSpPr>
          <p:nvPr/>
        </p:nvSpPr>
        <p:spPr>
          <a:xfrm>
            <a:off x="104779" y="4350841"/>
            <a:ext cx="2607962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Sometimes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why?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In real-time workloads were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PREDICTABILITY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a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MUST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these typical solutions can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not cope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with those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strict timing requirements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856AEBD-A02B-40C5-AB3B-32E3FFBE7318}"/>
              </a:ext>
            </a:extLst>
          </p:cNvPr>
          <p:cNvSpPr txBox="1">
            <a:spLocks/>
          </p:cNvSpPr>
          <p:nvPr/>
        </p:nvSpPr>
        <p:spPr>
          <a:xfrm>
            <a:off x="2974694" y="1169019"/>
            <a:ext cx="2862909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The industry and academia developed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hardware-based mechanisms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to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assist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virtualization with significant performance advantages and proven scalability (e.g. Arm VE, Intel VT)  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57400BF-D09B-46D1-80D5-E060458B9A5C}"/>
              </a:ext>
            </a:extLst>
          </p:cNvPr>
          <p:cNvSpPr txBox="1">
            <a:spLocks/>
          </p:cNvSpPr>
          <p:nvPr/>
        </p:nvSpPr>
        <p:spPr>
          <a:xfrm>
            <a:off x="6065556" y="4326112"/>
            <a:ext cx="3069697" cy="730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Arm 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a hardware security-oriented technology  capable of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providing strong isolation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emerges as a solution to also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assist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virtualization systems (e.g. notable systems: (L)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TZVisor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uRTZVisor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SafeG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).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spanned across major processors families: A and M.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A9257-EB70-4E0A-8545-6B76AF50B7B1}"/>
              </a:ext>
            </a:extLst>
          </p:cNvPr>
          <p:cNvGrpSpPr/>
          <p:nvPr/>
        </p:nvGrpSpPr>
        <p:grpSpPr>
          <a:xfrm>
            <a:off x="394292" y="2486471"/>
            <a:ext cx="1776143" cy="1549696"/>
            <a:chOff x="864671" y="2486471"/>
            <a:chExt cx="1776143" cy="1549696"/>
          </a:xfrm>
        </p:grpSpPr>
        <p:sp>
          <p:nvSpPr>
            <p:cNvPr id="7" name="Rectangle 6"/>
            <p:cNvSpPr/>
            <p:nvPr/>
          </p:nvSpPr>
          <p:spPr>
            <a:xfrm rot="18900000">
              <a:off x="1152115" y="2801727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cxnSpLocks/>
            </p:cNvCxnSpPr>
            <p:nvPr/>
          </p:nvCxnSpPr>
          <p:spPr>
            <a:xfrm flipH="1">
              <a:off x="864671" y="2497634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04758" y="3184667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#1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4F43CD-C3B0-4124-9226-3147C062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86" y="2486471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27988-80D6-4E69-8D24-70981F6C1CBA}"/>
              </a:ext>
            </a:extLst>
          </p:cNvPr>
          <p:cNvGrpSpPr/>
          <p:nvPr/>
        </p:nvGrpSpPr>
        <p:grpSpPr>
          <a:xfrm>
            <a:off x="6646995" y="2502445"/>
            <a:ext cx="1776143" cy="1549696"/>
            <a:chOff x="6380295" y="2502445"/>
            <a:chExt cx="1776143" cy="154969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056B0F-1867-4D10-9E9E-975B97A47186}"/>
                </a:ext>
              </a:extLst>
            </p:cNvPr>
            <p:cNvSpPr/>
            <p:nvPr/>
          </p:nvSpPr>
          <p:spPr>
            <a:xfrm rot="18900000">
              <a:off x="6667739" y="2817701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C642BA-CA8A-4627-B088-ED0FA5894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0295" y="2513608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DD2C41-3BA2-4194-B06C-D2E68FC5F6F0}"/>
                </a:ext>
              </a:extLst>
            </p:cNvPr>
            <p:cNvSpPr txBox="1"/>
            <p:nvPr/>
          </p:nvSpPr>
          <p:spPr>
            <a:xfrm>
              <a:off x="6720382" y="3200641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#3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5C209-AB58-4CC9-976B-D4BC276AE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10" y="2502445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09EC380-D9B8-4EDE-B898-10574A3B926C}"/>
              </a:ext>
            </a:extLst>
          </p:cNvPr>
          <p:cNvGrpSpPr/>
          <p:nvPr/>
        </p:nvGrpSpPr>
        <p:grpSpPr>
          <a:xfrm rot="10800000">
            <a:off x="3511779" y="2757526"/>
            <a:ext cx="1766618" cy="1549696"/>
            <a:chOff x="6389820" y="2502445"/>
            <a:chExt cx="1766618" cy="15496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30A40A-F517-48B2-8F24-D1405DBF416E}"/>
                </a:ext>
              </a:extLst>
            </p:cNvPr>
            <p:cNvSpPr/>
            <p:nvPr/>
          </p:nvSpPr>
          <p:spPr>
            <a:xfrm rot="18900000">
              <a:off x="6667739" y="2817701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3D1BFE-88E3-4FAA-B45F-FF427EE93D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89820" y="2518419"/>
              <a:ext cx="894318" cy="908866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4C5315-8548-43EA-9B55-720F58C39F67}"/>
                </a:ext>
              </a:extLst>
            </p:cNvPr>
            <p:cNvSpPr txBox="1"/>
            <p:nvPr/>
          </p:nvSpPr>
          <p:spPr>
            <a:xfrm rot="10800000">
              <a:off x="6685475" y="3323814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#2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F5006E-C16F-4238-B0E6-9526398A509D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10" y="2502445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B74A14-B84A-41CD-84A2-2A28FE7570A3}"/>
              </a:ext>
            </a:extLst>
          </p:cNvPr>
          <p:cNvCxnSpPr>
            <a:cxnSpLocks/>
          </p:cNvCxnSpPr>
          <p:nvPr/>
        </p:nvCxnSpPr>
        <p:spPr>
          <a:xfrm>
            <a:off x="2843717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8539E-1509-461A-BC68-7FD7110C15F1}"/>
              </a:ext>
            </a:extLst>
          </p:cNvPr>
          <p:cNvCxnSpPr>
            <a:cxnSpLocks/>
          </p:cNvCxnSpPr>
          <p:nvPr/>
        </p:nvCxnSpPr>
        <p:spPr>
          <a:xfrm>
            <a:off x="5951579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F27212-DEF9-419C-A80D-1BBB59D8B8FC}"/>
              </a:ext>
            </a:extLst>
          </p:cNvPr>
          <p:cNvCxnSpPr>
            <a:cxnSpLocks/>
          </p:cNvCxnSpPr>
          <p:nvPr/>
        </p:nvCxnSpPr>
        <p:spPr>
          <a:xfrm>
            <a:off x="9249243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341DBF74-C9FE-4D75-86FD-C612D00C5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BCC8BB-2133-47B5-B865-21BFE8514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98" y="1762619"/>
            <a:ext cx="2525657" cy="1723234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8A1B296-79D0-4AF4-8BAB-64DE7F69BDD3}"/>
              </a:ext>
            </a:extLst>
          </p:cNvPr>
          <p:cNvSpPr txBox="1">
            <a:spLocks/>
          </p:cNvSpPr>
          <p:nvPr/>
        </p:nvSpPr>
        <p:spPr>
          <a:xfrm>
            <a:off x="9564155" y="3679414"/>
            <a:ext cx="2405299" cy="1183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900"/>
              </a:spcAft>
            </a:pP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S. Pinto,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J. Pereira, T. Gomes, A. Tavares, and J. Cabral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, “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LTZVisor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: 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is the Key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,” in 29th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Euromicro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Conference on Real-Time Systems (ECRTS), 2017, pp. 4:1–4:22.</a:t>
            </a:r>
            <a:endParaRPr lang="en-US" sz="900" dirty="0">
              <a:solidFill>
                <a:srgbClr val="303B3F"/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CEDDE2-ABE4-4F04-8BFD-DDA47FA40788}"/>
              </a:ext>
            </a:extLst>
          </p:cNvPr>
          <p:cNvCxnSpPr>
            <a:cxnSpLocks/>
          </p:cNvCxnSpPr>
          <p:nvPr/>
        </p:nvCxnSpPr>
        <p:spPr>
          <a:xfrm>
            <a:off x="0" y="3410522"/>
            <a:ext cx="9249243" cy="0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VIRTUALIZATION </a:t>
            </a:r>
            <a:r>
              <a:rPr lang="en-US" sz="4000" dirty="0">
                <a:solidFill>
                  <a:srgbClr val="1694B2"/>
                </a:solidFill>
                <a:latin typeface="Nunito" panose="00000500000000000000" pitchFamily="2" charset="0"/>
              </a:rPr>
              <a:t>KEY POINTS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8</a:t>
            </a:fld>
            <a:endParaRPr lang="en-US" sz="120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en-US" sz="1600" b="1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04779" y="1169019"/>
            <a:ext cx="2567486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Traditional software-based embedded virtualization systems imposes several (sometimes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) trade-offs between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performance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and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design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costs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2960729" y="4326112"/>
            <a:ext cx="2876871" cy="730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Given the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preeminence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of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processors in the embedded market,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Arm VE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gained a particular attention 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6065556" y="1165878"/>
            <a:ext cx="3069697" cy="1083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Arm VE-based processors are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highly priced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and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not spanned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across all Arm processors families (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and totally no existent 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in the M family – MCUs)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E01DBC-55DB-4C3F-BE9E-4660400DB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5595E056-4CFD-4B7B-A7FA-BBE121BAB80E}"/>
              </a:ext>
            </a:extLst>
          </p:cNvPr>
          <p:cNvSpPr txBox="1">
            <a:spLocks/>
          </p:cNvSpPr>
          <p:nvPr/>
        </p:nvSpPr>
        <p:spPr>
          <a:xfrm>
            <a:off x="104779" y="4350841"/>
            <a:ext cx="2607962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Sometimes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unpracticable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why?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In real-time workloads were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PREDICTABILITY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a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MUST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these typical solutions can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not cope 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with those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 strict timing requirements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856AEBD-A02B-40C5-AB3B-32E3FFBE7318}"/>
              </a:ext>
            </a:extLst>
          </p:cNvPr>
          <p:cNvSpPr txBox="1">
            <a:spLocks/>
          </p:cNvSpPr>
          <p:nvPr/>
        </p:nvSpPr>
        <p:spPr>
          <a:xfrm>
            <a:off x="2974694" y="1169019"/>
            <a:ext cx="2862909" cy="12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The industry and academia developed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hardware-based mechanisms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to </a:t>
            </a:r>
            <a:r>
              <a:rPr lang="en-US" sz="1200" b="1" i="1" dirty="0">
                <a:solidFill>
                  <a:srgbClr val="303B3F"/>
                </a:solidFill>
                <a:latin typeface="Nunito" panose="00000500000000000000" pitchFamily="2" charset="0"/>
              </a:rPr>
              <a:t>assist</a:t>
            </a:r>
            <a:r>
              <a:rPr lang="en-US" sz="1200" i="1" dirty="0">
                <a:solidFill>
                  <a:srgbClr val="303B3F"/>
                </a:solidFill>
                <a:latin typeface="Nunito" panose="00000500000000000000" pitchFamily="2" charset="0"/>
              </a:rPr>
              <a:t> virtualization with significant performance advantages and proven scalability (e.g. Arm VE, Intel VT)  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57400BF-D09B-46D1-80D5-E060458B9A5C}"/>
              </a:ext>
            </a:extLst>
          </p:cNvPr>
          <p:cNvSpPr txBox="1">
            <a:spLocks/>
          </p:cNvSpPr>
          <p:nvPr/>
        </p:nvSpPr>
        <p:spPr>
          <a:xfrm>
            <a:off x="6065556" y="4326112"/>
            <a:ext cx="3069697" cy="730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Arm 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a hardware security-oriented technology  capable of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providing strong isolation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emerges as a solution to also </a:t>
            </a:r>
            <a:r>
              <a:rPr lang="en-US" sz="1200" b="1" dirty="0">
                <a:solidFill>
                  <a:srgbClr val="303B3F"/>
                </a:solidFill>
                <a:latin typeface="Nunito" panose="00000500000000000000" pitchFamily="2" charset="0"/>
              </a:rPr>
              <a:t>assist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virtualization systems (e.g. notable systems: (L)</a:t>
            </a:r>
            <a:r>
              <a:rPr lang="en-US" sz="12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TZVisor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uRTZVisor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,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SafeG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). </a:t>
            </a:r>
            <a:r>
              <a:rPr lang="en-US" sz="1200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200" dirty="0">
                <a:solidFill>
                  <a:srgbClr val="303B3F"/>
                </a:solidFill>
                <a:latin typeface="Nunito" panose="00000500000000000000" pitchFamily="2" charset="0"/>
              </a:rPr>
              <a:t> is spanned across major processors families: A and M. </a:t>
            </a:r>
          </a:p>
          <a:p>
            <a:pPr algn="l"/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A9257-EB70-4E0A-8545-6B76AF50B7B1}"/>
              </a:ext>
            </a:extLst>
          </p:cNvPr>
          <p:cNvGrpSpPr/>
          <p:nvPr/>
        </p:nvGrpSpPr>
        <p:grpSpPr>
          <a:xfrm>
            <a:off x="394292" y="2486471"/>
            <a:ext cx="1776143" cy="1549696"/>
            <a:chOff x="864671" y="2486471"/>
            <a:chExt cx="1776143" cy="1549696"/>
          </a:xfrm>
        </p:grpSpPr>
        <p:sp>
          <p:nvSpPr>
            <p:cNvPr id="7" name="Rectangle 6"/>
            <p:cNvSpPr/>
            <p:nvPr/>
          </p:nvSpPr>
          <p:spPr>
            <a:xfrm rot="18900000">
              <a:off x="1152115" y="2801727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cxnSpLocks/>
            </p:cNvCxnSpPr>
            <p:nvPr/>
          </p:nvCxnSpPr>
          <p:spPr>
            <a:xfrm flipH="1">
              <a:off x="864671" y="2497634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04758" y="3184667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#1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4F43CD-C3B0-4124-9226-3147C062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86" y="2486471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27988-80D6-4E69-8D24-70981F6C1CBA}"/>
              </a:ext>
            </a:extLst>
          </p:cNvPr>
          <p:cNvGrpSpPr/>
          <p:nvPr/>
        </p:nvGrpSpPr>
        <p:grpSpPr>
          <a:xfrm>
            <a:off x="6646995" y="2502445"/>
            <a:ext cx="1776143" cy="1549696"/>
            <a:chOff x="6380295" y="2502445"/>
            <a:chExt cx="1776143" cy="154969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056B0F-1867-4D10-9E9E-975B97A47186}"/>
                </a:ext>
              </a:extLst>
            </p:cNvPr>
            <p:cNvSpPr/>
            <p:nvPr/>
          </p:nvSpPr>
          <p:spPr>
            <a:xfrm rot="18900000">
              <a:off x="6667739" y="2817701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C642BA-CA8A-4627-B088-ED0FA5894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0295" y="2513608"/>
              <a:ext cx="900322" cy="904153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DD2C41-3BA2-4194-B06C-D2E68FC5F6F0}"/>
                </a:ext>
              </a:extLst>
            </p:cNvPr>
            <p:cNvSpPr txBox="1"/>
            <p:nvPr/>
          </p:nvSpPr>
          <p:spPr>
            <a:xfrm>
              <a:off x="6720382" y="3200641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#3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5C209-AB58-4CC9-976B-D4BC276AE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10" y="2502445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09EC380-D9B8-4EDE-B898-10574A3B926C}"/>
              </a:ext>
            </a:extLst>
          </p:cNvPr>
          <p:cNvGrpSpPr/>
          <p:nvPr/>
        </p:nvGrpSpPr>
        <p:grpSpPr>
          <a:xfrm rot="10800000">
            <a:off x="3511779" y="2757526"/>
            <a:ext cx="1766618" cy="1549696"/>
            <a:chOff x="6389820" y="2502445"/>
            <a:chExt cx="1766618" cy="15496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30A40A-F517-48B2-8F24-D1405DBF416E}"/>
                </a:ext>
              </a:extLst>
            </p:cNvPr>
            <p:cNvSpPr/>
            <p:nvPr/>
          </p:nvSpPr>
          <p:spPr>
            <a:xfrm rot="18900000">
              <a:off x="6667739" y="2817701"/>
              <a:ext cx="1232797" cy="1234440"/>
            </a:xfrm>
            <a:prstGeom prst="rect">
              <a:avLst/>
            </a:prstGeom>
            <a:solidFill>
              <a:srgbClr val="849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3D1BFE-88E3-4FAA-B45F-FF427EE93D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89820" y="2518419"/>
              <a:ext cx="894318" cy="908866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4C5315-8548-43EA-9B55-720F58C39F67}"/>
                </a:ext>
              </a:extLst>
            </p:cNvPr>
            <p:cNvSpPr txBox="1"/>
            <p:nvPr/>
          </p:nvSpPr>
          <p:spPr>
            <a:xfrm rot="10800000">
              <a:off x="6685475" y="3323814"/>
              <a:ext cx="11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Nunito" panose="00000500000000000000" pitchFamily="2" charset="0"/>
                </a:rPr>
                <a:t>KP #2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F5006E-C16F-4238-B0E6-9526398A509D}"/>
                </a:ext>
              </a:extLst>
            </p:cNvPr>
            <p:cNvCxnSpPr>
              <a:cxnSpLocks/>
            </p:cNvCxnSpPr>
            <p:nvPr/>
          </p:nvCxnSpPr>
          <p:spPr>
            <a:xfrm>
              <a:off x="7245710" y="2502445"/>
              <a:ext cx="910728" cy="922228"/>
            </a:xfrm>
            <a:prstGeom prst="line">
              <a:avLst/>
            </a:prstGeom>
            <a:ln w="63500">
              <a:solidFill>
                <a:srgbClr val="303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B74A14-B84A-41CD-84A2-2A28FE7570A3}"/>
              </a:ext>
            </a:extLst>
          </p:cNvPr>
          <p:cNvCxnSpPr>
            <a:cxnSpLocks/>
          </p:cNvCxnSpPr>
          <p:nvPr/>
        </p:nvCxnSpPr>
        <p:spPr>
          <a:xfrm>
            <a:off x="2843717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58539E-1509-461A-BC68-7FD7110C15F1}"/>
              </a:ext>
            </a:extLst>
          </p:cNvPr>
          <p:cNvCxnSpPr>
            <a:cxnSpLocks/>
          </p:cNvCxnSpPr>
          <p:nvPr/>
        </p:nvCxnSpPr>
        <p:spPr>
          <a:xfrm>
            <a:off x="5951579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F27212-DEF9-419C-A80D-1BBB59D8B8FC}"/>
              </a:ext>
            </a:extLst>
          </p:cNvPr>
          <p:cNvCxnSpPr>
            <a:cxnSpLocks/>
          </p:cNvCxnSpPr>
          <p:nvPr/>
        </p:nvCxnSpPr>
        <p:spPr>
          <a:xfrm>
            <a:off x="9249243" y="1165878"/>
            <a:ext cx="0" cy="5025372"/>
          </a:xfrm>
          <a:prstGeom prst="line">
            <a:avLst/>
          </a:prstGeom>
          <a:ln w="63500">
            <a:solidFill>
              <a:srgbClr val="303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341DBF74-C9FE-4D75-86FD-C612D00C5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2C63EF1-AD32-4F7B-AC49-DAF624618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860" y="1202983"/>
            <a:ext cx="2250753" cy="19443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98E4EC-D91C-4D6F-94EC-12171D740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645" y="3539195"/>
            <a:ext cx="2250752" cy="2030718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B3C4CBFF-CC0B-4C62-89C3-B67E31BD7D4C}"/>
              </a:ext>
            </a:extLst>
          </p:cNvPr>
          <p:cNvSpPr txBox="1">
            <a:spLocks/>
          </p:cNvSpPr>
          <p:nvPr/>
        </p:nvSpPr>
        <p:spPr>
          <a:xfrm>
            <a:off x="9474791" y="3147300"/>
            <a:ext cx="2574890" cy="433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16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600" b="1" dirty="0">
                <a:solidFill>
                  <a:srgbClr val="303B3F"/>
                </a:solidFill>
                <a:latin typeface="Nunito" panose="00000500000000000000" pitchFamily="2" charset="0"/>
              </a:rPr>
              <a:t> (for Cortex-A)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6338DBA-991A-4A9B-BEAC-C972C8058AD6}"/>
              </a:ext>
            </a:extLst>
          </p:cNvPr>
          <p:cNvSpPr txBox="1">
            <a:spLocks/>
          </p:cNvSpPr>
          <p:nvPr/>
        </p:nvSpPr>
        <p:spPr>
          <a:xfrm>
            <a:off x="9472021" y="5569913"/>
            <a:ext cx="2574890" cy="433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1600" b="1" dirty="0" err="1">
                <a:solidFill>
                  <a:srgbClr val="303B3F"/>
                </a:solidFill>
                <a:latin typeface="Nunito" panose="00000500000000000000" pitchFamily="2" charset="0"/>
              </a:rPr>
              <a:t>TrustZone</a:t>
            </a:r>
            <a:r>
              <a:rPr lang="en-US" sz="1600" b="1" dirty="0">
                <a:solidFill>
                  <a:srgbClr val="303B3F"/>
                </a:solidFill>
                <a:latin typeface="Nunito" panose="00000500000000000000" pitchFamily="2" charset="0"/>
              </a:rPr>
              <a:t> (for Cortex-M)</a:t>
            </a:r>
          </a:p>
        </p:txBody>
      </p:sp>
    </p:spTree>
    <p:extLst>
      <p:ext uri="{BB962C8B-B14F-4D97-AF65-F5344CB8AC3E}">
        <p14:creationId xmlns:p14="http://schemas.microsoft.com/office/powerpoint/2010/main" val="7288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B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910943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D3F3D57-2F5B-4F51-86AC-AFEDE2359D0E}"/>
              </a:ext>
            </a:extLst>
          </p:cNvPr>
          <p:cNvSpPr txBox="1">
            <a:spLocks/>
          </p:cNvSpPr>
          <p:nvPr/>
        </p:nvSpPr>
        <p:spPr>
          <a:xfrm>
            <a:off x="1" y="5029199"/>
            <a:ext cx="12192000" cy="88174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72166B"/>
                </a:solidFill>
                <a:latin typeface="Nunito" panose="00000500000000000000" pitchFamily="2" charset="0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</a:rPr>
              <a:t>PhD Summary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" y="6003472"/>
            <a:ext cx="12192000" cy="257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>
                <a:solidFill>
                  <a:srgbClr val="8498A0"/>
                </a:solidFill>
                <a:latin typeface="Nunito" panose="00000500000000000000" pitchFamily="2" charset="0"/>
              </a:rPr>
              <a:t>Main goals, presenting </a:t>
            </a:r>
            <a:r>
              <a:rPr lang="en-US" sz="1400" b="1" dirty="0" err="1">
                <a:solidFill>
                  <a:srgbClr val="8498A0"/>
                </a:solidFill>
                <a:latin typeface="Nunito" panose="00000500000000000000" pitchFamily="2" charset="0"/>
              </a:rPr>
              <a:t>uTango</a:t>
            </a:r>
            <a:r>
              <a:rPr lang="en-US" sz="1400" b="1" dirty="0">
                <a:solidFill>
                  <a:srgbClr val="8498A0"/>
                </a:solidFill>
                <a:latin typeface="Nunito" panose="00000500000000000000" pitchFamily="2" charset="0"/>
              </a:rPr>
              <a:t> architecture, and roadmap</a:t>
            </a:r>
          </a:p>
        </p:txBody>
      </p:sp>
    </p:spTree>
    <p:extLst>
      <p:ext uri="{BB962C8B-B14F-4D97-AF65-F5344CB8AC3E}">
        <p14:creationId xmlns:p14="http://schemas.microsoft.com/office/powerpoint/2010/main" val="296063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2355</Words>
  <Application>Microsoft Office PowerPoint</Application>
  <PresentationFormat>Widescreen</PresentationFormat>
  <Paragraphs>203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Nunito</vt:lpstr>
      <vt:lpstr>Office Theme</vt:lpstr>
      <vt:lpstr>Handling  Mixed-Criticality Systems  on  Low-end and Low-power IoT Devices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Daniel Oliveira</cp:lastModifiedBy>
  <cp:revision>208</cp:revision>
  <dcterms:created xsi:type="dcterms:W3CDTF">2019-02-04T10:47:33Z</dcterms:created>
  <dcterms:modified xsi:type="dcterms:W3CDTF">2021-06-29T18:14:41Z</dcterms:modified>
</cp:coreProperties>
</file>