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392" r:id="rId4"/>
    <p:sldId id="393" r:id="rId5"/>
    <p:sldId id="394" r:id="rId6"/>
    <p:sldId id="396" r:id="rId7"/>
    <p:sldId id="397" r:id="rId8"/>
    <p:sldId id="333" r:id="rId9"/>
    <p:sldId id="331" r:id="rId10"/>
    <p:sldId id="334" r:id="rId11"/>
    <p:sldId id="336" r:id="rId12"/>
    <p:sldId id="39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8A0"/>
    <a:srgbClr val="303B3F"/>
    <a:srgbClr val="F2F2F2"/>
    <a:srgbClr val="1694B2"/>
    <a:srgbClr val="3E9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0819" autoAdjust="0"/>
  </p:normalViewPr>
  <p:slideViewPr>
    <p:cSldViewPr snapToGrid="0">
      <p:cViewPr varScale="1">
        <p:scale>
          <a:sx n="92" d="100"/>
          <a:sy n="92" d="100"/>
        </p:scale>
        <p:origin x="14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2F4A-3511-4C7E-808D-F294664AD51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3F6D-8031-40C0-A2FB-D186F4C20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Cloud systems has powerful CPUs, GPUs, and ASICs.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cloud is delegated to model updates.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novel paradigm aims at addressing the stringent requirements for real-time decision, alleviating the network congestion, and minimizing the energy consumption. Furthermore, it enables the deployment of IoT intelligent-applications in regions with an unreliable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Integrity of the decision can be compromised by adversarial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The acceptance and sustainable development and application of AI depends on the ability to understand, verify and explain the functioning, actions and decisions of AI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3F6D-8031-40C0-A2FB-D186F4C20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A5E-5DFA-4DA4-8FFD-F11AB257444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6ABE-0489-4535-B5C3-E02F9D7541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C5BEB0-A1FB-417B-8EF7-42D555C3E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9414"/>
            <a:ext cx="5997146" cy="3001286"/>
          </a:xfrm>
        </p:spPr>
        <p:txBody>
          <a:bodyPr wrap="square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rgbClr val="1694B2"/>
                </a:solidFill>
                <a:latin typeface="Nunito" panose="00000500000000000000" pitchFamily="2" charset="0"/>
              </a:rPr>
              <a:t>Trustable Machine Learning Development for Edge Devices 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 rot="21015464">
            <a:off x="475663" y="3382287"/>
            <a:ext cx="594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000" b="1" dirty="0">
                <a:solidFill>
                  <a:schemeClr val="bg1"/>
                </a:solidFill>
                <a:latin typeface="Nunito" panose="00000500000000000000" pitchFamily="2" charset="0"/>
              </a:rPr>
              <a:t>ESRG</a:t>
            </a:r>
            <a:r>
              <a:rPr lang="pt-PT" sz="3600" b="1" dirty="0">
                <a:solidFill>
                  <a:schemeClr val="bg1"/>
                </a:solidFill>
                <a:latin typeface="Nunito" panose="00000500000000000000" pitchFamily="2" charset="0"/>
              </a:rPr>
              <a:t>v3</a:t>
            </a:r>
            <a:endParaRPr lang="en-US" sz="36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6133" cy="6858000"/>
          </a:xfrm>
          <a:prstGeom prst="rect">
            <a:avLst/>
          </a:prstGeom>
        </p:spPr>
      </p:pic>
      <p:pic>
        <p:nvPicPr>
          <p:cNvPr id="14" name="Picture 2" descr="http://minho.com.br/src/uploads/2017/11/11082_744670288942563_7706005234372126147_n.jpg">
            <a:extLst>
              <a:ext uri="{FF2B5EF4-FFF2-40B4-BE49-F238E27FC236}">
                <a16:creationId xmlns:a16="http://schemas.microsoft.com/office/drawing/2014/main" id="{574862A0-18BC-462F-BB35-35AC416C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1694B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70" y="6184198"/>
            <a:ext cx="620855" cy="6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D2846-3E9B-46C9-9BDC-022CEE89A7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06" y="6053183"/>
            <a:ext cx="1429766" cy="1000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407FE-2025-481C-BDF5-B80593EAA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16" y="6100424"/>
            <a:ext cx="2752051" cy="794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FB091D-72DC-40D1-B44A-53A6988C05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79" y="6184198"/>
            <a:ext cx="626668" cy="626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70E6F9F-46AE-43BB-9F59-202083FEE435}"/>
              </a:ext>
            </a:extLst>
          </p:cNvPr>
          <p:cNvSpPr txBox="1">
            <a:spLocks/>
          </p:cNvSpPr>
          <p:nvPr/>
        </p:nvSpPr>
        <p:spPr>
          <a:xfrm>
            <a:off x="5946133" y="2885622"/>
            <a:ext cx="6245867" cy="285822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72166B"/>
                </a:solidFill>
                <a:latin typeface="Nunito" panose="00000500000000000000" pitchFamily="2" charset="0"/>
                <a:ea typeface="+mj-ea"/>
                <a:cs typeface="+mj-cs"/>
              </a:defRPr>
            </a:lvl1pPr>
          </a:lstStyle>
          <a:p>
            <a:pPr marL="0" lvl="1" algn="ctr"/>
            <a:r>
              <a:rPr lang="en-US" b="1" dirty="0">
                <a:solidFill>
                  <a:srgbClr val="303B3F"/>
                </a:solidFill>
                <a:latin typeface="Nunito" panose="00000500000000000000" pitchFamily="2" charset="0"/>
                <a:ea typeface="+mj-ea"/>
                <a:cs typeface="+mj-cs"/>
              </a:rPr>
              <a:t>PhD Student</a:t>
            </a:r>
          </a:p>
          <a:p>
            <a:pPr marL="0" lvl="1" algn="ctr"/>
            <a:endParaRPr lang="en-US" b="1" dirty="0">
              <a:solidFill>
                <a:srgbClr val="303B3F"/>
              </a:solidFill>
              <a:latin typeface="Nunito" panose="00000500000000000000" pitchFamily="2" charset="0"/>
              <a:ea typeface="+mj-ea"/>
              <a:cs typeface="+mj-cs"/>
            </a:endParaRPr>
          </a:p>
          <a:p>
            <a:pPr marL="0" lvl="1" algn="ctr"/>
            <a:r>
              <a:rPr lang="en-US" b="1" dirty="0">
                <a:solidFill>
                  <a:srgbClr val="8498A0"/>
                </a:solidFill>
              </a:rPr>
              <a:t>Miguel Costa</a:t>
            </a:r>
            <a:r>
              <a:rPr lang="en-US" b="1" dirty="0">
                <a:solidFill>
                  <a:srgbClr val="8498A0"/>
                </a:solidFill>
                <a:latin typeface="+mn-lt"/>
              </a:rPr>
              <a:t> </a:t>
            </a:r>
            <a:r>
              <a:rPr lang="en-US" dirty="0">
                <a:solidFill>
                  <a:srgbClr val="8498A0"/>
                </a:solidFill>
              </a:rPr>
              <a:t>@ ESRGv3, University of Minho, PT</a:t>
            </a:r>
            <a:endParaRPr lang="en-US" dirty="0">
              <a:solidFill>
                <a:srgbClr val="8498A0"/>
              </a:solidFill>
              <a:latin typeface="+mn-lt"/>
            </a:endParaRPr>
          </a:p>
          <a:p>
            <a:pPr marL="0" lvl="1" algn="ctr"/>
            <a:endParaRPr lang="en-US" b="1" dirty="0">
              <a:solidFill>
                <a:srgbClr val="303B3F"/>
              </a:solidFill>
              <a:latin typeface="Nunito" panose="00000500000000000000" pitchFamily="2" charset="0"/>
              <a:ea typeface="+mj-ea"/>
              <a:cs typeface="+mj-cs"/>
            </a:endParaRPr>
          </a:p>
          <a:p>
            <a:pPr marL="0" lvl="1" algn="ctr"/>
            <a:r>
              <a:rPr lang="en-US" b="1" dirty="0">
                <a:solidFill>
                  <a:srgbClr val="303B3F"/>
                </a:solidFill>
                <a:latin typeface="Nunito" panose="00000500000000000000" pitchFamily="2" charset="0"/>
                <a:ea typeface="+mj-ea"/>
                <a:cs typeface="+mj-cs"/>
              </a:rPr>
              <a:t>PhD Supervisors</a:t>
            </a:r>
          </a:p>
          <a:p>
            <a:pPr marL="0" lvl="1" algn="ctr"/>
            <a:endParaRPr lang="en-US" b="1" dirty="0">
              <a:solidFill>
                <a:srgbClr val="303B3F"/>
              </a:solidFill>
              <a:latin typeface="Nunito" panose="00000500000000000000" pitchFamily="2" charset="0"/>
              <a:ea typeface="+mj-ea"/>
              <a:cs typeface="+mj-cs"/>
            </a:endParaRPr>
          </a:p>
          <a:p>
            <a:pPr marL="0" lvl="1" algn="ctr"/>
            <a:r>
              <a:rPr lang="en-US" sz="1600" b="1" dirty="0">
                <a:solidFill>
                  <a:srgbClr val="303B3F"/>
                </a:solidFill>
                <a:latin typeface="Nunito" panose="00000500000000000000" pitchFamily="2" charset="0"/>
                <a:ea typeface="+mj-ea"/>
                <a:cs typeface="+mj-cs"/>
              </a:rPr>
              <a:t>- </a:t>
            </a:r>
            <a:r>
              <a:rPr lang="en-US" sz="1600" b="1" dirty="0">
                <a:solidFill>
                  <a:srgbClr val="8498A0"/>
                </a:solidFill>
              </a:rPr>
              <a:t>Sandro Pinto </a:t>
            </a:r>
            <a:r>
              <a:rPr lang="en-US" sz="1600" dirty="0">
                <a:solidFill>
                  <a:srgbClr val="8498A0"/>
                </a:solidFill>
              </a:rPr>
              <a:t>@ ESRGv3, University of Minho, PT</a:t>
            </a:r>
          </a:p>
          <a:p>
            <a:pPr marL="0" lvl="1" algn="ctr"/>
            <a:r>
              <a:rPr lang="en-US" sz="1600" dirty="0">
                <a:solidFill>
                  <a:srgbClr val="8498A0"/>
                </a:solidFill>
                <a:latin typeface="+mn-lt"/>
              </a:rPr>
              <a:t>- Adriano Tavares</a:t>
            </a:r>
            <a:r>
              <a:rPr lang="en-US" sz="1600" dirty="0">
                <a:solidFill>
                  <a:srgbClr val="8498A0"/>
                </a:solidFill>
              </a:rPr>
              <a:t> @ ESRGv3, University of Minho, PT</a:t>
            </a:r>
          </a:p>
          <a:p>
            <a:pPr marL="0" lvl="1" algn="ctr"/>
            <a:r>
              <a:rPr lang="en-US" sz="1600" dirty="0">
                <a:solidFill>
                  <a:srgbClr val="8498A0"/>
                </a:solidFill>
              </a:rPr>
              <a:t>- Fausto </a:t>
            </a:r>
            <a:r>
              <a:rPr lang="en-US" sz="1600" dirty="0" err="1">
                <a:solidFill>
                  <a:srgbClr val="8498A0"/>
                </a:solidFill>
              </a:rPr>
              <a:t>Giunchiglia</a:t>
            </a:r>
            <a:r>
              <a:rPr lang="en-US" sz="1600" dirty="0">
                <a:solidFill>
                  <a:srgbClr val="8498A0"/>
                </a:solidFill>
              </a:rPr>
              <a:t> @ Dep. of Inf. Eng. and Comp. Science, </a:t>
            </a:r>
          </a:p>
          <a:p>
            <a:pPr marL="0" lvl="1" algn="ctr"/>
            <a:r>
              <a:rPr lang="en-US" sz="1600" dirty="0">
                <a:solidFill>
                  <a:srgbClr val="8498A0"/>
                </a:solidFill>
              </a:rPr>
              <a:t>University of Trento, IT</a:t>
            </a:r>
            <a:endParaRPr lang="en-US" sz="1600" dirty="0">
              <a:solidFill>
                <a:srgbClr val="8498A0"/>
              </a:solidFill>
              <a:latin typeface="+mn-lt"/>
            </a:endParaRPr>
          </a:p>
          <a:p>
            <a:pPr lvl="1" algn="ctr"/>
            <a:endParaRPr lang="en-US" sz="2000" b="1" dirty="0">
              <a:solidFill>
                <a:srgbClr val="8498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11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B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910943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D3F3D57-2F5B-4F51-86AC-AFEDE2359D0E}"/>
              </a:ext>
            </a:extLst>
          </p:cNvPr>
          <p:cNvSpPr txBox="1">
            <a:spLocks/>
          </p:cNvSpPr>
          <p:nvPr/>
        </p:nvSpPr>
        <p:spPr>
          <a:xfrm>
            <a:off x="0" y="5029199"/>
            <a:ext cx="12192000" cy="88174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72166B"/>
                </a:solidFill>
                <a:latin typeface="Nunito" panose="00000500000000000000" pitchFamily="2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PT" sz="4800" dirty="0">
                <a:solidFill>
                  <a:schemeClr val="bg1"/>
                </a:solidFill>
              </a:rPr>
              <a:t>Can </a:t>
            </a:r>
            <a:r>
              <a:rPr lang="pt-PT" sz="4800" dirty="0" err="1">
                <a:solidFill>
                  <a:schemeClr val="bg1"/>
                </a:solidFill>
              </a:rPr>
              <a:t>You</a:t>
            </a:r>
            <a:r>
              <a:rPr lang="pt-PT" sz="4800" dirty="0">
                <a:solidFill>
                  <a:schemeClr val="bg1"/>
                </a:solidFill>
              </a:rPr>
              <a:t> </a:t>
            </a:r>
            <a:r>
              <a:rPr lang="pt-PT" sz="4800" dirty="0" err="1">
                <a:solidFill>
                  <a:schemeClr val="bg1"/>
                </a:solidFill>
              </a:rPr>
              <a:t>Contribute</a:t>
            </a:r>
            <a:r>
              <a:rPr lang="pt-PT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003472"/>
            <a:ext cx="12191999" cy="257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>
                <a:solidFill>
                  <a:srgbClr val="8498A0"/>
                </a:solidFill>
                <a:latin typeface="Nunito" panose="00000500000000000000" pitchFamily="2" charset="0"/>
              </a:rPr>
              <a:t>MSc thesis proposals…</a:t>
            </a:r>
          </a:p>
        </p:txBody>
      </p:sp>
    </p:spTree>
    <p:extLst>
      <p:ext uri="{BB962C8B-B14F-4D97-AF65-F5344CB8AC3E}">
        <p14:creationId xmlns:p14="http://schemas.microsoft.com/office/powerpoint/2010/main" val="208398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11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9772" y="1118949"/>
            <a:ext cx="11607156" cy="51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0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algn="l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160966" y="1887316"/>
            <a:ext cx="11765942" cy="4545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Capsule Networks have recently overpassed convolutional neural networks in relevant image processing tasks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APIs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for the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deployment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of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neural networks in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resource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constrained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MCUs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,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such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as CMSIS-NN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and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PULP-NN, does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not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natively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support capsule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layers</a:t>
            </a:r>
            <a:endParaRPr lang="pt-PT" sz="1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pt-PT" sz="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We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already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provided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CMSIS-NN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and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PULP-NN with support for capsules,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but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CapsNets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can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not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be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directly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deployed</a:t>
            </a:r>
            <a:r>
              <a:rPr lang="pt-PT" sz="18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 in </a:t>
            </a:r>
            <a:r>
              <a:rPr lang="pt-PT" sz="1800" dirty="0" err="1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MCUs</a:t>
            </a:r>
            <a:endParaRPr lang="pt-PT" sz="1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pt-PT" sz="1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pt-PT" sz="2000" dirty="0">
                <a:solidFill>
                  <a:srgbClr val="1694B2"/>
                </a:solidFill>
                <a:latin typeface="Nunito" panose="00000500000000000000"/>
                <a:cs typeface="Arial" pitchFamily="34" charset="0"/>
              </a:rPr>
              <a:t>MAIN GOALS: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Develop a state-of-the-art pruning technique for Capsule Networks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Reduce inference cost. Starting from a pre-trained network, the process is as follows: remove redundant parameters, retrain, and repeat while the test accuracy is under a given tolerance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endParaRPr lang="en-US" sz="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Develop a state-of-the-art tiling technique for Capsule Networks 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Data to be analyzed and model parameters are cut into smaller tiles which are progressively loaded into a smaller and faster memory, to address lack of memory problems.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4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Merge the developed tiling technique with the DORY framework, from RISC-V PULP, for a possible upstream</a:t>
            </a:r>
            <a:endParaRPr lang="en-US" sz="20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303B3F"/>
              </a:solidFill>
              <a:cs typeface="Arial" pitchFamily="34" charset="0"/>
            </a:endParaRPr>
          </a:p>
          <a:p>
            <a:pPr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>
                <a:solidFill>
                  <a:srgbClr val="303B3F"/>
                </a:solidFill>
                <a:cs typeface="Arial" pitchFamily="34" charset="0"/>
              </a:rPr>
              <a:t> </a:t>
            </a: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PT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303B3F"/>
              </a:solidFill>
              <a:cs typeface="Arial" pitchFamily="34" charset="0"/>
            </a:endParaRPr>
          </a:p>
          <a:p>
            <a:pPr lvl="2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0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12088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MSc Thesis Proposal #1</a:t>
            </a:r>
            <a:endParaRPr lang="en-US" sz="4000" dirty="0">
              <a:solidFill>
                <a:srgbClr val="1694B2"/>
              </a:solidFill>
              <a:latin typeface="Nunito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375" y="962440"/>
            <a:ext cx="12189450" cy="894895"/>
          </a:xfrm>
          <a:prstGeom prst="rect">
            <a:avLst/>
          </a:prstGeom>
          <a:solidFill>
            <a:srgbClr val="303B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>
                <a:latin typeface="Nunito" panose="00000500000000000000"/>
              </a:rPr>
              <a:t>Develop</a:t>
            </a:r>
            <a:r>
              <a:rPr lang="pt-PT" sz="3200" dirty="0">
                <a:latin typeface="Nunito" panose="00000500000000000000"/>
              </a:rPr>
              <a:t> a </a:t>
            </a:r>
            <a:r>
              <a:rPr lang="pt-PT" sz="3200" dirty="0" err="1">
                <a:latin typeface="Nunito" panose="00000500000000000000"/>
              </a:rPr>
              <a:t>CapsNet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pruning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and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tiling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framework</a:t>
            </a:r>
            <a:endParaRPr lang="en-US" sz="3200" dirty="0">
              <a:latin typeface="Nunit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1688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12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9772" y="1118949"/>
            <a:ext cx="11607156" cy="51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0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marL="571500" indent="-571500" algn="l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  <a:p>
            <a:pPr algn="l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160966" y="1887316"/>
            <a:ext cx="11765942" cy="4222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The black-box quality of ANNs is delaying the adoption of AI in critical systems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Understanding which features were more relevant in a decision is a step towards the interpretability of ANNs and, consequently, the adoption of AI in mission-critical systems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endParaRPr lang="en-US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endParaRPr lang="en-US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pt-PT" sz="2000" dirty="0">
                <a:solidFill>
                  <a:srgbClr val="1694B2"/>
                </a:solidFill>
                <a:latin typeface="Nunito" panose="00000500000000000000"/>
                <a:cs typeface="Arial" pitchFamily="34" charset="0"/>
              </a:rPr>
              <a:t>MAIN GOALS: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Survey current algorithms for feature importance interpretation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If you find these are not good enough, we can develop a new one…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303B3F"/>
              </a:solidFill>
              <a:latin typeface="Nunito" panose="0000050000000000000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03B3F"/>
                </a:solidFill>
                <a:latin typeface="Nunito" panose="00000500000000000000"/>
                <a:cs typeface="Arial" pitchFamily="34" charset="0"/>
              </a:rPr>
              <a:t>Port the previously selected/developed algorithm to a ready-available API for the execution of ANNs on the edge (CMSIS-NN, PULP-NN)</a:t>
            </a:r>
            <a:endParaRPr lang="pt-PT" sz="20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303B3F"/>
              </a:solidFill>
              <a:cs typeface="Arial" pitchFamily="34" charset="0"/>
            </a:endParaRPr>
          </a:p>
          <a:p>
            <a:pPr lvl="2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0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marL="571500" indent="-5715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  <a:p>
            <a:pPr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endParaRPr lang="pt-BR" sz="3600" dirty="0">
              <a:solidFill>
                <a:srgbClr val="303B3F"/>
              </a:solidFill>
              <a:cs typeface="Arial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12088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03B3F"/>
                </a:solidFill>
                <a:latin typeface="Nunito" panose="00000500000000000000" pitchFamily="2" charset="0"/>
              </a:rPr>
              <a:t>MSc Thesis Proposal #2</a:t>
            </a:r>
            <a:endParaRPr lang="en-US" sz="4000" dirty="0">
              <a:solidFill>
                <a:srgbClr val="1694B2"/>
              </a:solidFill>
              <a:latin typeface="Nunito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375" y="962440"/>
            <a:ext cx="12189450" cy="894895"/>
          </a:xfrm>
          <a:prstGeom prst="rect">
            <a:avLst/>
          </a:prstGeom>
          <a:solidFill>
            <a:srgbClr val="303B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>
                <a:latin typeface="Nunito" panose="00000500000000000000"/>
              </a:rPr>
              <a:t>Develop</a:t>
            </a:r>
            <a:r>
              <a:rPr lang="pt-PT" sz="3200" dirty="0">
                <a:latin typeface="Nunito" panose="00000500000000000000"/>
              </a:rPr>
              <a:t> a </a:t>
            </a:r>
            <a:r>
              <a:rPr lang="pt-PT" sz="3200" dirty="0" err="1">
                <a:latin typeface="Nunito" panose="00000500000000000000"/>
              </a:rPr>
              <a:t>framework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towards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explainable</a:t>
            </a:r>
            <a:r>
              <a:rPr lang="pt-PT" sz="3200" dirty="0">
                <a:latin typeface="Nunito" panose="00000500000000000000"/>
              </a:rPr>
              <a:t> </a:t>
            </a:r>
            <a:r>
              <a:rPr lang="pt-PT" sz="3200" dirty="0" err="1">
                <a:latin typeface="Nunito" panose="00000500000000000000"/>
              </a:rPr>
              <a:t>ANNs</a:t>
            </a:r>
            <a:endParaRPr lang="en-US" sz="3200" dirty="0">
              <a:latin typeface="Nunit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6602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149320-78FA-42F7-8590-956F8EDC4A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98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243840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B3F"/>
                </a:solidFill>
                <a:latin typeface="Nunito" panose="00000500000000000000" pitchFamily="2" charset="0"/>
              </a:rPr>
              <a:t>THANK</a:t>
            </a:r>
            <a:r>
              <a:rPr lang="en-US" dirty="0">
                <a:solidFill>
                  <a:srgbClr val="1694B2"/>
                </a:solidFill>
                <a:latin typeface="Nunito" panose="00000500000000000000" pitchFamily="2" charset="0"/>
              </a:rPr>
              <a:t>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3403598"/>
            <a:ext cx="121920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8498A0"/>
                </a:solidFill>
                <a:latin typeface="Nunito" panose="00000500000000000000" pitchFamily="2" charset="0"/>
              </a:rPr>
              <a:t>ANY QUESTIONS?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3946523"/>
            <a:ext cx="12192000" cy="390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rgbClr val="8498A0"/>
              </a:solidFill>
              <a:latin typeface="Nunito" panose="00000500000000000000" pitchFamily="2" charset="0"/>
            </a:endParaRPr>
          </a:p>
          <a:p>
            <a:r>
              <a:rPr lang="en-US" sz="1800" dirty="0">
                <a:solidFill>
                  <a:srgbClr val="8498A0"/>
                </a:solidFill>
                <a:latin typeface="Nunito" panose="00000500000000000000" pitchFamily="2" charset="0"/>
              </a:rPr>
              <a:t>miguel.costa@dei.uminho.pt</a:t>
            </a:r>
          </a:p>
        </p:txBody>
      </p:sp>
    </p:spTree>
    <p:extLst>
      <p:ext uri="{BB962C8B-B14F-4D97-AF65-F5344CB8AC3E}">
        <p14:creationId xmlns:p14="http://schemas.microsoft.com/office/powerpoint/2010/main" val="21906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B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910943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D3F3D57-2F5B-4F51-86AC-AFEDE2359D0E}"/>
              </a:ext>
            </a:extLst>
          </p:cNvPr>
          <p:cNvSpPr txBox="1">
            <a:spLocks/>
          </p:cNvSpPr>
          <p:nvPr/>
        </p:nvSpPr>
        <p:spPr>
          <a:xfrm>
            <a:off x="1" y="5029199"/>
            <a:ext cx="12192000" cy="88174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72166B"/>
                </a:solidFill>
                <a:latin typeface="Nunito" panose="00000500000000000000" pitchFamily="2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PT" sz="48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-1" y="6003472"/>
            <a:ext cx="12192001" cy="257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>
                <a:solidFill>
                  <a:srgbClr val="8498A0"/>
                </a:solidFill>
                <a:latin typeface="Nunito" panose="00000500000000000000" pitchFamily="2" charset="0"/>
              </a:rPr>
              <a:t>Why is AI moving to the edge? Security problems in AI</a:t>
            </a:r>
          </a:p>
        </p:txBody>
      </p:sp>
    </p:spTree>
    <p:extLst>
      <p:ext uri="{BB962C8B-B14F-4D97-AF65-F5344CB8AC3E}">
        <p14:creationId xmlns:p14="http://schemas.microsoft.com/office/powerpoint/2010/main" val="31914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-2550" y="-2324"/>
            <a:ext cx="12192000" cy="71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Why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is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AI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moving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to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the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edge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?</a:t>
            </a:r>
            <a:endParaRPr lang="en-US" sz="4000" b="1" dirty="0">
              <a:solidFill>
                <a:srgbClr val="303B3F"/>
              </a:solidFill>
              <a:latin typeface="Nunito" panose="02000503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3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815DE9C-656D-4241-9710-866F453A7E9F}"/>
              </a:ext>
            </a:extLst>
          </p:cNvPr>
          <p:cNvSpPr/>
          <p:nvPr/>
        </p:nvSpPr>
        <p:spPr bwMode="auto">
          <a:xfrm>
            <a:off x="-2550" y="814255"/>
            <a:ext cx="12192000" cy="83991"/>
          </a:xfrm>
          <a:prstGeom prst="rect">
            <a:avLst/>
          </a:prstGeom>
          <a:solidFill>
            <a:srgbClr val="8498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anose="00000500000000000000" pitchFamily="2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9772" y="1118950"/>
            <a:ext cx="11607156" cy="163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Due to the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high computational power 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demanded by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ML algorithms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, ML workloads has predominantly been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confined to cloud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 systems.</a:t>
            </a:r>
          </a:p>
          <a:p>
            <a:pPr marL="457200" lvl="2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The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amount of data 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generated by IoT devices will soon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outpace the computational power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 of purely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cloud-based systems 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and the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bandwidth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 of available </a:t>
            </a:r>
            <a:r>
              <a:rPr lang="en-US" sz="2400" b="1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networks</a:t>
            </a: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.</a:t>
            </a: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6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-2550" y="-2324"/>
            <a:ext cx="12192000" cy="71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Why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is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AI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moving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to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the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edge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?</a:t>
            </a:r>
            <a:endParaRPr lang="en-US" sz="4000" b="1" dirty="0">
              <a:solidFill>
                <a:srgbClr val="303B3F"/>
              </a:solidFill>
              <a:latin typeface="Nunito" panose="02000503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4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815DE9C-656D-4241-9710-866F453A7E9F}"/>
              </a:ext>
            </a:extLst>
          </p:cNvPr>
          <p:cNvSpPr/>
          <p:nvPr/>
        </p:nvSpPr>
        <p:spPr bwMode="auto">
          <a:xfrm>
            <a:off x="-2550" y="814255"/>
            <a:ext cx="12192000" cy="83991"/>
          </a:xfrm>
          <a:prstGeom prst="rect">
            <a:avLst/>
          </a:prstGeom>
          <a:solidFill>
            <a:srgbClr val="8498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anose="00000500000000000000" pitchFamily="2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9772" y="1118950"/>
            <a:ext cx="11607156" cy="163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Due to the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high computational power 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demanded by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ML algorithms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, ML workloads has predominantly been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confined to cloud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 systems.</a:t>
            </a:r>
          </a:p>
          <a:p>
            <a:pPr marL="457200" lvl="2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The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amount of data 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generated by IoT devices will soon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outpace the computational power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 of purely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cloud-based systems 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and the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bandwidth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 of available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networks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.</a:t>
            </a: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BD30E7-3FBB-4A61-828C-F0F6CE747F37}"/>
              </a:ext>
            </a:extLst>
          </p:cNvPr>
          <p:cNvSpPr txBox="1"/>
          <p:nvPr/>
        </p:nvSpPr>
        <p:spPr>
          <a:xfrm>
            <a:off x="289772" y="3429000"/>
            <a:ext cx="1160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03B3F"/>
                </a:solidFill>
                <a:latin typeface="Nunito" panose="02000503000000000000"/>
                <a:cs typeface="Arial" pitchFamily="34" charset="0"/>
              </a:rPr>
              <a:t>As Moore’s Law is ending, we can no longer rely on the rapid increase of computational power to address the challenges of next-generation ML systems.</a:t>
            </a:r>
            <a:endParaRPr lang="pt-BR" sz="2400" dirty="0">
              <a:solidFill>
                <a:srgbClr val="303B3F"/>
              </a:solidFill>
              <a:latin typeface="Nunito" panose="02000503000000000000"/>
              <a:cs typeface="Arial" pitchFamily="34" charset="0"/>
            </a:endParaRP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AFCB101B-F9C7-4B7F-91DE-4EE9CD057BE2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6093350" y="2752254"/>
            <a:ext cx="0" cy="676746"/>
          </a:xfrm>
          <a:prstGeom prst="straightConnector1">
            <a:avLst/>
          </a:prstGeom>
          <a:ln w="76200">
            <a:solidFill>
              <a:srgbClr val="303B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0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-2550" y="-2324"/>
            <a:ext cx="12192000" cy="71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Why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is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AI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moving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to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the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edge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?</a:t>
            </a:r>
            <a:endParaRPr lang="en-US" sz="4000" b="1" dirty="0">
              <a:solidFill>
                <a:srgbClr val="303B3F"/>
              </a:solidFill>
              <a:latin typeface="Nunito" panose="02000503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5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815DE9C-656D-4241-9710-866F453A7E9F}"/>
              </a:ext>
            </a:extLst>
          </p:cNvPr>
          <p:cNvSpPr/>
          <p:nvPr/>
        </p:nvSpPr>
        <p:spPr bwMode="auto">
          <a:xfrm>
            <a:off x="-2550" y="814255"/>
            <a:ext cx="12192000" cy="83991"/>
          </a:xfrm>
          <a:prstGeom prst="rect">
            <a:avLst/>
          </a:prstGeom>
          <a:solidFill>
            <a:srgbClr val="8498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anose="00000500000000000000" pitchFamily="2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9772" y="1118950"/>
            <a:ext cx="11607156" cy="163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Due to the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high computational power 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demanded by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ML algorithms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, ML workloads has predominantly been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confined to cloud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 systems.</a:t>
            </a:r>
          </a:p>
          <a:p>
            <a:pPr marL="457200" lvl="2" indent="-45720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The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amount of data 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generated by IoT devices will soon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outpace the computational power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 of purely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cloud-based systems 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and the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bandwidth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 of available </a:t>
            </a:r>
            <a:r>
              <a:rPr lang="en-US" sz="2400" b="1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networks</a:t>
            </a: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.</a:t>
            </a:r>
            <a:endParaRPr lang="pt-BR" sz="3600" dirty="0">
              <a:solidFill>
                <a:srgbClr val="8498A0"/>
              </a:solidFill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BD30E7-3FBB-4A61-828C-F0F6CE747F37}"/>
              </a:ext>
            </a:extLst>
          </p:cNvPr>
          <p:cNvSpPr txBox="1"/>
          <p:nvPr/>
        </p:nvSpPr>
        <p:spPr>
          <a:xfrm>
            <a:off x="289772" y="3429000"/>
            <a:ext cx="1160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8498A0"/>
                </a:solidFill>
                <a:latin typeface="Nunito" panose="02000503000000000000"/>
                <a:cs typeface="Arial" pitchFamily="34" charset="0"/>
              </a:rPr>
              <a:t>As Moore’s Law is ending, we can no longer rely on the rapid increase of computational power to address the challenges of next-generation ML systems.</a:t>
            </a:r>
            <a:endParaRPr lang="pt-BR" sz="2400" dirty="0">
              <a:solidFill>
                <a:srgbClr val="8498A0"/>
              </a:solidFill>
              <a:latin typeface="Nunito" panose="02000503000000000000"/>
              <a:cs typeface="Arial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4A0B97-F2DC-431F-A5CB-BDFF8F34C5C8}"/>
              </a:ext>
            </a:extLst>
          </p:cNvPr>
          <p:cNvSpPr txBox="1"/>
          <p:nvPr/>
        </p:nvSpPr>
        <p:spPr>
          <a:xfrm>
            <a:off x="3108857" y="4936075"/>
            <a:ext cx="5968985" cy="461665"/>
          </a:xfrm>
          <a:prstGeom prst="rect">
            <a:avLst/>
          </a:prstGeom>
          <a:solidFill>
            <a:srgbClr val="303B3F"/>
          </a:solidFill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sz="2400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Ongoing trend to push intelligence to the edge</a:t>
            </a:r>
            <a:endParaRPr lang="pt-BR" sz="2400" dirty="0">
              <a:solidFill>
                <a:schemeClr val="bg1"/>
              </a:solidFill>
              <a:latin typeface="Nunito" panose="02000503000000000000"/>
              <a:cs typeface="Arial" pitchFamily="34" charset="0"/>
            </a:endParaRP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AFCB101B-F9C7-4B7F-91DE-4EE9CD057BE2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6093350" y="2752254"/>
            <a:ext cx="0" cy="676746"/>
          </a:xfrm>
          <a:prstGeom prst="straightConnector1">
            <a:avLst/>
          </a:prstGeom>
          <a:ln w="76200">
            <a:solidFill>
              <a:srgbClr val="849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C38EB271-13A1-4556-95D8-2CC24C97AE28}"/>
              </a:ext>
            </a:extLst>
          </p:cNvPr>
          <p:cNvCxnSpPr>
            <a:stCxn id="3" idx="2"/>
            <a:endCxn id="17" idx="0"/>
          </p:cNvCxnSpPr>
          <p:nvPr/>
        </p:nvCxnSpPr>
        <p:spPr>
          <a:xfrm>
            <a:off x="6093350" y="4259997"/>
            <a:ext cx="0" cy="676078"/>
          </a:xfrm>
          <a:prstGeom prst="straightConnector1">
            <a:avLst/>
          </a:prstGeom>
          <a:ln w="76200">
            <a:solidFill>
              <a:srgbClr val="849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OMS registra aumento de ataques hacker em meio à COVID-19 - TecMundo">
            <a:extLst>
              <a:ext uri="{FF2B5EF4-FFF2-40B4-BE49-F238E27FC236}">
                <a16:creationId xmlns:a16="http://schemas.microsoft.com/office/drawing/2014/main" id="{D989F54D-AB4F-4647-956A-7D88D5802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0" y="898245"/>
            <a:ext cx="12172517" cy="59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-2550" y="-2324"/>
            <a:ext cx="12192000" cy="71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Security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problems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in AI</a:t>
            </a:r>
            <a:endParaRPr lang="en-US" sz="4000" b="1" dirty="0">
              <a:solidFill>
                <a:srgbClr val="303B3F"/>
              </a:solidFill>
              <a:latin typeface="Nunito" panose="02000503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6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815DE9C-656D-4241-9710-866F453A7E9F}"/>
              </a:ext>
            </a:extLst>
          </p:cNvPr>
          <p:cNvSpPr/>
          <p:nvPr/>
        </p:nvSpPr>
        <p:spPr bwMode="auto">
          <a:xfrm>
            <a:off x="-2550" y="814255"/>
            <a:ext cx="12192000" cy="83991"/>
          </a:xfrm>
          <a:prstGeom prst="rect">
            <a:avLst/>
          </a:prstGeom>
          <a:solidFill>
            <a:srgbClr val="8498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anose="00000500000000000000" pitchFamily="2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0130" y="1087226"/>
            <a:ext cx="3886626" cy="1988483"/>
          </a:xfrm>
          <a:prstGeom prst="rect">
            <a:avLst/>
          </a:prstGeom>
          <a:solidFill>
            <a:srgbClr val="303B3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en-US" sz="2400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integrity of the decision </a:t>
            </a:r>
            <a:r>
              <a:rPr lang="en-US" sz="2400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process is compromised if the system unknowingly renders decisions that the attacker wants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13DB94-A82C-45BB-B222-ABF41E513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0" y="4330330"/>
            <a:ext cx="4465916" cy="13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OMS registra aumento de ataques hacker em meio à COVID-19 - TecMundo">
            <a:extLst>
              <a:ext uri="{FF2B5EF4-FFF2-40B4-BE49-F238E27FC236}">
                <a16:creationId xmlns:a16="http://schemas.microsoft.com/office/drawing/2014/main" id="{D989F54D-AB4F-4647-956A-7D88D5802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0" y="898245"/>
            <a:ext cx="12172517" cy="59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7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815DE9C-656D-4241-9710-866F453A7E9F}"/>
              </a:ext>
            </a:extLst>
          </p:cNvPr>
          <p:cNvSpPr/>
          <p:nvPr/>
        </p:nvSpPr>
        <p:spPr bwMode="auto">
          <a:xfrm>
            <a:off x="-2550" y="814255"/>
            <a:ext cx="12192000" cy="83991"/>
          </a:xfrm>
          <a:prstGeom prst="rect">
            <a:avLst/>
          </a:prstGeom>
          <a:solidFill>
            <a:srgbClr val="8498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anose="00000500000000000000" pitchFamily="2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C17C48-383D-4227-8267-A1090DB2C7D7}"/>
              </a:ext>
            </a:extLst>
          </p:cNvPr>
          <p:cNvSpPr txBox="1">
            <a:spLocks/>
          </p:cNvSpPr>
          <p:nvPr/>
        </p:nvSpPr>
        <p:spPr>
          <a:xfrm>
            <a:off x="280130" y="1087226"/>
            <a:ext cx="3886626" cy="1988483"/>
          </a:xfrm>
          <a:prstGeom prst="rect">
            <a:avLst/>
          </a:prstGeom>
          <a:solidFill>
            <a:srgbClr val="8498A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just">
              <a:lnSpc>
                <a:spcPct val="100000"/>
              </a:lnSpc>
              <a:buClr>
                <a:schemeClr val="bg1">
                  <a:lumMod val="6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Nunito" panose="02000503000000000000"/>
                <a:cs typeface="Arial" pitchFamily="34" charset="0"/>
              </a:rPr>
              <a:t>The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Nunito" panose="02000503000000000000"/>
                <a:cs typeface="Arial" pitchFamily="34" charset="0"/>
              </a:rPr>
              <a:t>integrity of the decision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Nunito" panose="02000503000000000000"/>
                <a:cs typeface="Arial" pitchFamily="34" charset="0"/>
              </a:rPr>
              <a:t>process is compromised if the system unknowingly renders decisions that the attacker wants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DC08ED-667F-479D-A11D-1D7F02CA9027}"/>
              </a:ext>
            </a:extLst>
          </p:cNvPr>
          <p:cNvSpPr txBox="1"/>
          <p:nvPr/>
        </p:nvSpPr>
        <p:spPr>
          <a:xfrm>
            <a:off x="8544142" y="2733523"/>
            <a:ext cx="3367728" cy="1938992"/>
          </a:xfrm>
          <a:prstGeom prst="rect">
            <a:avLst/>
          </a:prstGeom>
          <a:solidFill>
            <a:srgbClr val="303B3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Attacks on </a:t>
            </a:r>
            <a:r>
              <a:rPr lang="en-US" sz="2400" b="1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confidentiality</a:t>
            </a:r>
            <a:r>
              <a:rPr lang="en-US" sz="2400" dirty="0">
                <a:solidFill>
                  <a:schemeClr val="bg1"/>
                </a:solidFill>
                <a:latin typeface="Nunito" panose="02000503000000000000"/>
                <a:cs typeface="Arial" pitchFamily="34" charset="0"/>
              </a:rPr>
              <a:t> involve the extraction of information about the model, training data or user data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13DB94-A82C-45BB-B222-ABF41E51330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0" y="4330330"/>
            <a:ext cx="4465916" cy="13397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ADC1F45-D352-4DBB-ACCA-833B0E73402D}"/>
              </a:ext>
            </a:extLst>
          </p:cNvPr>
          <p:cNvSpPr txBox="1">
            <a:spLocks/>
          </p:cNvSpPr>
          <p:nvPr/>
        </p:nvSpPr>
        <p:spPr>
          <a:xfrm>
            <a:off x="-2550" y="-2324"/>
            <a:ext cx="12192000" cy="71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Security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</a:t>
            </a:r>
            <a:r>
              <a:rPr lang="pt-PT" sz="4000" b="1" dirty="0" err="1">
                <a:solidFill>
                  <a:srgbClr val="303B3F"/>
                </a:solidFill>
                <a:latin typeface="Nunito" panose="02000503000000000000" pitchFamily="2" charset="0"/>
              </a:rPr>
              <a:t>problems</a:t>
            </a:r>
            <a:r>
              <a:rPr lang="pt-PT" sz="4000" b="1" dirty="0">
                <a:solidFill>
                  <a:srgbClr val="303B3F"/>
                </a:solidFill>
                <a:latin typeface="Nunito" panose="02000503000000000000" pitchFamily="2" charset="0"/>
              </a:rPr>
              <a:t> in AI</a:t>
            </a:r>
            <a:endParaRPr lang="en-US" sz="4000" b="1" dirty="0">
              <a:solidFill>
                <a:srgbClr val="303B3F"/>
              </a:solidFill>
              <a:latin typeface="Nunito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B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910943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D3F3D57-2F5B-4F51-86AC-AFEDE2359D0E}"/>
              </a:ext>
            </a:extLst>
          </p:cNvPr>
          <p:cNvSpPr txBox="1">
            <a:spLocks/>
          </p:cNvSpPr>
          <p:nvPr/>
        </p:nvSpPr>
        <p:spPr>
          <a:xfrm>
            <a:off x="1" y="5029199"/>
            <a:ext cx="12192000" cy="88174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72166B"/>
                </a:solidFill>
                <a:latin typeface="Nunito" panose="00000500000000000000" pitchFamily="2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</a:rPr>
              <a:t>PhD Context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9776A9-AAC6-4C4A-935D-9E176AB1A911}"/>
              </a:ext>
            </a:extLst>
          </p:cNvPr>
          <p:cNvSpPr txBox="1">
            <a:spLocks/>
          </p:cNvSpPr>
          <p:nvPr/>
        </p:nvSpPr>
        <p:spPr>
          <a:xfrm>
            <a:off x="1" y="6003472"/>
            <a:ext cx="12192000" cy="257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>
                <a:solidFill>
                  <a:srgbClr val="8498A0"/>
                </a:solidFill>
                <a:latin typeface="Nunito" panose="00000500000000000000" pitchFamily="2" charset="0"/>
              </a:rPr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96063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DE0E4A-83C5-4A2E-9AEF-6166341A9978}"/>
              </a:ext>
            </a:extLst>
          </p:cNvPr>
          <p:cNvSpPr/>
          <p:nvPr/>
        </p:nvSpPr>
        <p:spPr>
          <a:xfrm>
            <a:off x="-2" y="1090391"/>
            <a:ext cx="3819527" cy="4983427"/>
          </a:xfrm>
          <a:prstGeom prst="rect">
            <a:avLst/>
          </a:prstGeom>
          <a:solidFill>
            <a:srgbClr val="303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7CEA8-EC59-4153-8BDF-4B64AF9BE005}"/>
              </a:ext>
            </a:extLst>
          </p:cNvPr>
          <p:cNvSpPr txBox="1"/>
          <p:nvPr/>
        </p:nvSpPr>
        <p:spPr>
          <a:xfrm>
            <a:off x="-2" y="2766494"/>
            <a:ext cx="38195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Nunito" panose="00000500000000000000" pitchFamily="2" charset="0"/>
              </a:rPr>
              <a:t>This  project  aims  at  developing a trustable ML framework for lightweight Artificial Neural Networks (ANNs) running in low-end IoT edge devices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A21C0B-E13F-45FD-9C44-8630B2218719}"/>
              </a:ext>
            </a:extLst>
          </p:cNvPr>
          <p:cNvSpPr txBox="1">
            <a:spLocks/>
          </p:cNvSpPr>
          <p:nvPr/>
        </p:nvSpPr>
        <p:spPr>
          <a:xfrm>
            <a:off x="4083627" y="1090389"/>
            <a:ext cx="8108372" cy="1676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Goal #1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03B3F"/>
                </a:solidFill>
                <a:latin typeface="Nunito" panose="00000500000000000000" pitchFamily="2" charset="0"/>
              </a:rPr>
              <a:t>Design and devise a comprehensive threat model that systematizes the vulnerabilities of ML systems deployed in IoT edge devices, by establishing a roadmap between adversarial goals, attacks, and possible defenses.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C37DEAD-5D24-4ED3-8528-B4FDBB9E6543}"/>
              </a:ext>
            </a:extLst>
          </p:cNvPr>
          <p:cNvSpPr txBox="1">
            <a:spLocks/>
          </p:cNvSpPr>
          <p:nvPr/>
        </p:nvSpPr>
        <p:spPr>
          <a:xfrm>
            <a:off x="0" y="6507793"/>
            <a:ext cx="12192000" cy="219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1BE8AA-6D75-4C90-B542-B32C03DF6695}" type="slidenum">
              <a:rPr lang="en-US" sz="1200" smtClean="0">
                <a:solidFill>
                  <a:srgbClr val="8498A0"/>
                </a:solidFill>
                <a:latin typeface="Nunito" panose="00000500000000000000" pitchFamily="2" charset="0"/>
              </a:rPr>
              <a:t>9</a:t>
            </a:fld>
            <a:endParaRPr lang="en-US" sz="1200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0B91D-8788-401A-8A3E-73DA81B1B84F}"/>
              </a:ext>
            </a:extLst>
          </p:cNvPr>
          <p:cNvSpPr txBox="1"/>
          <p:nvPr/>
        </p:nvSpPr>
        <p:spPr>
          <a:xfrm>
            <a:off x="521845" y="6392562"/>
            <a:ext cx="130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303B3F"/>
                </a:solidFill>
                <a:latin typeface="Nunito" panose="00000500000000000000" pitchFamily="2" charset="0"/>
              </a:rPr>
              <a:t>ESRG</a:t>
            </a:r>
            <a:r>
              <a:rPr lang="pt-PT" sz="1600" b="1" dirty="0">
                <a:solidFill>
                  <a:srgbClr val="8498A0"/>
                </a:solidFill>
                <a:latin typeface="Nunito" panose="00000500000000000000" pitchFamily="2" charset="0"/>
              </a:rPr>
              <a:t>v3</a:t>
            </a:r>
            <a:endParaRPr lang="en-US" sz="1600" b="1" dirty="0">
              <a:solidFill>
                <a:srgbClr val="8498A0"/>
              </a:solidFill>
              <a:latin typeface="Nunito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B07A8E-4052-4207-9E6D-F333C6458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6459170"/>
            <a:ext cx="232073" cy="2320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323FC0-5957-4512-BC90-6C646CEB7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66" y="6073819"/>
            <a:ext cx="1432534" cy="100277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E14DBE7-461B-40F3-ACC3-098E24EACFD4}"/>
              </a:ext>
            </a:extLst>
          </p:cNvPr>
          <p:cNvSpPr txBox="1">
            <a:spLocks/>
          </p:cNvSpPr>
          <p:nvPr/>
        </p:nvSpPr>
        <p:spPr>
          <a:xfrm>
            <a:off x="0" y="241301"/>
            <a:ext cx="12192000" cy="687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03B3F"/>
                </a:solidFill>
                <a:latin typeface="Nunito" panose="02000503000000000000" pitchFamily="2" charset="0"/>
              </a:rPr>
              <a:t>PhD Context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9D23F7-D40C-4AD8-AD88-331B1B0DFEBD}"/>
              </a:ext>
            </a:extLst>
          </p:cNvPr>
          <p:cNvSpPr txBox="1">
            <a:spLocks/>
          </p:cNvSpPr>
          <p:nvPr/>
        </p:nvSpPr>
        <p:spPr>
          <a:xfrm>
            <a:off x="4083628" y="2928285"/>
            <a:ext cx="8108372" cy="2438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12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>
              <a:spcAft>
                <a:spcPts val="900"/>
              </a:spcAft>
            </a:pPr>
            <a:r>
              <a:rPr lang="en-US" sz="1800" b="1" cap="all" dirty="0">
                <a:solidFill>
                  <a:srgbClr val="1694B2"/>
                </a:solidFill>
                <a:latin typeface="Nunito" panose="00000500000000000000" pitchFamily="2" charset="0"/>
              </a:rPr>
              <a:t>What are we doing?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B3F"/>
                </a:solidFill>
                <a:latin typeface="Nunito" panose="00000500000000000000" pitchFamily="2" charset="0"/>
              </a:rPr>
              <a:t>Porting state-of-the-art ML models from the cloud to MCUs with Arm Cortex-M and RISC-V PULP architectures, using CMSIS-NN and PULP-NN APIs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03B3F"/>
                </a:solidFill>
                <a:latin typeface="Nunito" panose="00000500000000000000" pitchFamily="2" charset="0"/>
              </a:rPr>
              <a:t>Provide these APIs with support to Capsule Networks (state-of-the-art in image processing)</a:t>
            </a:r>
          </a:p>
          <a:p>
            <a:pPr lvl="1">
              <a:spcAft>
                <a:spcPts val="600"/>
              </a:spcAft>
            </a:pPr>
            <a:endParaRPr lang="en-US" sz="8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303B3F"/>
              </a:solidFill>
              <a:latin typeface="Nunito" panose="000005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B3F"/>
                </a:solidFill>
                <a:latin typeface="Nunito" panose="00000500000000000000" pitchFamily="2" charset="0"/>
              </a:rPr>
              <a:t>Exploring vulnerabilities in these edge ML models</a:t>
            </a:r>
          </a:p>
        </p:txBody>
      </p:sp>
    </p:spTree>
    <p:extLst>
      <p:ext uri="{BB962C8B-B14F-4D97-AF65-F5344CB8AC3E}">
        <p14:creationId xmlns:p14="http://schemas.microsoft.com/office/powerpoint/2010/main" val="300297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894</Words>
  <Application>Microsoft Office PowerPoint</Application>
  <PresentationFormat>Ecrã Panorâmico</PresentationFormat>
  <Paragraphs>129</Paragraphs>
  <Slides>13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Wingdings</vt:lpstr>
      <vt:lpstr>Office Theme</vt:lpstr>
      <vt:lpstr>Trustable Machine Learning Development for Edge Devices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Miguel Costa</cp:lastModifiedBy>
  <cp:revision>182</cp:revision>
  <dcterms:created xsi:type="dcterms:W3CDTF">2019-02-04T10:47:33Z</dcterms:created>
  <dcterms:modified xsi:type="dcterms:W3CDTF">2021-06-28T11:35:45Z</dcterms:modified>
</cp:coreProperties>
</file>