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3"/>
  </p:notesMasterIdLst>
  <p:sldIdLst>
    <p:sldId id="273" r:id="rId2"/>
    <p:sldId id="257" r:id="rId3"/>
    <p:sldId id="263" r:id="rId4"/>
    <p:sldId id="258" r:id="rId5"/>
    <p:sldId id="264" r:id="rId6"/>
    <p:sldId id="265" r:id="rId7"/>
    <p:sldId id="266" r:id="rId8"/>
    <p:sldId id="267" r:id="rId9"/>
    <p:sldId id="274" r:id="rId10"/>
    <p:sldId id="275" r:id="rId11"/>
    <p:sldId id="276" r:id="rId12"/>
    <p:sldId id="277" r:id="rId13"/>
    <p:sldId id="268" r:id="rId14"/>
    <p:sldId id="278" r:id="rId15"/>
    <p:sldId id="272" r:id="rId16"/>
    <p:sldId id="269" r:id="rId17"/>
    <p:sldId id="270" r:id="rId18"/>
    <p:sldId id="259" r:id="rId19"/>
    <p:sldId id="260" r:id="rId20"/>
    <p:sldId id="261" r:id="rId21"/>
    <p:sldId id="26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2" autoAdjust="0"/>
    <p:restoredTop sz="71484"/>
  </p:normalViewPr>
  <p:slideViewPr>
    <p:cSldViewPr snapToGrid="0">
      <p:cViewPr varScale="1">
        <p:scale>
          <a:sx n="78" d="100"/>
          <a:sy n="78" d="100"/>
        </p:scale>
        <p:origin x="18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DF19F-1DD5-8146-B184-69D195002B2D}" type="datetimeFigureOut">
              <a:rPr lang="pt-PT" smtClean="0"/>
              <a:t>03/01/21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C1E06-F200-EA47-91B9-59FAFE24FF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7413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1E06-F200-EA47-91B9-59FAFE24FFBB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2849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1C36D9-1FAE-E548-9E12-DD884F70CC28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3556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1C36D9-1FAE-E548-9E12-DD884F70CC28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272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1C36D9-1FAE-E548-9E12-DD884F70CC28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0818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1E06-F200-EA47-91B9-59FAFE24FFBB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5120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1E06-F200-EA47-91B9-59FAFE24FFBB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1506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1E06-F200-EA47-91B9-59FAFE24FFBB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659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1E06-F200-EA47-91B9-59FAFE24FFBB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5178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1E06-F200-EA47-91B9-59FAFE24FFBB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0717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1E06-F200-EA47-91B9-59FAFE24FFBB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3667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1C36D9-1FAE-E548-9E12-DD884F70CC28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380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1C36D9-1FAE-E548-9E12-DD884F70CC28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152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C56-CEFE-E341-A4D9-88A17623C7ED}" type="datetime1">
              <a:rPr lang="pt-PT" smtClean="0"/>
              <a:t>03/01/21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5A07-2F41-45B2-8394-81DD50625B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03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271F-E3E9-1C43-B687-3A04BF2319B3}" type="datetime1">
              <a:rPr lang="pt-PT" smtClean="0"/>
              <a:t>03/01/21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3AA6-673F-2548-A706-C0AD0D19CA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662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A0F3-F23B-FF46-A7A3-A89E84FA1DD4}" type="datetime1">
              <a:rPr lang="pt-PT" smtClean="0"/>
              <a:t>03/01/21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3AA6-673F-2548-A706-C0AD0D19CA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378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87E0-E081-064D-9215-B14BEFF068CB}" type="datetime1">
              <a:rPr lang="pt-PT" smtClean="0"/>
              <a:t>03/01/21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3AA6-673F-2548-A706-C0AD0D19CA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7385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503B-AF1F-BA4A-9D8B-1CAFF1FCA55B}" type="datetime1">
              <a:rPr lang="pt-PT" smtClean="0"/>
              <a:t>03/01/21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5A07-2F41-45B2-8394-81DD50625B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9202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BFDB-1AF1-B24D-8CB3-A71F3BCFB85E}" type="datetime1">
              <a:rPr lang="pt-PT" smtClean="0"/>
              <a:t>03/01/21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5A07-2F41-45B2-8394-81DD50625B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542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F6FA-207E-9D44-BB52-32335D7A6692}" type="datetime1">
              <a:rPr lang="pt-PT" smtClean="0"/>
              <a:t>03/01/21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5A07-2F41-45B2-8394-81DD50625B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651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0981-2EF2-E64E-BE17-0F99CC111374}" type="datetime1">
              <a:rPr lang="pt-PT" smtClean="0"/>
              <a:t>03/01/21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5A07-2F41-45B2-8394-81DD50625B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26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AE06-A54E-CE48-89FC-006F115CB274}" type="datetime1">
              <a:rPr lang="pt-PT" smtClean="0"/>
              <a:t>03/01/21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5A07-2F41-45B2-8394-81DD50625B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469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F2D-850D-494F-B7D1-466B1FE7D894}" type="datetime1">
              <a:rPr lang="pt-PT" smtClean="0"/>
              <a:t>03/01/21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3AA6-673F-2548-A706-C0AD0D19CA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771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7279-E41B-B143-9432-097B3B4D94C6}" type="datetime1">
              <a:rPr lang="pt-PT" smtClean="0"/>
              <a:t>03/01/21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5A07-2F41-45B2-8394-81DD50625B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768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4B61-B8EC-684D-B3EE-A6B3903D7AC9}" type="datetime1">
              <a:rPr lang="pt-PT" smtClean="0"/>
              <a:t>03/01/21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5A07-2F41-45B2-8394-81DD50625B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044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A94C-EF16-7643-A81A-4A81B6BFD991}" type="datetime1">
              <a:rPr lang="pt-PT" smtClean="0"/>
              <a:t>03/01/21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5A07-2F41-45B2-8394-81DD50625B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393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50797FF-4687-B043-875F-0C71D2D38B95}" type="datetime1">
              <a:rPr lang="pt-PT" smtClean="0"/>
              <a:t>03/01/21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0193AA6-673F-2548-A706-C0AD0D19CA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2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45F9649-5A50-0249-B63C-19E4D8FAD024}" type="datetime1">
              <a:rPr lang="pt-PT" smtClean="0"/>
              <a:t>03/01/21</a:t>
            </a:fld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0193AA6-673F-2548-A706-C0AD0D19CA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8061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D91CE3-BAFD-C645-84E7-08ACA42ED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709519"/>
            <a:ext cx="10261602" cy="4076127"/>
          </a:xfrm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pt-PT" sz="6000" dirty="0">
                <a:solidFill>
                  <a:schemeClr val="tx1"/>
                </a:solidFill>
              </a:rPr>
              <a:t>Características da propagação de ondas milimétricas sem fio 5G</a:t>
            </a:r>
            <a:br>
              <a:rPr lang="pt-PT" sz="7200" dirty="0">
                <a:solidFill>
                  <a:schemeClr val="tx1"/>
                </a:solidFill>
              </a:rPr>
            </a:br>
            <a:br>
              <a:rPr lang="pt-PT" sz="2000" dirty="0">
                <a:solidFill>
                  <a:schemeClr val="tx1"/>
                </a:solidFill>
              </a:rPr>
            </a:br>
            <a:r>
              <a:rPr lang="pt-PT" sz="2000" dirty="0">
                <a:solidFill>
                  <a:schemeClr val="tx1"/>
                </a:solidFill>
              </a:rPr>
              <a:t>Transformação da atenuação da chuva aplicando diferentes modelos de previsão</a:t>
            </a:r>
            <a:br>
              <a:rPr lang="pt-PT" sz="2000" dirty="0">
                <a:solidFill>
                  <a:schemeClr val="tx1"/>
                </a:solidFill>
              </a:rPr>
            </a:b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15E6933-5CC7-B642-B5A2-BD3E9DB1A724}"/>
              </a:ext>
            </a:extLst>
          </p:cNvPr>
          <p:cNvSpPr txBox="1"/>
          <p:nvPr/>
        </p:nvSpPr>
        <p:spPr>
          <a:xfrm>
            <a:off x="8291515" y="4102326"/>
            <a:ext cx="3208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Alunos:</a:t>
            </a:r>
          </a:p>
          <a:p>
            <a:endParaRPr lang="pt-PT" dirty="0"/>
          </a:p>
          <a:p>
            <a:r>
              <a:rPr lang="pt-PT" dirty="0"/>
              <a:t>João Morais nº83916</a:t>
            </a:r>
          </a:p>
          <a:p>
            <a:r>
              <a:rPr lang="pt-PT" dirty="0"/>
              <a:t>Francisco Rabaça nº97236</a:t>
            </a:r>
          </a:p>
          <a:p>
            <a:r>
              <a:rPr lang="pt-PT" dirty="0"/>
              <a:t>David Brito nº97260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C1DA82C-DD32-564F-BCB0-3A5D868D2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050" y="-382179"/>
            <a:ext cx="3430246" cy="2425291"/>
          </a:xfrm>
          <a:prstGeom prst="rect">
            <a:avLst/>
          </a:prstGeom>
        </p:spPr>
      </p:pic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722FA629-9409-B241-B425-19B1D054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5A07-2F41-45B2-8394-81DD50625B1F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7090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C34EEC0-3209-4EB4-A989-0FC550389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749638"/>
          </a:xfrm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Para a análise qualitativa dos modelos procederam à comparação das propriedades dos modelos de previsão da atenuação da chuva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endParaRPr lang="pt-PT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3C6AE22-7133-415F-A37C-901D547163D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Abordagem seguida pelo autores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4D20969-6D7E-4749-926C-8A401D37CED4}"/>
              </a:ext>
            </a:extLst>
          </p:cNvPr>
          <p:cNvSpPr txBox="1">
            <a:spLocks/>
          </p:cNvSpPr>
          <p:nvPr/>
        </p:nvSpPr>
        <p:spPr>
          <a:xfrm>
            <a:off x="838200" y="925739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i="1" dirty="0"/>
              <a:t>Comparação dos modelos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E738616D-980F-4718-B433-AEE2087AA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536594"/>
              </p:ext>
            </p:extLst>
          </p:nvPr>
        </p:nvGraphicFramePr>
        <p:xfrm>
          <a:off x="2184400" y="3386137"/>
          <a:ext cx="8128000" cy="2174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1307676"/>
                    </a:ext>
                  </a:extLst>
                </a:gridCol>
                <a:gridCol w="2432050">
                  <a:extLst>
                    <a:ext uri="{9D8B030D-6E8A-4147-A177-3AD203B41FA5}">
                      <a16:colId xmlns:a16="http://schemas.microsoft.com/office/drawing/2014/main" val="2378314816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600699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01074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Modelo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ysClr val="windowText" lastClr="000000"/>
                          </a:solidFill>
                        </a:rPr>
                        <a:t>Considerar a totalidade da distribuição da taxa de precipitação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ysClr val="windowText" lastClr="000000"/>
                          </a:solidFill>
                        </a:rPr>
                        <a:t>Aplica fator de ajuste de caminho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ysClr val="windowText" lastClr="000000"/>
                          </a:solidFill>
                        </a:rPr>
                        <a:t>Aplica fator de ajuste da taxa de precipitação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54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ITU-R P.530-15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ysClr val="windowText" lastClr="000000"/>
                          </a:solidFill>
                        </a:rPr>
                        <a:t>Não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ysClr val="windowText" lastClr="000000"/>
                          </a:solidFill>
                        </a:rPr>
                        <a:t>Sim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ysClr val="windowText" lastClr="000000"/>
                          </a:solidFill>
                        </a:rPr>
                        <a:t>Não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5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UK </a:t>
                      </a:r>
                      <a:r>
                        <a:rPr lang="pt-PT" sz="16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pt-PT" sz="16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ysClr val="windowText" lastClr="000000"/>
                          </a:solidFill>
                        </a:rPr>
                        <a:t>Sim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ysClr val="windowText" lastClr="000000"/>
                          </a:solidFill>
                        </a:rPr>
                        <a:t>Sim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ysClr val="windowText" lastClr="000000"/>
                          </a:solidFill>
                        </a:rPr>
                        <a:t>Não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298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Brazil</a:t>
                      </a:r>
                      <a:r>
                        <a:rPr lang="pt-PT" sz="16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6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pt-PT" sz="16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ysClr val="windowText" lastClr="000000"/>
                          </a:solidFill>
                        </a:rPr>
                        <a:t>Sim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ysClr val="windowText" lastClr="000000"/>
                          </a:solidFill>
                        </a:rPr>
                        <a:t>Sim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ysClr val="windowText" lastClr="000000"/>
                          </a:solidFill>
                        </a:rPr>
                        <a:t>Sim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230957"/>
                  </a:ext>
                </a:extLst>
              </a:tr>
            </a:tbl>
          </a:graphicData>
        </a:graphic>
      </p:graphicFrame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0F01B509-F178-D54B-A7C1-C5C95469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5A07-2F41-45B2-8394-81DD50625B1F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7726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94D8C41-5E69-410C-963C-7AE1CA3016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Abordagem seguida pelo autores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7CC73B4-E8B3-497F-9D6C-5923EA18907B}"/>
              </a:ext>
            </a:extLst>
          </p:cNvPr>
          <p:cNvSpPr txBox="1">
            <a:spLocks/>
          </p:cNvSpPr>
          <p:nvPr/>
        </p:nvSpPr>
        <p:spPr>
          <a:xfrm>
            <a:off x="838200" y="925739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i="1" dirty="0"/>
              <a:t>Transformação de Ligações</a:t>
            </a:r>
          </a:p>
        </p:txBody>
      </p:sp>
      <p:sp>
        <p:nvSpPr>
          <p:cNvPr id="6" name="Fluxograma: Dados 5">
            <a:extLst>
              <a:ext uri="{FF2B5EF4-FFF2-40B4-BE49-F238E27FC236}">
                <a16:creationId xmlns:a16="http://schemas.microsoft.com/office/drawing/2014/main" id="{18A87AEA-D69F-4468-BA81-F3F89721ED96}"/>
              </a:ext>
            </a:extLst>
          </p:cNvPr>
          <p:cNvSpPr/>
          <p:nvPr/>
        </p:nvSpPr>
        <p:spPr>
          <a:xfrm>
            <a:off x="2628900" y="1575132"/>
            <a:ext cx="3467100" cy="1088231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Série temporal de atenuação de chuva medida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F319B33-CF7A-48E8-9FF1-A61C2454FF10}"/>
              </a:ext>
            </a:extLst>
          </p:cNvPr>
          <p:cNvSpPr/>
          <p:nvPr/>
        </p:nvSpPr>
        <p:spPr>
          <a:xfrm>
            <a:off x="2855124" y="2905970"/>
            <a:ext cx="2552699" cy="88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CCDF da atenuação na ligação original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BCFCBE8-54FC-4D67-BE6D-281608342AA3}"/>
              </a:ext>
            </a:extLst>
          </p:cNvPr>
          <p:cNvSpPr/>
          <p:nvPr/>
        </p:nvSpPr>
        <p:spPr>
          <a:xfrm>
            <a:off x="1478763" y="4104591"/>
            <a:ext cx="2652711" cy="814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Intensidade de chuva calculada CCFD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AA7E9FB-BAE3-4676-89D3-5335327A0111}"/>
              </a:ext>
            </a:extLst>
          </p:cNvPr>
          <p:cNvSpPr/>
          <p:nvPr/>
        </p:nvSpPr>
        <p:spPr>
          <a:xfrm>
            <a:off x="6477002" y="4081008"/>
            <a:ext cx="2409825" cy="790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A -&gt; R Relação com os parâmetros da ligação original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BB977F4-8467-465E-B485-5208A63570BC}"/>
              </a:ext>
            </a:extLst>
          </p:cNvPr>
          <p:cNvSpPr/>
          <p:nvPr/>
        </p:nvSpPr>
        <p:spPr>
          <a:xfrm>
            <a:off x="8012910" y="5477440"/>
            <a:ext cx="2662229" cy="1199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R -&gt; A Relação com os parâmetros da ligação transformada</a:t>
            </a:r>
          </a:p>
        </p:txBody>
      </p:sp>
      <p:sp>
        <p:nvSpPr>
          <p:cNvPr id="16" name="Fluxograma: Dados 15">
            <a:extLst>
              <a:ext uri="{FF2B5EF4-FFF2-40B4-BE49-F238E27FC236}">
                <a16:creationId xmlns:a16="http://schemas.microsoft.com/office/drawing/2014/main" id="{786ABD8A-3866-465A-A3A6-8506D84DE17D}"/>
              </a:ext>
            </a:extLst>
          </p:cNvPr>
          <p:cNvSpPr/>
          <p:nvPr/>
        </p:nvSpPr>
        <p:spPr>
          <a:xfrm>
            <a:off x="6477001" y="2559504"/>
            <a:ext cx="4081459" cy="1105696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Modelo de previsão de atenuação de chuva aplicada</a:t>
            </a:r>
          </a:p>
        </p:txBody>
      </p:sp>
      <p:sp>
        <p:nvSpPr>
          <p:cNvPr id="17" name="Fluxograma: Dados 16">
            <a:extLst>
              <a:ext uri="{FF2B5EF4-FFF2-40B4-BE49-F238E27FC236}">
                <a16:creationId xmlns:a16="http://schemas.microsoft.com/office/drawing/2014/main" id="{98371E6F-8276-476C-930E-44D014EB2FC7}"/>
              </a:ext>
            </a:extLst>
          </p:cNvPr>
          <p:cNvSpPr/>
          <p:nvPr/>
        </p:nvSpPr>
        <p:spPr>
          <a:xfrm>
            <a:off x="1490668" y="5248841"/>
            <a:ext cx="3595682" cy="1199581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CCDF da atenuação na ligação transformada</a:t>
            </a:r>
          </a:p>
        </p:txBody>
      </p: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0DCFEFB2-D87D-40DA-AC31-9FB2DD3BE45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131474" y="2653188"/>
            <a:ext cx="0" cy="252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7E10CF7B-A07D-4B98-8E86-05BD41626A2C}"/>
              </a:ext>
            </a:extLst>
          </p:cNvPr>
          <p:cNvCxnSpPr>
            <a:cxnSpLocks/>
          </p:cNvCxnSpPr>
          <p:nvPr/>
        </p:nvCxnSpPr>
        <p:spPr>
          <a:xfrm>
            <a:off x="3486150" y="3727335"/>
            <a:ext cx="0" cy="377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3B177D6F-08FA-4E30-935D-2505D438AAF8}"/>
              </a:ext>
            </a:extLst>
          </p:cNvPr>
          <p:cNvCxnSpPr/>
          <p:nvPr/>
        </p:nvCxnSpPr>
        <p:spPr>
          <a:xfrm>
            <a:off x="3457575" y="4895169"/>
            <a:ext cx="0" cy="3536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58D46C62-6FA1-4025-A989-7F08A911E385}"/>
              </a:ext>
            </a:extLst>
          </p:cNvPr>
          <p:cNvCxnSpPr>
            <a:cxnSpLocks/>
          </p:cNvCxnSpPr>
          <p:nvPr/>
        </p:nvCxnSpPr>
        <p:spPr>
          <a:xfrm>
            <a:off x="7496175" y="3665199"/>
            <a:ext cx="0" cy="392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EA2CF4FD-1365-43C4-8544-B0AD7A1572D5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9344025" y="3665199"/>
            <a:ext cx="0" cy="1812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AC1C67D8-2C37-4934-B36A-EF7D1C770988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4131474" y="4476296"/>
            <a:ext cx="2345528" cy="35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346E3C88-BD21-4D6E-B60D-C1324380816E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4500563" y="6077230"/>
            <a:ext cx="35123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Marcador de Posição do Número do Diapositivo 19">
            <a:extLst>
              <a:ext uri="{FF2B5EF4-FFF2-40B4-BE49-F238E27FC236}">
                <a16:creationId xmlns:a16="http://schemas.microsoft.com/office/drawing/2014/main" id="{E3F2C336-7A29-7A45-B0BD-CCEF1A67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5A07-2F41-45B2-8394-81DD50625B1F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8541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2F7C470-951C-4D0F-A5BE-831180F02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sz="2000" dirty="0">
                <a:solidFill>
                  <a:schemeClr val="bg1"/>
                </a:solidFill>
              </a:rPr>
              <a:t>O calculo da atenuação a avaliar para ligações hipotéticas deve ser avaliada através de dados medidos;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sz="2000" dirty="0">
                <a:solidFill>
                  <a:schemeClr val="bg1"/>
                </a:solidFill>
              </a:rPr>
              <a:t>Descreve a relação teórica entre a intensidade da chuva e a atenuação da chuva para qualquer probabilidade P entre 1% e 0,001%.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D20B099-3023-443A-A976-E014A52D2ED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Abordagem seguida pelo autores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55BD9DB-0F0B-4BCA-B6F1-0E0E025A34DD}"/>
              </a:ext>
            </a:extLst>
          </p:cNvPr>
          <p:cNvSpPr txBox="1">
            <a:spLocks/>
          </p:cNvSpPr>
          <p:nvPr/>
        </p:nvSpPr>
        <p:spPr>
          <a:xfrm>
            <a:off x="838200" y="925739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i="1" dirty="0"/>
              <a:t>Transformação de Ligações baseadas no modelo ITU-R P.530-15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374A6C-00F9-472D-A147-0DB308E58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54" y="3583805"/>
            <a:ext cx="3943354" cy="55721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ADB35E5-68E8-4A29-88E6-523C93E8E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600" y="3092228"/>
            <a:ext cx="2270223" cy="1055528"/>
          </a:xfrm>
          <a:prstGeom prst="rect">
            <a:avLst/>
          </a:prstGeom>
        </p:spPr>
      </p:pic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801CF27C-D6BF-40F8-A6DA-3074C59C1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54" y="4418017"/>
            <a:ext cx="3626944" cy="459917"/>
          </a:xfrm>
          <a:prstGeom prst="rect">
            <a:avLst/>
          </a:prstGeom>
        </p:spPr>
      </p:pic>
      <p:pic>
        <p:nvPicPr>
          <p:cNvPr id="13" name="Imagem 12" descr="Uma imagem com texto, relógio&#10;&#10;Descrição gerada automaticamente">
            <a:extLst>
              <a:ext uri="{FF2B5EF4-FFF2-40B4-BE49-F238E27FC236}">
                <a16:creationId xmlns:a16="http://schemas.microsoft.com/office/drawing/2014/main" id="{7C4B9AEE-25CA-4546-A44F-13ED093C47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788" y="4048900"/>
            <a:ext cx="3200400" cy="107632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37E27C-318A-4E1C-ACFE-7EBF2EF733E4}"/>
              </a:ext>
            </a:extLst>
          </p:cNvPr>
          <p:cNvSpPr txBox="1"/>
          <p:nvPr/>
        </p:nvSpPr>
        <p:spPr>
          <a:xfrm>
            <a:off x="1890058" y="3038684"/>
            <a:ext cx="316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Calculo da atenuação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8902A1A-3AA2-4857-A54D-CD10443656A5}"/>
              </a:ext>
            </a:extLst>
          </p:cNvPr>
          <p:cNvSpPr txBox="1"/>
          <p:nvPr/>
        </p:nvSpPr>
        <p:spPr>
          <a:xfrm>
            <a:off x="6653645" y="2907562"/>
            <a:ext cx="299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Previsão de atenuação</a:t>
            </a:r>
          </a:p>
        </p:txBody>
      </p: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5DA224B6-FBDF-4597-A34F-FE42A94D28A2}"/>
              </a:ext>
            </a:extLst>
          </p:cNvPr>
          <p:cNvCxnSpPr/>
          <p:nvPr/>
        </p:nvCxnSpPr>
        <p:spPr>
          <a:xfrm>
            <a:off x="1331650" y="2937474"/>
            <a:ext cx="8671696" cy="8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1EBFDEA3-0135-1243-A583-6AFB0F10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5A07-2F41-45B2-8394-81DD50625B1F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2341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74E0FA-52BE-4209-9C22-67C17C59A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092413"/>
          </a:xfrm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A avaliação da ligação hipotética é feita da mesma forma que é feita a avaliação de uma ligação real;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8BA023D-12D9-4EDD-A31C-9372289C22E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Abordagem seguida pelo autores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F92C60A-8897-4B4B-BF5C-62AD5A654E8E}"/>
              </a:ext>
            </a:extLst>
          </p:cNvPr>
          <p:cNvSpPr txBox="1">
            <a:spLocks/>
          </p:cNvSpPr>
          <p:nvPr/>
        </p:nvSpPr>
        <p:spPr>
          <a:xfrm>
            <a:off x="838200" y="925739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i="1" dirty="0"/>
              <a:t>Transformação de Ligações baseadas no UK e no </a:t>
            </a:r>
            <a:r>
              <a:rPr lang="pt-PT" sz="3200" i="1" dirty="0" err="1"/>
              <a:t>Brazil</a:t>
            </a:r>
            <a:r>
              <a:rPr lang="pt-PT" sz="3200" i="1" dirty="0"/>
              <a:t> </a:t>
            </a:r>
            <a:r>
              <a:rPr lang="pt-PT" sz="3200" i="1" dirty="0" err="1"/>
              <a:t>method</a:t>
            </a:r>
            <a:endParaRPr lang="pt-PT" sz="3200" i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580466-0F28-4F3E-A159-F6DD24FCF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157" y="3387092"/>
            <a:ext cx="5630818" cy="82247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277F31E-00AD-4D3E-BFB6-CAFB307EB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50" y="4696704"/>
            <a:ext cx="5240831" cy="90148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300A4F3-FEA5-46D3-AA0B-CDEDF976C2E7}"/>
              </a:ext>
            </a:extLst>
          </p:cNvPr>
          <p:cNvSpPr txBox="1"/>
          <p:nvPr/>
        </p:nvSpPr>
        <p:spPr>
          <a:xfrm>
            <a:off x="8206667" y="3604564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>
                <a:solidFill>
                  <a:schemeClr val="bg1"/>
                </a:solidFill>
              </a:rPr>
              <a:t>UK </a:t>
            </a:r>
            <a:r>
              <a:rPr lang="pt-PT" i="1" dirty="0" err="1">
                <a:solidFill>
                  <a:schemeClr val="bg1"/>
                </a:solidFill>
              </a:rPr>
              <a:t>model</a:t>
            </a:r>
            <a:endParaRPr lang="pt-PT" i="1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3910FDF-1B35-4ED0-9A5D-51537E5AFDB9}"/>
              </a:ext>
            </a:extLst>
          </p:cNvPr>
          <p:cNvSpPr txBox="1"/>
          <p:nvPr/>
        </p:nvSpPr>
        <p:spPr>
          <a:xfrm>
            <a:off x="8206667" y="4962780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 err="1">
                <a:solidFill>
                  <a:schemeClr val="bg1"/>
                </a:solidFill>
              </a:rPr>
              <a:t>Brazil</a:t>
            </a:r>
            <a:r>
              <a:rPr lang="pt-PT" i="1" dirty="0">
                <a:solidFill>
                  <a:schemeClr val="bg1"/>
                </a:solidFill>
              </a:rPr>
              <a:t> </a:t>
            </a:r>
            <a:r>
              <a:rPr lang="pt-PT" i="1" dirty="0" err="1">
                <a:solidFill>
                  <a:schemeClr val="bg1"/>
                </a:solidFill>
              </a:rPr>
              <a:t>method</a:t>
            </a:r>
            <a:endParaRPr lang="pt-PT" i="1" dirty="0">
              <a:solidFill>
                <a:schemeClr val="bg1"/>
              </a:solidFill>
            </a:endParaRPr>
          </a:p>
        </p:txBody>
      </p:sp>
      <p:sp>
        <p:nvSpPr>
          <p:cNvPr id="19" name="Seta: Curvada Para Cima 18">
            <a:extLst>
              <a:ext uri="{FF2B5EF4-FFF2-40B4-BE49-F238E27FC236}">
                <a16:creationId xmlns:a16="http://schemas.microsoft.com/office/drawing/2014/main" id="{12FAEA4F-9197-4525-974B-BF871E72815A}"/>
              </a:ext>
            </a:extLst>
          </p:cNvPr>
          <p:cNvSpPr/>
          <p:nvPr/>
        </p:nvSpPr>
        <p:spPr>
          <a:xfrm flipH="1">
            <a:off x="6915716" y="4281963"/>
            <a:ext cx="1464816" cy="503008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0" name="Seta: Curvada Para Cima 19">
            <a:extLst>
              <a:ext uri="{FF2B5EF4-FFF2-40B4-BE49-F238E27FC236}">
                <a16:creationId xmlns:a16="http://schemas.microsoft.com/office/drawing/2014/main" id="{85A3D6A8-2F42-4EC9-B001-649172C3A7A2}"/>
              </a:ext>
            </a:extLst>
          </p:cNvPr>
          <p:cNvSpPr/>
          <p:nvPr/>
        </p:nvSpPr>
        <p:spPr>
          <a:xfrm flipH="1">
            <a:off x="6915716" y="5637972"/>
            <a:ext cx="1464816" cy="503008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5526214D-D115-6646-96E9-DF60AC56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5A07-2F41-45B2-8394-81DD50625B1F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9579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92F1ABE-07FA-428E-AE43-A55FDB841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408" y="2159367"/>
            <a:ext cx="3243940" cy="82391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pt-PT" sz="1800" b="0" dirty="0">
                <a:solidFill>
                  <a:schemeClr val="bg1"/>
                </a:solidFill>
              </a:rPr>
              <a:t>Relação entre intensidade de chuva e atenuação de acordo com o modelo ITU-R P.530-15</a:t>
            </a:r>
          </a:p>
        </p:txBody>
      </p:sp>
      <p:sp>
        <p:nvSpPr>
          <p:cNvPr id="7" name="Marcador de Posição do Texto 2">
            <a:extLst>
              <a:ext uri="{FF2B5EF4-FFF2-40B4-BE49-F238E27FC236}">
                <a16:creationId xmlns:a16="http://schemas.microsoft.com/office/drawing/2014/main" id="{6619ACE0-428D-4C13-BE8A-FE4B31EF29F6}"/>
              </a:ext>
            </a:extLst>
          </p:cNvPr>
          <p:cNvSpPr txBox="1">
            <a:spLocks/>
          </p:cNvSpPr>
          <p:nvPr/>
        </p:nvSpPr>
        <p:spPr>
          <a:xfrm>
            <a:off x="4080552" y="2165580"/>
            <a:ext cx="324394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700" b="0" dirty="0">
                <a:solidFill>
                  <a:schemeClr val="bg1"/>
                </a:solidFill>
              </a:rPr>
              <a:t>Relação entre intensidade de chuva e atenuação de acordo com o </a:t>
            </a:r>
            <a:r>
              <a:rPr lang="pt-PT" sz="1700" b="0" i="1" dirty="0">
                <a:solidFill>
                  <a:schemeClr val="bg1"/>
                </a:solidFill>
              </a:rPr>
              <a:t>UK </a:t>
            </a:r>
            <a:r>
              <a:rPr lang="pt-PT" sz="1700" b="0" i="1" dirty="0" err="1">
                <a:solidFill>
                  <a:schemeClr val="bg1"/>
                </a:solidFill>
              </a:rPr>
              <a:t>model</a:t>
            </a:r>
            <a:endParaRPr lang="pt-PT" sz="1700" b="0" i="1" dirty="0">
              <a:solidFill>
                <a:schemeClr val="bg1"/>
              </a:solidFill>
            </a:endParaRPr>
          </a:p>
        </p:txBody>
      </p:sp>
      <p:sp>
        <p:nvSpPr>
          <p:cNvPr id="8" name="Marcador de Posição do Texto 2">
            <a:extLst>
              <a:ext uri="{FF2B5EF4-FFF2-40B4-BE49-F238E27FC236}">
                <a16:creationId xmlns:a16="http://schemas.microsoft.com/office/drawing/2014/main" id="{89417D13-9068-43EC-AE71-80A872D76021}"/>
              </a:ext>
            </a:extLst>
          </p:cNvPr>
          <p:cNvSpPr txBox="1">
            <a:spLocks/>
          </p:cNvSpPr>
          <p:nvPr/>
        </p:nvSpPr>
        <p:spPr>
          <a:xfrm>
            <a:off x="7738901" y="2159367"/>
            <a:ext cx="324394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700" b="0" dirty="0">
                <a:solidFill>
                  <a:schemeClr val="bg1"/>
                </a:solidFill>
              </a:rPr>
              <a:t>Relação entre intensidade de chuva e atenuação segundo o  </a:t>
            </a:r>
            <a:r>
              <a:rPr lang="pt-PT" sz="1700" b="0" i="1" dirty="0" err="1">
                <a:solidFill>
                  <a:schemeClr val="bg1"/>
                </a:solidFill>
              </a:rPr>
              <a:t>Brazil</a:t>
            </a:r>
            <a:r>
              <a:rPr lang="pt-PT" sz="1700" b="0" i="1" dirty="0">
                <a:solidFill>
                  <a:schemeClr val="bg1"/>
                </a:solidFill>
              </a:rPr>
              <a:t> </a:t>
            </a:r>
            <a:r>
              <a:rPr lang="pt-PT" sz="1700" b="0" i="1" dirty="0" err="1">
                <a:solidFill>
                  <a:schemeClr val="bg1"/>
                </a:solidFill>
              </a:rPr>
              <a:t>Method</a:t>
            </a:r>
            <a:endParaRPr lang="pt-PT" sz="1700" b="0" i="1" dirty="0">
              <a:solidFill>
                <a:schemeClr val="bg1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AB32E6D-E2AA-4DEE-8EF0-853337B2720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Resultados obtidos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17C9A4E7-4662-47E7-AD56-944ACD95BA23}"/>
              </a:ext>
            </a:extLst>
          </p:cNvPr>
          <p:cNvSpPr txBox="1">
            <a:spLocks/>
          </p:cNvSpPr>
          <p:nvPr/>
        </p:nvSpPr>
        <p:spPr>
          <a:xfrm>
            <a:off x="838200" y="925739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i="1" dirty="0"/>
              <a:t>Taxas de chuva calculadas com base nos modelos de previsão investigados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2A554CA-5CEA-45FE-9765-3C49E26CF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05" y="3316227"/>
            <a:ext cx="3209380" cy="224619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D3120F5F-3A8A-4A6E-90ED-7E0F3FCCE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47" y="3316227"/>
            <a:ext cx="3520857" cy="224619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560DDBD-57B4-4246-A092-C74BAE089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866" y="3429000"/>
            <a:ext cx="3420331" cy="2203483"/>
          </a:xfrm>
          <a:prstGeom prst="rect">
            <a:avLst/>
          </a:prstGeom>
        </p:spPr>
      </p:pic>
      <p:sp>
        <p:nvSpPr>
          <p:cNvPr id="23" name="Chaveta à esquerda 22">
            <a:extLst>
              <a:ext uri="{FF2B5EF4-FFF2-40B4-BE49-F238E27FC236}">
                <a16:creationId xmlns:a16="http://schemas.microsoft.com/office/drawing/2014/main" id="{C7A5D2BF-B242-4707-9EAC-B4817632BF1A}"/>
              </a:ext>
            </a:extLst>
          </p:cNvPr>
          <p:cNvSpPr/>
          <p:nvPr/>
        </p:nvSpPr>
        <p:spPr>
          <a:xfrm rot="16200000">
            <a:off x="5642043" y="626582"/>
            <a:ext cx="381740" cy="1029985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749C270-3059-404F-AC2B-57B098A079AA}"/>
              </a:ext>
            </a:extLst>
          </p:cNvPr>
          <p:cNvSpPr txBox="1"/>
          <p:nvPr/>
        </p:nvSpPr>
        <p:spPr>
          <a:xfrm>
            <a:off x="4844979" y="6026455"/>
            <a:ext cx="2893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f = 38 GHz</a:t>
            </a:r>
          </a:p>
          <a:p>
            <a:r>
              <a:rPr lang="pt-PT" dirty="0">
                <a:solidFill>
                  <a:schemeClr val="bg1"/>
                </a:solidFill>
              </a:rPr>
              <a:t>d = 1.5 Km</a:t>
            </a: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83543530-491A-A945-880B-D2F81EDA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3AA6-673F-2548-A706-C0AD0D19CA49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0931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744AED5F-31AE-5941-8FB6-5E99277A2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dirty="0"/>
              <a:t>Distribuições calculadas da intensidade da chuva com base nos Modelos de previsão investigados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009B572D-B184-AB48-9AFE-1C35F719F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704307"/>
            <a:ext cx="4758138" cy="2767806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E8323DBE-C857-9A43-822A-245DB3F378B0}"/>
              </a:ext>
            </a:extLst>
          </p:cNvPr>
          <p:cNvSpPr txBox="1">
            <a:spLocks/>
          </p:cNvSpPr>
          <p:nvPr/>
        </p:nvSpPr>
        <p:spPr>
          <a:xfrm>
            <a:off x="6283325" y="2704307"/>
            <a:ext cx="4794250" cy="287883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bg1"/>
                </a:solidFill>
              </a:rPr>
              <a:t>Em probabilidades altas, os resultados são similares para os 3 modelos estudados;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bg1"/>
                </a:solidFill>
              </a:rPr>
              <a:t>Em probabilidades baixas, os modelos diferem significativamente;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bg1"/>
                </a:solidFill>
              </a:rPr>
              <a:t>Não há informação fiável da intensidade da chuva, logo não é possível verificar as distribuições intermedias.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F86D8C5-E233-E142-98D6-521109990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577" y="-222669"/>
            <a:ext cx="1894842" cy="1339713"/>
          </a:xfrm>
          <a:prstGeom prst="rect">
            <a:avLst/>
          </a:prstGeom>
        </p:spPr>
      </p:pic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92512329-7AFF-2B4C-BD93-535C979B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5A07-2F41-45B2-8394-81DD50625B1F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1193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2800" dirty="0"/>
              <a:t>Distribuição da atenuação transformada da chuva baseado nos modelos de previsão estudados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2724149"/>
            <a:ext cx="3848100" cy="203835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PT" dirty="0">
                <a:solidFill>
                  <a:schemeClr val="bg1"/>
                </a:solidFill>
              </a:rPr>
              <a:t>Frequência de 38GHz;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PT" dirty="0">
                <a:solidFill>
                  <a:schemeClr val="bg1"/>
                </a:solidFill>
              </a:rPr>
              <a:t>Distancia de 1.5 Km;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PT" dirty="0">
                <a:solidFill>
                  <a:schemeClr val="bg1"/>
                </a:solidFill>
              </a:rPr>
              <a:t>Polarização Horizontal.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196" y="2139950"/>
            <a:ext cx="6205604" cy="399970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35FBFF0-8054-0843-A121-6457C64F7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577" y="-222669"/>
            <a:ext cx="1894842" cy="1339713"/>
          </a:xfrm>
          <a:prstGeom prst="rect">
            <a:avLst/>
          </a:prstGeo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E18EDE1-4116-534E-92BF-827C6F15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5A07-2F41-45B2-8394-81DD50625B1F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666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/>
              <a:t>Modelo</a:t>
            </a:r>
            <a:r>
              <a:rPr lang="en-US" sz="2800" dirty="0"/>
              <a:t> </a:t>
            </a:r>
            <a:r>
              <a:rPr lang="mr-IN" sz="2800" dirty="0"/>
              <a:t>ITU-R P.530-15</a:t>
            </a:r>
            <a:endParaRPr lang="pt-PT" sz="28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199" y="1690689"/>
            <a:ext cx="4327091" cy="47291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PT" dirty="0">
                <a:solidFill>
                  <a:schemeClr val="bg1"/>
                </a:solidFill>
              </a:rPr>
              <a:t>Distância de 200 m; </a:t>
            </a:r>
            <a:br>
              <a:rPr lang="pt-PT" dirty="0">
                <a:solidFill>
                  <a:schemeClr val="bg1"/>
                </a:solidFill>
              </a:rPr>
            </a:br>
            <a:r>
              <a:rPr lang="pt-PT" dirty="0">
                <a:solidFill>
                  <a:schemeClr val="bg1"/>
                </a:solidFill>
              </a:rPr>
              <a:t>O ajuste do fator r não descreve a heterogeneidade da intensidade da chuva apenas ao longo do caminho;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PT" dirty="0">
                <a:solidFill>
                  <a:schemeClr val="bg1"/>
                </a:solidFill>
              </a:rPr>
              <a:t>É também considerada a distribuição das células da chuva;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PT" dirty="0">
                <a:solidFill>
                  <a:schemeClr val="bg1"/>
                </a:solidFill>
              </a:rPr>
              <a:t>r = 2.5.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372520"/>
            <a:ext cx="5038293" cy="33655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9B4CE38-6A8B-3742-B4F5-6ADB009029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577" y="-222669"/>
            <a:ext cx="1894842" cy="1339713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4F1FD1E-2396-DD4B-B2BC-3F819828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5A07-2F41-45B2-8394-81DD50625B1F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0810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UK model</a:t>
            </a:r>
            <a:endParaRPr lang="pt-PT" sz="28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7239000" y="1671638"/>
            <a:ext cx="3848100" cy="47291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PT" dirty="0">
                <a:solidFill>
                  <a:schemeClr val="bg1"/>
                </a:solidFill>
              </a:rPr>
              <a:t>Resultados realistas;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pt-PT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PT" dirty="0">
                <a:solidFill>
                  <a:schemeClr val="bg1"/>
                </a:solidFill>
              </a:rPr>
              <a:t>Resultados muito parecidos com os obtidos pela fórmula de  extrapolação vista anteriormente 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409826"/>
            <a:ext cx="5497141" cy="377666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519F770-6C14-5B47-837A-7735A8EAD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577" y="-222669"/>
            <a:ext cx="1894842" cy="1339713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FAF3C66-0C34-C14F-A68F-CFC4E459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5A07-2F41-45B2-8394-81DD50625B1F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8381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Brazil </a:t>
            </a:r>
            <a:r>
              <a:rPr lang="pt-PT" sz="2800" dirty="0" err="1"/>
              <a:t>Method</a:t>
            </a:r>
            <a:endParaRPr lang="pt-PT" sz="28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7239000" y="1671638"/>
            <a:ext cx="3848100" cy="47291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PT" dirty="0">
                <a:solidFill>
                  <a:schemeClr val="bg1"/>
                </a:solidFill>
              </a:rPr>
              <a:t>Valores de atenuação muito elevados;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pt-PT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PT" dirty="0">
                <a:solidFill>
                  <a:schemeClr val="bg1"/>
                </a:solidFill>
              </a:rPr>
              <a:t>Modelo válido até aos 700-800m (dependendo da frequência aplicada).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02" y="2447925"/>
            <a:ext cx="4819497" cy="362426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04CE889-1503-554B-8119-F6AC0B222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577" y="-222669"/>
            <a:ext cx="1894842" cy="1339713"/>
          </a:xfrm>
          <a:prstGeom prst="rect">
            <a:avLst/>
          </a:prstGeo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16AFF34-B968-2B4A-8844-ED25440C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5A07-2F41-45B2-8394-81DD50625B1F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7621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51AE2-FB07-4BAD-A102-5109E29E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Motivação e contexto do estudo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7DF9310-A186-454E-B0AF-B819AC6A1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Planeamentos de redes sem fios de links de onda milimétrica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Desempenho dos modelos de previsão de taxa de chuva e atenuação da chuva.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Objetivo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Investigar modelos de previsão de atenuação de chuva.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Encontrar métodos de previsão para atenuação da chuva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A504D5-4F26-2E40-BED3-6134C29BA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577" y="-222669"/>
            <a:ext cx="1894842" cy="1339713"/>
          </a:xfrm>
          <a:prstGeom prst="rect">
            <a:avLst/>
          </a:prstGeo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DF356AF-E31E-0A4F-B65F-0583EB76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5A07-2F41-45B2-8394-81DD50625B1F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0429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5102" y="475762"/>
            <a:ext cx="10571998" cy="97045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Comparação</a:t>
            </a:r>
            <a:r>
              <a:rPr lang="en-US" sz="2800" dirty="0"/>
              <a:t> entre o </a:t>
            </a:r>
            <a:r>
              <a:rPr lang="en-US" sz="2800" dirty="0" err="1"/>
              <a:t>modelo</a:t>
            </a:r>
            <a:r>
              <a:rPr lang="en-US" sz="2800" dirty="0"/>
              <a:t> real e o </a:t>
            </a:r>
            <a:r>
              <a:rPr lang="en-US" sz="2800" dirty="0" err="1"/>
              <a:t>modelo</a:t>
            </a:r>
            <a:r>
              <a:rPr lang="en-US" sz="2800" dirty="0"/>
              <a:t> ITU-R </a:t>
            </a:r>
            <a:r>
              <a:rPr lang="en-US" sz="2800" dirty="0" err="1"/>
              <a:t>teórico</a:t>
            </a:r>
            <a:r>
              <a:rPr lang="en-US" sz="2800" dirty="0"/>
              <a:t> para </a:t>
            </a:r>
            <a:r>
              <a:rPr lang="en-US" sz="2800" dirty="0" err="1"/>
              <a:t>estatísticas</a:t>
            </a:r>
            <a:r>
              <a:rPr lang="en-US" sz="2800" dirty="0"/>
              <a:t> a </a:t>
            </a:r>
            <a:r>
              <a:rPr lang="en-US" sz="2800" dirty="0" err="1"/>
              <a:t>longo</a:t>
            </a:r>
            <a:r>
              <a:rPr lang="en-US" sz="2800" dirty="0"/>
              <a:t> </a:t>
            </a:r>
            <a:r>
              <a:rPr lang="en-US" sz="2800" dirty="0" err="1"/>
              <a:t>prazo</a:t>
            </a:r>
            <a:endParaRPr lang="pt-PT" sz="28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7239000" y="1671638"/>
            <a:ext cx="3848100" cy="47291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PT" dirty="0">
                <a:solidFill>
                  <a:schemeClr val="bg1"/>
                </a:solidFill>
              </a:rPr>
              <a:t>Todas as curvas são calculadas de acordo com as recomendações da ITU-R;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PT" dirty="0">
                <a:solidFill>
                  <a:schemeClr val="bg1"/>
                </a:solidFill>
              </a:rPr>
              <a:t>Localização geográfica tem um efeito grande nas estatísticas da taxa de chuva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" y="2324101"/>
            <a:ext cx="6309177" cy="389096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20522F6-68A8-414B-9823-F637840CEA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577" y="-222669"/>
            <a:ext cx="1894842" cy="1339713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A646AB5-A823-EA48-B9D4-212F094B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5A07-2F41-45B2-8394-81DD50625B1F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4014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/>
              <a:t>Conclusões</a:t>
            </a:r>
            <a:endParaRPr lang="pt-PT" sz="28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66750" y="1690688"/>
            <a:ext cx="10953750" cy="47291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PT" dirty="0">
                <a:solidFill>
                  <a:schemeClr val="bg1"/>
                </a:solidFill>
              </a:rPr>
              <a:t>Foi feito o estudo dos modelos mais comummente aplicados a atenuação devido a chuva.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pt-PT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PT" dirty="0">
                <a:solidFill>
                  <a:schemeClr val="bg1"/>
                </a:solidFill>
              </a:rPr>
              <a:t>Modelo que considera uma relação entre a atenuação da chuva e a sua intensidade tem uma melhor performance que um que se baseie apenas na distribuição da taxa de chuva;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pt-PT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PT" dirty="0">
                <a:solidFill>
                  <a:schemeClr val="bg1"/>
                </a:solidFill>
              </a:rPr>
              <a:t>ITU-R P.530-15 é o modelo que melhor resultados apresenta e assim aplicável ao caso em estudo.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4005EE-F72C-6145-913A-3C2088AE7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577" y="-222669"/>
            <a:ext cx="1894842" cy="1339713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27252A4-E6E2-2A47-93A7-A72F8DA7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5A07-2F41-45B2-8394-81DD50625B1F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8291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0BFC0-8844-4913-B46D-F59426DD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Explicação do 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FAB555-087E-46D4-9BC1-538A6C442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946" y="2379448"/>
            <a:ext cx="3581839" cy="3636511"/>
          </a:xfrm>
        </p:spPr>
        <p:txBody>
          <a:bodyPr>
            <a:normAutofit fontScale="92500" lnSpcReduction="10000"/>
          </a:bodyPr>
          <a:lstStyle/>
          <a:p>
            <a:r>
              <a:rPr lang="pt-PT" dirty="0">
                <a:solidFill>
                  <a:schemeClr val="bg1"/>
                </a:solidFill>
              </a:rPr>
              <a:t>Atualmente, à poucas medições de desvanecimento pela chuva em links de curto alcance.</a:t>
            </a:r>
          </a:p>
          <a:p>
            <a:r>
              <a:rPr lang="pt-PT" dirty="0">
                <a:solidFill>
                  <a:schemeClr val="bg1"/>
                </a:solidFill>
              </a:rPr>
              <a:t>Grandes quantidades de precipitação podem causar a interrupção de links de comprimento de onda de milímetros.</a:t>
            </a:r>
          </a:p>
          <a:p>
            <a:r>
              <a:rPr lang="pt-PT" dirty="0">
                <a:solidFill>
                  <a:schemeClr val="bg1"/>
                </a:solidFill>
              </a:rPr>
              <a:t>O que leva a estudar e desenvolver métodos para gerar “medições hipotéticas”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504971E-A39C-6B47-9856-72838AB4F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577" y="-222669"/>
            <a:ext cx="1894842" cy="1339713"/>
          </a:xfrm>
          <a:prstGeom prst="rect">
            <a:avLst/>
          </a:prstGeom>
        </p:spPr>
      </p:pic>
      <p:sp>
        <p:nvSpPr>
          <p:cNvPr id="7" name="Seta para a Direita 6">
            <a:extLst>
              <a:ext uri="{FF2B5EF4-FFF2-40B4-BE49-F238E27FC236}">
                <a16:creationId xmlns:a16="http://schemas.microsoft.com/office/drawing/2014/main" id="{6BEEF760-070D-6A4C-8126-1FB0C679FB2F}"/>
              </a:ext>
            </a:extLst>
          </p:cNvPr>
          <p:cNvSpPr/>
          <p:nvPr/>
        </p:nvSpPr>
        <p:spPr>
          <a:xfrm>
            <a:off x="4929187" y="3611916"/>
            <a:ext cx="1428750" cy="742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211A16AE-7A6A-5E4C-B62B-DF71D3BA8E47}"/>
              </a:ext>
            </a:extLst>
          </p:cNvPr>
          <p:cNvSpPr txBox="1">
            <a:spLocks/>
          </p:cNvSpPr>
          <p:nvPr/>
        </p:nvSpPr>
        <p:spPr>
          <a:xfrm>
            <a:off x="6891339" y="2379448"/>
            <a:ext cx="4253351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>
                <a:solidFill>
                  <a:schemeClr val="bg1"/>
                </a:solidFill>
              </a:rPr>
              <a:t>Existem assim dois tipos de modelos: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Baseados na taxa de chuva que é excedida em 0,01% de um ano médio (R</a:t>
            </a:r>
            <a:r>
              <a:rPr lang="pt-PT" baseline="-25000" dirty="0">
                <a:solidFill>
                  <a:schemeClr val="bg1"/>
                </a:solidFill>
              </a:rPr>
              <a:t>0,01</a:t>
            </a:r>
            <a:r>
              <a:rPr lang="pt-PT" dirty="0">
                <a:solidFill>
                  <a:schemeClr val="bg1"/>
                </a:solidFill>
              </a:rPr>
              <a:t>);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Baseados na distribuição de probabilidade de taxa de chuva total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6C58D35A-CAB1-D04B-A7E9-C7006C9E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5A07-2F41-45B2-8394-81DD50625B1F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571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39150-CF4B-44D7-9FC4-8FDA2AA4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Apresentação do estado da arte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924004-9F39-49D8-A681-6CE8CFF5D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00289"/>
            <a:ext cx="10554574" cy="3844260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Modelos de previsão da atenuação da chuva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Previsão de atenuação de chuva sem distribuição total da taxa de chuva;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Modelos de previsão de atenuação de chuva com base na distribuição total da taxa de chuva;</a:t>
            </a:r>
          </a:p>
          <a:p>
            <a:pPr lvl="2"/>
            <a:r>
              <a:rPr lang="pt-PT" i="1" dirty="0">
                <a:solidFill>
                  <a:schemeClr val="bg1"/>
                </a:solidFill>
              </a:rPr>
              <a:t>UK </a:t>
            </a:r>
            <a:r>
              <a:rPr lang="pt-PT" i="1" dirty="0" err="1">
                <a:solidFill>
                  <a:schemeClr val="bg1"/>
                </a:solidFill>
              </a:rPr>
              <a:t>model</a:t>
            </a:r>
            <a:r>
              <a:rPr lang="pt-PT" dirty="0">
                <a:solidFill>
                  <a:schemeClr val="bg1"/>
                </a:solidFill>
              </a:rPr>
              <a:t>;</a:t>
            </a:r>
          </a:p>
          <a:p>
            <a:pPr lvl="2"/>
            <a:r>
              <a:rPr lang="pt-PT" i="1" dirty="0" err="1">
                <a:solidFill>
                  <a:schemeClr val="bg1"/>
                </a:solidFill>
              </a:rPr>
              <a:t>Brazil</a:t>
            </a:r>
            <a:r>
              <a:rPr lang="pt-PT" i="1" dirty="0">
                <a:solidFill>
                  <a:schemeClr val="bg1"/>
                </a:solidFill>
              </a:rPr>
              <a:t> </a:t>
            </a:r>
            <a:r>
              <a:rPr lang="pt-PT" i="1" dirty="0" err="1">
                <a:solidFill>
                  <a:schemeClr val="bg1"/>
                </a:solidFill>
              </a:rPr>
              <a:t>Method</a:t>
            </a:r>
            <a:r>
              <a:rPr lang="pt-PT" dirty="0">
                <a:solidFill>
                  <a:schemeClr val="bg1"/>
                </a:solidFill>
              </a:rPr>
              <a:t>;</a:t>
            </a:r>
          </a:p>
          <a:p>
            <a:pPr lvl="2"/>
            <a:r>
              <a:rPr lang="pt-PT" dirty="0">
                <a:solidFill>
                  <a:schemeClr val="bg1"/>
                </a:solidFill>
              </a:rPr>
              <a:t>Comparação dos Métodos;	</a:t>
            </a:r>
          </a:p>
          <a:p>
            <a:r>
              <a:rPr lang="pt-PT" dirty="0">
                <a:solidFill>
                  <a:schemeClr val="bg1"/>
                </a:solidFill>
              </a:rPr>
              <a:t>Transformação da Ligação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Transformação da ligação baseada no modelo ITU-R P.530-15;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Transformação da ligação baseada no </a:t>
            </a:r>
            <a:r>
              <a:rPr lang="pt-PT" i="1" dirty="0">
                <a:solidFill>
                  <a:schemeClr val="bg1"/>
                </a:solidFill>
              </a:rPr>
              <a:t>UK </a:t>
            </a:r>
            <a:r>
              <a:rPr lang="pt-PT" i="1" dirty="0" err="1">
                <a:solidFill>
                  <a:schemeClr val="bg1"/>
                </a:solidFill>
              </a:rPr>
              <a:t>model</a:t>
            </a:r>
            <a:r>
              <a:rPr lang="pt-PT" i="1" dirty="0">
                <a:solidFill>
                  <a:schemeClr val="bg1"/>
                </a:solidFill>
              </a:rPr>
              <a:t> </a:t>
            </a:r>
            <a:r>
              <a:rPr lang="pt-PT" dirty="0">
                <a:solidFill>
                  <a:schemeClr val="bg1"/>
                </a:solidFill>
              </a:rPr>
              <a:t>e no </a:t>
            </a:r>
            <a:r>
              <a:rPr lang="pt-PT" i="1" dirty="0" err="1">
                <a:solidFill>
                  <a:schemeClr val="bg1"/>
                </a:solidFill>
              </a:rPr>
              <a:t>Brazil</a:t>
            </a:r>
            <a:r>
              <a:rPr lang="pt-PT" i="1" dirty="0">
                <a:solidFill>
                  <a:schemeClr val="bg1"/>
                </a:solidFill>
              </a:rPr>
              <a:t> </a:t>
            </a:r>
            <a:r>
              <a:rPr lang="pt-PT" i="1" dirty="0" err="1">
                <a:solidFill>
                  <a:schemeClr val="bg1"/>
                </a:solidFill>
              </a:rPr>
              <a:t>Method</a:t>
            </a:r>
            <a:r>
              <a:rPr lang="pt-PT" dirty="0">
                <a:solidFill>
                  <a:schemeClr val="bg1"/>
                </a:solidFill>
              </a:rPr>
              <a:t>;</a:t>
            </a:r>
          </a:p>
          <a:p>
            <a:pPr lvl="1"/>
            <a:endParaRPr lang="pt-PT" dirty="0"/>
          </a:p>
          <a:p>
            <a:pPr lvl="2"/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3A5C35-0166-4042-BF73-8062AE41A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577" y="-222669"/>
            <a:ext cx="1894842" cy="1339713"/>
          </a:xfrm>
          <a:prstGeom prst="rect">
            <a:avLst/>
          </a:prstGeo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2539F6B-BDF7-B64D-9754-521328DF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5A07-2F41-45B2-8394-81DD50625B1F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212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12BBD-0B63-42F3-AAEE-CDA3221F0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Apresentação do estado da arte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524E22-F814-4B02-BD4C-1D234DFC8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Resultados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Taxas de chuva calculadas com base nos modelos de previsão investigados;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Distribuição de intensidade de chuva calculada com base nos modelos de previsão investigados;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Distribuições transformadas de atenuação de chuva com base nos modelos de predição investigados;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Comparação dos </a:t>
            </a:r>
            <a:r>
              <a:rPr lang="pt-PT" dirty="0" err="1">
                <a:solidFill>
                  <a:schemeClr val="bg1"/>
                </a:solidFill>
              </a:rPr>
              <a:t>CCDFs</a:t>
            </a:r>
            <a:r>
              <a:rPr lang="pt-PT" dirty="0">
                <a:solidFill>
                  <a:schemeClr val="bg1"/>
                </a:solidFill>
              </a:rPr>
              <a:t> de atenuação de chuva transformada e os </a:t>
            </a:r>
            <a:r>
              <a:rPr lang="pt-PT" dirty="0" err="1">
                <a:solidFill>
                  <a:schemeClr val="bg1"/>
                </a:solidFill>
              </a:rPr>
              <a:t>CCDFs</a:t>
            </a:r>
            <a:r>
              <a:rPr lang="pt-PT" dirty="0">
                <a:solidFill>
                  <a:schemeClr val="bg1"/>
                </a:solidFill>
              </a:rPr>
              <a:t> teóricos ITU -R P.530-15 em estatísticas de longo prazo;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439E71-D405-B544-AC78-F4A1AE202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577" y="-222669"/>
            <a:ext cx="1894842" cy="1339713"/>
          </a:xfrm>
          <a:prstGeom prst="rect">
            <a:avLst/>
          </a:prstGeo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D2A5789-E7FD-FF4F-9844-400BA1FC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5A07-2F41-45B2-8394-81DD50625B1F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31419-5355-4D2F-BCFA-ADA6E6032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50" y="318601"/>
            <a:ext cx="10571998" cy="970450"/>
          </a:xfrm>
        </p:spPr>
        <p:txBody>
          <a:bodyPr>
            <a:normAutofit/>
          </a:bodyPr>
          <a:lstStyle/>
          <a:p>
            <a:r>
              <a:rPr lang="pt-PT" sz="3200" dirty="0"/>
              <a:t>Modelos de previsão da atenuação da chuva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FE151BCC-4B09-45CE-A8A5-1821B2EA9D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3864" y="2171701"/>
                <a:ext cx="10554574" cy="4957585"/>
              </a:xfrm>
            </p:spPr>
            <p:txBody>
              <a:bodyPr>
                <a:normAutofit/>
              </a:bodyPr>
              <a:lstStyle/>
              <a:p>
                <a:r>
                  <a:rPr lang="pt-PT" sz="1600" dirty="0">
                    <a:solidFill>
                      <a:schemeClr val="bg1"/>
                    </a:solidFill>
                  </a:rPr>
                  <a:t>Este modelo é baseado na equação do cálculo da atenuação devido à chuva: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P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P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𝑑𝐵</m:t>
                          </m:r>
                          <m:r>
                            <a:rPr lang="pt-P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pt-PT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pt-P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P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P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pt-P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pt-P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∙</m:t>
                          </m:r>
                        </m:e>
                      </m:nary>
                      <m:r>
                        <a:rPr lang="pt-PT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P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pt-P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d>
                        <m:dPr>
                          <m:ctrlPr>
                            <a:rPr lang="pt-P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pt-PT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𝑑𝑙</m:t>
                      </m:r>
                    </m:oMath>
                  </m:oMathPara>
                </a14:m>
                <a:endParaRPr lang="pt-PT" sz="2000" b="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pt-PT" dirty="0">
                    <a:solidFill>
                      <a:schemeClr val="bg1"/>
                    </a:solidFill>
                  </a:rPr>
                  <a:t>Onde k e </a:t>
                </a:r>
                <a:r>
                  <a:rPr lang="el-GR" dirty="0">
                    <a:solidFill>
                      <a:schemeClr val="bg1"/>
                    </a:solidFill>
                  </a:rPr>
                  <a:t>α </a:t>
                </a:r>
                <a:r>
                  <a:rPr lang="pt-PT" dirty="0">
                    <a:solidFill>
                      <a:schemeClr val="bg1"/>
                    </a:solidFill>
                  </a:rPr>
                  <a:t>são coeficientes empíricos dependentes da frequência e polarização.</a:t>
                </a:r>
              </a:p>
              <a:p>
                <a:pPr lvl="1"/>
                <a:r>
                  <a:rPr lang="pt-PT" dirty="0">
                    <a:solidFill>
                      <a:schemeClr val="bg1"/>
                    </a:solidFill>
                  </a:rPr>
                  <a:t>R(l) é o valor da intensidade pontual da chuva em mm/h ao longo do caminho na distância l.</a:t>
                </a:r>
              </a:p>
              <a:p>
                <a:pPr lvl="1"/>
                <a:r>
                  <a:rPr lang="pt-PT" dirty="0">
                    <a:solidFill>
                      <a:schemeClr val="bg1"/>
                    </a:solidFill>
                  </a:rPr>
                  <a:t>d é o comprimento do caminho do link.</a:t>
                </a:r>
              </a:p>
              <a:p>
                <a:pPr lvl="1"/>
                <a:endParaRPr lang="pt-PT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pt-PT" dirty="0">
                    <a:solidFill>
                      <a:schemeClr val="bg1"/>
                    </a:solidFill>
                  </a:rPr>
                  <a:t>A taxa de chuva e a atenuação podem variar significativamente ao longo de caminhos mais longos.</a:t>
                </a:r>
              </a:p>
              <a:p>
                <a:pPr lvl="1"/>
                <a:r>
                  <a:rPr lang="pt-PT" dirty="0">
                    <a:solidFill>
                      <a:schemeClr val="bg1"/>
                    </a:solidFill>
                  </a:rPr>
                  <a:t>O mais importante ao modelar a atenuação da chuva é descrever a distribuição da taxa de chuva no espaço e no tempo estatisticamente.</a:t>
                </a:r>
              </a:p>
              <a:p>
                <a:pPr marL="457200" lvl="1" indent="0">
                  <a:buNone/>
                </a:pPr>
                <a:endParaRPr lang="pt-PT" dirty="0"/>
              </a:p>
              <a:p>
                <a:pPr lvl="1"/>
                <a:endParaRPr lang="pt-PT" dirty="0"/>
              </a:p>
              <a:p>
                <a:pPr lvl="1"/>
                <a:endParaRPr lang="pt-PT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FE151BCC-4B09-45CE-A8A5-1821B2EA9D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864" y="2171701"/>
                <a:ext cx="10554574" cy="495758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4DF0F06E-3173-4342-87E2-FF3FE71E3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577" y="-222669"/>
            <a:ext cx="1894842" cy="1339713"/>
          </a:xfrm>
          <a:prstGeom prst="rect">
            <a:avLst/>
          </a:prstGeo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EC2759F-4DCC-1149-9D0E-EC82A180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5A07-2F41-45B2-8394-81DD50625B1F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349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FBAAC-C55A-42D6-9864-74551F65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sz="3600" dirty="0"/>
              <a:t>Previsão de atenuação de chuva sem distribuição total da taxa de chuva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C84775FE-8E97-462C-85B6-ED89F8FE2E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pt-PT" sz="2000" dirty="0">
                    <a:solidFill>
                      <a:schemeClr val="bg1"/>
                    </a:solidFill>
                  </a:rPr>
                  <a:t>ITU fornece a seguinte fórmula empírica, 	com base na taxa de chuva para 0,01% de um ano médio (R</a:t>
                </a:r>
                <a:r>
                  <a:rPr lang="pt-PT" sz="2000" baseline="-25000" dirty="0">
                    <a:solidFill>
                      <a:schemeClr val="bg1"/>
                    </a:solidFill>
                  </a:rPr>
                  <a:t>0,01</a:t>
                </a:r>
                <a:r>
                  <a:rPr lang="pt-PT" sz="2000" dirty="0">
                    <a:solidFill>
                      <a:schemeClr val="bg1"/>
                    </a:solidFill>
                  </a:rPr>
                  <a:t>).</a:t>
                </a:r>
                <a:r>
                  <a:rPr lang="pt-PT" dirty="0">
                    <a:solidFill>
                      <a:schemeClr val="bg1"/>
                    </a:solidFill>
                  </a:rPr>
                  <a:t>	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PT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P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P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0.01</m:t>
                        </m:r>
                      </m:sub>
                      <m:sup>
                        <m:r>
                          <a:rPr lang="pt-P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P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𝑑𝐵</m:t>
                        </m:r>
                        <m:r>
                          <a:rPr lang="pt-P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</m:oMath>
                </a14:m>
                <a:r>
                  <a:rPr lang="pt-PT" sz="2000" dirty="0">
                    <a:solidFill>
                      <a:schemeClr val="bg1"/>
                    </a:solidFill>
                  </a:rPr>
                  <a:t>=K </a:t>
                </a:r>
                <a14:m>
                  <m:oMath xmlns:m="http://schemas.openxmlformats.org/officeDocument/2006/math">
                    <m:r>
                      <a:rPr lang="pt-PT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pt-PT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PT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PT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PT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0.01</m:t>
                        </m:r>
                      </m:sub>
                      <m:sup>
                        <m:r>
                          <a:rPr lang="pt-PT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r>
                      <a:rPr lang="pt-PT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t-PT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PT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PT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pt-PT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PT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PT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</m:t>
                    </m:r>
                    <m:r>
                      <m:rPr>
                        <m:nor/>
                      </m:rPr>
                      <a:rPr lang="pt-PT" sz="2000" dirty="0">
                        <a:solidFill>
                          <a:schemeClr val="bg1"/>
                        </a:solidFill>
                      </a:rPr>
                      <m:t> </m:t>
                    </m:r>
                    <m:sSubSup>
                      <m:sSubSupPr>
                        <m:ctrlPr>
                          <a:rPr lang="pt-PT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PT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PT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0.01</m:t>
                        </m:r>
                      </m:sub>
                      <m:sup>
                        <m:r>
                          <a:rPr lang="pt-PT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r>
                      <a:rPr lang="pt-PT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t-PT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pt-PT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pt-PT" sz="2000" dirty="0">
                    <a:solidFill>
                      <a:schemeClr val="bg1"/>
                    </a:solidFill>
                  </a:rPr>
                  <a:t> r</a:t>
                </a:r>
              </a:p>
              <a:p>
                <a:pPr marL="0" indent="0" algn="ctr">
                  <a:buNone/>
                </a:pPr>
                <a:endParaRPr lang="pt-PT" sz="2000" dirty="0">
                  <a:solidFill>
                    <a:schemeClr val="bg1"/>
                  </a:solidFill>
                </a:endParaRPr>
              </a:p>
              <a:p>
                <a:r>
                  <a:rPr lang="pt-PT" sz="2000" dirty="0">
                    <a:solidFill>
                      <a:schemeClr val="bg1"/>
                    </a:solidFill>
                  </a:rPr>
                  <a:t>A variação da intensidade da chuva ao longo do trajeto do link é levada em consideração pelo fator de distância r.											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PT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0.477</m:t>
                          </m:r>
                          <m:sSup>
                            <m:sSupPr>
                              <m:ctrlPr>
                                <a:rPr lang="pt-PT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pt-PT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0.633</m:t>
                              </m:r>
                            </m:sup>
                          </m:sSup>
                          <m:r>
                            <a:rPr lang="pt-PT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pt-PT" sz="2000" dirty="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pt-PT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PT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PT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</m:sub>
                            <m:sup>
                              <m:r>
                                <a:rPr lang="pt-PT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0.073∗</m:t>
                              </m:r>
                              <m:r>
                                <a:rPr lang="pt-PT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  <m:r>
                            <a:rPr lang="pt-PT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 </m:t>
                          </m:r>
                          <m:sSup>
                            <m:sSupPr>
                              <m:ctrlPr>
                                <a:rPr lang="pt-PT" sz="20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PT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0.123</m:t>
                              </m:r>
                            </m:sup>
                          </m:sSup>
                          <m:r>
                            <a:rPr lang="pt-PT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−10.579(1−</m:t>
                          </m:r>
                          <m:sSup>
                            <m:sSupPr>
                              <m:ctrlPr>
                                <a:rPr lang="pt-PT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PT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−0.024</m:t>
                              </m:r>
                              <m:r>
                                <a:rPr lang="pt-PT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pt-PT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PT" sz="2000" dirty="0">
                  <a:solidFill>
                    <a:schemeClr val="bg1"/>
                  </a:solidFill>
                </a:endParaRPr>
              </a:p>
              <a:p>
                <a:r>
                  <a:rPr lang="pt-PT" sz="2000" dirty="0">
                    <a:solidFill>
                      <a:schemeClr val="bg1"/>
                    </a:solidFill>
                  </a:rPr>
                  <a:t>Para calcular a atenuação excedida em outras percentagens de tempo entre 1% e 0,001%, usamos uma fórmula de extrapolação.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PT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P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t-P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P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P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pt-P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pt-P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pt-PT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PT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P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PT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PT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pt-PT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pt-PT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pt-P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P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pt-P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pt-PT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P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0.01</m:t>
                        </m:r>
                      </m:sub>
                    </m:sSub>
                  </m:oMath>
                </a14:m>
                <a:endParaRPr lang="pt-PT" sz="2400" dirty="0"/>
              </a:p>
              <a:p>
                <a:pPr marL="0" indent="0" algn="ctr">
                  <a:buNone/>
                </a:pPr>
                <a:endParaRPr lang="pt-PT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C84775FE-8E97-462C-85B6-ED89F8FE2E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41F6995C-582B-354D-BC90-A4D3A94C3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577" y="-222669"/>
            <a:ext cx="1894842" cy="1339713"/>
          </a:xfrm>
          <a:prstGeom prst="rect">
            <a:avLst/>
          </a:prstGeom>
        </p:spPr>
      </p:pic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ADF3D28-1BC0-BE4F-9AEC-87EAE2E5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5A07-2F41-45B2-8394-81DD50625B1F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3112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E444B-A6A6-487F-B1BA-2A7683C18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75" y="447187"/>
            <a:ext cx="10571998" cy="970450"/>
          </a:xfrm>
        </p:spPr>
        <p:txBody>
          <a:bodyPr>
            <a:noAutofit/>
          </a:bodyPr>
          <a:lstStyle/>
          <a:p>
            <a:r>
              <a:rPr lang="pt-PT" sz="3200" dirty="0"/>
              <a:t>Modelos de previsão de atenuação de chuva com base na distribuição total da taxa de chuva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D3E4AB92-B6A2-43CA-AC38-07E73761D9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2576" y="2286000"/>
                <a:ext cx="10554574" cy="4358612"/>
              </a:xfrm>
            </p:spPr>
            <p:txBody>
              <a:bodyPr>
                <a:normAutofit/>
              </a:bodyPr>
              <a:lstStyle/>
              <a:p>
                <a:r>
                  <a:rPr lang="pt-PT" sz="2000" dirty="0">
                    <a:solidFill>
                      <a:schemeClr val="bg1"/>
                    </a:solidFill>
                  </a:rPr>
                  <a:t>Métodos dependem da distribuição total da taxa de chuva.</a:t>
                </a:r>
              </a:p>
              <a:p>
                <a:r>
                  <a:rPr lang="pt-PT" sz="2000" dirty="0">
                    <a:solidFill>
                      <a:schemeClr val="bg1"/>
                    </a:solidFill>
                  </a:rPr>
                  <a:t>Havendo uma relação entre </a:t>
                </a:r>
                <a:r>
                  <a:rPr lang="pt-PT" sz="2000" i="1" dirty="0">
                    <a:solidFill>
                      <a:schemeClr val="bg1"/>
                    </a:solidFill>
                  </a:rPr>
                  <a:t>R(p) = </a:t>
                </a:r>
                <a:r>
                  <a:rPr lang="pt-PT" sz="2000" i="1" dirty="0" err="1">
                    <a:solidFill>
                      <a:schemeClr val="bg1"/>
                    </a:solidFill>
                  </a:rPr>
                  <a:t>R</a:t>
                </a:r>
                <a:r>
                  <a:rPr lang="pt-PT" sz="2000" i="1" baseline="-25000" dirty="0" err="1">
                    <a:solidFill>
                      <a:schemeClr val="bg1"/>
                    </a:solidFill>
                  </a:rPr>
                  <a:t>p</a:t>
                </a:r>
                <a:r>
                  <a:rPr lang="pt-PT" sz="2000" i="1" dirty="0">
                    <a:solidFill>
                      <a:schemeClr val="bg1"/>
                    </a:solidFill>
                  </a:rPr>
                  <a:t> </a:t>
                </a:r>
                <a:r>
                  <a:rPr lang="pt-PT" sz="2000" dirty="0">
                    <a:solidFill>
                      <a:schemeClr val="bg1"/>
                    </a:solidFill>
                  </a:rPr>
                  <a:t>e </a:t>
                </a:r>
                <a:r>
                  <a:rPr lang="pt-PT" sz="2000" i="1" dirty="0">
                    <a:solidFill>
                      <a:schemeClr val="bg1"/>
                    </a:solidFill>
                  </a:rPr>
                  <a:t>A(p) = </a:t>
                </a:r>
                <a:r>
                  <a:rPr lang="pt-PT" sz="2000" i="1" dirty="0" err="1">
                    <a:solidFill>
                      <a:schemeClr val="bg1"/>
                    </a:solidFill>
                  </a:rPr>
                  <a:t>A</a:t>
                </a:r>
                <a:r>
                  <a:rPr lang="pt-PT" sz="2000" i="1" baseline="-25000" dirty="0" err="1">
                    <a:solidFill>
                      <a:schemeClr val="bg1"/>
                    </a:solidFill>
                  </a:rPr>
                  <a:t>p</a:t>
                </a:r>
                <a:r>
                  <a:rPr lang="pt-PT" sz="2000" i="1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pt-PT" sz="2000" dirty="0">
                    <a:solidFill>
                      <a:schemeClr val="bg1"/>
                    </a:solidFill>
                  </a:rPr>
                  <a:t>respetivamente,  não apenas entre A</a:t>
                </a:r>
                <a:r>
                  <a:rPr lang="pt-PT" sz="2000" baseline="-25000" dirty="0">
                    <a:solidFill>
                      <a:schemeClr val="bg1"/>
                    </a:solidFill>
                  </a:rPr>
                  <a:t>0,01</a:t>
                </a:r>
                <a:r>
                  <a:rPr lang="pt-PT" sz="2000" dirty="0">
                    <a:solidFill>
                      <a:schemeClr val="bg1"/>
                    </a:solidFill>
                  </a:rPr>
                  <a:t> e R</a:t>
                </a:r>
                <a:r>
                  <a:rPr lang="pt-PT" sz="2000" baseline="-25000" dirty="0">
                    <a:solidFill>
                      <a:schemeClr val="bg1"/>
                    </a:solidFill>
                  </a:rPr>
                  <a:t>0,01</a:t>
                </a:r>
                <a:r>
                  <a:rPr lang="pt-PT" sz="2000" dirty="0">
                    <a:solidFill>
                      <a:schemeClr val="bg1"/>
                    </a:solidFill>
                  </a:rPr>
                  <a:t>. </a:t>
                </a:r>
              </a:p>
              <a:p>
                <a:r>
                  <a:rPr lang="pt-PT" sz="2000" dirty="0">
                    <a:solidFill>
                      <a:schemeClr val="bg1"/>
                    </a:solidFill>
                  </a:rPr>
                  <a:t>Deste modo estudamos dois modelos:</a:t>
                </a:r>
              </a:p>
              <a:p>
                <a:pPr lvl="2"/>
                <a:r>
                  <a:rPr lang="pt-PT" dirty="0">
                    <a:solidFill>
                      <a:schemeClr val="bg1"/>
                    </a:solidFill>
                  </a:rPr>
                  <a:t>UK </a:t>
                </a:r>
                <a:r>
                  <a:rPr lang="pt-PT" dirty="0" err="1">
                    <a:solidFill>
                      <a:schemeClr val="bg1"/>
                    </a:solidFill>
                  </a:rPr>
                  <a:t>model</a:t>
                </a:r>
                <a:r>
                  <a:rPr lang="pt-PT" dirty="0">
                    <a:solidFill>
                      <a:schemeClr val="bg1"/>
                    </a:solidFill>
                  </a:rPr>
                  <a:t>;</a:t>
                </a:r>
              </a:p>
              <a:p>
                <a:pPr lvl="2"/>
                <a:r>
                  <a:rPr lang="pt-PT" dirty="0" err="1">
                    <a:solidFill>
                      <a:schemeClr val="bg1"/>
                    </a:solidFill>
                  </a:rPr>
                  <a:t>Brazil</a:t>
                </a:r>
                <a:r>
                  <a:rPr lang="pt-PT" dirty="0">
                    <a:solidFill>
                      <a:schemeClr val="bg1"/>
                    </a:solidFill>
                  </a:rPr>
                  <a:t> </a:t>
                </a:r>
                <a:r>
                  <a:rPr lang="pt-PT" dirty="0" err="1">
                    <a:solidFill>
                      <a:schemeClr val="bg1"/>
                    </a:solidFill>
                  </a:rPr>
                  <a:t>Method</a:t>
                </a:r>
                <a:r>
                  <a:rPr lang="pt-PT" dirty="0">
                    <a:solidFill>
                      <a:schemeClr val="bg1"/>
                    </a:solidFill>
                  </a:rPr>
                  <a:t>;</a:t>
                </a:r>
              </a:p>
              <a:p>
                <a:pPr lvl="2"/>
                <a:endParaRPr lang="pt-PT" dirty="0">
                  <a:solidFill>
                    <a:schemeClr val="bg1"/>
                  </a:solidFill>
                </a:endParaRPr>
              </a:p>
              <a:p>
                <a:r>
                  <a:rPr lang="pt-PT" sz="2000" dirty="0">
                    <a:solidFill>
                      <a:schemeClr val="bg1"/>
                    </a:solidFill>
                  </a:rPr>
                  <a:t>O modelo do </a:t>
                </a:r>
                <a:r>
                  <a:rPr lang="pt-PT" sz="2000" dirty="0" err="1">
                    <a:solidFill>
                      <a:schemeClr val="bg1"/>
                    </a:solidFill>
                  </a:rPr>
                  <a:t>Uk</a:t>
                </a:r>
                <a:r>
                  <a:rPr lang="pt-PT" sz="2000" dirty="0">
                    <a:solidFill>
                      <a:schemeClr val="bg1"/>
                    </a:solidFill>
                  </a:rPr>
                  <a:t> </a:t>
                </a:r>
                <a:r>
                  <a:rPr lang="pt-PT" sz="2000" dirty="0" err="1">
                    <a:solidFill>
                      <a:schemeClr val="bg1"/>
                    </a:solidFill>
                  </a:rPr>
                  <a:t>model</a:t>
                </a:r>
                <a:r>
                  <a:rPr lang="pt-PT" sz="2000" dirty="0">
                    <a:solidFill>
                      <a:schemeClr val="bg1"/>
                    </a:solidFill>
                  </a:rPr>
                  <a:t> pode ser descrito de acordo com a seguinte equação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pt-PT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PT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𝑑𝐵</m:t>
                          </m:r>
                          <m:r>
                            <a:rPr lang="pt-PT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pt-PT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pt-PT" sz="2000" dirty="0">
                          <a:solidFill>
                            <a:schemeClr val="bg1"/>
                          </a:solidFill>
                        </a:rPr>
                        <m:t>K</m:t>
                      </m:r>
                      <m:r>
                        <m:rPr>
                          <m:nor/>
                        </m:rPr>
                        <a:rPr lang="pt-PT" sz="2000" dirty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a:rPr lang="pt-PT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m:rPr>
                          <m:nor/>
                        </m:rPr>
                        <a:rPr lang="pt-PT" sz="2000" dirty="0">
                          <a:solidFill>
                            <a:schemeClr val="bg1"/>
                          </a:solidFill>
                        </a:rPr>
                        <m:t> </m:t>
                      </m:r>
                      <m:sSubSup>
                        <m:sSubSupPr>
                          <m:ctrlPr>
                            <a:rPr lang="pt-PT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sz="2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PT" sz="2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pt-PT" sz="2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  <m:f>
                        <m:fPr>
                          <m:ctrlPr>
                            <a:rPr lang="pt-PT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0.874∙</m:t>
                          </m:r>
                          <m:r>
                            <m:rPr>
                              <m:nor/>
                            </m:rPr>
                            <a:rPr lang="pt-PT" sz="2000" dirty="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r>
                            <a:rPr lang="pt-PT" sz="2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0.0255∙(</m:t>
                          </m:r>
                          <m:sSubSup>
                            <m:sSubSupPr>
                              <m:ctrlPr>
                                <a:rPr lang="pt-PT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PT" sz="20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PT" sz="20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pt-PT" sz="20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0.54</m:t>
                              </m:r>
                            </m:sup>
                          </m:sSubSup>
                          <m:r>
                            <a:rPr lang="pt-PT" sz="2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−1.7)∙</m:t>
                          </m:r>
                          <m:sSup>
                            <m:sSupPr>
                              <m:ctrlPr>
                                <a:rPr lang="pt-PT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pt-PT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0.7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PT" sz="2000" dirty="0">
                  <a:solidFill>
                    <a:schemeClr val="bg1"/>
                  </a:solidFill>
                </a:endParaRPr>
              </a:p>
              <a:p>
                <a:pPr lvl="1"/>
                <a:endParaRPr lang="pt-PT" dirty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D3E4AB92-B6A2-43CA-AC38-07E73761D9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2576" y="2286000"/>
                <a:ext cx="10554574" cy="435861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C5E8C5D8-E1BC-6C4A-897F-94D1F21F9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577" y="-222669"/>
            <a:ext cx="1894842" cy="1339713"/>
          </a:xfrm>
          <a:prstGeom prst="rect">
            <a:avLst/>
          </a:prstGeom>
        </p:spPr>
      </p:pic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B19820A-6007-C046-BB0D-250A2A7B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5A07-2F41-45B2-8394-81DD50625B1F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688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FBAAC-C55A-42D6-9864-74551F65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pt-PT" dirty="0"/>
              <a:t>Abordagem seguida pelo autores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4775FE-8E97-462C-85B6-ED89F8FE2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709974"/>
          </a:xfrm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Modelo </a:t>
            </a:r>
            <a:r>
              <a:rPr lang="pt-PT" dirty="0" err="1">
                <a:solidFill>
                  <a:schemeClr val="bg1"/>
                </a:solidFill>
              </a:rPr>
              <a:t>semi-empirico</a:t>
            </a:r>
            <a:r>
              <a:rPr lang="pt-PT" dirty="0">
                <a:solidFill>
                  <a:schemeClr val="bg1"/>
                </a:solidFill>
              </a:rPr>
              <a:t>;</a:t>
            </a:r>
          </a:p>
          <a:p>
            <a:r>
              <a:rPr lang="pt-PT" dirty="0">
                <a:solidFill>
                  <a:schemeClr val="bg1"/>
                </a:solidFill>
              </a:rPr>
              <a:t>Considera a totalidade da distribuição da taxa de precipitação para a previsão e introduz o conceito de uma taxa efetiva de chuva;</a:t>
            </a:r>
          </a:p>
          <a:p>
            <a:r>
              <a:rPr lang="pt-PT" dirty="0">
                <a:solidFill>
                  <a:schemeClr val="bg1"/>
                </a:solidFill>
              </a:rPr>
              <a:t>Este método prevê que a atenuação excedeu numa percentagem do tempo e esta previsão é dada pela equação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82F13E2-0F32-4F53-8EEC-B4F67F472EAD}"/>
              </a:ext>
            </a:extLst>
          </p:cNvPr>
          <p:cNvSpPr txBox="1">
            <a:spLocks/>
          </p:cNvSpPr>
          <p:nvPr/>
        </p:nvSpPr>
        <p:spPr>
          <a:xfrm>
            <a:off x="838200" y="925739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i="1" dirty="0" err="1"/>
              <a:t>Brazil</a:t>
            </a:r>
            <a:r>
              <a:rPr lang="pt-PT" sz="3200" i="1" dirty="0"/>
              <a:t> </a:t>
            </a:r>
            <a:r>
              <a:rPr lang="pt-PT" sz="3200" i="1" dirty="0" err="1"/>
              <a:t>Method</a:t>
            </a:r>
            <a:endParaRPr lang="pt-PT" sz="3200" i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E79ADBE-6A0E-41BD-89F8-92C9D61D9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39" y="4557547"/>
            <a:ext cx="8288322" cy="1374714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876258F-BB16-0E4E-B96D-142527C8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5A07-2F41-45B2-8394-81DD50625B1F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8649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ção">
  <a:themeElements>
    <a:clrScheme name="Personalizar 2">
      <a:dk1>
        <a:srgbClr val="000000"/>
      </a:dk1>
      <a:lt1>
        <a:srgbClr val="FFFFFF"/>
      </a:lt1>
      <a:dk2>
        <a:srgbClr val="FFFFFF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itação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çã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1263</Words>
  <Application>Microsoft Macintosh PowerPoint</Application>
  <PresentationFormat>Ecrã Panorâmico</PresentationFormat>
  <Paragraphs>183</Paragraphs>
  <Slides>21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Century Gothic</vt:lpstr>
      <vt:lpstr>Wingdings 2</vt:lpstr>
      <vt:lpstr>Citação</vt:lpstr>
      <vt:lpstr>Características da propagação de ondas milimétricas sem fio 5G  Transformação da atenuação da chuva aplicando diferentes modelos de previsão </vt:lpstr>
      <vt:lpstr>Motivação e contexto do estudo</vt:lpstr>
      <vt:lpstr>Explicação do problema</vt:lpstr>
      <vt:lpstr>Apresentação do estado da arte</vt:lpstr>
      <vt:lpstr>Apresentação do estado da arte</vt:lpstr>
      <vt:lpstr>Modelos de previsão da atenuação da chuva</vt:lpstr>
      <vt:lpstr>Previsão de atenuação de chuva sem distribuição total da taxa de chuva</vt:lpstr>
      <vt:lpstr>Modelos de previsão de atenuação de chuva com base na distribuição total da taxa de chuva</vt:lpstr>
      <vt:lpstr>Abordagem seguida pelo autores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Distribuições calculadas da intensidade da chuva com base nos Modelos de previsão investigados</vt:lpstr>
      <vt:lpstr>Distribuição da atenuação transformada da chuva baseado nos modelos de previsão estudados</vt:lpstr>
      <vt:lpstr>Modelo ITU-R P.530-15</vt:lpstr>
      <vt:lpstr>UK model</vt:lpstr>
      <vt:lpstr>Brazil Method</vt:lpstr>
      <vt:lpstr>Comparação entre o modelo real e o modelo ITU-R teórico para estatísticas a longo prazo</vt:lpstr>
      <vt:lpstr>Conclusões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Características da propagação de ondas milimétricas sem fio 5G  Transformação da atenuação da chuva aplicando diferentes modelos de previsão </dc:title>
  <dc:creator>David Ramos Brito</dc:creator>
  <cp:lastModifiedBy>David Ramos Brito</cp:lastModifiedBy>
  <cp:revision>8</cp:revision>
  <dcterms:created xsi:type="dcterms:W3CDTF">2021-01-02T21:41:22Z</dcterms:created>
  <dcterms:modified xsi:type="dcterms:W3CDTF">2021-01-03T12:27:12Z</dcterms:modified>
</cp:coreProperties>
</file>