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2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6038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6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8923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2681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25892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0211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30653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78115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58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5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408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9359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235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55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9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145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716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7E8ABEE0-137B-46D0-8C38-6CE117034BB5}" type="datetimeFigureOut">
              <a:rPr lang="pt-PT" smtClean="0"/>
              <a:t>23/12/2024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7997F05-7076-4E92-9055-9272BF22852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396313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3" r:id="rId1"/>
    <p:sldLayoutId id="2147484074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  <p:sldLayoutId id="2147484084" r:id="rId12"/>
    <p:sldLayoutId id="2147484085" r:id="rId13"/>
    <p:sldLayoutId id="2147484086" r:id="rId14"/>
    <p:sldLayoutId id="2147484087" r:id="rId15"/>
    <p:sldLayoutId id="2147484088" r:id="rId16"/>
    <p:sldLayoutId id="21474840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E63DFAF8-A24E-DCCF-0523-74F3B3DA926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41774" y="1158070"/>
            <a:ext cx="646139" cy="62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2C3FBE-411A-DAF6-0FA9-0023E0EE3F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639449" y="2224665"/>
            <a:ext cx="646139" cy="62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A4F889-B0F5-4AAF-D3AE-3AF4DEF5410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16398" y="2246534"/>
            <a:ext cx="646139" cy="62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D58708-05AB-0E0C-20F4-02274E7837D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13794" y="1780323"/>
            <a:ext cx="646139" cy="62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D9E29E-0375-7555-F539-B7D074B0F25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843333" y="1066469"/>
            <a:ext cx="646139" cy="62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1" name="Conexão reta 20">
            <a:extLst>
              <a:ext uri="{FF2B5EF4-FFF2-40B4-BE49-F238E27FC236}">
                <a16:creationId xmlns:a16="http://schemas.microsoft.com/office/drawing/2014/main" id="{02660229-4AB5-0286-6439-A4DE280E192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282606" y="668443"/>
            <a:ext cx="7887140" cy="5952279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ED3B6F27-F6B1-CBEE-700F-9BD855B9CB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008822" y="2054610"/>
            <a:ext cx="646139" cy="625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C072152-66EC-D06F-708B-86DD5CADA8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467674" y="2388028"/>
            <a:ext cx="646139" cy="625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FF5967F-131D-A1C2-2662-4C920928CA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523607" y="4016534"/>
            <a:ext cx="646139" cy="625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492756E-C2CC-EB21-8DB3-0ABE36FEF4C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89956" y="4215387"/>
            <a:ext cx="646139" cy="625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916F7A3-2ACF-29BA-3B0E-D320307F7D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9635907" y="4641729"/>
            <a:ext cx="646139" cy="625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F81CCD-1560-4E00-D86A-F4B2D2EE24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158833" y="4405355"/>
            <a:ext cx="646139" cy="625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AADB54C-9A80-52F3-D3EC-8D0E8DAABD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79733" y="5666149"/>
            <a:ext cx="646139" cy="62519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BF5A0F45-6C29-15E3-ECE5-B5286B80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730" y="304901"/>
            <a:ext cx="6259179" cy="842416"/>
          </a:xfrm>
        </p:spPr>
        <p:txBody>
          <a:bodyPr anchor="ctr">
            <a:noAutofit/>
          </a:bodyPr>
          <a:lstStyle/>
          <a:p>
            <a:pPr algn="ctr"/>
            <a:r>
              <a:rPr lang="pt-PT" sz="2400" dirty="0">
                <a:latin typeface="Arial" panose="020B0604020202020204" pitchFamily="34" charset="0"/>
                <a:cs typeface="Arial" panose="020B0604020202020204" pitchFamily="34" charset="0"/>
              </a:rPr>
              <a:t>Trabalho prático de Inteligência artificial </a:t>
            </a:r>
          </a:p>
        </p:txBody>
      </p:sp>
      <p:sp>
        <p:nvSpPr>
          <p:cNvPr id="5" name="Marcador de Posição de Conteúdo 4">
            <a:extLst>
              <a:ext uri="{FF2B5EF4-FFF2-40B4-BE49-F238E27FC236}">
                <a16:creationId xmlns:a16="http://schemas.microsoft.com/office/drawing/2014/main" id="{5C8BAE9B-24B8-A8AC-5D8A-667D19756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7940" y="5289452"/>
            <a:ext cx="2740350" cy="9001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Grupo 59</a:t>
            </a:r>
          </a:p>
          <a:p>
            <a:pPr marL="0" indent="0">
              <a:buNone/>
            </a:pPr>
            <a:r>
              <a:rPr lang="pt-PT" sz="2000" dirty="0">
                <a:latin typeface="Arial" panose="020B0604020202020204" pitchFamily="34" charset="0"/>
                <a:cs typeface="Arial" panose="020B0604020202020204" pitchFamily="34" charset="0"/>
              </a:rPr>
              <a:t>José Guedes, a56576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ACDC639-44D1-E3A4-9D2F-9799983FB5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166403" y="3668583"/>
            <a:ext cx="646139" cy="62519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3C0AFDB-6A2D-BE58-7808-29D6BCBD150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299281" y="4584559"/>
            <a:ext cx="418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SV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01B8B87-7F39-7FB9-AC62-FF718B0F328C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59619" y="1978156"/>
            <a:ext cx="418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SV</a:t>
            </a:r>
          </a:p>
        </p:txBody>
      </p: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1203B9D1-9E56-7E78-9F1F-4F3A91E8F65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1444752" y="898914"/>
            <a:ext cx="6812280" cy="5117838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xão reta 54">
            <a:extLst>
              <a:ext uri="{FF2B5EF4-FFF2-40B4-BE49-F238E27FC236}">
                <a16:creationId xmlns:a16="http://schemas.microsoft.com/office/drawing/2014/main" id="{4AFBD17E-9D7A-F7DF-B6D1-9B6052333F4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2057400" y="1405941"/>
            <a:ext cx="6789276" cy="5112554"/>
          </a:xfrm>
          <a:prstGeom prst="line">
            <a:avLst/>
          </a:prstGeom>
          <a:ln>
            <a:solidFill>
              <a:srgbClr val="FFFF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STiG-3/2009">
            <a:extLst>
              <a:ext uri="{FF2B5EF4-FFF2-40B4-BE49-F238E27FC236}">
                <a16:creationId xmlns:a16="http://schemas.microsoft.com/office/drawing/2014/main" id="{3493367D-34E5-13E1-3243-C2A78E5C22A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977" y="432702"/>
            <a:ext cx="4323588" cy="59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689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16C0E6B-7D12-4465-7242-65B78B65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3011"/>
          </a:xfrm>
        </p:spPr>
        <p:txBody>
          <a:bodyPr>
            <a:normAutofit/>
          </a:bodyPr>
          <a:lstStyle/>
          <a:p>
            <a:pPr algn="ctr"/>
            <a:r>
              <a:rPr lang="pt-PT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 aplicada no trabalho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21A66E-6135-8943-5C59-7D6F7C6F8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904"/>
            <a:ext cx="10515600" cy="441655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Descarregar e analisar o Dataset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Breve análise do Dataset;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Visualização gráfica dos dados;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Pré-processamento dos dados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Verificar possíveis valores duplicados e nulos;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Eliminar valores extremos (Outliers);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Converter variáveis categóricas em numéricas;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Divisão do Dataset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Divisão entre conjunto de treino e dados;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Resultados de R^2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Antes da normalização;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Pós normalização;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Ajuste dos hiperparâmetros; 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Analisar a importância das features</a:t>
            </a:r>
          </a:p>
          <a:p>
            <a:pPr marL="342900" indent="-342900">
              <a:buFont typeface="+mj-lt"/>
              <a:buAutoNum type="arabicPeriod"/>
            </a:pP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Resultados previstos</a:t>
            </a:r>
          </a:p>
          <a:p>
            <a:pPr lvl="1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Criação do ficheiro com os custos previstos</a:t>
            </a:r>
          </a:p>
        </p:txBody>
      </p:sp>
    </p:spTree>
    <p:extLst>
      <p:ext uri="{BB962C8B-B14F-4D97-AF65-F5344CB8AC3E}">
        <p14:creationId xmlns:p14="http://schemas.microsoft.com/office/powerpoint/2010/main" val="38726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F043F-6FAE-0D24-F611-5426A730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825"/>
            <a:ext cx="10515600" cy="590296"/>
          </a:xfrm>
        </p:spPr>
        <p:txBody>
          <a:bodyPr>
            <a:normAutofit/>
          </a:bodyPr>
          <a:lstStyle/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Descarregar e analisar o 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7862DE-0D33-70C1-542B-0037577F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216843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analisar o dataset, comecei por importar o pandas. Depois de ler o dataset para a minha variável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df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utilizei os comandos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df.sample()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df.shape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 df.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describe(),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um breve analise ao dataset.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Nesta fase também verifiquei a existência de valores nulos e/ou repetidos.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Através do comando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df.describe()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foi possível perceber que as colunas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imc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tinham indícios de valores atípicos (outliers).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uma melhor compreensão dos outliers recorreu-se a bibliotecas gráficas(seaborn e matplotlib.pyplot).</a:t>
            </a:r>
          </a:p>
          <a:p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3A9AB43-5AA6-2A3B-5A88-30C57E4CFAE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76" y="3225766"/>
            <a:ext cx="6552372" cy="326240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C22E072-69DA-4555-8079-E75DDD28EE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964424" y="3630516"/>
            <a:ext cx="356616" cy="20936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F5027D-D821-992A-D07B-02B97E37A0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96384" y="3621372"/>
            <a:ext cx="356616" cy="7586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5B22EA-4EEC-0CC7-B69A-821161BF7A0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669536" y="5916168"/>
            <a:ext cx="204216" cy="4754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1830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E3B69-16AD-1CF3-567F-70C128DC1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5D7F24-5F8A-BB03-5CB9-88F6B13F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>
            <a:normAutofit/>
          </a:bodyPr>
          <a:lstStyle/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Pré-processamento dos dados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CF5995D-0802-7611-3DBA-97780B360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20"/>
            <a:ext cx="10515600" cy="5431536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Esta parte do trabalho foi, sem dúvida, a mais desafiadora e demorada.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Como anteriormente constatei que o dataset tinha uma row repetida, decidi proceder à eliminação, mantendo a primeira row.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Decidi utilizar 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método Tukey Fences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pois apresentou melhores resultados em comparação ao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método Z-score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. Procedi à eliminação dos outliers detetados nos gráficos de 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boxplot, c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omeçando pelo imc e depois os do custo. Após diversos e longos testes, optei pelo fator 2.2 para o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imc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e 3.3 para o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. Através destes fatores, menos rigorosos do que o fator padrão 1.5, consegui eliminar 7 outliers no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imc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e 8 outliers no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custo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. Ficando com estes resultados: 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Com a eliminação de 16 rows (15 outliers e 1 valor repetido) o dataset viu o seu tamanho alterado para 2199 rows, o que representa uma perda de 0.72% dos dados, um valor que me parece aceitável.</a:t>
            </a:r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EE1B168-BD6B-C11C-37AB-33BFDA5D64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453" y="3985377"/>
            <a:ext cx="3160776" cy="2114340"/>
          </a:xfrm>
          <a:prstGeom prst="round2DiagRect">
            <a:avLst>
              <a:gd name="adj1" fmla="val 14630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8BD5542-D357-0A83-560E-AA8FCF2144F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458" y="3961988"/>
            <a:ext cx="3355091" cy="224432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2D57EBD-73C7-C77B-E12C-903A4836D0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80003" y="3680645"/>
            <a:ext cx="1662306" cy="304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imc</a:t>
            </a:r>
            <a:endParaRPr lang="pt-PT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9EAE69F-73F6-42B2-A735-33BE1312D8F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890131" y="3712426"/>
            <a:ext cx="1662306" cy="3047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custo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827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10255-5B4A-3A96-AC81-6461F2BB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09480-3E04-0C7F-D7E9-EB31501B8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>
            <a:normAutofit/>
          </a:bodyPr>
          <a:lstStyle/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Pré-processamento dos dados (continuação)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4CF263-9C35-558A-FD88-D6E0B0FEF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704"/>
            <a:ext cx="10317480" cy="5116259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Após a eliminação dos outliers, seguiu-se a conversão das variáveis categóricas para numéricas. As variáveis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genero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PT" sz="1600" b="1" dirty="0">
                <a:latin typeface="Arial" panose="020B0604020202020204" pitchFamily="34" charset="0"/>
                <a:cs typeface="Arial" panose="020B0604020202020204" pitchFamily="34" charset="0"/>
              </a:rPr>
              <a:t>fumador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foram mapeadas para 0 e 1, visto que eram do tipo binário. Para as demais variáveis categóricas, utilizou-se a técnica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-hot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encoding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com o parâmetro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drop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=‘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first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evitar redundância.</a:t>
            </a: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Com as variáveis todas no formato numérico, procedeu-se à separação das features do target(custo). Para tal usou-se os seguintes comandos: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4C0DE1-6F9B-5A07-26DB-0C8686904F6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2414" t="2028" r="164" b="16845"/>
          <a:stretch/>
        </p:blipFill>
        <p:spPr>
          <a:xfrm>
            <a:off x="6630924" y="2239133"/>
            <a:ext cx="4623816" cy="1012514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5B967594-71EE-EC99-1FD3-06808465AEAA}"/>
              </a:ext>
            </a:extLst>
          </p:cNvPr>
          <p:cNvSpPr txBox="1">
            <a:spLocks/>
          </p:cNvSpPr>
          <p:nvPr/>
        </p:nvSpPr>
        <p:spPr>
          <a:xfrm>
            <a:off x="664464" y="3060499"/>
            <a:ext cx="5495544" cy="5766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Divisão do Dataset</a:t>
            </a:r>
          </a:p>
        </p:txBody>
      </p:sp>
      <p:sp>
        <p:nvSpPr>
          <p:cNvPr id="9" name="Marcador de Posição de Conteúdo 2">
            <a:extLst>
              <a:ext uri="{FF2B5EF4-FFF2-40B4-BE49-F238E27FC236}">
                <a16:creationId xmlns:a16="http://schemas.microsoft.com/office/drawing/2014/main" id="{3E47F28F-5C0B-6A87-E9ED-F3C8A3C81DB2}"/>
              </a:ext>
            </a:extLst>
          </p:cNvPr>
          <p:cNvSpPr txBox="1">
            <a:spLocks/>
          </p:cNvSpPr>
          <p:nvPr/>
        </p:nvSpPr>
        <p:spPr>
          <a:xfrm>
            <a:off x="838200" y="3648456"/>
            <a:ext cx="10317480" cy="2528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Nesta etapa procedi à divisão dos datasets (X e Y) para criar os conjuntos de treino e teste, utilizando a função train_test_split. Isso permitiu separa os dados em duas partes: uma para treinar o modelo e outra para avaliar o seu desempenho, garantindo a GENERALIZAÇÃO dos dados.</a:t>
            </a: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test_size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indica que 20% dos dados serão usados na fase de teste e 80% serão usados para treinar o modelo.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E388F03-B761-3199-62C5-FBF924098B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l="4577" t="28277" r="1762" b="16365"/>
          <a:stretch/>
        </p:blipFill>
        <p:spPr>
          <a:xfrm>
            <a:off x="4443985" y="4529066"/>
            <a:ext cx="6592824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4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22DCE-4896-5940-CEFB-35F98DB7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B361CA-A529-9A76-30B8-382C965DF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7019"/>
          </a:xfrm>
        </p:spPr>
        <p:txBody>
          <a:bodyPr>
            <a:normAutofit/>
          </a:bodyPr>
          <a:lstStyle/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Resultados de R^2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C5A8A27-E198-3503-E004-D4BBCACE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0119"/>
            <a:ext cx="10515600" cy="5532755"/>
          </a:xfrm>
        </p:spPr>
        <p:txBody>
          <a:bodyPr>
            <a:no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Chegou a altura de treinar o modelo e ver os primeiros resultados.</a:t>
            </a:r>
          </a:p>
          <a:p>
            <a:pPr lvl="2"/>
            <a:r>
              <a:rPr lang="pt-PT" sz="1200" dirty="0">
                <a:latin typeface="Arial" panose="020B0604020202020204" pitchFamily="34" charset="0"/>
                <a:cs typeface="Arial" panose="020B0604020202020204" pitchFamily="34" charset="0"/>
              </a:rPr>
              <a:t>Antes de Normalizar</a:t>
            </a:r>
          </a:p>
          <a:p>
            <a:endParaRPr lang="pt-PT" sz="1600" dirty="0"/>
          </a:p>
          <a:p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Humm… este resultado acontece pois SVMs são sensíveis à escala das variáveis. Obrigatoriamente temos de normalizar os nossos dados, decidi usar o StandardScaler, visto que apresentou melhores resultados do que o MinMaxScaler.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endParaRPr lang="pt-PT" sz="1100" dirty="0"/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Agora com os dados normalizados.</a:t>
            </a:r>
          </a:p>
          <a:p>
            <a:endParaRPr lang="pt-PT" sz="1600" dirty="0"/>
          </a:p>
          <a:p>
            <a:endParaRPr lang="pt-PT" sz="1600" dirty="0"/>
          </a:p>
          <a:p>
            <a:pPr marL="0" indent="0">
              <a:buNone/>
            </a:pPr>
            <a:endParaRPr lang="pt-PT" sz="1600" dirty="0"/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Muito melhor, ainda assim com os hiperparâmetros podemos tentar melhorar.</a:t>
            </a:r>
          </a:p>
          <a:p>
            <a:pPr marL="0" indent="0">
              <a:buNone/>
            </a:pPr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0DF32CB-63CF-A978-7710-DF8072BBE0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4136" t="10862" r="11389" b="12046"/>
          <a:stretch/>
        </p:blipFill>
        <p:spPr>
          <a:xfrm>
            <a:off x="1024412" y="1563623"/>
            <a:ext cx="3675888" cy="121672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274E78A-8F2E-9A0B-9701-37E9B2814DB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598" y="1675383"/>
            <a:ext cx="895194" cy="993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32BAC84-773B-9156-46DE-14755C801BA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 l="2761" t="4562" r="569" b="38382"/>
          <a:stretch/>
        </p:blipFill>
        <p:spPr>
          <a:xfrm>
            <a:off x="6129267" y="3429000"/>
            <a:ext cx="5038321" cy="146303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108430-8708-7B4D-1F05-8679A7ABF3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/>
          <a:srcRect l="2797" t="9404" r="31855" b="4813"/>
          <a:stretch/>
        </p:blipFill>
        <p:spPr>
          <a:xfrm>
            <a:off x="1024412" y="4649691"/>
            <a:ext cx="4474328" cy="106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3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F9FF2-F415-6E9F-4FAA-240A94FB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930193" cy="671994"/>
          </a:xfrm>
        </p:spPr>
        <p:txBody>
          <a:bodyPr/>
          <a:lstStyle/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Resultados de R^2 (continuação)</a:t>
            </a:r>
            <a:endParaRPr lang="pt-P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D2D8C11-792B-A758-FA59-7EE4A375C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014985"/>
            <a:ext cx="10226104" cy="5157216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ajustar os hiperparâmetros, foi utilizado o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GridSearchCV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, que apresentou melhores resultados. Embora também tenha sido testado o </a:t>
            </a:r>
            <a:r>
              <a:rPr lang="pt-PT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RandomizedSearchCV</a:t>
            </a:r>
            <a:r>
              <a:rPr lang="pt-PT" sz="1600" i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mas com resultados inferiores.</a:t>
            </a:r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Criou-se um modelo ótimo como um R^2 de 0.86, e será este o modelo que iremos usar para  prever os custos.</a:t>
            </a:r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  <a:p>
            <a:endParaRPr lang="pt-PT" sz="16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F3B2100-8517-8CB7-9884-53AE295130E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l="887" t="3734" r="3114"/>
          <a:stretch/>
        </p:blipFill>
        <p:spPr>
          <a:xfrm>
            <a:off x="1243584" y="1793195"/>
            <a:ext cx="4965192" cy="171349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0CBA76D-A4BD-7C27-7B36-C8DE5638674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l="4150" t="2761" r="375" b="3733"/>
          <a:stretch/>
        </p:blipFill>
        <p:spPr>
          <a:xfrm>
            <a:off x="1243584" y="3506687"/>
            <a:ext cx="3319272" cy="1866366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69606C27-4C16-6E9B-97C0-3638FE62D28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514502" y="3022777"/>
            <a:ext cx="4773168" cy="18326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Visto que estamos num problema de regressão, um R^2 de 0.86 indica que o modelo explica 86% da variabilidade da variável custo(target) com base nas variáveis independentes(features), evidenciando uma alta correlação entre as features e o target.</a:t>
            </a:r>
          </a:p>
        </p:txBody>
      </p:sp>
    </p:spTree>
    <p:extLst>
      <p:ext uri="{BB962C8B-B14F-4D97-AF65-F5344CB8AC3E}">
        <p14:creationId xmlns:p14="http://schemas.microsoft.com/office/powerpoint/2010/main" val="265615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480F7-C695-7C8F-3C1E-CEBFC2114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46729" cy="516546"/>
          </a:xfrm>
        </p:spPr>
        <p:txBody>
          <a:bodyPr/>
          <a:lstStyle/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Analisar a importância das features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DC75CD-CBF6-CB93-6628-F0716D3B8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969264"/>
            <a:ext cx="9985376" cy="5279135"/>
          </a:xfrm>
        </p:spPr>
        <p:txBody>
          <a:bodyPr>
            <a:normAutofit/>
          </a:bodyPr>
          <a:lstStyle/>
          <a:p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Para perceber as caraterísticas que mais influência têm nas despesão de um cliente usou-se a função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permutation_importance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lang="pt-PT" sz="1600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pt-PT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pt-PT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PT" sz="160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pt-PT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que mais contribuem para o custo são:</a:t>
            </a:r>
          </a:p>
          <a:p>
            <a:pPr lvl="1"/>
            <a:r>
              <a:rPr lang="pt-PT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Fumador;</a:t>
            </a:r>
          </a:p>
          <a:p>
            <a:pPr lvl="1"/>
            <a:r>
              <a:rPr lang="pt-PT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Imc;</a:t>
            </a:r>
          </a:p>
          <a:p>
            <a:pPr lvl="1"/>
            <a:r>
              <a:rPr lang="pt-PT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Idoso;</a:t>
            </a:r>
          </a:p>
          <a:p>
            <a:pPr lvl="1"/>
            <a:r>
              <a:rPr lang="pt-PT" sz="1200" b="1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Adulto sénior;</a:t>
            </a:r>
          </a:p>
          <a:p>
            <a:pPr lvl="1"/>
            <a:r>
              <a:rPr lang="pt-PT" sz="1200" b="1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Solteiro;</a:t>
            </a:r>
            <a:endParaRPr lang="pt-PT" sz="1600" b="0" dirty="0">
              <a:solidFill>
                <a:srgbClr val="CCCCCC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P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PT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P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PT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600" dirty="0">
                <a:solidFill>
                  <a:srgbClr val="CCCC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fim importou-se o dataset just_features.csv e utilizou-se o modelo ótima para fazer a previsão dos valores. Criando no fim o ficheiro grupo59_custos_estimados.csv com os custos previstos.</a:t>
            </a:r>
          </a:p>
          <a:p>
            <a:endParaRPr lang="pt-PT" sz="1600" dirty="0">
              <a:solidFill>
                <a:srgbClr val="CCCC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buNone/>
            </a:pPr>
            <a:r>
              <a:rPr lang="pt-PT" sz="1600" b="0" dirty="0">
                <a:solidFill>
                  <a:srgbClr val="CCCC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FIM</a:t>
            </a:r>
          </a:p>
          <a:p>
            <a:pPr lvl="1"/>
            <a:endParaRPr lang="pt-PT" sz="1600" b="1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95A63A-4D98-31D0-8184-84BBE22F0CB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336" y="1580417"/>
            <a:ext cx="4209352" cy="2826991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5792F23A-6F83-98FA-5B63-E500C7F4EAB2}"/>
              </a:ext>
            </a:extLst>
          </p:cNvPr>
          <p:cNvSpPr txBox="1">
            <a:spLocks/>
          </p:cNvSpPr>
          <p:nvPr/>
        </p:nvSpPr>
        <p:spPr>
          <a:xfrm>
            <a:off x="996632" y="4064508"/>
            <a:ext cx="483724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18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Resultados previstos</a:t>
            </a:r>
          </a:p>
        </p:txBody>
      </p:sp>
    </p:spTree>
    <p:extLst>
      <p:ext uri="{BB962C8B-B14F-4D97-AF65-F5344CB8AC3E}">
        <p14:creationId xmlns:p14="http://schemas.microsoft.com/office/powerpoint/2010/main" val="1856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e">
  <a:themeElements>
    <a:clrScheme name="Profundidad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297</TotalTime>
  <Words>833</Words>
  <Application>Microsoft Office PowerPoint</Application>
  <PresentationFormat>Ecrã Panorâmico</PresentationFormat>
  <Paragraphs>96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Profundidade</vt:lpstr>
      <vt:lpstr>Trabalho prático de Inteligência artificial </vt:lpstr>
      <vt:lpstr>Metodologia aplicada no trabalho</vt:lpstr>
      <vt:lpstr>1. Descarregar e analisar o Dataset</vt:lpstr>
      <vt:lpstr>2. Pré-processamento dos dados</vt:lpstr>
      <vt:lpstr>2. Pré-processamento dos dados (continuação)</vt:lpstr>
      <vt:lpstr>4. Resultados de R^2</vt:lpstr>
      <vt:lpstr>4. Resultados de R^2 (continuação)</vt:lpstr>
      <vt:lpstr>5. Analisar a importância das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Guedes</dc:creator>
  <cp:lastModifiedBy>Jose Guedes</cp:lastModifiedBy>
  <cp:revision>12</cp:revision>
  <dcterms:created xsi:type="dcterms:W3CDTF">2024-12-23T00:31:52Z</dcterms:created>
  <dcterms:modified xsi:type="dcterms:W3CDTF">2024-12-23T21:53:47Z</dcterms:modified>
</cp:coreProperties>
</file>