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0" r:id="rId7"/>
    <p:sldId id="261"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p:cViewPr>
        <p:scale>
          <a:sx n="70" d="100"/>
          <a:sy n="70" d="100"/>
        </p:scale>
        <p:origin x="72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11/24/2020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11/24/2020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11/24/2020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linube.com/blog/protocolo-tcp/"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lñ&#10;">
            <a:extLst>
              <a:ext uri="{FF2B5EF4-FFF2-40B4-BE49-F238E27FC236}">
                <a16:creationId xmlns:a16="http://schemas.microsoft.com/office/drawing/2014/main" id="{16BA3391-F2A6-4D12-9D57-1542FEDC0900}"/>
              </a:ext>
            </a:extLst>
          </p:cNvPr>
          <p:cNvPicPr>
            <a:picLocks noChangeAspect="1"/>
          </p:cNvPicPr>
          <p:nvPr/>
        </p:nvPicPr>
        <p:blipFill>
          <a:blip r:embed="rId2"/>
          <a:stretch>
            <a:fillRect/>
          </a:stretch>
        </p:blipFill>
        <p:spPr>
          <a:xfrm>
            <a:off x="0" y="0"/>
            <a:ext cx="12192258" cy="1988840"/>
          </a:xfrm>
          <a:prstGeom prst="rect">
            <a:avLst/>
          </a:prstGeom>
        </p:spPr>
      </p:pic>
      <p:sp>
        <p:nvSpPr>
          <p:cNvPr id="6" name="Título 1">
            <a:extLst>
              <a:ext uri="{FF2B5EF4-FFF2-40B4-BE49-F238E27FC236}">
                <a16:creationId xmlns:a16="http://schemas.microsoft.com/office/drawing/2014/main" id="{39C6D11F-9C09-4F7D-9DCF-BA12F10E0811}"/>
              </a:ext>
            </a:extLst>
          </p:cNvPr>
          <p:cNvSpPr>
            <a:spLocks noGrp="1"/>
          </p:cNvSpPr>
          <p:nvPr>
            <p:ph type="ctrTitle"/>
          </p:nvPr>
        </p:nvSpPr>
        <p:spPr>
          <a:xfrm>
            <a:off x="1343472" y="2204864"/>
            <a:ext cx="9210261" cy="3780478"/>
          </a:xfrm>
        </p:spPr>
        <p:txBody>
          <a:bodyPr/>
          <a:lstStyle/>
          <a:p>
            <a:pPr algn="l"/>
            <a:r>
              <a:rPr lang="es-ES" sz="2800" dirty="0">
                <a:latin typeface="Arial" panose="020B0604020202020204" pitchFamily="34" charset="0"/>
                <a:cs typeface="Arial" panose="020B0604020202020204" pitchFamily="34" charset="0"/>
              </a:rPr>
              <a:t>INSTITUTO TECNOLÓGICO DE CANCÚN</a:t>
            </a:r>
            <a:br>
              <a:rPr lang="es-ES" sz="2800" dirty="0">
                <a:latin typeface="Arial" panose="020B0604020202020204" pitchFamily="34" charset="0"/>
                <a:cs typeface="Arial" panose="020B0604020202020204" pitchFamily="34" charset="0"/>
              </a:rPr>
            </a:br>
            <a:r>
              <a:rPr lang="es-ES" sz="2800" dirty="0">
                <a:latin typeface="Arial" panose="020B0604020202020204" pitchFamily="34" charset="0"/>
                <a:cs typeface="Arial" panose="020B0604020202020204" pitchFamily="34" charset="0"/>
              </a:rPr>
              <a:t>FUNDAMENTOS DE TELECOMUNICACIONES</a:t>
            </a:r>
            <a:br>
              <a:rPr lang="es-ES" sz="2800" dirty="0">
                <a:latin typeface="Arial" panose="020B0604020202020204" pitchFamily="34" charset="0"/>
                <a:cs typeface="Arial" panose="020B0604020202020204" pitchFamily="34" charset="0"/>
              </a:rPr>
            </a:br>
            <a:r>
              <a:rPr lang="es-ES" sz="2800" dirty="0">
                <a:latin typeface="Arial" panose="020B0604020202020204" pitchFamily="34" charset="0"/>
                <a:cs typeface="Arial" panose="020B0604020202020204" pitchFamily="34" charset="0"/>
              </a:rPr>
              <a:t>PROFESOR: ISMAEL JIMENEZ SANCHEZ</a:t>
            </a:r>
            <a:br>
              <a:rPr lang="es-ES" sz="2800" dirty="0">
                <a:latin typeface="Arial" panose="020B0604020202020204" pitchFamily="34" charset="0"/>
                <a:cs typeface="Arial" panose="020B0604020202020204" pitchFamily="34" charset="0"/>
              </a:rPr>
            </a:br>
            <a:r>
              <a:rPr lang="es-ES" sz="2800" dirty="0">
                <a:latin typeface="Arial" panose="020B0604020202020204" pitchFamily="34" charset="0"/>
                <a:cs typeface="Arial" panose="020B0604020202020204" pitchFamily="34" charset="0"/>
              </a:rPr>
              <a:t>ALUMNO: GONGORA JIMENEZ FRANCISCO DAVID </a:t>
            </a:r>
            <a:br>
              <a:rPr lang="es-ES" sz="2800" dirty="0">
                <a:latin typeface="Arial" panose="020B0604020202020204" pitchFamily="34" charset="0"/>
                <a:cs typeface="Arial" panose="020B0604020202020204" pitchFamily="34" charset="0"/>
              </a:rPr>
            </a:br>
            <a:r>
              <a:rPr lang="es-ES" sz="2800" dirty="0">
                <a:latin typeface="Arial" panose="020B0604020202020204" pitchFamily="34" charset="0"/>
                <a:cs typeface="Arial" panose="020B0604020202020204" pitchFamily="34" charset="0"/>
              </a:rPr>
              <a:t>unidad 3</a:t>
            </a:r>
            <a:br>
              <a:rPr lang="es-ES" sz="2800" dirty="0">
                <a:latin typeface="Arial" panose="020B0604020202020204" pitchFamily="34" charset="0"/>
                <a:cs typeface="Arial" panose="020B0604020202020204" pitchFamily="34" charset="0"/>
              </a:rPr>
            </a:br>
            <a:r>
              <a:rPr lang="es-ES" sz="2800" dirty="0">
                <a:latin typeface="Arial" panose="020B0604020202020204" pitchFamily="34" charset="0"/>
                <a:cs typeface="Arial" panose="020B0604020202020204" pitchFamily="34" charset="0"/>
              </a:rPr>
              <a:t>“</a:t>
            </a:r>
            <a:r>
              <a:rPr lang="es-ES" sz="2800" dirty="0" err="1">
                <a:latin typeface="Arial" panose="020B0604020202020204" pitchFamily="34" charset="0"/>
                <a:cs typeface="Arial" panose="020B0604020202020204" pitchFamily="34" charset="0"/>
              </a:rPr>
              <a:t>chapter</a:t>
            </a:r>
            <a:r>
              <a:rPr lang="es-ES" sz="2800" dirty="0">
                <a:latin typeface="Arial" panose="020B0604020202020204" pitchFamily="34" charset="0"/>
                <a:cs typeface="Arial" panose="020B0604020202020204" pitchFamily="34" charset="0"/>
              </a:rPr>
              <a:t> 24: </a:t>
            </a:r>
            <a:r>
              <a:rPr lang="es-ES" sz="2800" dirty="0" err="1">
                <a:latin typeface="Arial" panose="020B0604020202020204" pitchFamily="34" charset="0"/>
                <a:cs typeface="Arial" panose="020B0604020202020204" pitchFamily="34" charset="0"/>
              </a:rPr>
              <a:t>analyze</a:t>
            </a:r>
            <a:r>
              <a:rPr lang="es-ES" sz="2800" dirty="0">
                <a:latin typeface="Arial" panose="020B0604020202020204" pitchFamily="34" charset="0"/>
                <a:cs typeface="Arial" panose="020B0604020202020204" pitchFamily="34" charset="0"/>
              </a:rPr>
              <a:t> file transfer </a:t>
            </a:r>
            <a:r>
              <a:rPr lang="es-ES" sz="2800" dirty="0" err="1">
                <a:latin typeface="Arial" panose="020B0604020202020204" pitchFamily="34" charset="0"/>
                <a:cs typeface="Arial" panose="020B0604020202020204" pitchFamily="34" charset="0"/>
              </a:rPr>
              <a:t>protocol</a:t>
            </a:r>
            <a:r>
              <a:rPr lang="es-ES" sz="2800" dirty="0">
                <a:latin typeface="Arial" panose="020B0604020202020204" pitchFamily="34" charset="0"/>
                <a:cs typeface="Arial" panose="020B0604020202020204" pitchFamily="34" charset="0"/>
              </a:rPr>
              <a:t>(ftp) </a:t>
            </a:r>
            <a:r>
              <a:rPr lang="es-ES" sz="2800" dirty="0" err="1">
                <a:latin typeface="Arial" panose="020B0604020202020204" pitchFamily="34" charset="0"/>
                <a:cs typeface="Arial" panose="020B0604020202020204" pitchFamily="34" charset="0"/>
              </a:rPr>
              <a:t>traffic</a:t>
            </a:r>
            <a:r>
              <a:rPr lang="es-ES" sz="2800" dirty="0">
                <a:latin typeface="Arial" panose="020B0604020202020204" pitchFamily="34" charset="0"/>
                <a:cs typeface="Arial" panose="020B0604020202020204" pitchFamily="34" charset="0"/>
              </a:rPr>
              <a:t>”</a:t>
            </a:r>
            <a:br>
              <a:rPr lang="es-ES" sz="2800" dirty="0">
                <a:latin typeface="Arial" panose="020B0604020202020204" pitchFamily="34" charset="0"/>
                <a:cs typeface="Arial" panose="020B0604020202020204" pitchFamily="34" charset="0"/>
              </a:rPr>
            </a:br>
            <a:r>
              <a:rPr lang="es-MX" sz="2800" b="1" dirty="0">
                <a:latin typeface="Arial" panose="020B0604020202020204" pitchFamily="34" charset="0"/>
                <a:cs typeface="Arial" panose="020B0604020202020204" pitchFamily="34" charset="0"/>
              </a:rPr>
              <a:t>analizar el tráfico del protocolo de transferencia de archivos (ftp)</a:t>
            </a:r>
            <a:br>
              <a:rPr lang="es-ES" sz="2800" b="1" dirty="0">
                <a:latin typeface="Arial" panose="020B0604020202020204" pitchFamily="34" charset="0"/>
                <a:cs typeface="Arial" panose="020B0604020202020204" pitchFamily="34" charset="0"/>
              </a:rPr>
            </a:br>
            <a:r>
              <a:rPr lang="es-ES" sz="2800" dirty="0">
                <a:latin typeface="Arial" panose="020B0604020202020204" pitchFamily="34" charset="0"/>
                <a:cs typeface="Arial" panose="020B0604020202020204" pitchFamily="34" charset="0"/>
              </a:rPr>
              <a:t>horario: 5-6pm</a:t>
            </a:r>
            <a:endParaRPr lang="es-MX"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7816007"/>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2CF7B37-6A2A-496B-A353-014876A137AD}"/>
              </a:ext>
            </a:extLst>
          </p:cNvPr>
          <p:cNvSpPr>
            <a:spLocks noGrp="1"/>
          </p:cNvSpPr>
          <p:nvPr>
            <p:ph idx="1"/>
          </p:nvPr>
        </p:nvSpPr>
        <p:spPr>
          <a:xfrm>
            <a:off x="1229139" y="457199"/>
            <a:ext cx="5010877" cy="5924129"/>
          </a:xfrm>
        </p:spPr>
        <p:txBody>
          <a:bodyPr>
            <a:normAutofit/>
          </a:bodyPr>
          <a:lstStyle/>
          <a:p>
            <a:pPr marL="0" indent="0">
              <a:buNone/>
            </a:pPr>
            <a:r>
              <a:rPr lang="es-MX" b="1" dirty="0"/>
              <a:t>¿Qué es ftp(file transfer protocol)?</a:t>
            </a:r>
          </a:p>
          <a:p>
            <a:pPr marL="0" indent="0" algn="just">
              <a:buNone/>
            </a:pPr>
            <a:r>
              <a:rPr lang="es-ES" dirty="0">
                <a:latin typeface="Arial" panose="020B0604020202020204" pitchFamily="34" charset="0"/>
                <a:cs typeface="Arial" panose="020B0604020202020204" pitchFamily="34" charset="0"/>
              </a:rPr>
              <a:t>Se implementó en abril de 1971 y desde entonces se ha modificado en diversas ocasiones. Actualmente, la versión que se utiliza es de 1985. Debido a su antigüedad, y a la falta de actualización, es considerado un protocolo inseguro. </a:t>
            </a:r>
          </a:p>
          <a:p>
            <a:pPr marL="0" indent="0">
              <a:buNone/>
            </a:pPr>
            <a:endParaRPr lang="es-ES" b="0" i="0" dirty="0">
              <a:solidFill>
                <a:srgbClr val="333333"/>
              </a:solidFill>
              <a:effectLst/>
              <a:latin typeface="Roboto"/>
            </a:endParaRPr>
          </a:p>
          <a:p>
            <a:pPr marL="0" indent="0">
              <a:buNone/>
            </a:pPr>
            <a:r>
              <a:rPr lang="es-ES" b="1" dirty="0"/>
              <a:t>FTP (File Transfer Protocol) </a:t>
            </a:r>
            <a:r>
              <a:rPr lang="es-ES" dirty="0"/>
              <a:t>es un protocolo de transferencia de archivos entre sistemas conectados a una red TCP basado en la arquitectura cliente-servidor, de manera que desde un equipo cliente nos podemos conectar a un servidor para descargar archivos desde él o para enviarle nuestros propios archivos independientemente del sistema operativo utilizado en cada equipo.</a:t>
            </a:r>
          </a:p>
          <a:p>
            <a:pPr marL="0" indent="0">
              <a:buNone/>
            </a:pPr>
            <a:endParaRPr lang="es-MX" dirty="0"/>
          </a:p>
        </p:txBody>
      </p:sp>
      <p:pic>
        <p:nvPicPr>
          <p:cNvPr id="1026" name="Picture 2" descr="Qué es el Protocolo de transferencia de archivos (FTP)?">
            <a:extLst>
              <a:ext uri="{FF2B5EF4-FFF2-40B4-BE49-F238E27FC236}">
                <a16:creationId xmlns:a16="http://schemas.microsoft.com/office/drawing/2014/main" id="{32C98997-EBE2-480D-9F72-BAFDA9D1D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8503" y="1268760"/>
            <a:ext cx="6286512" cy="3168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4799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B50F498-CBBB-48E0-9ABE-E02482D3038C}"/>
              </a:ext>
            </a:extLst>
          </p:cNvPr>
          <p:cNvSpPr>
            <a:spLocks noGrp="1"/>
          </p:cNvSpPr>
          <p:nvPr>
            <p:ph idx="1"/>
          </p:nvPr>
        </p:nvSpPr>
        <p:spPr>
          <a:xfrm>
            <a:off x="1090259" y="332656"/>
            <a:ext cx="4974976" cy="5760642"/>
          </a:xfrm>
        </p:spPr>
        <p:txBody>
          <a:bodyPr>
            <a:normAutofit fontScale="92500" lnSpcReduction="20000"/>
          </a:bodyPr>
          <a:lstStyle/>
          <a:p>
            <a:pPr>
              <a:buFont typeface="Wingdings" panose="05000000000000000000" pitchFamily="2" charset="2"/>
              <a:buChar char="Ø"/>
            </a:pPr>
            <a:r>
              <a:rPr lang="es-ES" dirty="0">
                <a:latin typeface="Arial" panose="020B0604020202020204" pitchFamily="34" charset="0"/>
                <a:cs typeface="Arial" panose="020B0604020202020204" pitchFamily="34" charset="0"/>
              </a:rPr>
              <a:t>El protocolo FTP facilita el acceso a archivos que se encuentran en sistemas remotos a través de simples comandos. </a:t>
            </a:r>
          </a:p>
          <a:p>
            <a:pPr>
              <a:buFont typeface="Wingdings" panose="05000000000000000000" pitchFamily="2" charset="2"/>
              <a:buChar char="Ø"/>
            </a:pPr>
            <a:r>
              <a:rPr lang="es-ES" dirty="0">
                <a:latin typeface="Arial" panose="020B0604020202020204" pitchFamily="34" charset="0"/>
                <a:cs typeface="Arial" panose="020B0604020202020204" pitchFamily="34" charset="0"/>
              </a:rPr>
              <a:t>Tiene múltiples funciones siendo la transferencia de archivos la principal, tal y como su nombre indica. </a:t>
            </a:r>
          </a:p>
          <a:p>
            <a:pPr>
              <a:buFont typeface="Wingdings" panose="05000000000000000000" pitchFamily="2" charset="2"/>
              <a:buChar char="Ø"/>
            </a:pPr>
            <a:r>
              <a:rPr lang="es-ES" dirty="0">
                <a:latin typeface="Arial" panose="020B0604020202020204" pitchFamily="34" charset="0"/>
                <a:cs typeface="Arial" panose="020B0604020202020204" pitchFamily="34" charset="0"/>
              </a:rPr>
              <a:t>Para este intercambio de archivos entre dispositivos que estén conectados se usa una red con protocolo</a:t>
            </a:r>
            <a:r>
              <a:rPr lang="es-ES" dirty="0">
                <a:latin typeface="Arial" panose="020B0604020202020204" pitchFamily="34" charset="0"/>
                <a:cs typeface="Arial" panose="020B0604020202020204" pitchFamily="34" charset="0"/>
                <a:hlinkClick r:id="rId2"/>
              </a:rPr>
              <a:t> </a:t>
            </a:r>
            <a:r>
              <a:rPr lang="es-ES" dirty="0">
                <a:latin typeface="Arial" panose="020B0604020202020204" pitchFamily="34" charset="0"/>
                <a:cs typeface="Arial" panose="020B0604020202020204" pitchFamily="34" charset="0"/>
              </a:rPr>
              <a:t>TCP (</a:t>
            </a:r>
            <a:r>
              <a:rPr lang="es-ES" dirty="0" err="1">
                <a:latin typeface="Arial" panose="020B0604020202020204" pitchFamily="34" charset="0"/>
                <a:cs typeface="Arial" panose="020B0604020202020204" pitchFamily="34" charset="0"/>
              </a:rPr>
              <a:t>Transmission</a:t>
            </a:r>
            <a:r>
              <a:rPr lang="es-ES" dirty="0">
                <a:latin typeface="Arial" panose="020B0604020202020204" pitchFamily="34" charset="0"/>
                <a:cs typeface="Arial" panose="020B0604020202020204" pitchFamily="34" charset="0"/>
              </a:rPr>
              <a:t> Control Protocol), que es otro de los protocolos esenciales en internet. </a:t>
            </a:r>
          </a:p>
          <a:p>
            <a:pPr>
              <a:buFont typeface="Wingdings" panose="05000000000000000000" pitchFamily="2" charset="2"/>
              <a:buChar char="Ø"/>
            </a:pPr>
            <a:r>
              <a:rPr lang="es-ES" dirty="0">
                <a:latin typeface="Arial" panose="020B0604020202020204" pitchFamily="34" charset="0"/>
                <a:cs typeface="Arial" panose="020B0604020202020204" pitchFamily="34" charset="0"/>
              </a:rPr>
              <a:t>Dentro de la red TCP, FTP recurre a la arquitectura cliente-servidor, además del uso de múltiples puertos para poder funcionar.</a:t>
            </a:r>
          </a:p>
          <a:p>
            <a:pPr marL="0" indent="0">
              <a:buNone/>
            </a:pPr>
            <a:endParaRPr lang="es-ES" dirty="0">
              <a:latin typeface="Arial" panose="020B0604020202020204" pitchFamily="34" charset="0"/>
              <a:cs typeface="Arial" panose="020B0604020202020204" pitchFamily="34" charset="0"/>
            </a:endParaRPr>
          </a:p>
          <a:p>
            <a:pPr marL="0" indent="0" algn="just">
              <a:buNone/>
            </a:pPr>
            <a:r>
              <a:rPr lang="es-ES" dirty="0">
                <a:latin typeface="Arial" panose="020B0604020202020204" pitchFamily="34" charset="0"/>
                <a:cs typeface="Arial" panose="020B0604020202020204" pitchFamily="34" charset="0"/>
              </a:rPr>
              <a:t>El Servicio FTP es ofrecido por la capa de Aplicación del modelo de capas de red TCP/IP al usuario, utilizando normalmente el puerto de red 20 y el 21. </a:t>
            </a:r>
          </a:p>
          <a:p>
            <a:pPr marL="0" indent="0">
              <a:buNone/>
            </a:pPr>
            <a:endParaRPr lang="es-MX" dirty="0">
              <a:latin typeface="Arial" panose="020B0604020202020204" pitchFamily="34" charset="0"/>
              <a:cs typeface="Arial" panose="020B0604020202020204" pitchFamily="34" charset="0"/>
            </a:endParaRPr>
          </a:p>
        </p:txBody>
      </p:sp>
      <p:pic>
        <p:nvPicPr>
          <p:cNvPr id="2050" name="Picture 2" descr="Protocolo FTP 】¿Qué es y Cómo Funciona? + Clientes ▷ 2020">
            <a:extLst>
              <a:ext uri="{FF2B5EF4-FFF2-40B4-BE49-F238E27FC236}">
                <a16:creationId xmlns:a16="http://schemas.microsoft.com/office/drawing/2014/main" id="{F94F0733-6066-4CBF-963B-FE6A6CBD22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4006" b="11803"/>
          <a:stretch/>
        </p:blipFill>
        <p:spPr bwMode="auto">
          <a:xfrm>
            <a:off x="6559205" y="332656"/>
            <a:ext cx="4542536" cy="27662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rotocolo y servicio FTP [WIKI. IES Haría. Informática]">
            <a:extLst>
              <a:ext uri="{FF2B5EF4-FFF2-40B4-BE49-F238E27FC236}">
                <a16:creationId xmlns:a16="http://schemas.microsoft.com/office/drawing/2014/main" id="{2DA8A2F5-E7D1-4843-8838-B4E8275DD5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9205" y="3933056"/>
            <a:ext cx="4248472" cy="196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20544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500248D-6527-4FC7-9BE0-482DB1B5D3AE}"/>
              </a:ext>
            </a:extLst>
          </p:cNvPr>
          <p:cNvSpPr>
            <a:spLocks noGrp="1"/>
          </p:cNvSpPr>
          <p:nvPr>
            <p:ph idx="1"/>
          </p:nvPr>
        </p:nvSpPr>
        <p:spPr>
          <a:xfrm>
            <a:off x="911424" y="260648"/>
            <a:ext cx="6552728" cy="6336704"/>
          </a:xfrm>
        </p:spPr>
        <p:txBody>
          <a:bodyPr>
            <a:normAutofit fontScale="92500" lnSpcReduction="10000"/>
          </a:bodyPr>
          <a:lstStyle/>
          <a:p>
            <a:pPr marL="0" indent="0">
              <a:buNone/>
            </a:pPr>
            <a:endParaRPr lang="es-ES" dirty="0">
              <a:latin typeface="Arial" panose="020B0604020202020204" pitchFamily="34" charset="0"/>
              <a:cs typeface="Arial" panose="020B0604020202020204" pitchFamily="34" charset="0"/>
            </a:endParaRPr>
          </a:p>
          <a:p>
            <a:pPr marL="0" indent="0">
              <a:buNone/>
            </a:pPr>
            <a:endParaRPr lang="es-ES" dirty="0">
              <a:latin typeface="Arial" panose="020B0604020202020204" pitchFamily="34" charset="0"/>
              <a:cs typeface="Arial" panose="020B0604020202020204" pitchFamily="34" charset="0"/>
            </a:endParaRPr>
          </a:p>
          <a:p>
            <a:pPr marL="0" indent="0">
              <a:buNone/>
            </a:pPr>
            <a:r>
              <a:rPr lang="es-ES" dirty="0">
                <a:latin typeface="Arial" panose="020B0604020202020204" pitchFamily="34" charset="0"/>
                <a:cs typeface="Arial" panose="020B0604020202020204" pitchFamily="34" charset="0"/>
              </a:rPr>
              <a:t>Un problema básico de FTP es que está pensado para ofrecer la máxima velocidad en la conexión, pero no la máxima seguridad, ya que todo el intercambio de información, desde el login y password del usuario en el servidor hasta la transferencia de cualquier archivo, se realiza en texto plano sin ningún tipo de cifrado, con lo </a:t>
            </a:r>
          </a:p>
          <a:p>
            <a:pPr marL="0" indent="0">
              <a:buNone/>
            </a:pPr>
            <a:r>
              <a:rPr lang="es-ES" dirty="0">
                <a:latin typeface="Arial" panose="020B0604020202020204" pitchFamily="34" charset="0"/>
                <a:cs typeface="Arial" panose="020B0604020202020204" pitchFamily="34" charset="0"/>
              </a:rPr>
              <a:t>que un posible atacante lo tiene muy fácil para capturar este tráfico, acceder al servidor, o apropiarse de los archivos transferidos.</a:t>
            </a:r>
          </a:p>
          <a:p>
            <a:pPr marL="0" indent="0" algn="l">
              <a:buNone/>
            </a:pPr>
            <a:endParaRPr lang="es-ES" b="1" i="0" dirty="0">
              <a:solidFill>
                <a:srgbClr val="000000"/>
              </a:solidFill>
              <a:effectLst/>
              <a:latin typeface="Gotham"/>
            </a:endParaRPr>
          </a:p>
          <a:p>
            <a:pPr marL="0" indent="0" algn="l">
              <a:buNone/>
            </a:pPr>
            <a:endParaRPr lang="es-ES" b="0" i="0" dirty="0">
              <a:solidFill>
                <a:srgbClr val="000000"/>
              </a:solidFill>
              <a:effectLst/>
              <a:latin typeface="Gotham-Book"/>
            </a:endParaRPr>
          </a:p>
          <a:p>
            <a:pPr marL="0" indent="0" algn="l">
              <a:buNone/>
            </a:pPr>
            <a:endParaRPr lang="es-ES" b="0" i="0" dirty="0">
              <a:solidFill>
                <a:srgbClr val="000000"/>
              </a:solidFill>
              <a:effectLst/>
              <a:latin typeface="Gotham-Book"/>
            </a:endParaRPr>
          </a:p>
          <a:p>
            <a:pPr marL="0" indent="0" algn="l">
              <a:buNone/>
            </a:pPr>
            <a:r>
              <a:rPr lang="es-ES" b="0" i="0" dirty="0">
                <a:solidFill>
                  <a:srgbClr val="000000"/>
                </a:solidFill>
                <a:effectLst/>
                <a:latin typeface="Gotham-Book"/>
              </a:rPr>
              <a:t>Por sí solo, no. La simplicidad de FTP es una de sus ventajas, pero también su mayor debilidad. Puede ser configurado para obtener acceso sin autenticación válida. Los archivos son almacenados sin cifrado, los datos son transferidos y pueden ser interceptados fácilmente por hackers y cibercriminales mientras recorre el Internet abierto.</a:t>
            </a:r>
          </a:p>
          <a:p>
            <a:pPr marL="0" indent="0">
              <a:buNone/>
            </a:pPr>
            <a:endParaRPr lang="es-MX" dirty="0"/>
          </a:p>
        </p:txBody>
      </p:sp>
      <p:sp>
        <p:nvSpPr>
          <p:cNvPr id="4" name="Rectángulo: esquinas redondeadas 3">
            <a:extLst>
              <a:ext uri="{FF2B5EF4-FFF2-40B4-BE49-F238E27FC236}">
                <a16:creationId xmlns:a16="http://schemas.microsoft.com/office/drawing/2014/main" id="{1788E13C-BBC0-4C97-8BC7-4C611BABEE72}"/>
              </a:ext>
            </a:extLst>
          </p:cNvPr>
          <p:cNvSpPr/>
          <p:nvPr/>
        </p:nvSpPr>
        <p:spPr>
          <a:xfrm>
            <a:off x="902499" y="3717032"/>
            <a:ext cx="4464496" cy="9361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2000" b="1" dirty="0">
                <a:latin typeface="Arial" panose="020B0604020202020204" pitchFamily="34" charset="0"/>
                <a:cs typeface="Arial" panose="020B0604020202020204" pitchFamily="34" charset="0"/>
              </a:rPr>
              <a:t>¿Es seguro transferir datos por medio de un protocolo FTP?</a:t>
            </a:r>
          </a:p>
          <a:p>
            <a:pPr algn="ctr"/>
            <a:endParaRPr lang="es-MX" dirty="0"/>
          </a:p>
        </p:txBody>
      </p:sp>
      <p:sp>
        <p:nvSpPr>
          <p:cNvPr id="5" name="Rectángulo: esquinas diagonales redondeadas 4">
            <a:extLst>
              <a:ext uri="{FF2B5EF4-FFF2-40B4-BE49-F238E27FC236}">
                <a16:creationId xmlns:a16="http://schemas.microsoft.com/office/drawing/2014/main" id="{3B0666C1-C2A2-4F67-A48A-C6626FC78456}"/>
              </a:ext>
            </a:extLst>
          </p:cNvPr>
          <p:cNvSpPr/>
          <p:nvPr/>
        </p:nvSpPr>
        <p:spPr>
          <a:xfrm>
            <a:off x="922309" y="260648"/>
            <a:ext cx="2808312" cy="648072"/>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2400" b="1" dirty="0">
                <a:latin typeface="Arial" panose="020B0604020202020204" pitchFamily="34" charset="0"/>
                <a:cs typeface="Arial" panose="020B0604020202020204" pitchFamily="34" charset="0"/>
              </a:rPr>
              <a:t>Desventaja:</a:t>
            </a:r>
          </a:p>
          <a:p>
            <a:pPr algn="ctr"/>
            <a:endParaRPr lang="es-MX" dirty="0"/>
          </a:p>
        </p:txBody>
      </p:sp>
      <p:pic>
        <p:nvPicPr>
          <p:cNvPr id="5122" name="Picture 2" descr="FTPS, subir archivos de forma segura | Hostalia – Pressroom">
            <a:extLst>
              <a:ext uri="{FF2B5EF4-FFF2-40B4-BE49-F238E27FC236}">
                <a16:creationId xmlns:a16="http://schemas.microsoft.com/office/drawing/2014/main" id="{275E666D-EC1E-458B-9139-06234875C0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0" y="584684"/>
            <a:ext cx="4762500" cy="2676525"/>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a:extLst>
              <a:ext uri="{FF2B5EF4-FFF2-40B4-BE49-F238E27FC236}">
                <a16:creationId xmlns:a16="http://schemas.microsoft.com/office/drawing/2014/main" id="{420EEE16-18A1-4F0E-A131-6C9863C53139}"/>
              </a:ext>
            </a:extLst>
          </p:cNvPr>
          <p:cNvPicPr>
            <a:picLocks noChangeAspect="1"/>
          </p:cNvPicPr>
          <p:nvPr/>
        </p:nvPicPr>
        <p:blipFill rotWithShape="1">
          <a:blip r:embed="rId3"/>
          <a:srcRect l="59487" t="21651" r="10273" b="36350"/>
          <a:stretch/>
        </p:blipFill>
        <p:spPr>
          <a:xfrm>
            <a:off x="7752184" y="3436234"/>
            <a:ext cx="3672408" cy="2880320"/>
          </a:xfrm>
          <a:prstGeom prst="rect">
            <a:avLst/>
          </a:prstGeom>
        </p:spPr>
      </p:pic>
    </p:spTree>
    <p:extLst>
      <p:ext uri="{BB962C8B-B14F-4D97-AF65-F5344CB8AC3E}">
        <p14:creationId xmlns:p14="http://schemas.microsoft.com/office/powerpoint/2010/main" val="20162026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7162BDD-F9A1-4A15-B72B-829C11AFAA69}"/>
              </a:ext>
            </a:extLst>
          </p:cNvPr>
          <p:cNvSpPr>
            <a:spLocks noGrp="1"/>
          </p:cNvSpPr>
          <p:nvPr>
            <p:ph idx="1"/>
          </p:nvPr>
        </p:nvSpPr>
        <p:spPr>
          <a:xfrm>
            <a:off x="839416" y="600945"/>
            <a:ext cx="5976664" cy="5852391"/>
          </a:xfrm>
        </p:spPr>
        <p:txBody>
          <a:bodyPr>
            <a:normAutofit/>
          </a:bodyPr>
          <a:lstStyle/>
          <a:p>
            <a:pPr marL="0" indent="0" algn="just">
              <a:buNone/>
            </a:pPr>
            <a:endParaRPr lang="es-ES" sz="2400" dirty="0">
              <a:latin typeface="Arial" panose="020B0604020202020204" pitchFamily="34" charset="0"/>
              <a:cs typeface="Arial" panose="020B0604020202020204" pitchFamily="34" charset="0"/>
            </a:endParaRPr>
          </a:p>
          <a:p>
            <a:pPr algn="just"/>
            <a:r>
              <a:rPr lang="es-ES" sz="2400" dirty="0">
                <a:latin typeface="Arial" panose="020B0604020202020204" pitchFamily="34" charset="0"/>
                <a:cs typeface="Arial" panose="020B0604020202020204" pitchFamily="34" charset="0"/>
              </a:rPr>
              <a:t> Un cliente FTP es un programa que se instala en el ordenador del usuario, y que emplea el protocolo FTP para conectarse a un servidor FTP y transferir archivos, ya sea para descargarlos o para subirlos.</a:t>
            </a:r>
          </a:p>
          <a:p>
            <a:pPr algn="just"/>
            <a:r>
              <a:rPr lang="es-ES" sz="2400" dirty="0">
                <a:latin typeface="Arial" panose="020B0604020202020204" pitchFamily="34" charset="0"/>
                <a:cs typeface="Arial" panose="020B0604020202020204" pitchFamily="34" charset="0"/>
              </a:rPr>
              <a:t>Para utilizar un cliente FTP, se necesita conocer el nombre del archivo, el ordenador en que reside (servidor, en el caso de descarga de archivos), el ordenador al que se quiere transferir el archivo (en caso de querer subirlo nosotros al servidor), y la carpeta en la que se encuentra.</a:t>
            </a:r>
          </a:p>
          <a:p>
            <a:pPr marL="0" indent="0">
              <a:buNone/>
            </a:pPr>
            <a:endParaRPr lang="es-MX" dirty="0"/>
          </a:p>
        </p:txBody>
      </p:sp>
      <p:sp>
        <p:nvSpPr>
          <p:cNvPr id="4" name="Diagrama de flujo: proceso alternativo 3">
            <a:extLst>
              <a:ext uri="{FF2B5EF4-FFF2-40B4-BE49-F238E27FC236}">
                <a16:creationId xmlns:a16="http://schemas.microsoft.com/office/drawing/2014/main" id="{825F9797-AC61-4692-A7A7-E43BCEE8718D}"/>
              </a:ext>
            </a:extLst>
          </p:cNvPr>
          <p:cNvSpPr/>
          <p:nvPr/>
        </p:nvSpPr>
        <p:spPr>
          <a:xfrm>
            <a:off x="983432" y="188640"/>
            <a:ext cx="5328592" cy="720486"/>
          </a:xfrm>
          <a:prstGeom prst="flowChartAlternate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MX" sz="3200" b="1" dirty="0">
                <a:latin typeface="Arial" panose="020B0604020202020204" pitchFamily="34" charset="0"/>
                <a:cs typeface="Arial" panose="020B0604020202020204" pitchFamily="34" charset="0"/>
              </a:rPr>
              <a:t>CLIENTE FTP</a:t>
            </a:r>
          </a:p>
          <a:p>
            <a:pPr algn="ctr"/>
            <a:endParaRPr lang="es-MX" dirty="0"/>
          </a:p>
        </p:txBody>
      </p:sp>
      <p:pic>
        <p:nvPicPr>
          <p:cNvPr id="6146" name="Picture 2" descr="Servicio FTP | Administración De Redes">
            <a:extLst>
              <a:ext uri="{FF2B5EF4-FFF2-40B4-BE49-F238E27FC236}">
                <a16:creationId xmlns:a16="http://schemas.microsoft.com/office/drawing/2014/main" id="{7D636DC3-28FC-41C4-85F0-4C1CFE6CD7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8129" y="1844824"/>
            <a:ext cx="5124815" cy="2880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3038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899C666-C234-42DC-860B-2BBC6361EE50}"/>
              </a:ext>
            </a:extLst>
          </p:cNvPr>
          <p:cNvSpPr>
            <a:spLocks noGrp="1"/>
          </p:cNvSpPr>
          <p:nvPr>
            <p:ph idx="1"/>
          </p:nvPr>
        </p:nvSpPr>
        <p:spPr>
          <a:xfrm>
            <a:off x="1199456" y="1124744"/>
            <a:ext cx="6336704" cy="5040560"/>
          </a:xfrm>
        </p:spPr>
        <p:txBody>
          <a:bodyPr>
            <a:normAutofit lnSpcReduction="10000"/>
          </a:bodyPr>
          <a:lstStyle/>
          <a:p>
            <a:pPr algn="l">
              <a:buFont typeface="Wingdings" panose="05000000000000000000" pitchFamily="2" charset="2"/>
              <a:buChar char="v"/>
            </a:pPr>
            <a:r>
              <a:rPr lang="es-ES" sz="2200" dirty="0">
                <a:latin typeface="Arial" panose="020B0604020202020204" pitchFamily="34" charset="0"/>
                <a:cs typeface="Arial" panose="020B0604020202020204" pitchFamily="34" charset="0"/>
              </a:rPr>
              <a:t>Agregaron tres opciones a las implementaciones de FTP: </a:t>
            </a:r>
            <a:r>
              <a:rPr lang="es-ES" sz="2200" dirty="0" err="1">
                <a:latin typeface="Arial" panose="020B0604020202020204" pitchFamily="34" charset="0"/>
                <a:cs typeface="Arial" panose="020B0604020202020204" pitchFamily="34" charset="0"/>
              </a:rPr>
              <a:t>Secure</a:t>
            </a:r>
            <a:r>
              <a:rPr lang="es-ES" sz="2200" dirty="0">
                <a:latin typeface="Arial" panose="020B0604020202020204" pitchFamily="34" charset="0"/>
                <a:cs typeface="Arial" panose="020B0604020202020204" pitchFamily="34" charset="0"/>
              </a:rPr>
              <a:t> Sockets </a:t>
            </a:r>
            <a:r>
              <a:rPr lang="es-ES" sz="2200" dirty="0" err="1">
                <a:latin typeface="Arial" panose="020B0604020202020204" pitchFamily="34" charset="0"/>
                <a:cs typeface="Arial" panose="020B0604020202020204" pitchFamily="34" charset="0"/>
              </a:rPr>
              <a:t>Layer</a:t>
            </a:r>
            <a:r>
              <a:rPr lang="es-ES" sz="2200" dirty="0">
                <a:latin typeface="Arial" panose="020B0604020202020204" pitchFamily="34" charset="0"/>
                <a:cs typeface="Arial" panose="020B0604020202020204" pitchFamily="34" charset="0"/>
              </a:rPr>
              <a:t> (SSL), </a:t>
            </a:r>
            <a:r>
              <a:rPr lang="es-ES" sz="2200" dirty="0" err="1">
                <a:latin typeface="Arial" panose="020B0604020202020204" pitchFamily="34" charset="0"/>
                <a:cs typeface="Arial" panose="020B0604020202020204" pitchFamily="34" charset="0"/>
              </a:rPr>
              <a:t>Secure</a:t>
            </a:r>
            <a:r>
              <a:rPr lang="es-ES" sz="2200" dirty="0">
                <a:latin typeface="Arial" panose="020B0604020202020204" pitchFamily="34" charset="0"/>
                <a:cs typeface="Arial" panose="020B0604020202020204" pitchFamily="34" charset="0"/>
              </a:rPr>
              <a:t> Shell (SSH) y HTTPS. Los tres son ampliamente utilizados para aumentar la seguridad y confiabilidad de las transferencias de archivos al usar cifrado para prevenir la visualización y modificación no autorizada de datos confidenciales durante la transmisión a través de redes abiertas.</a:t>
            </a:r>
          </a:p>
          <a:p>
            <a:pPr algn="l">
              <a:buFont typeface="Wingdings" panose="05000000000000000000" pitchFamily="2" charset="2"/>
              <a:buChar char="v"/>
            </a:pPr>
            <a:endParaRPr lang="es-ES" sz="2200" dirty="0">
              <a:latin typeface="Arial" panose="020B0604020202020204" pitchFamily="34" charset="0"/>
              <a:cs typeface="Arial" panose="020B0604020202020204" pitchFamily="34" charset="0"/>
            </a:endParaRPr>
          </a:p>
          <a:p>
            <a:pPr algn="l">
              <a:buFont typeface="Wingdings" panose="05000000000000000000" pitchFamily="2" charset="2"/>
              <a:buChar char="v"/>
            </a:pPr>
            <a:r>
              <a:rPr lang="es-ES" sz="2200" dirty="0">
                <a:latin typeface="Arial" panose="020B0604020202020204" pitchFamily="34" charset="0"/>
                <a:cs typeface="Arial" panose="020B0604020202020204" pitchFamily="34" charset="0"/>
              </a:rPr>
              <a:t>FTPS: La opción más rápida e implementada es FTPS o FTP sobre SSL. FTPS asegura que los archivos viajen a través de FTP con Seguridad de capa de transporte (TLS o Transfer </a:t>
            </a:r>
            <a:r>
              <a:rPr lang="es-ES" sz="2200" dirty="0" err="1">
                <a:latin typeface="Arial" panose="020B0604020202020204" pitchFamily="34" charset="0"/>
                <a:cs typeface="Arial" panose="020B0604020202020204" pitchFamily="34" charset="0"/>
              </a:rPr>
              <a:t>Layer</a:t>
            </a:r>
            <a:r>
              <a:rPr lang="es-ES" sz="2200" dirty="0">
                <a:latin typeface="Arial" panose="020B0604020202020204" pitchFamily="34" charset="0"/>
                <a:cs typeface="Arial" panose="020B0604020202020204" pitchFamily="34" charset="0"/>
              </a:rPr>
              <a:t> Security). FTPS requiere canales separados de transmisión y control.</a:t>
            </a:r>
          </a:p>
          <a:p>
            <a:pPr marL="0" indent="0">
              <a:buNone/>
            </a:pPr>
            <a:endParaRPr lang="es-MX" dirty="0"/>
          </a:p>
        </p:txBody>
      </p:sp>
      <p:sp>
        <p:nvSpPr>
          <p:cNvPr id="4" name="Rectángulo: esquinas diagonales redondeadas 3">
            <a:extLst>
              <a:ext uri="{FF2B5EF4-FFF2-40B4-BE49-F238E27FC236}">
                <a16:creationId xmlns:a16="http://schemas.microsoft.com/office/drawing/2014/main" id="{DD55E072-9EA3-4219-9E9D-F2F080B8522E}"/>
              </a:ext>
            </a:extLst>
          </p:cNvPr>
          <p:cNvSpPr/>
          <p:nvPr/>
        </p:nvSpPr>
        <p:spPr>
          <a:xfrm>
            <a:off x="1295400" y="188640"/>
            <a:ext cx="8761040" cy="720080"/>
          </a:xfrm>
          <a:prstGeom prst="round2Diag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ES" sz="2000" b="1" dirty="0">
                <a:latin typeface="Arial" panose="020B0604020202020204" pitchFamily="34" charset="0"/>
                <a:cs typeface="Arial" panose="020B0604020202020204" pitchFamily="34" charset="0"/>
              </a:rPr>
              <a:t>¿Necesita cifrado? Use FTPS, SFTP y HTTPS</a:t>
            </a:r>
          </a:p>
          <a:p>
            <a:pPr algn="ctr"/>
            <a:endParaRPr lang="es-MX" dirty="0"/>
          </a:p>
        </p:txBody>
      </p:sp>
      <p:pic>
        <p:nvPicPr>
          <p:cNvPr id="3074" name="Picture 2">
            <a:extLst>
              <a:ext uri="{FF2B5EF4-FFF2-40B4-BE49-F238E27FC236}">
                <a16:creationId xmlns:a16="http://schemas.microsoft.com/office/drawing/2014/main" id="{6EBD738B-5AFC-40C1-A530-DE038D9EB9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8128" y="1289732"/>
            <a:ext cx="4780037" cy="212446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TPS Server -">
            <a:extLst>
              <a:ext uri="{FF2B5EF4-FFF2-40B4-BE49-F238E27FC236}">
                <a16:creationId xmlns:a16="http://schemas.microsoft.com/office/drawing/2014/main" id="{43EC74D6-AC2E-47D6-BEFD-790B1A675F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0136" y="3933056"/>
            <a:ext cx="4260723" cy="2124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746029"/>
      </p:ext>
    </p:extLst>
  </p:cSld>
  <p:clrMapOvr>
    <a:masterClrMapping/>
  </p:clrMapOvr>
  <p:transition spd="slow">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692C26A-9B6E-4063-9C74-7AA72EC418FA}"/>
              </a:ext>
            </a:extLst>
          </p:cNvPr>
          <p:cNvSpPr>
            <a:spLocks noGrp="1"/>
          </p:cNvSpPr>
          <p:nvPr>
            <p:ph idx="1"/>
          </p:nvPr>
        </p:nvSpPr>
        <p:spPr>
          <a:xfrm>
            <a:off x="983432" y="260648"/>
            <a:ext cx="5976664" cy="6192688"/>
          </a:xfrm>
        </p:spPr>
        <p:txBody>
          <a:bodyPr>
            <a:normAutofit lnSpcReduction="10000"/>
          </a:bodyPr>
          <a:lstStyle/>
          <a:p>
            <a:pPr algn="l"/>
            <a:r>
              <a:rPr lang="es-ES" sz="2400" dirty="0">
                <a:latin typeface="Arial" panose="020B0604020202020204" pitchFamily="34" charset="0"/>
                <a:cs typeface="Arial" panose="020B0604020202020204" pitchFamily="34" charset="0"/>
              </a:rPr>
              <a:t>SFTP: (protocolo de transferencia de archivos SSH o en inglés, SSH File Transfer Protocol) proporciona administración de transferencia de archivos a través de un solo canal (por lo general, el protocolo SSH-2 {puerto TCP 22}). SFTP confía que el protocolo subyacente (como SSH) proporcione autenticación y seguridad.</a:t>
            </a:r>
          </a:p>
          <a:p>
            <a:pPr marL="0" indent="0" algn="l">
              <a:buNone/>
            </a:pPr>
            <a:endParaRPr lang="es-ES" sz="2400" dirty="0">
              <a:latin typeface="Arial" panose="020B0604020202020204" pitchFamily="34" charset="0"/>
              <a:cs typeface="Arial" panose="020B0604020202020204" pitchFamily="34" charset="0"/>
            </a:endParaRPr>
          </a:p>
          <a:p>
            <a:pPr algn="l"/>
            <a:r>
              <a:rPr lang="es-ES" sz="2400" dirty="0">
                <a:latin typeface="Arial" panose="020B0604020202020204" pitchFamily="34" charset="0"/>
                <a:cs typeface="Arial" panose="020B0604020202020204" pitchFamily="34" charset="0"/>
              </a:rPr>
              <a:t>HTTPS: es la versión segura de HTTP. Justo como FTPS utiliza el cifrado TLS para transferir archivos. fue originalmente usado para hacer pagos en la web, se ha implementado en muchos sitios web en varias industrias y ahora es requerido por Google para mantener buen ranking de búsqueda.</a:t>
            </a:r>
          </a:p>
          <a:p>
            <a:pPr marL="0" indent="0">
              <a:buNone/>
            </a:pPr>
            <a:endParaRPr lang="es-MX" dirty="0"/>
          </a:p>
        </p:txBody>
      </p:sp>
      <p:pic>
        <p:nvPicPr>
          <p:cNvPr id="4098" name="Picture 2" descr="Software de FTP seguro | GoAnywhere MFT">
            <a:extLst>
              <a:ext uri="{FF2B5EF4-FFF2-40B4-BE49-F238E27FC236}">
                <a16:creationId xmlns:a16="http://schemas.microsoft.com/office/drawing/2014/main" id="{C6F6B1C7-2E55-4739-82F7-9766BF8FB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429" y="265651"/>
            <a:ext cx="5410313" cy="295232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B0F76C4-540A-469E-A0FE-D1E8AC57D4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0096" y="3923586"/>
            <a:ext cx="4899806" cy="1772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62936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116126F-2D52-4A30-8911-A523157FAC1A}"/>
              </a:ext>
            </a:extLst>
          </p:cNvPr>
          <p:cNvPicPr>
            <a:picLocks noChangeAspect="1"/>
          </p:cNvPicPr>
          <p:nvPr/>
        </p:nvPicPr>
        <p:blipFill>
          <a:blip r:embed="rId2"/>
          <a:stretch>
            <a:fillRect/>
          </a:stretch>
        </p:blipFill>
        <p:spPr>
          <a:xfrm>
            <a:off x="2135560" y="1052736"/>
            <a:ext cx="9001000" cy="5100567"/>
          </a:xfrm>
          <a:prstGeom prst="rect">
            <a:avLst/>
          </a:prstGeom>
        </p:spPr>
      </p:pic>
    </p:spTree>
    <p:extLst>
      <p:ext uri="{BB962C8B-B14F-4D97-AF65-F5344CB8AC3E}">
        <p14:creationId xmlns:p14="http://schemas.microsoft.com/office/powerpoint/2010/main" val="2014917222"/>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113</TotalTime>
  <Words>782</Words>
  <Application>Microsoft Office PowerPoint</Application>
  <PresentationFormat>Panorámica</PresentationFormat>
  <Paragraphs>32</Paragraphs>
  <Slides>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vt:i4>
      </vt:variant>
    </vt:vector>
  </HeadingPairs>
  <TitlesOfParts>
    <vt:vector size="15" baseType="lpstr">
      <vt:lpstr>Arial</vt:lpstr>
      <vt:lpstr>Franklin Gothic Book</vt:lpstr>
      <vt:lpstr>Gotham</vt:lpstr>
      <vt:lpstr>Gotham-Book</vt:lpstr>
      <vt:lpstr>Roboto</vt:lpstr>
      <vt:lpstr>Wingdings</vt:lpstr>
      <vt:lpstr>Recorte</vt:lpstr>
      <vt:lpstr>INSTITUTO TECNOLÓGICO DE CANCÚN FUNDAMENTOS DE TELECOMUNICACIONES PROFESOR: ISMAEL JIMENEZ SANCHEZ ALUMNO: GONGORA JIMENEZ FRANCISCO DAVID  unidad 3 “chapter 24: analyze file transfer protocol(ftp) traffic” analizar el tráfico del protocolo de transferencia de archivos (ftp) horario: 5-6pm</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INSTITUTO TECNOLÓGICO DE CANCÚN FUNDAMENTOS DE TELECOMUNICACIONES ALUMNO: GONGORA JIMENEZ FRANCISCO DAVID  PROFESOR: ISMAEL JIMENEZ SANCHEZ “</dc:title>
  <dc:creator>panchito .</dc:creator>
  <cp:lastModifiedBy>panchito .</cp:lastModifiedBy>
  <cp:revision>28</cp:revision>
  <dcterms:created xsi:type="dcterms:W3CDTF">2020-11-25T04:41:18Z</dcterms:created>
  <dcterms:modified xsi:type="dcterms:W3CDTF">2020-11-25T06:34:26Z</dcterms:modified>
</cp:coreProperties>
</file>