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61" r:id="rId4"/>
  </p:sldMasterIdLst>
  <p:notesMasterIdLst>
    <p:notesMasterId r:id="rId23"/>
  </p:notesMasterIdLst>
  <p:handoutMasterIdLst>
    <p:handoutMasterId r:id="rId24"/>
  </p:handoutMasterIdLst>
  <p:sldIdLst>
    <p:sldId id="25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736"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4" d="100"/>
          <a:sy n="74" d="100"/>
        </p:scale>
        <p:origin x="40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B638F09-7FA4-4763-A8AB-025BBEDEF30C}" type="datetime1">
              <a:rPr lang="es-MX" smtClean="0"/>
              <a:t>07/08/2023</a:t>
            </a:fld>
            <a:endParaRPr lang="es-MX"/>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es-MX" smtClean="0"/>
              <a:t>‹Nº›</a:t>
            </a:fld>
            <a:endParaRPr lang="es-MX"/>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D018D0D-AAF8-4B45-975E-5F43F733A508}" type="datetime1">
              <a:rPr lang="es-MX" noProof="0" smtClean="0"/>
              <a:t>07/08/2023</a:t>
            </a:fld>
            <a:endParaRPr lang="es-MX"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MX"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noProof="0"/>
              <a:t>Haz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es-MX" noProof="0" smtClean="0"/>
              <a:t>‹Nº›</a:t>
            </a:fld>
            <a:endParaRPr lang="es-MX" noProof="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a:p>
        </p:txBody>
      </p:sp>
      <p:sp>
        <p:nvSpPr>
          <p:cNvPr id="4" name="Marcador de posición de número de diapositiva 3"/>
          <p:cNvSpPr>
            <a:spLocks noGrp="1"/>
          </p:cNvSpPr>
          <p:nvPr>
            <p:ph type="sldNum" sz="quarter" idx="10"/>
          </p:nvPr>
        </p:nvSpPr>
        <p:spPr/>
        <p:txBody>
          <a:bodyPr rtlCol="0"/>
          <a:lstStyle/>
          <a:p>
            <a:pPr rtl="0"/>
            <a:fld id="{4B725628-3A68-42F4-BA86-981817953149}" type="slidenum">
              <a:rPr lang="es-MX" smtClean="0"/>
              <a:t>1</a:t>
            </a:fld>
            <a:endParaRPr lang="es-MX"/>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a:p>
        </p:txBody>
      </p:sp>
      <p:sp>
        <p:nvSpPr>
          <p:cNvPr id="4" name="Marcador de posición de número de diapositiva 3"/>
          <p:cNvSpPr>
            <a:spLocks noGrp="1"/>
          </p:cNvSpPr>
          <p:nvPr>
            <p:ph type="sldNum" sz="quarter" idx="10"/>
          </p:nvPr>
        </p:nvSpPr>
        <p:spPr/>
        <p:txBody>
          <a:bodyPr rtlCol="0"/>
          <a:lstStyle/>
          <a:p>
            <a:pPr rtl="0"/>
            <a:fld id="{4B725628-3A68-42F4-BA86-981817953149}" type="slidenum">
              <a:rPr lang="es-MX" smtClean="0"/>
              <a:t>2</a:t>
            </a:fld>
            <a:endParaRPr lang="es-MX"/>
          </a:p>
        </p:txBody>
      </p:sp>
    </p:spTree>
    <p:extLst>
      <p:ext uri="{BB962C8B-B14F-4D97-AF65-F5344CB8AC3E}">
        <p14:creationId xmlns:p14="http://schemas.microsoft.com/office/powerpoint/2010/main" val="39598457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rtl="0"/>
            <a:fld id="{5D1A5072-AC14-4146-B464-F33EDC94DFCA}" type="datetime1">
              <a:rPr lang="es-MX" noProof="0" smtClean="0"/>
              <a:t>07/08/2023</a:t>
            </a:fld>
            <a:endParaRPr lang="es-MX" noProof="0"/>
          </a:p>
        </p:txBody>
      </p:sp>
      <p:sp>
        <p:nvSpPr>
          <p:cNvPr id="5" name="Footer Placeholder 4"/>
          <p:cNvSpPr>
            <a:spLocks noGrp="1"/>
          </p:cNvSpPr>
          <p:nvPr>
            <p:ph type="ftr" sz="quarter" idx="11"/>
          </p:nvPr>
        </p:nvSpPr>
        <p:spPr/>
        <p:txBody>
          <a:bodyPr/>
          <a:lstStyle/>
          <a:p>
            <a:pPr rtl="0"/>
            <a:endParaRPr lang="es-MX" noProof="0"/>
          </a:p>
        </p:txBody>
      </p:sp>
      <p:sp>
        <p:nvSpPr>
          <p:cNvPr id="6" name="Slide Number Placeholder 5"/>
          <p:cNvSpPr>
            <a:spLocks noGrp="1"/>
          </p:cNvSpPr>
          <p:nvPr>
            <p:ph type="sldNum" sz="quarter" idx="12"/>
          </p:nvPr>
        </p:nvSpPr>
        <p:spPr/>
        <p:txBody>
          <a:bodyPr/>
          <a:lstStyle/>
          <a:p>
            <a:pPr rtl="0"/>
            <a:fld id="{4FAB73BC-B049-4115-A692-8D63A059BFB8}" type="slidenum">
              <a:rPr lang="es-MX" noProof="0" smtClean="0"/>
              <a:t>‹Nº›</a:t>
            </a:fld>
            <a:endParaRPr lang="es-MX" noProof="0"/>
          </a:p>
        </p:txBody>
      </p:sp>
    </p:spTree>
    <p:extLst>
      <p:ext uri="{BB962C8B-B14F-4D97-AF65-F5344CB8AC3E}">
        <p14:creationId xmlns:p14="http://schemas.microsoft.com/office/powerpoint/2010/main" val="351079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1672922D-C4DC-4CE3-96EB-8469A8748B16}" type="datetime1">
              <a:rPr lang="es-MX" noProof="0" smtClean="0"/>
              <a:t>07/08/2023</a:t>
            </a:fld>
            <a:endParaRPr lang="es-MX" noProof="0"/>
          </a:p>
        </p:txBody>
      </p:sp>
      <p:sp>
        <p:nvSpPr>
          <p:cNvPr id="6" name="Footer Placeholder 5"/>
          <p:cNvSpPr>
            <a:spLocks noGrp="1"/>
          </p:cNvSpPr>
          <p:nvPr>
            <p:ph type="ftr" sz="quarter" idx="11"/>
          </p:nvPr>
        </p:nvSpPr>
        <p:spPr/>
        <p:txBody>
          <a:bodyPr/>
          <a:lstStyle/>
          <a:p>
            <a:pPr rtl="0"/>
            <a:endParaRPr lang="es-MX" noProof="0"/>
          </a:p>
        </p:txBody>
      </p:sp>
      <p:sp>
        <p:nvSpPr>
          <p:cNvPr id="7" name="Slide Number Placeholder 6"/>
          <p:cNvSpPr>
            <a:spLocks noGrp="1"/>
          </p:cNvSpPr>
          <p:nvPr>
            <p:ph type="sldNum" sz="quarter" idx="12"/>
          </p:nvPr>
        </p:nvSpPr>
        <p:spPr/>
        <p:txBody>
          <a:bodyPr/>
          <a:lstStyle/>
          <a:p>
            <a:pPr rtl="0"/>
            <a:fld id="{4FAB73BC-B049-4115-A692-8D63A059BFB8}" type="slidenum">
              <a:rPr lang="es-MX" noProof="0" smtClean="0"/>
              <a:pPr rtl="0"/>
              <a:t>‹Nº›</a:t>
            </a:fld>
            <a:endParaRPr lang="es-MX" noProof="0"/>
          </a:p>
        </p:txBody>
      </p:sp>
    </p:spTree>
    <p:extLst>
      <p:ext uri="{BB962C8B-B14F-4D97-AF65-F5344CB8AC3E}">
        <p14:creationId xmlns:p14="http://schemas.microsoft.com/office/powerpoint/2010/main" val="24686081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1672922D-C4DC-4CE3-96EB-8469A8748B16}" type="datetime1">
              <a:rPr lang="es-MX" noProof="0" smtClean="0"/>
              <a:t>07/08/2023</a:t>
            </a:fld>
            <a:endParaRPr lang="es-MX" noProof="0"/>
          </a:p>
        </p:txBody>
      </p:sp>
      <p:sp>
        <p:nvSpPr>
          <p:cNvPr id="6" name="Footer Placeholder 5"/>
          <p:cNvSpPr>
            <a:spLocks noGrp="1"/>
          </p:cNvSpPr>
          <p:nvPr>
            <p:ph type="ftr" sz="quarter" idx="11"/>
          </p:nvPr>
        </p:nvSpPr>
        <p:spPr/>
        <p:txBody>
          <a:bodyPr/>
          <a:lstStyle/>
          <a:p>
            <a:pPr rtl="0"/>
            <a:endParaRPr lang="es-MX" noProof="0"/>
          </a:p>
        </p:txBody>
      </p:sp>
      <p:sp>
        <p:nvSpPr>
          <p:cNvPr id="7" name="Slide Number Placeholder 6"/>
          <p:cNvSpPr>
            <a:spLocks noGrp="1"/>
          </p:cNvSpPr>
          <p:nvPr>
            <p:ph type="sldNum" sz="quarter" idx="12"/>
          </p:nvPr>
        </p:nvSpPr>
        <p:spPr/>
        <p:txBody>
          <a:bodyPr/>
          <a:lstStyle/>
          <a:p>
            <a:pPr rtl="0"/>
            <a:fld id="{4FAB73BC-B049-4115-A692-8D63A059BFB8}" type="slidenum">
              <a:rPr lang="es-MX" noProof="0" smtClean="0"/>
              <a:pPr rtl="0"/>
              <a:t>‹Nº›</a:t>
            </a:fld>
            <a:endParaRPr lang="es-MX" noProof="0"/>
          </a:p>
        </p:txBody>
      </p:sp>
    </p:spTree>
    <p:extLst>
      <p:ext uri="{BB962C8B-B14F-4D97-AF65-F5344CB8AC3E}">
        <p14:creationId xmlns:p14="http://schemas.microsoft.com/office/powerpoint/2010/main" val="36664785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1672922D-C4DC-4CE3-96EB-8469A8748B16}" type="datetime1">
              <a:rPr lang="es-MX" noProof="0" smtClean="0"/>
              <a:t>07/08/2023</a:t>
            </a:fld>
            <a:endParaRPr lang="es-MX" noProof="0"/>
          </a:p>
        </p:txBody>
      </p:sp>
      <p:sp>
        <p:nvSpPr>
          <p:cNvPr id="6" name="Footer Placeholder 5"/>
          <p:cNvSpPr>
            <a:spLocks noGrp="1"/>
          </p:cNvSpPr>
          <p:nvPr>
            <p:ph type="ftr" sz="quarter" idx="11"/>
          </p:nvPr>
        </p:nvSpPr>
        <p:spPr/>
        <p:txBody>
          <a:bodyPr/>
          <a:lstStyle/>
          <a:p>
            <a:pPr rtl="0"/>
            <a:endParaRPr lang="es-MX" noProof="0"/>
          </a:p>
        </p:txBody>
      </p:sp>
      <p:sp>
        <p:nvSpPr>
          <p:cNvPr id="7" name="Slide Number Placeholder 6"/>
          <p:cNvSpPr>
            <a:spLocks noGrp="1"/>
          </p:cNvSpPr>
          <p:nvPr>
            <p:ph type="sldNum" sz="quarter" idx="12"/>
          </p:nvPr>
        </p:nvSpPr>
        <p:spPr/>
        <p:txBody>
          <a:bodyPr/>
          <a:lstStyle/>
          <a:p>
            <a:pPr rtl="0"/>
            <a:fld id="{4FAB73BC-B049-4115-A692-8D63A059BFB8}" type="slidenum">
              <a:rPr lang="es-MX" noProof="0" smtClean="0"/>
              <a:pPr rtl="0"/>
              <a:t>‹Nº›</a:t>
            </a:fld>
            <a:endParaRPr lang="es-MX" noProof="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7677072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1672922D-C4DC-4CE3-96EB-8469A8748B16}" type="datetime1">
              <a:rPr lang="es-MX" noProof="0" smtClean="0"/>
              <a:t>07/08/2023</a:t>
            </a:fld>
            <a:endParaRPr lang="es-MX" noProof="0"/>
          </a:p>
        </p:txBody>
      </p:sp>
      <p:sp>
        <p:nvSpPr>
          <p:cNvPr id="6" name="Footer Placeholder 5"/>
          <p:cNvSpPr>
            <a:spLocks noGrp="1"/>
          </p:cNvSpPr>
          <p:nvPr>
            <p:ph type="ftr" sz="quarter" idx="11"/>
          </p:nvPr>
        </p:nvSpPr>
        <p:spPr/>
        <p:txBody>
          <a:bodyPr/>
          <a:lstStyle/>
          <a:p>
            <a:pPr rtl="0"/>
            <a:endParaRPr lang="es-MX" noProof="0"/>
          </a:p>
        </p:txBody>
      </p:sp>
      <p:sp>
        <p:nvSpPr>
          <p:cNvPr id="7" name="Slide Number Placeholder 6"/>
          <p:cNvSpPr>
            <a:spLocks noGrp="1"/>
          </p:cNvSpPr>
          <p:nvPr>
            <p:ph type="sldNum" sz="quarter" idx="12"/>
          </p:nvPr>
        </p:nvSpPr>
        <p:spPr/>
        <p:txBody>
          <a:bodyPr/>
          <a:lstStyle/>
          <a:p>
            <a:pPr rtl="0"/>
            <a:fld id="{4FAB73BC-B049-4115-A692-8D63A059BFB8}" type="slidenum">
              <a:rPr lang="es-MX" noProof="0" smtClean="0"/>
              <a:pPr rtl="0"/>
              <a:t>‹Nº›</a:t>
            </a:fld>
            <a:endParaRPr lang="es-MX" noProof="0"/>
          </a:p>
        </p:txBody>
      </p:sp>
    </p:spTree>
    <p:extLst>
      <p:ext uri="{BB962C8B-B14F-4D97-AF65-F5344CB8AC3E}">
        <p14:creationId xmlns:p14="http://schemas.microsoft.com/office/powerpoint/2010/main" val="315134075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pPr rtl="0"/>
            <a:fld id="{1672922D-C4DC-4CE3-96EB-8469A8748B16}" type="datetime1">
              <a:rPr lang="es-MX" noProof="0" smtClean="0"/>
              <a:t>07/08/2023</a:t>
            </a:fld>
            <a:endParaRPr lang="es-MX" noProof="0"/>
          </a:p>
        </p:txBody>
      </p:sp>
      <p:sp>
        <p:nvSpPr>
          <p:cNvPr id="4" name="Footer Placeholder 3"/>
          <p:cNvSpPr>
            <a:spLocks noGrp="1"/>
          </p:cNvSpPr>
          <p:nvPr>
            <p:ph type="ftr" sz="quarter" idx="11"/>
          </p:nvPr>
        </p:nvSpPr>
        <p:spPr/>
        <p:txBody>
          <a:bodyPr/>
          <a:lstStyle/>
          <a:p>
            <a:pPr rtl="0"/>
            <a:endParaRPr lang="es-MX" noProof="0"/>
          </a:p>
        </p:txBody>
      </p:sp>
      <p:sp>
        <p:nvSpPr>
          <p:cNvPr id="5" name="Slide Number Placeholder 4"/>
          <p:cNvSpPr>
            <a:spLocks noGrp="1"/>
          </p:cNvSpPr>
          <p:nvPr>
            <p:ph type="sldNum" sz="quarter" idx="12"/>
          </p:nvPr>
        </p:nvSpPr>
        <p:spPr/>
        <p:txBody>
          <a:bodyPr/>
          <a:lstStyle/>
          <a:p>
            <a:pPr rtl="0"/>
            <a:fld id="{4FAB73BC-B049-4115-A692-8D63A059BFB8}" type="slidenum">
              <a:rPr lang="es-MX" noProof="0" smtClean="0"/>
              <a:pPr rtl="0"/>
              <a:t>‹Nº›</a:t>
            </a:fld>
            <a:endParaRPr lang="es-MX" noProof="0"/>
          </a:p>
        </p:txBody>
      </p:sp>
    </p:spTree>
    <p:extLst>
      <p:ext uri="{BB962C8B-B14F-4D97-AF65-F5344CB8AC3E}">
        <p14:creationId xmlns:p14="http://schemas.microsoft.com/office/powerpoint/2010/main" val="1398690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pPr rtl="0"/>
            <a:fld id="{1672922D-C4DC-4CE3-96EB-8469A8748B16}" type="datetime1">
              <a:rPr lang="es-MX" noProof="0" smtClean="0"/>
              <a:t>07/08/2023</a:t>
            </a:fld>
            <a:endParaRPr lang="es-MX" noProof="0"/>
          </a:p>
        </p:txBody>
      </p:sp>
      <p:sp>
        <p:nvSpPr>
          <p:cNvPr id="4" name="Footer Placeholder 3"/>
          <p:cNvSpPr>
            <a:spLocks noGrp="1"/>
          </p:cNvSpPr>
          <p:nvPr>
            <p:ph type="ftr" sz="quarter" idx="11"/>
          </p:nvPr>
        </p:nvSpPr>
        <p:spPr/>
        <p:txBody>
          <a:bodyPr/>
          <a:lstStyle/>
          <a:p>
            <a:pPr rtl="0"/>
            <a:endParaRPr lang="es-MX" noProof="0"/>
          </a:p>
        </p:txBody>
      </p:sp>
      <p:sp>
        <p:nvSpPr>
          <p:cNvPr id="5" name="Slide Number Placeholder 4"/>
          <p:cNvSpPr>
            <a:spLocks noGrp="1"/>
          </p:cNvSpPr>
          <p:nvPr>
            <p:ph type="sldNum" sz="quarter" idx="12"/>
          </p:nvPr>
        </p:nvSpPr>
        <p:spPr/>
        <p:txBody>
          <a:bodyPr/>
          <a:lstStyle/>
          <a:p>
            <a:pPr rtl="0"/>
            <a:fld id="{4FAB73BC-B049-4115-A692-8D63A059BFB8}" type="slidenum">
              <a:rPr lang="es-MX" noProof="0" smtClean="0"/>
              <a:pPr rtl="0"/>
              <a:t>‹Nº›</a:t>
            </a:fld>
            <a:endParaRPr lang="es-MX" noProof="0"/>
          </a:p>
        </p:txBody>
      </p:sp>
    </p:spTree>
    <p:extLst>
      <p:ext uri="{BB962C8B-B14F-4D97-AF65-F5344CB8AC3E}">
        <p14:creationId xmlns:p14="http://schemas.microsoft.com/office/powerpoint/2010/main" val="301987017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1672922D-C4DC-4CE3-96EB-8469A8748B16}" type="datetime1">
              <a:rPr lang="es-MX" noProof="0" smtClean="0"/>
              <a:t>07/08/2023</a:t>
            </a:fld>
            <a:endParaRPr lang="es-MX" noProof="0"/>
          </a:p>
        </p:txBody>
      </p:sp>
      <p:sp>
        <p:nvSpPr>
          <p:cNvPr id="5" name="Footer Placeholder 4"/>
          <p:cNvSpPr>
            <a:spLocks noGrp="1"/>
          </p:cNvSpPr>
          <p:nvPr>
            <p:ph type="ftr" sz="quarter" idx="11"/>
          </p:nvPr>
        </p:nvSpPr>
        <p:spPr/>
        <p:txBody>
          <a:bodyPr/>
          <a:lstStyle/>
          <a:p>
            <a:pPr rtl="0"/>
            <a:endParaRPr lang="es-MX" noProof="0"/>
          </a:p>
        </p:txBody>
      </p:sp>
      <p:sp>
        <p:nvSpPr>
          <p:cNvPr id="6" name="Slide Number Placeholder 5"/>
          <p:cNvSpPr>
            <a:spLocks noGrp="1"/>
          </p:cNvSpPr>
          <p:nvPr>
            <p:ph type="sldNum" sz="quarter" idx="12"/>
          </p:nvPr>
        </p:nvSpPr>
        <p:spPr/>
        <p:txBody>
          <a:bodyPr/>
          <a:lstStyle/>
          <a:p>
            <a:pPr rtl="0"/>
            <a:fld id="{4FAB73BC-B049-4115-A692-8D63A059BFB8}" type="slidenum">
              <a:rPr lang="es-MX" noProof="0" smtClean="0"/>
              <a:pPr rtl="0"/>
              <a:t>‹Nº›</a:t>
            </a:fld>
            <a:endParaRPr lang="es-MX" noProof="0"/>
          </a:p>
        </p:txBody>
      </p:sp>
    </p:spTree>
    <p:extLst>
      <p:ext uri="{BB962C8B-B14F-4D97-AF65-F5344CB8AC3E}">
        <p14:creationId xmlns:p14="http://schemas.microsoft.com/office/powerpoint/2010/main" val="343536413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1672922D-C4DC-4CE3-96EB-8469A8748B16}" type="datetime1">
              <a:rPr lang="es-MX" noProof="0" smtClean="0"/>
              <a:t>07/08/2023</a:t>
            </a:fld>
            <a:endParaRPr lang="es-MX" noProof="0"/>
          </a:p>
        </p:txBody>
      </p:sp>
      <p:sp>
        <p:nvSpPr>
          <p:cNvPr id="5" name="Footer Placeholder 4"/>
          <p:cNvSpPr>
            <a:spLocks noGrp="1"/>
          </p:cNvSpPr>
          <p:nvPr>
            <p:ph type="ftr" sz="quarter" idx="11"/>
          </p:nvPr>
        </p:nvSpPr>
        <p:spPr/>
        <p:txBody>
          <a:bodyPr/>
          <a:lstStyle/>
          <a:p>
            <a:pPr rtl="0"/>
            <a:endParaRPr lang="es-MX" noProof="0"/>
          </a:p>
        </p:txBody>
      </p:sp>
      <p:sp>
        <p:nvSpPr>
          <p:cNvPr id="6" name="Slide Number Placeholder 5"/>
          <p:cNvSpPr>
            <a:spLocks noGrp="1"/>
          </p:cNvSpPr>
          <p:nvPr>
            <p:ph type="sldNum" sz="quarter" idx="12"/>
          </p:nvPr>
        </p:nvSpPr>
        <p:spPr/>
        <p:txBody>
          <a:bodyPr/>
          <a:lstStyle/>
          <a:p>
            <a:pPr rtl="0"/>
            <a:fld id="{4FAB73BC-B049-4115-A692-8D63A059BFB8}" type="slidenum">
              <a:rPr lang="es-MX" noProof="0" smtClean="0"/>
              <a:pPr rtl="0"/>
              <a:t>‹Nº›</a:t>
            </a:fld>
            <a:endParaRPr lang="es-MX" noProof="0"/>
          </a:p>
        </p:txBody>
      </p:sp>
    </p:spTree>
    <p:extLst>
      <p:ext uri="{BB962C8B-B14F-4D97-AF65-F5344CB8AC3E}">
        <p14:creationId xmlns:p14="http://schemas.microsoft.com/office/powerpoint/2010/main" val="184075174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ítulo y conteni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es-MX" noProof="0"/>
              <a:t>Haz clic para modificar el estilo de título del patrón</a:t>
            </a:r>
          </a:p>
        </p:txBody>
      </p:sp>
      <p:sp>
        <p:nvSpPr>
          <p:cNvPr id="3" name="Marcador de posición de contenido 2"/>
          <p:cNvSpPr>
            <a:spLocks noGrp="1"/>
          </p:cNvSpPr>
          <p:nvPr>
            <p:ph idx="1" hasCustomPrompt="1"/>
          </p:nvPr>
        </p:nvSpPr>
        <p:spPr/>
        <p:txBody>
          <a:bodyPr rtlCol="0"/>
          <a:lstStyle/>
          <a:p>
            <a:pPr lvl="0" rtl="0"/>
            <a:r>
              <a:rPr lang="es-MX" noProof="0"/>
              <a:t>Haz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p:cNvSpPr>
            <a:spLocks noGrp="1"/>
          </p:cNvSpPr>
          <p:nvPr>
            <p:ph type="dt" sz="half" idx="10"/>
          </p:nvPr>
        </p:nvSpPr>
        <p:spPr/>
        <p:txBody>
          <a:bodyPr rtlCol="0"/>
          <a:lstStyle/>
          <a:p>
            <a:pPr rtl="0"/>
            <a:fld id="{02AEC864-58A0-43F9-9BD0-2F07909F1270}" type="datetime1">
              <a:rPr lang="es-MX" noProof="0" smtClean="0"/>
              <a:t>07/08/2023</a:t>
            </a:fld>
            <a:endParaRPr lang="es-MX" noProof="0"/>
          </a:p>
        </p:txBody>
      </p:sp>
      <p:sp>
        <p:nvSpPr>
          <p:cNvPr id="5" name="Marcador de pie de página 4"/>
          <p:cNvSpPr>
            <a:spLocks noGrp="1"/>
          </p:cNvSpPr>
          <p:nvPr>
            <p:ph type="ftr" sz="quarter" idx="11"/>
          </p:nvPr>
        </p:nvSpPr>
        <p:spPr/>
        <p:txBody>
          <a:bodyPr rtlCol="0"/>
          <a:lstStyle/>
          <a:p>
            <a:pPr rtl="0"/>
            <a:endParaRPr lang="es-MX" noProof="0"/>
          </a:p>
        </p:txBody>
      </p:sp>
      <p:sp>
        <p:nvSpPr>
          <p:cNvPr id="6" name="Marcador de número de diapositiva 5"/>
          <p:cNvSpPr>
            <a:spLocks noGrp="1"/>
          </p:cNvSpPr>
          <p:nvPr>
            <p:ph type="sldNum" sz="quarter" idx="12"/>
          </p:nvPr>
        </p:nvSpPr>
        <p:spPr/>
        <p:txBody>
          <a:bodyPr rtlCol="0"/>
          <a:lstStyle/>
          <a:p>
            <a:pPr rtl="0"/>
            <a:fld id="{4FAB73BC-B049-4115-A692-8D63A059BFB8}" type="slidenum">
              <a:rPr lang="es-MX" noProof="0" smtClean="0"/>
              <a:t>‹Nº›</a:t>
            </a:fld>
            <a:endParaRPr lang="es-MX" noProof="0"/>
          </a:p>
        </p:txBody>
      </p:sp>
    </p:spTree>
    <p:extLst>
      <p:ext uri="{BB962C8B-B14F-4D97-AF65-F5344CB8AC3E}">
        <p14:creationId xmlns:p14="http://schemas.microsoft.com/office/powerpoint/2010/main" val="697776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1672922D-C4DC-4CE3-96EB-8469A8748B16}" type="datetime1">
              <a:rPr lang="es-MX" noProof="0" smtClean="0"/>
              <a:t>07/08/2023</a:t>
            </a:fld>
            <a:endParaRPr lang="es-MX" noProof="0"/>
          </a:p>
        </p:txBody>
      </p:sp>
      <p:sp>
        <p:nvSpPr>
          <p:cNvPr id="5" name="Footer Placeholder 4"/>
          <p:cNvSpPr>
            <a:spLocks noGrp="1"/>
          </p:cNvSpPr>
          <p:nvPr>
            <p:ph type="ftr" sz="quarter" idx="11"/>
          </p:nvPr>
        </p:nvSpPr>
        <p:spPr/>
        <p:txBody>
          <a:bodyPr/>
          <a:lstStyle/>
          <a:p>
            <a:pPr rtl="0"/>
            <a:endParaRPr lang="es-MX" noProof="0"/>
          </a:p>
        </p:txBody>
      </p:sp>
      <p:sp>
        <p:nvSpPr>
          <p:cNvPr id="6" name="Slide Number Placeholder 5"/>
          <p:cNvSpPr>
            <a:spLocks noGrp="1"/>
          </p:cNvSpPr>
          <p:nvPr>
            <p:ph type="sldNum" sz="quarter" idx="12"/>
          </p:nvPr>
        </p:nvSpPr>
        <p:spPr/>
        <p:txBody>
          <a:bodyPr/>
          <a:lstStyle/>
          <a:p>
            <a:pPr rtl="0"/>
            <a:fld id="{4FAB73BC-B049-4115-A692-8D63A059BFB8}" type="slidenum">
              <a:rPr lang="es-MX" noProof="0" smtClean="0"/>
              <a:pPr rtl="0"/>
              <a:t>‹Nº›</a:t>
            </a:fld>
            <a:endParaRPr lang="es-MX" noProof="0"/>
          </a:p>
        </p:txBody>
      </p:sp>
    </p:spTree>
    <p:extLst>
      <p:ext uri="{BB962C8B-B14F-4D97-AF65-F5344CB8AC3E}">
        <p14:creationId xmlns:p14="http://schemas.microsoft.com/office/powerpoint/2010/main" val="140531403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1ADADCE0-A396-4BBE-93C6-2BD2B62B2754}" type="datetime1">
              <a:rPr lang="es-MX" noProof="0" smtClean="0"/>
              <a:t>07/08/2023</a:t>
            </a:fld>
            <a:endParaRPr lang="es-MX" noProof="0"/>
          </a:p>
        </p:txBody>
      </p:sp>
      <p:sp>
        <p:nvSpPr>
          <p:cNvPr id="5" name="Footer Placeholder 4"/>
          <p:cNvSpPr>
            <a:spLocks noGrp="1"/>
          </p:cNvSpPr>
          <p:nvPr>
            <p:ph type="ftr" sz="quarter" idx="11"/>
          </p:nvPr>
        </p:nvSpPr>
        <p:spPr/>
        <p:txBody>
          <a:bodyPr/>
          <a:lstStyle/>
          <a:p>
            <a:pPr rtl="0"/>
            <a:endParaRPr lang="es-MX" noProof="0"/>
          </a:p>
        </p:txBody>
      </p:sp>
      <p:sp>
        <p:nvSpPr>
          <p:cNvPr id="6" name="Slide Number Placeholder 5"/>
          <p:cNvSpPr>
            <a:spLocks noGrp="1"/>
          </p:cNvSpPr>
          <p:nvPr>
            <p:ph type="sldNum" sz="quarter" idx="12"/>
          </p:nvPr>
        </p:nvSpPr>
        <p:spPr/>
        <p:txBody>
          <a:bodyPr/>
          <a:lstStyle/>
          <a:p>
            <a:pPr rtl="0"/>
            <a:fld id="{4FAB73BC-B049-4115-A692-8D63A059BFB8}" type="slidenum">
              <a:rPr lang="es-MX" noProof="0" smtClean="0"/>
              <a:t>‹Nº›</a:t>
            </a:fld>
            <a:endParaRPr lang="es-MX" noProof="0"/>
          </a:p>
        </p:txBody>
      </p:sp>
    </p:spTree>
    <p:extLst>
      <p:ext uri="{BB962C8B-B14F-4D97-AF65-F5344CB8AC3E}">
        <p14:creationId xmlns:p14="http://schemas.microsoft.com/office/powerpoint/2010/main" val="3635358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fld id="{1672922D-C4DC-4CE3-96EB-8469A8748B16}" type="datetime1">
              <a:rPr lang="es-MX" noProof="0" smtClean="0"/>
              <a:t>07/08/2023</a:t>
            </a:fld>
            <a:endParaRPr lang="es-MX" noProof="0"/>
          </a:p>
        </p:txBody>
      </p:sp>
      <p:sp>
        <p:nvSpPr>
          <p:cNvPr id="6" name="Footer Placeholder 5"/>
          <p:cNvSpPr>
            <a:spLocks noGrp="1"/>
          </p:cNvSpPr>
          <p:nvPr>
            <p:ph type="ftr" sz="quarter" idx="11"/>
          </p:nvPr>
        </p:nvSpPr>
        <p:spPr/>
        <p:txBody>
          <a:bodyPr/>
          <a:lstStyle/>
          <a:p>
            <a:pPr rtl="0"/>
            <a:endParaRPr lang="es-MX" noProof="0"/>
          </a:p>
        </p:txBody>
      </p:sp>
      <p:sp>
        <p:nvSpPr>
          <p:cNvPr id="7" name="Slide Number Placeholder 6"/>
          <p:cNvSpPr>
            <a:spLocks noGrp="1"/>
          </p:cNvSpPr>
          <p:nvPr>
            <p:ph type="sldNum" sz="quarter" idx="12"/>
          </p:nvPr>
        </p:nvSpPr>
        <p:spPr/>
        <p:txBody>
          <a:bodyPr/>
          <a:lstStyle/>
          <a:p>
            <a:pPr rtl="0"/>
            <a:fld id="{4FAB73BC-B049-4115-A692-8D63A059BFB8}" type="slidenum">
              <a:rPr lang="es-MX" noProof="0" smtClean="0"/>
              <a:pPr rtl="0"/>
              <a:t>‹Nº›</a:t>
            </a:fld>
            <a:endParaRPr lang="es-MX" noProof="0"/>
          </a:p>
        </p:txBody>
      </p:sp>
    </p:spTree>
    <p:extLst>
      <p:ext uri="{BB962C8B-B14F-4D97-AF65-F5344CB8AC3E}">
        <p14:creationId xmlns:p14="http://schemas.microsoft.com/office/powerpoint/2010/main" val="194886092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fld id="{1672922D-C4DC-4CE3-96EB-8469A8748B16}" type="datetime1">
              <a:rPr lang="es-MX" noProof="0" smtClean="0"/>
              <a:t>07/08/2023</a:t>
            </a:fld>
            <a:endParaRPr lang="es-MX" noProof="0"/>
          </a:p>
        </p:txBody>
      </p:sp>
      <p:sp>
        <p:nvSpPr>
          <p:cNvPr id="8" name="Footer Placeholder 7"/>
          <p:cNvSpPr>
            <a:spLocks noGrp="1"/>
          </p:cNvSpPr>
          <p:nvPr>
            <p:ph type="ftr" sz="quarter" idx="11"/>
          </p:nvPr>
        </p:nvSpPr>
        <p:spPr/>
        <p:txBody>
          <a:bodyPr/>
          <a:lstStyle/>
          <a:p>
            <a:pPr rtl="0"/>
            <a:endParaRPr lang="es-MX" noProof="0"/>
          </a:p>
        </p:txBody>
      </p:sp>
      <p:sp>
        <p:nvSpPr>
          <p:cNvPr id="9" name="Slide Number Placeholder 8"/>
          <p:cNvSpPr>
            <a:spLocks noGrp="1"/>
          </p:cNvSpPr>
          <p:nvPr>
            <p:ph type="sldNum" sz="quarter" idx="12"/>
          </p:nvPr>
        </p:nvSpPr>
        <p:spPr/>
        <p:txBody>
          <a:bodyPr/>
          <a:lstStyle/>
          <a:p>
            <a:pPr rtl="0"/>
            <a:fld id="{4FAB73BC-B049-4115-A692-8D63A059BFB8}" type="slidenum">
              <a:rPr lang="es-MX" noProof="0" smtClean="0"/>
              <a:pPr rtl="0"/>
              <a:t>‹Nº›</a:t>
            </a:fld>
            <a:endParaRPr lang="es-MX" noProof="0"/>
          </a:p>
        </p:txBody>
      </p:sp>
    </p:spTree>
    <p:extLst>
      <p:ext uri="{BB962C8B-B14F-4D97-AF65-F5344CB8AC3E}">
        <p14:creationId xmlns:p14="http://schemas.microsoft.com/office/powerpoint/2010/main" val="32041724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rtl="0"/>
            <a:fld id="{9793D201-2AA6-4D39-AF02-6BBA6D50BCC0}" type="datetime1">
              <a:rPr lang="es-MX" noProof="0" smtClean="0"/>
              <a:t>07/08/2023</a:t>
            </a:fld>
            <a:endParaRPr lang="es-MX" noProof="0"/>
          </a:p>
        </p:txBody>
      </p:sp>
      <p:sp>
        <p:nvSpPr>
          <p:cNvPr id="4" name="Footer Placeholder 3"/>
          <p:cNvSpPr>
            <a:spLocks noGrp="1"/>
          </p:cNvSpPr>
          <p:nvPr>
            <p:ph type="ftr" sz="quarter" idx="11"/>
          </p:nvPr>
        </p:nvSpPr>
        <p:spPr/>
        <p:txBody>
          <a:bodyPr/>
          <a:lstStyle/>
          <a:p>
            <a:pPr rtl="0"/>
            <a:endParaRPr lang="es-MX" noProof="0"/>
          </a:p>
        </p:txBody>
      </p:sp>
      <p:sp>
        <p:nvSpPr>
          <p:cNvPr id="5" name="Slide Number Placeholder 4"/>
          <p:cNvSpPr>
            <a:spLocks noGrp="1"/>
          </p:cNvSpPr>
          <p:nvPr>
            <p:ph type="sldNum" sz="quarter" idx="12"/>
          </p:nvPr>
        </p:nvSpPr>
        <p:spPr/>
        <p:txBody>
          <a:bodyPr/>
          <a:lstStyle/>
          <a:p>
            <a:pPr rtl="0"/>
            <a:fld id="{4FAB73BC-B049-4115-A692-8D63A059BFB8}" type="slidenum">
              <a:rPr lang="es-MX" noProof="0" smtClean="0"/>
              <a:t>‹Nº›</a:t>
            </a:fld>
            <a:endParaRPr lang="es-MX" noProof="0"/>
          </a:p>
        </p:txBody>
      </p:sp>
    </p:spTree>
    <p:extLst>
      <p:ext uri="{BB962C8B-B14F-4D97-AF65-F5344CB8AC3E}">
        <p14:creationId xmlns:p14="http://schemas.microsoft.com/office/powerpoint/2010/main" val="277405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pPr rtl="0"/>
            <a:fld id="{AEDE4D9F-A4C9-4B0E-81F8-7B3004EE6066}" type="datetime1">
              <a:rPr lang="es-MX" noProof="0" smtClean="0"/>
              <a:t>07/08/2023</a:t>
            </a:fld>
            <a:endParaRPr lang="es-MX" noProof="0"/>
          </a:p>
        </p:txBody>
      </p:sp>
      <p:sp>
        <p:nvSpPr>
          <p:cNvPr id="3" name="Footer Placeholder 2"/>
          <p:cNvSpPr>
            <a:spLocks noGrp="1"/>
          </p:cNvSpPr>
          <p:nvPr>
            <p:ph type="ftr" sz="quarter" idx="11"/>
          </p:nvPr>
        </p:nvSpPr>
        <p:spPr/>
        <p:txBody>
          <a:bodyPr/>
          <a:lstStyle/>
          <a:p>
            <a:pPr rtl="0"/>
            <a:endParaRPr lang="es-MX" noProof="0"/>
          </a:p>
        </p:txBody>
      </p:sp>
      <p:sp>
        <p:nvSpPr>
          <p:cNvPr id="4" name="Slide Number Placeholder 3"/>
          <p:cNvSpPr>
            <a:spLocks noGrp="1"/>
          </p:cNvSpPr>
          <p:nvPr>
            <p:ph type="sldNum" sz="quarter" idx="12"/>
          </p:nvPr>
        </p:nvSpPr>
        <p:spPr/>
        <p:txBody>
          <a:bodyPr/>
          <a:lstStyle/>
          <a:p>
            <a:pPr rtl="0"/>
            <a:fld id="{4FAB73BC-B049-4115-A692-8D63A059BFB8}" type="slidenum">
              <a:rPr lang="es-MX" noProof="0" smtClean="0"/>
              <a:t>‹Nº›</a:t>
            </a:fld>
            <a:endParaRPr lang="es-MX" noProof="0"/>
          </a:p>
        </p:txBody>
      </p:sp>
    </p:spTree>
    <p:extLst>
      <p:ext uri="{BB962C8B-B14F-4D97-AF65-F5344CB8AC3E}">
        <p14:creationId xmlns:p14="http://schemas.microsoft.com/office/powerpoint/2010/main" val="858051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1672922D-C4DC-4CE3-96EB-8469A8748B16}" type="datetime1">
              <a:rPr lang="es-MX" noProof="0" smtClean="0"/>
              <a:t>07/08/2023</a:t>
            </a:fld>
            <a:endParaRPr lang="es-MX" noProof="0"/>
          </a:p>
        </p:txBody>
      </p:sp>
      <p:sp>
        <p:nvSpPr>
          <p:cNvPr id="6" name="Footer Placeholder 5"/>
          <p:cNvSpPr>
            <a:spLocks noGrp="1"/>
          </p:cNvSpPr>
          <p:nvPr>
            <p:ph type="ftr" sz="quarter" idx="11"/>
          </p:nvPr>
        </p:nvSpPr>
        <p:spPr/>
        <p:txBody>
          <a:bodyPr/>
          <a:lstStyle/>
          <a:p>
            <a:pPr rtl="0"/>
            <a:endParaRPr lang="es-MX" noProof="0"/>
          </a:p>
        </p:txBody>
      </p:sp>
      <p:sp>
        <p:nvSpPr>
          <p:cNvPr id="7" name="Slide Number Placeholder 6"/>
          <p:cNvSpPr>
            <a:spLocks noGrp="1"/>
          </p:cNvSpPr>
          <p:nvPr>
            <p:ph type="sldNum" sz="quarter" idx="12"/>
          </p:nvPr>
        </p:nvSpPr>
        <p:spPr/>
        <p:txBody>
          <a:bodyPr/>
          <a:lstStyle/>
          <a:p>
            <a:pPr rtl="0"/>
            <a:fld id="{4FAB73BC-B049-4115-A692-8D63A059BFB8}" type="slidenum">
              <a:rPr lang="es-MX" noProof="0" smtClean="0"/>
              <a:pPr rtl="0"/>
              <a:t>‹Nº›</a:t>
            </a:fld>
            <a:endParaRPr lang="es-MX" noProof="0"/>
          </a:p>
        </p:txBody>
      </p:sp>
    </p:spTree>
    <p:extLst>
      <p:ext uri="{BB962C8B-B14F-4D97-AF65-F5344CB8AC3E}">
        <p14:creationId xmlns:p14="http://schemas.microsoft.com/office/powerpoint/2010/main" val="10874148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1672922D-C4DC-4CE3-96EB-8469A8748B16}" type="datetime1">
              <a:rPr lang="es-MX" noProof="0" smtClean="0"/>
              <a:t>07/08/2023</a:t>
            </a:fld>
            <a:endParaRPr lang="es-MX" noProof="0"/>
          </a:p>
        </p:txBody>
      </p:sp>
      <p:sp>
        <p:nvSpPr>
          <p:cNvPr id="6" name="Footer Placeholder 5"/>
          <p:cNvSpPr>
            <a:spLocks noGrp="1"/>
          </p:cNvSpPr>
          <p:nvPr>
            <p:ph type="ftr" sz="quarter" idx="11"/>
          </p:nvPr>
        </p:nvSpPr>
        <p:spPr/>
        <p:txBody>
          <a:bodyPr/>
          <a:lstStyle/>
          <a:p>
            <a:pPr rtl="0"/>
            <a:endParaRPr lang="es-MX" noProof="0"/>
          </a:p>
        </p:txBody>
      </p:sp>
      <p:sp>
        <p:nvSpPr>
          <p:cNvPr id="7" name="Slide Number Placeholder 6"/>
          <p:cNvSpPr>
            <a:spLocks noGrp="1"/>
          </p:cNvSpPr>
          <p:nvPr>
            <p:ph type="sldNum" sz="quarter" idx="12"/>
          </p:nvPr>
        </p:nvSpPr>
        <p:spPr/>
        <p:txBody>
          <a:bodyPr/>
          <a:lstStyle/>
          <a:p>
            <a:pPr rtl="0"/>
            <a:fld id="{4FAB73BC-B049-4115-A692-8D63A059BFB8}" type="slidenum">
              <a:rPr lang="es-MX" noProof="0" smtClean="0"/>
              <a:pPr rtl="0"/>
              <a:t>‹Nº›</a:t>
            </a:fld>
            <a:endParaRPr lang="es-MX" noProof="0"/>
          </a:p>
        </p:txBody>
      </p:sp>
    </p:spTree>
    <p:extLst>
      <p:ext uri="{BB962C8B-B14F-4D97-AF65-F5344CB8AC3E}">
        <p14:creationId xmlns:p14="http://schemas.microsoft.com/office/powerpoint/2010/main" val="37953172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pPr rtl="0"/>
            <a:fld id="{1672922D-C4DC-4CE3-96EB-8469A8748B16}" type="datetime1">
              <a:rPr lang="es-MX" noProof="0" smtClean="0"/>
              <a:t>07/08/2023</a:t>
            </a:fld>
            <a:endParaRPr lang="es-MX" noProof="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pPr rtl="0"/>
            <a:endParaRPr lang="es-MX" noProof="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rtl="0"/>
            <a:fld id="{4FAB73BC-B049-4115-A692-8D63A059BFB8}" type="slidenum">
              <a:rPr lang="es-MX" noProof="0" smtClean="0"/>
              <a:pPr rtl="0"/>
              <a:t>‹Nº›</a:t>
            </a:fld>
            <a:endParaRPr lang="es-MX" noProof="0"/>
          </a:p>
        </p:txBody>
      </p:sp>
    </p:spTree>
    <p:extLst>
      <p:ext uri="{BB962C8B-B14F-4D97-AF65-F5344CB8AC3E}">
        <p14:creationId xmlns:p14="http://schemas.microsoft.com/office/powerpoint/2010/main" val="4017531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s://www.drlinkcheck.com/" TargetMode="External"/><Relationship Id="rId2" Type="http://schemas.openxmlformats.org/officeDocument/2006/relationships/hyperlink" Target="https://chrome.google.com/webstore/detail/lighthouse/blipmdconlkpinefehnmjammfjpmpbjk"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mercadolibre.com.mx/"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hyperlink" Target="https://www.drlinkcheck.com/" TargetMode="External"/><Relationship Id="rId5" Type="http://schemas.openxmlformats.org/officeDocument/2006/relationships/hyperlink" Target="https://chrome.google.com/webstore/detail/lighthouse/blipmdconlkpinefehnmjammfjpmpbjk?hl=es" TargetMode="External"/><Relationship Id="rId4" Type="http://schemas.openxmlformats.org/officeDocument/2006/relationships/hyperlink" Target="https://chrome.google.com/webstore/detail/broken-link-checker/nibppfobembgfmejpjaaeocbogeonhch"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 name="Título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a:bodyPr>
          <a:lstStyle/>
          <a:p>
            <a:pPr algn="l"/>
            <a:r>
              <a:rPr lang="es-MX" dirty="0"/>
              <a:t>Mercado libre </a:t>
            </a:r>
          </a:p>
        </p:txBody>
      </p:sp>
      <p:sp>
        <p:nvSpPr>
          <p:cNvPr id="3" name="Subtítulo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rtlCol="0" anchor="t">
            <a:normAutofit/>
          </a:bodyPr>
          <a:lstStyle/>
          <a:p>
            <a:pPr rtl="0"/>
            <a:r>
              <a:rPr lang="es-MX" dirty="0">
                <a:solidFill>
                  <a:schemeClr val="tx1"/>
                </a:solidFill>
              </a:rPr>
              <a:t>CORTES PRIETO FRANCISCO JAVIER</a:t>
            </a:r>
          </a:p>
        </p:txBody>
      </p:sp>
      <p:pic>
        <p:nvPicPr>
          <p:cNvPr id="10242" name="Picture 2" descr="Ayuda con Mercado Libre: soluciones, información y más">
            <a:extLst>
              <a:ext uri="{FF2B5EF4-FFF2-40B4-BE49-F238E27FC236}">
                <a16:creationId xmlns:a16="http://schemas.microsoft.com/office/drawing/2014/main" id="{3ADA43B8-AE40-F12E-C9B1-1226B41413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375" y="170518"/>
            <a:ext cx="2857500" cy="16002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upo 6">
            <a:extLst>
              <a:ext uri="{FF2B5EF4-FFF2-40B4-BE49-F238E27FC236}">
                <a16:creationId xmlns:a16="http://schemas.microsoft.com/office/drawing/2014/main" id="{08D04646-405B-E0CC-2DE9-5D8BF3329AF1}"/>
              </a:ext>
            </a:extLst>
          </p:cNvPr>
          <p:cNvGrpSpPr/>
          <p:nvPr/>
        </p:nvGrpSpPr>
        <p:grpSpPr>
          <a:xfrm>
            <a:off x="8334017" y="170518"/>
            <a:ext cx="3476982" cy="865122"/>
            <a:chOff x="8447088" y="224841"/>
            <a:chExt cx="3476982" cy="865122"/>
          </a:xfrm>
        </p:grpSpPr>
        <p:pic>
          <p:nvPicPr>
            <p:cNvPr id="10244" name="Picture 4">
              <a:extLst>
                <a:ext uri="{FF2B5EF4-FFF2-40B4-BE49-F238E27FC236}">
                  <a16:creationId xmlns:a16="http://schemas.microsoft.com/office/drawing/2014/main" id="{8EADA870-E506-7BB1-5CBC-28CE1C7A10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57067" y="224841"/>
              <a:ext cx="867003" cy="865122"/>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B1908897-E24F-13A6-315B-1640ED28F8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7088" y="461025"/>
              <a:ext cx="2407298" cy="39275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nterfaz de usuario gráfica&#10;&#10;Descripción generada automáticamente">
            <a:extLst>
              <a:ext uri="{FF2B5EF4-FFF2-40B4-BE49-F238E27FC236}">
                <a16:creationId xmlns:a16="http://schemas.microsoft.com/office/drawing/2014/main" id="{996AEED2-8D9B-249E-C5D8-62EC36190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69" y="1367407"/>
            <a:ext cx="10871062" cy="1417002"/>
          </a:xfrm>
          <a:prstGeom prst="rect">
            <a:avLst/>
          </a:prstGeom>
        </p:spPr>
      </p:pic>
      <p:pic>
        <p:nvPicPr>
          <p:cNvPr id="8" name="Imagen 7">
            <a:extLst>
              <a:ext uri="{FF2B5EF4-FFF2-40B4-BE49-F238E27FC236}">
                <a16:creationId xmlns:a16="http://schemas.microsoft.com/office/drawing/2014/main" id="{DCFB64FF-05C8-6351-6684-F19D177EEE74}"/>
              </a:ext>
            </a:extLst>
          </p:cNvPr>
          <p:cNvPicPr>
            <a:picLocks noChangeAspect="1"/>
          </p:cNvPicPr>
          <p:nvPr/>
        </p:nvPicPr>
        <p:blipFill>
          <a:blip r:embed="rId3"/>
          <a:stretch>
            <a:fillRect/>
          </a:stretch>
        </p:blipFill>
        <p:spPr>
          <a:xfrm>
            <a:off x="212600" y="3214465"/>
            <a:ext cx="5048785" cy="2819403"/>
          </a:xfrm>
          <a:prstGeom prst="rect">
            <a:avLst/>
          </a:prstGeom>
        </p:spPr>
      </p:pic>
      <p:pic>
        <p:nvPicPr>
          <p:cNvPr id="10" name="Imagen 9">
            <a:extLst>
              <a:ext uri="{FF2B5EF4-FFF2-40B4-BE49-F238E27FC236}">
                <a16:creationId xmlns:a16="http://schemas.microsoft.com/office/drawing/2014/main" id="{3F037425-58CE-F74E-8E78-2AB721442301}"/>
              </a:ext>
            </a:extLst>
          </p:cNvPr>
          <p:cNvPicPr>
            <a:picLocks noChangeAspect="1"/>
          </p:cNvPicPr>
          <p:nvPr/>
        </p:nvPicPr>
        <p:blipFill>
          <a:blip r:embed="rId4"/>
          <a:stretch>
            <a:fillRect/>
          </a:stretch>
        </p:blipFill>
        <p:spPr>
          <a:xfrm>
            <a:off x="5508079" y="2992632"/>
            <a:ext cx="6583287" cy="3263071"/>
          </a:xfrm>
          <a:prstGeom prst="rect">
            <a:avLst/>
          </a:prstGeom>
        </p:spPr>
      </p:pic>
    </p:spTree>
    <p:extLst>
      <p:ext uri="{BB962C8B-B14F-4D97-AF65-F5344CB8AC3E}">
        <p14:creationId xmlns:p14="http://schemas.microsoft.com/office/powerpoint/2010/main" val="1081629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E607C4-A0A1-44FA-981D-EA3B81396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8D97526-B9D9-4257-B6A9-9D798897492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2" name="Tabla 1">
            <a:extLst>
              <a:ext uri="{FF2B5EF4-FFF2-40B4-BE49-F238E27FC236}">
                <a16:creationId xmlns:a16="http://schemas.microsoft.com/office/drawing/2014/main" id="{BC363D87-1D3C-415A-8F55-6F97C1B215E5}"/>
              </a:ext>
            </a:extLst>
          </p:cNvPr>
          <p:cNvGraphicFramePr>
            <a:graphicFrameLocks noGrp="1"/>
          </p:cNvGraphicFramePr>
          <p:nvPr>
            <p:extLst>
              <p:ext uri="{D42A27DB-BD31-4B8C-83A1-F6EECF244321}">
                <p14:modId xmlns:p14="http://schemas.microsoft.com/office/powerpoint/2010/main" val="2937200505"/>
              </p:ext>
            </p:extLst>
          </p:nvPr>
        </p:nvGraphicFramePr>
        <p:xfrm>
          <a:off x="1304925" y="705447"/>
          <a:ext cx="9226286" cy="4923828"/>
        </p:xfrm>
        <a:graphic>
          <a:graphicData uri="http://schemas.openxmlformats.org/drawingml/2006/table">
            <a:tbl>
              <a:tblPr firstRow="1" firstCol="1" bandRow="1">
                <a:noFill/>
                <a:tableStyleId>{5C22544A-7EE6-4342-B048-85BDC9FD1C3A}</a:tableStyleId>
              </a:tblPr>
              <a:tblGrid>
                <a:gridCol w="162251">
                  <a:extLst>
                    <a:ext uri="{9D8B030D-6E8A-4147-A177-3AD203B41FA5}">
                      <a16:colId xmlns:a16="http://schemas.microsoft.com/office/drawing/2014/main" val="4172000047"/>
                    </a:ext>
                  </a:extLst>
                </a:gridCol>
                <a:gridCol w="779036">
                  <a:extLst>
                    <a:ext uri="{9D8B030D-6E8A-4147-A177-3AD203B41FA5}">
                      <a16:colId xmlns:a16="http://schemas.microsoft.com/office/drawing/2014/main" val="1099671861"/>
                    </a:ext>
                  </a:extLst>
                </a:gridCol>
                <a:gridCol w="2666760">
                  <a:extLst>
                    <a:ext uri="{9D8B030D-6E8A-4147-A177-3AD203B41FA5}">
                      <a16:colId xmlns:a16="http://schemas.microsoft.com/office/drawing/2014/main" val="742079155"/>
                    </a:ext>
                  </a:extLst>
                </a:gridCol>
                <a:gridCol w="565246">
                  <a:extLst>
                    <a:ext uri="{9D8B030D-6E8A-4147-A177-3AD203B41FA5}">
                      <a16:colId xmlns:a16="http://schemas.microsoft.com/office/drawing/2014/main" val="2890071779"/>
                    </a:ext>
                  </a:extLst>
                </a:gridCol>
                <a:gridCol w="1435873">
                  <a:extLst>
                    <a:ext uri="{9D8B030D-6E8A-4147-A177-3AD203B41FA5}">
                      <a16:colId xmlns:a16="http://schemas.microsoft.com/office/drawing/2014/main" val="1641495972"/>
                    </a:ext>
                  </a:extLst>
                </a:gridCol>
                <a:gridCol w="2314688">
                  <a:extLst>
                    <a:ext uri="{9D8B030D-6E8A-4147-A177-3AD203B41FA5}">
                      <a16:colId xmlns:a16="http://schemas.microsoft.com/office/drawing/2014/main" val="2516144024"/>
                    </a:ext>
                  </a:extLst>
                </a:gridCol>
                <a:gridCol w="833620">
                  <a:extLst>
                    <a:ext uri="{9D8B030D-6E8A-4147-A177-3AD203B41FA5}">
                      <a16:colId xmlns:a16="http://schemas.microsoft.com/office/drawing/2014/main" val="1217999994"/>
                    </a:ext>
                  </a:extLst>
                </a:gridCol>
                <a:gridCol w="468812">
                  <a:extLst>
                    <a:ext uri="{9D8B030D-6E8A-4147-A177-3AD203B41FA5}">
                      <a16:colId xmlns:a16="http://schemas.microsoft.com/office/drawing/2014/main" val="2226792071"/>
                    </a:ext>
                  </a:extLst>
                </a:gridCol>
              </a:tblGrid>
              <a:tr h="280556">
                <a:tc gridSpan="8">
                  <a:txBody>
                    <a:bodyPr/>
                    <a:lstStyle/>
                    <a:p>
                      <a:pPr algn="ctr">
                        <a:lnSpc>
                          <a:spcPct val="107000"/>
                        </a:lnSpc>
                        <a:spcAft>
                          <a:spcPts val="800"/>
                        </a:spcAft>
                      </a:pPr>
                      <a:r>
                        <a:rPr lang="es-MX" sz="1100" b="0" kern="0" cap="none" spc="0">
                          <a:solidFill>
                            <a:schemeClr val="tx1"/>
                          </a:solidFill>
                          <a:effectLst/>
                        </a:rPr>
                        <a:t>Historia de Usuario:</a:t>
                      </a:r>
                      <a:endParaRPr lang="es-MX" sz="1100" b="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2342" marB="61711" anchor="b">
                    <a:lnL w="12700" cmpd="sng">
                      <a:noFill/>
                    </a:lnL>
                    <a:lnR w="12700" cmpd="sng">
                      <a:noFill/>
                    </a:lnR>
                    <a:lnT w="9525" cap="flat" cmpd="sng" algn="ctr">
                      <a:noFill/>
                      <a:prstDash val="solid"/>
                    </a:lnT>
                    <a:lnB w="38100" cmpd="sng">
                      <a:noFill/>
                    </a:lnB>
                    <a:no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513410290"/>
                  </a:ext>
                </a:extLst>
              </a:tr>
              <a:tr h="287067">
                <a:tc gridSpan="8">
                  <a:txBody>
                    <a:bodyPr/>
                    <a:lstStyle/>
                    <a:p>
                      <a:pPr algn="ctr">
                        <a:lnSpc>
                          <a:spcPct val="107000"/>
                        </a:lnSpc>
                        <a:spcAft>
                          <a:spcPts val="800"/>
                        </a:spcAft>
                      </a:pPr>
                      <a:r>
                        <a:rPr lang="es-MX" sz="1100" b="0" kern="0" cap="none" spc="0">
                          <a:solidFill>
                            <a:schemeClr val="tx1"/>
                          </a:solidFill>
                          <a:effectLst/>
                        </a:rPr>
                        <a:t>1-. Como cliente, quiero tener un proceso de pago seguro y sencillo al comprar productos en la plataforma.</a:t>
                      </a:r>
                      <a:endParaRPr lang="es-MX" sz="1100" b="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38100" cmpd="sng">
                      <a:noFill/>
                    </a:lnT>
                    <a:lnB w="9525" cap="flat" cmpd="sng" algn="ctr">
                      <a:solidFill>
                        <a:schemeClr val="tx1"/>
                      </a:solidFill>
                      <a:prstDash val="solid"/>
                    </a:lnB>
                    <a:no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865375623"/>
                  </a:ext>
                </a:extLst>
              </a:tr>
              <a:tr h="287067">
                <a:tc gridSpan="8">
                  <a:txBody>
                    <a:bodyPr/>
                    <a:lstStyle/>
                    <a:p>
                      <a:pPr>
                        <a:lnSpc>
                          <a:spcPct val="107000"/>
                        </a:lnSpc>
                        <a:spcAft>
                          <a:spcPts val="800"/>
                        </a:spcAft>
                      </a:pPr>
                      <a:r>
                        <a:rPr lang="es-MX" sz="1100" b="0" kern="0" cap="none" spc="0">
                          <a:solidFill>
                            <a:schemeClr val="tx1"/>
                          </a:solidFill>
                          <a:effectLst/>
                        </a:rPr>
                        <a:t>Criterios de aceptación:</a:t>
                      </a:r>
                      <a:endParaRPr lang="es-MX" sz="1100" b="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939148382"/>
                  </a:ext>
                </a:extLst>
              </a:tr>
              <a:tr h="287067">
                <a:tc gridSpan="8">
                  <a:txBody>
                    <a:bodyPr/>
                    <a:lstStyle/>
                    <a:p>
                      <a:pPr marL="342900" lvl="0" indent="-342900">
                        <a:lnSpc>
                          <a:spcPct val="107000"/>
                        </a:lnSpc>
                        <a:spcAft>
                          <a:spcPts val="800"/>
                        </a:spcAft>
                        <a:buFont typeface="Arial" panose="020B0604020202020204" pitchFamily="34" charset="0"/>
                        <a:buChar char="•"/>
                      </a:pPr>
                      <a:r>
                        <a:rPr lang="es-MX" sz="1100" b="0" kern="0" cap="none" spc="0">
                          <a:solidFill>
                            <a:schemeClr val="tx1"/>
                          </a:solidFill>
                          <a:effectLst/>
                        </a:rPr>
                        <a:t>Puedo agregar múltiples métodos de pago, como tarjetas de crédito, débito o billeteras virtuales.</a:t>
                      </a:r>
                      <a:endParaRPr lang="es-MX" sz="1100" b="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12700" cmpd="sng">
                      <a:noFill/>
                      <a:prstDash val="solid"/>
                    </a:lnT>
                    <a:lnB w="9525" cap="flat" cmpd="sng" algn="ctr">
                      <a:solidFill>
                        <a:schemeClr val="tx1"/>
                      </a:solidFill>
                      <a:prstDash val="solid"/>
                    </a:lnB>
                    <a:no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234257967"/>
                  </a:ext>
                </a:extLst>
              </a:tr>
              <a:tr h="287067">
                <a:tc gridSpan="8">
                  <a:txBody>
                    <a:bodyPr/>
                    <a:lstStyle/>
                    <a:p>
                      <a:pPr marL="342900" lvl="0" indent="-342900">
                        <a:lnSpc>
                          <a:spcPct val="107000"/>
                        </a:lnSpc>
                        <a:spcAft>
                          <a:spcPts val="800"/>
                        </a:spcAft>
                        <a:buFont typeface="Arial" panose="020B0604020202020204" pitchFamily="34" charset="0"/>
                        <a:buChar char="•"/>
                      </a:pPr>
                      <a:r>
                        <a:rPr lang="es-MX" sz="1100" b="0" kern="0" cap="none" spc="0">
                          <a:solidFill>
                            <a:schemeClr val="tx1"/>
                          </a:solidFill>
                          <a:effectLst/>
                        </a:rPr>
                        <a:t>El proceso de pago es transparente y se muestra claramente el monto total a pagar, incluidos los gastos de envío si corresponde.</a:t>
                      </a:r>
                      <a:endParaRPr lang="es-MX" sz="1100" b="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766163836"/>
                  </a:ext>
                </a:extLst>
              </a:tr>
              <a:tr h="287067">
                <a:tc gridSpan="8">
                  <a:txBody>
                    <a:bodyPr/>
                    <a:lstStyle/>
                    <a:p>
                      <a:pPr marL="342900" lvl="0" indent="-342900">
                        <a:lnSpc>
                          <a:spcPct val="107000"/>
                        </a:lnSpc>
                        <a:spcAft>
                          <a:spcPts val="800"/>
                        </a:spcAft>
                        <a:buFont typeface="Arial" panose="020B0604020202020204" pitchFamily="34" charset="0"/>
                        <a:buChar char="•"/>
                      </a:pPr>
                      <a:r>
                        <a:rPr lang="es-MX" sz="1100" b="0" kern="0" cap="none" spc="0" dirty="0">
                          <a:solidFill>
                            <a:schemeClr val="tx1"/>
                          </a:solidFill>
                          <a:effectLst/>
                        </a:rPr>
                        <a:t>Se utilizan medidas de seguridad, como encriptación de datos y autenticación de dos factores, para proteger mis transacciones.</a:t>
                      </a:r>
                      <a:endParaRPr lang="es-MX" sz="1100" b="0"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12700" cmpd="sng">
                      <a:noFill/>
                      <a:prstDash val="solid"/>
                    </a:lnT>
                    <a:lnB w="9525" cap="flat" cmpd="sng" algn="ctr">
                      <a:solidFill>
                        <a:schemeClr val="tx1"/>
                      </a:solidFill>
                      <a:prstDash val="solid"/>
                    </a:lnB>
                    <a:no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4176421513"/>
                  </a:ext>
                </a:extLst>
              </a:tr>
              <a:tr h="382378">
                <a:tc>
                  <a:txBody>
                    <a:bodyPr/>
                    <a:lstStyle/>
                    <a:p>
                      <a:pPr algn="ctr">
                        <a:lnSpc>
                          <a:spcPct val="107000"/>
                        </a:lnSpc>
                        <a:spcAft>
                          <a:spcPts val="800"/>
                        </a:spcAft>
                      </a:pPr>
                      <a:r>
                        <a:rPr lang="es-MX" sz="1100" b="0" kern="0" cap="none" spc="0">
                          <a:solidFill>
                            <a:schemeClr val="tx1"/>
                          </a:solidFill>
                          <a:effectLst/>
                        </a:rPr>
                        <a:t>ID</a:t>
                      </a:r>
                      <a:endParaRPr lang="es-MX" sz="1100" b="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lnSpc>
                          <a:spcPct val="107000"/>
                        </a:lnSpc>
                        <a:spcAft>
                          <a:spcPts val="800"/>
                        </a:spcAft>
                      </a:pPr>
                      <a:r>
                        <a:rPr lang="es-MX" sz="800" kern="0" cap="none" spc="0" dirty="0">
                          <a:solidFill>
                            <a:schemeClr val="tx1"/>
                          </a:solidFill>
                          <a:effectLst/>
                        </a:rPr>
                        <a:t>Titulo</a:t>
                      </a:r>
                      <a:endParaRPr lang="es-MX" sz="800"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lnSpc>
                          <a:spcPct val="107000"/>
                        </a:lnSpc>
                        <a:spcAft>
                          <a:spcPts val="800"/>
                        </a:spcAft>
                      </a:pPr>
                      <a:r>
                        <a:rPr lang="es-MX" sz="800" kern="0" cap="none" spc="0">
                          <a:solidFill>
                            <a:schemeClr val="tx1"/>
                          </a:solidFill>
                          <a:effectLst/>
                        </a:rPr>
                        <a:t>Objetivo (Descripción)</a:t>
                      </a:r>
                      <a:endParaRPr lang="es-MX" sz="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lnSpc>
                          <a:spcPct val="107000"/>
                        </a:lnSpc>
                        <a:spcAft>
                          <a:spcPts val="800"/>
                        </a:spcAft>
                      </a:pPr>
                      <a:r>
                        <a:rPr lang="es-MX" sz="800" kern="0" cap="none" spc="0">
                          <a:solidFill>
                            <a:schemeClr val="tx1"/>
                          </a:solidFill>
                          <a:effectLst/>
                        </a:rPr>
                        <a:t>precondición</a:t>
                      </a:r>
                      <a:endParaRPr lang="es-MX" sz="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lnSpc>
                          <a:spcPct val="107000"/>
                        </a:lnSpc>
                        <a:spcAft>
                          <a:spcPts val="800"/>
                        </a:spcAft>
                      </a:pPr>
                      <a:r>
                        <a:rPr lang="es-MX" sz="800" kern="0" cap="none" spc="0">
                          <a:solidFill>
                            <a:schemeClr val="tx1"/>
                          </a:solidFill>
                          <a:effectLst/>
                        </a:rPr>
                        <a:t>Datos de entrada</a:t>
                      </a:r>
                      <a:endParaRPr lang="es-MX" sz="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lnSpc>
                          <a:spcPct val="107000"/>
                        </a:lnSpc>
                        <a:spcAft>
                          <a:spcPts val="800"/>
                        </a:spcAft>
                      </a:pPr>
                      <a:r>
                        <a:rPr lang="es-MX" sz="800" kern="0" cap="none" spc="0">
                          <a:solidFill>
                            <a:schemeClr val="tx1"/>
                          </a:solidFill>
                          <a:effectLst/>
                        </a:rPr>
                        <a:t>Paso A Paso</a:t>
                      </a:r>
                      <a:endParaRPr lang="es-MX" sz="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lnSpc>
                          <a:spcPct val="107000"/>
                        </a:lnSpc>
                        <a:spcAft>
                          <a:spcPts val="800"/>
                        </a:spcAft>
                      </a:pPr>
                      <a:r>
                        <a:rPr lang="es-MX" sz="800" kern="0" cap="none" spc="0">
                          <a:solidFill>
                            <a:schemeClr val="tx1"/>
                          </a:solidFill>
                          <a:effectLst/>
                        </a:rPr>
                        <a:t>Resultado esperado</a:t>
                      </a:r>
                      <a:endParaRPr lang="es-MX" sz="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lnSpc>
                          <a:spcPct val="107000"/>
                        </a:lnSpc>
                        <a:spcAft>
                          <a:spcPts val="800"/>
                        </a:spcAft>
                      </a:pPr>
                      <a:r>
                        <a:rPr lang="es-MX" sz="800" kern="0" cap="none" spc="0">
                          <a:solidFill>
                            <a:schemeClr val="tx1"/>
                          </a:solidFill>
                          <a:effectLst/>
                        </a:rPr>
                        <a:t>Resultado obtenido</a:t>
                      </a:r>
                      <a:endParaRPr lang="es-MX" sz="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8967072"/>
                  </a:ext>
                </a:extLst>
              </a:tr>
              <a:tr h="800431">
                <a:tc>
                  <a:txBody>
                    <a:bodyPr/>
                    <a:lstStyle/>
                    <a:p>
                      <a:pPr>
                        <a:lnSpc>
                          <a:spcPct val="107000"/>
                        </a:lnSpc>
                        <a:spcAft>
                          <a:spcPts val="800"/>
                        </a:spcAft>
                      </a:pPr>
                      <a:r>
                        <a:rPr lang="es-MX" sz="1100" b="0" kern="0" cap="none" spc="0">
                          <a:solidFill>
                            <a:schemeClr val="tx1"/>
                          </a:solidFill>
                          <a:effectLst/>
                        </a:rPr>
                        <a:t>1</a:t>
                      </a:r>
                      <a:endParaRPr lang="es-MX" sz="1100" b="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nSpc>
                          <a:spcPct val="107000"/>
                        </a:lnSpc>
                        <a:spcAft>
                          <a:spcPts val="800"/>
                        </a:spcAft>
                      </a:pPr>
                      <a:r>
                        <a:rPr lang="es-MX" sz="800" kern="0" cap="none" spc="0">
                          <a:solidFill>
                            <a:schemeClr val="tx1"/>
                          </a:solidFill>
                          <a:effectLst/>
                        </a:rPr>
                        <a:t>Verificar los múltiples métodos de pago.</a:t>
                      </a:r>
                      <a:endParaRPr lang="es-MX" sz="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nSpc>
                          <a:spcPct val="107000"/>
                        </a:lnSpc>
                        <a:spcAft>
                          <a:spcPts val="800"/>
                        </a:spcAft>
                      </a:pPr>
                      <a:r>
                        <a:rPr lang="es-MX" sz="800" kern="0" cap="none" spc="0">
                          <a:solidFill>
                            <a:schemeClr val="tx1"/>
                          </a:solidFill>
                          <a:effectLst/>
                        </a:rPr>
                        <a:t>Cuando el usuario quiera hacer una compra que se muestre los tipos de pago:                          Tarjetas de Crédito                            Débito                                                          Billeteras virtuales.</a:t>
                      </a:r>
                      <a:endParaRPr lang="es-MX" sz="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nSpc>
                          <a:spcPct val="107000"/>
                        </a:lnSpc>
                        <a:spcAft>
                          <a:spcPts val="800"/>
                        </a:spcAft>
                      </a:pPr>
                      <a:r>
                        <a:rPr lang="es-MX" sz="800" kern="0" cap="none" spc="0">
                          <a:solidFill>
                            <a:schemeClr val="tx1"/>
                          </a:solidFill>
                          <a:effectLst/>
                        </a:rPr>
                        <a:t>N/A</a:t>
                      </a:r>
                      <a:endParaRPr lang="es-MX" sz="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nSpc>
                          <a:spcPct val="107000"/>
                        </a:lnSpc>
                        <a:spcAft>
                          <a:spcPts val="800"/>
                        </a:spcAft>
                      </a:pPr>
                      <a:r>
                        <a:rPr lang="es-MX" sz="800" kern="0" cap="none" spc="0">
                          <a:solidFill>
                            <a:schemeClr val="tx1"/>
                          </a:solidFill>
                          <a:effectLst/>
                        </a:rPr>
                        <a:t>N/A</a:t>
                      </a:r>
                      <a:endParaRPr lang="es-MX" sz="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228600" indent="-228600">
                        <a:lnSpc>
                          <a:spcPct val="107000"/>
                        </a:lnSpc>
                        <a:spcAft>
                          <a:spcPts val="800"/>
                        </a:spcAft>
                        <a:buAutoNum type="arabicPeriod"/>
                      </a:pPr>
                      <a:r>
                        <a:rPr lang="es-MX" sz="800" kern="0" cap="none" spc="0" dirty="0">
                          <a:solidFill>
                            <a:schemeClr val="tx1"/>
                          </a:solidFill>
                          <a:effectLst/>
                        </a:rPr>
                        <a:t>Ir a la página de Mercado Libre</a:t>
                      </a:r>
                      <a:br>
                        <a:rPr lang="es-MX" sz="800" kern="0" cap="none" spc="0" dirty="0">
                          <a:solidFill>
                            <a:schemeClr val="tx1"/>
                          </a:solidFill>
                          <a:effectLst/>
                        </a:rPr>
                      </a:br>
                      <a:r>
                        <a:rPr lang="es-MX" sz="800" kern="0" cap="none" spc="0" dirty="0">
                          <a:solidFill>
                            <a:schemeClr val="tx1"/>
                          </a:solidFill>
                          <a:effectLst/>
                        </a:rPr>
                        <a:t>2. Seleccionar Y dar un </a:t>
                      </a:r>
                      <a:r>
                        <a:rPr lang="es-MX" sz="800" kern="0" cap="none" spc="0" dirty="0" err="1">
                          <a:solidFill>
                            <a:schemeClr val="tx1"/>
                          </a:solidFill>
                          <a:effectLst/>
                        </a:rPr>
                        <a:t>click</a:t>
                      </a:r>
                      <a:r>
                        <a:rPr lang="es-MX" sz="800" kern="0" cap="none" spc="0" dirty="0">
                          <a:solidFill>
                            <a:schemeClr val="tx1"/>
                          </a:solidFill>
                          <a:effectLst/>
                        </a:rPr>
                        <a:t> en un Articulo </a:t>
                      </a:r>
                      <a:br>
                        <a:rPr lang="es-MX" sz="800" kern="0" cap="none" spc="0" dirty="0">
                          <a:solidFill>
                            <a:schemeClr val="tx1"/>
                          </a:solidFill>
                          <a:effectLst/>
                        </a:rPr>
                      </a:br>
                      <a:r>
                        <a:rPr lang="es-MX" sz="800" kern="0" cap="none" spc="0" dirty="0">
                          <a:solidFill>
                            <a:schemeClr val="tx1"/>
                          </a:solidFill>
                          <a:effectLst/>
                        </a:rPr>
                        <a:t>3. En la descripción dar un clic en medios de pago</a:t>
                      </a:r>
                      <a:br>
                        <a:rPr lang="es-MX" sz="800" kern="0" cap="none" spc="0" dirty="0">
                          <a:solidFill>
                            <a:schemeClr val="tx1"/>
                          </a:solidFill>
                          <a:effectLst/>
                        </a:rPr>
                      </a:br>
                      <a:r>
                        <a:rPr lang="es-MX" sz="800" kern="0" cap="none" spc="0" dirty="0">
                          <a:solidFill>
                            <a:schemeClr val="tx1"/>
                          </a:solidFill>
                          <a:effectLst/>
                        </a:rPr>
                        <a:t>4. Visualizar los tipos de prueba                                       5. Verificar que si existen los tipos de pago.</a:t>
                      </a:r>
                      <a:endParaRPr lang="es-MX" sz="800"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nSpc>
                          <a:spcPct val="107000"/>
                        </a:lnSpc>
                        <a:spcAft>
                          <a:spcPts val="800"/>
                        </a:spcAft>
                      </a:pPr>
                      <a:r>
                        <a:rPr lang="es-MX" sz="800" kern="0" cap="none" spc="0">
                          <a:solidFill>
                            <a:schemeClr val="tx1"/>
                          </a:solidFill>
                          <a:effectLst/>
                        </a:rPr>
                        <a:t>Que se muestre los tipos de pagos</a:t>
                      </a:r>
                      <a:endParaRPr lang="es-MX" sz="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endParaRPr lang="es-MX" sz="800" kern="100" cap="none" spc="0">
                        <a:solidFill>
                          <a:schemeClr val="tx1"/>
                        </a:solidFill>
                        <a:effectLst/>
                        <a:latin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169695989"/>
                  </a:ext>
                </a:extLst>
              </a:tr>
              <a:tr h="873653">
                <a:tc>
                  <a:txBody>
                    <a:bodyPr/>
                    <a:lstStyle/>
                    <a:p>
                      <a:pPr>
                        <a:lnSpc>
                          <a:spcPct val="107000"/>
                        </a:lnSpc>
                        <a:spcAft>
                          <a:spcPts val="800"/>
                        </a:spcAft>
                      </a:pPr>
                      <a:r>
                        <a:rPr lang="es-MX" sz="1100" b="0" kern="0" cap="none" spc="0">
                          <a:solidFill>
                            <a:schemeClr val="tx1"/>
                          </a:solidFill>
                          <a:effectLst/>
                        </a:rPr>
                        <a:t>2</a:t>
                      </a:r>
                      <a:endParaRPr lang="es-MX" sz="1100" b="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nSpc>
                          <a:spcPct val="107000"/>
                        </a:lnSpc>
                        <a:spcAft>
                          <a:spcPts val="800"/>
                        </a:spcAft>
                      </a:pPr>
                      <a:r>
                        <a:rPr lang="es-MX" sz="800" kern="0" cap="none" spc="0">
                          <a:solidFill>
                            <a:schemeClr val="tx1"/>
                          </a:solidFill>
                          <a:effectLst/>
                        </a:rPr>
                        <a:t>Muestre claro el total de la compra</a:t>
                      </a:r>
                      <a:endParaRPr lang="es-MX" sz="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nSpc>
                          <a:spcPct val="107000"/>
                        </a:lnSpc>
                        <a:spcAft>
                          <a:spcPts val="800"/>
                        </a:spcAft>
                      </a:pPr>
                      <a:r>
                        <a:rPr lang="es-MX" sz="800" kern="0" cap="none" spc="0">
                          <a:solidFill>
                            <a:schemeClr val="tx1"/>
                          </a:solidFill>
                          <a:effectLst/>
                        </a:rPr>
                        <a:t>Que le indique el costo de envió y el precio del producto si corresponda</a:t>
                      </a:r>
                      <a:endParaRPr lang="es-MX" sz="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nSpc>
                          <a:spcPct val="107000"/>
                        </a:lnSpc>
                        <a:spcAft>
                          <a:spcPts val="800"/>
                        </a:spcAft>
                      </a:pPr>
                      <a:r>
                        <a:rPr lang="es-MX" sz="800" kern="0" cap="none" spc="0">
                          <a:solidFill>
                            <a:schemeClr val="tx1"/>
                          </a:solidFill>
                          <a:effectLst/>
                        </a:rPr>
                        <a:t>N/A</a:t>
                      </a:r>
                      <a:endParaRPr lang="es-MX" sz="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nSpc>
                          <a:spcPct val="107000"/>
                        </a:lnSpc>
                        <a:spcAft>
                          <a:spcPts val="800"/>
                        </a:spcAft>
                      </a:pPr>
                      <a:r>
                        <a:rPr lang="es-MX" sz="800" kern="0" cap="none" spc="0">
                          <a:solidFill>
                            <a:schemeClr val="tx1"/>
                          </a:solidFill>
                          <a:effectLst/>
                        </a:rPr>
                        <a:t>N/A</a:t>
                      </a:r>
                      <a:endParaRPr lang="es-MX" sz="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nSpc>
                          <a:spcPct val="107000"/>
                        </a:lnSpc>
                        <a:spcAft>
                          <a:spcPts val="800"/>
                        </a:spcAft>
                      </a:pPr>
                      <a:r>
                        <a:rPr lang="es-MX" sz="800" kern="0" cap="none" spc="0" dirty="0">
                          <a:solidFill>
                            <a:schemeClr val="tx1"/>
                          </a:solidFill>
                          <a:effectLst/>
                        </a:rPr>
                        <a:t>1. Ir a la página de Mercado Libre</a:t>
                      </a:r>
                      <a:br>
                        <a:rPr lang="es-MX" sz="800" kern="0" cap="none" spc="0" dirty="0">
                          <a:solidFill>
                            <a:schemeClr val="tx1"/>
                          </a:solidFill>
                          <a:effectLst/>
                        </a:rPr>
                      </a:br>
                      <a:r>
                        <a:rPr lang="es-MX" sz="800" kern="0" cap="none" spc="0" dirty="0">
                          <a:solidFill>
                            <a:schemeClr val="tx1"/>
                          </a:solidFill>
                          <a:effectLst/>
                        </a:rPr>
                        <a:t>2. Seleccionar Y dar un </a:t>
                      </a:r>
                      <a:r>
                        <a:rPr lang="es-MX" sz="800" kern="0" cap="none" spc="0" dirty="0" err="1">
                          <a:solidFill>
                            <a:schemeClr val="tx1"/>
                          </a:solidFill>
                          <a:effectLst/>
                        </a:rPr>
                        <a:t>click</a:t>
                      </a:r>
                      <a:r>
                        <a:rPr lang="es-MX" sz="800" kern="0" cap="none" spc="0" dirty="0">
                          <a:solidFill>
                            <a:schemeClr val="tx1"/>
                          </a:solidFill>
                          <a:effectLst/>
                        </a:rPr>
                        <a:t> en un Articulo </a:t>
                      </a:r>
                      <a:br>
                        <a:rPr lang="es-MX" sz="800" kern="0" cap="none" spc="0" dirty="0">
                          <a:solidFill>
                            <a:schemeClr val="tx1"/>
                          </a:solidFill>
                          <a:effectLst/>
                        </a:rPr>
                      </a:br>
                      <a:r>
                        <a:rPr lang="es-MX" sz="800" kern="0" cap="none" spc="0" dirty="0">
                          <a:solidFill>
                            <a:schemeClr val="tx1"/>
                          </a:solidFill>
                          <a:effectLst/>
                        </a:rPr>
                        <a:t>3. Visualizar los totales del precio e indicar si necesita un costo extra.</a:t>
                      </a:r>
                      <a:endParaRPr lang="es-MX" sz="800" kern="100" cap="none" spc="0" dirty="0">
                        <a:solidFill>
                          <a:schemeClr val="tx1"/>
                        </a:solidFill>
                        <a:effectLst/>
                      </a:endParaRPr>
                    </a:p>
                    <a:p>
                      <a:pPr>
                        <a:lnSpc>
                          <a:spcPct val="107000"/>
                        </a:lnSpc>
                        <a:spcAft>
                          <a:spcPts val="800"/>
                        </a:spcAft>
                      </a:pPr>
                      <a:r>
                        <a:rPr lang="es-MX" sz="800" kern="0" cap="none" spc="0" dirty="0">
                          <a:solidFill>
                            <a:schemeClr val="tx1"/>
                          </a:solidFill>
                          <a:effectLst/>
                        </a:rPr>
                        <a:t>4. Verificar que si existen.</a:t>
                      </a:r>
                      <a:endParaRPr lang="es-MX" sz="800"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nSpc>
                          <a:spcPct val="107000"/>
                        </a:lnSpc>
                        <a:spcAft>
                          <a:spcPts val="800"/>
                        </a:spcAft>
                      </a:pPr>
                      <a:r>
                        <a:rPr lang="es-MX" sz="800" kern="0" cap="none" spc="0">
                          <a:solidFill>
                            <a:schemeClr val="tx1"/>
                          </a:solidFill>
                          <a:effectLst/>
                        </a:rPr>
                        <a:t>Que le indique el monto que debe pagar el cliente</a:t>
                      </a:r>
                      <a:endParaRPr lang="es-MX" sz="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endParaRPr lang="es-MX" sz="800" kern="100" cap="none" spc="0">
                        <a:solidFill>
                          <a:schemeClr val="tx1"/>
                        </a:solidFill>
                        <a:effectLst/>
                        <a:latin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100685648"/>
                  </a:ext>
                </a:extLst>
              </a:tr>
              <a:tr h="1151475">
                <a:tc>
                  <a:txBody>
                    <a:bodyPr/>
                    <a:lstStyle/>
                    <a:p>
                      <a:pPr>
                        <a:lnSpc>
                          <a:spcPct val="107000"/>
                        </a:lnSpc>
                        <a:spcAft>
                          <a:spcPts val="800"/>
                        </a:spcAft>
                      </a:pPr>
                      <a:r>
                        <a:rPr lang="es-MX" sz="1100" b="0" kern="0" cap="none" spc="0">
                          <a:solidFill>
                            <a:schemeClr val="tx1"/>
                          </a:solidFill>
                          <a:effectLst/>
                        </a:rPr>
                        <a:t>3</a:t>
                      </a:r>
                      <a:endParaRPr lang="es-MX" sz="1100" b="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800"/>
                        </a:spcAft>
                      </a:pPr>
                      <a:r>
                        <a:rPr lang="es-MX" sz="800" kern="0" cap="none" spc="0">
                          <a:solidFill>
                            <a:schemeClr val="tx1"/>
                          </a:solidFill>
                          <a:effectLst/>
                        </a:rPr>
                        <a:t>Verificar las medidas de seguridad de compras</a:t>
                      </a:r>
                      <a:endParaRPr lang="es-MX" sz="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800"/>
                        </a:spcAft>
                      </a:pPr>
                      <a:r>
                        <a:rPr lang="es-MX" sz="800" kern="0" cap="none" spc="0">
                          <a:solidFill>
                            <a:schemeClr val="tx1"/>
                          </a:solidFill>
                          <a:effectLst/>
                        </a:rPr>
                        <a:t>Cundo el usuario quiera ingresar sus tarjetas le pedirá los datos necesarios para rellenar la nueva tarjeta</a:t>
                      </a:r>
                      <a:endParaRPr lang="es-MX" sz="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800"/>
                        </a:spcAft>
                      </a:pPr>
                      <a:r>
                        <a:rPr lang="es-MX" sz="800" kern="0" cap="none" spc="0">
                          <a:solidFill>
                            <a:schemeClr val="tx1"/>
                          </a:solidFill>
                          <a:effectLst/>
                        </a:rPr>
                        <a:t>N/A</a:t>
                      </a:r>
                      <a:endParaRPr lang="es-MX" sz="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800"/>
                        </a:spcAft>
                      </a:pPr>
                      <a:r>
                        <a:rPr lang="es-MX" sz="800" kern="0" cap="none" spc="0" dirty="0">
                          <a:solidFill>
                            <a:schemeClr val="tx1"/>
                          </a:solidFill>
                          <a:effectLst/>
                        </a:rPr>
                        <a:t>1.NOMBRE DE TITULAR                2. DIGITOS DE LA TARJETA                     3. CODIGO DE SEGURIDAD</a:t>
                      </a:r>
                      <a:endParaRPr lang="es-MX" sz="800"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800"/>
                        </a:spcAft>
                      </a:pPr>
                      <a:r>
                        <a:rPr lang="es-MX" sz="800" kern="0" cap="none" spc="0" dirty="0">
                          <a:solidFill>
                            <a:schemeClr val="tx1"/>
                          </a:solidFill>
                          <a:effectLst/>
                        </a:rPr>
                        <a:t>1. Ir a la página de Mercado Libre</a:t>
                      </a:r>
                      <a:br>
                        <a:rPr lang="es-MX" sz="800" kern="0" cap="none" spc="0" dirty="0">
                          <a:solidFill>
                            <a:schemeClr val="tx1"/>
                          </a:solidFill>
                          <a:effectLst/>
                        </a:rPr>
                      </a:br>
                      <a:r>
                        <a:rPr lang="es-MX" sz="800" kern="0" cap="none" spc="0" dirty="0">
                          <a:solidFill>
                            <a:schemeClr val="tx1"/>
                          </a:solidFill>
                          <a:effectLst/>
                        </a:rPr>
                        <a:t>2. Seleccionar Y dar un </a:t>
                      </a:r>
                      <a:r>
                        <a:rPr lang="es-MX" sz="800" kern="0" cap="none" spc="0" dirty="0" err="1">
                          <a:solidFill>
                            <a:schemeClr val="tx1"/>
                          </a:solidFill>
                          <a:effectLst/>
                        </a:rPr>
                        <a:t>click</a:t>
                      </a:r>
                      <a:r>
                        <a:rPr lang="es-MX" sz="800" kern="0" cap="none" spc="0" dirty="0">
                          <a:solidFill>
                            <a:schemeClr val="tx1"/>
                          </a:solidFill>
                          <a:effectLst/>
                        </a:rPr>
                        <a:t> en un Articulo </a:t>
                      </a:r>
                      <a:br>
                        <a:rPr lang="es-MX" sz="800" kern="0" cap="none" spc="0" dirty="0">
                          <a:solidFill>
                            <a:schemeClr val="tx1"/>
                          </a:solidFill>
                          <a:effectLst/>
                        </a:rPr>
                      </a:br>
                      <a:r>
                        <a:rPr lang="es-MX" sz="800" kern="0" cap="none" spc="0" dirty="0">
                          <a:solidFill>
                            <a:schemeClr val="tx1"/>
                          </a:solidFill>
                          <a:effectLst/>
                        </a:rPr>
                        <a:t>3. Dar un </a:t>
                      </a:r>
                      <a:r>
                        <a:rPr lang="es-MX" sz="800" kern="0" cap="none" spc="0" dirty="0" err="1">
                          <a:solidFill>
                            <a:schemeClr val="tx1"/>
                          </a:solidFill>
                          <a:effectLst/>
                        </a:rPr>
                        <a:t>click</a:t>
                      </a:r>
                      <a:r>
                        <a:rPr lang="es-MX" sz="800" kern="0" cap="none" spc="0" dirty="0">
                          <a:solidFill>
                            <a:schemeClr val="tx1"/>
                          </a:solidFill>
                          <a:effectLst/>
                        </a:rPr>
                        <a:t> en comprar                </a:t>
                      </a:r>
                      <a:endParaRPr lang="es-MX" sz="800" kern="100" cap="none" spc="0" dirty="0">
                        <a:solidFill>
                          <a:schemeClr val="tx1"/>
                        </a:solidFill>
                        <a:effectLst/>
                      </a:endParaRPr>
                    </a:p>
                    <a:p>
                      <a:pPr>
                        <a:lnSpc>
                          <a:spcPct val="107000"/>
                        </a:lnSpc>
                        <a:spcAft>
                          <a:spcPts val="800"/>
                        </a:spcAft>
                      </a:pPr>
                      <a:r>
                        <a:rPr lang="es-MX" sz="800" kern="0" cap="none" spc="0" dirty="0">
                          <a:solidFill>
                            <a:schemeClr val="tx1"/>
                          </a:solidFill>
                          <a:effectLst/>
                        </a:rPr>
                        <a:t> 4. Si ya tiene guardada una tarjeta se le mostrar una encriptación de datos de lo contrario deberá ingresar los datos de una tarjeta                                        5. Mostrar la encriptación de los datos.</a:t>
                      </a:r>
                      <a:endParaRPr lang="es-MX" sz="800"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800"/>
                        </a:spcAft>
                      </a:pPr>
                      <a:r>
                        <a:rPr lang="es-MX" sz="800" kern="0" cap="none" spc="0">
                          <a:solidFill>
                            <a:schemeClr val="tx1"/>
                          </a:solidFill>
                          <a:effectLst/>
                        </a:rPr>
                        <a:t>Visualizar la encriptación de la tarjeta del usuario</a:t>
                      </a:r>
                      <a:endParaRPr lang="es-MX" sz="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12700" cmpd="sng">
                      <a:noFill/>
                      <a:prstDash val="solid"/>
                    </a:lnT>
                    <a:lnB w="12700" cmpd="sng">
                      <a:noFill/>
                      <a:prstDash val="solid"/>
                    </a:lnB>
                    <a:noFill/>
                  </a:tcPr>
                </a:tc>
                <a:tc>
                  <a:txBody>
                    <a:bodyPr/>
                    <a:lstStyle/>
                    <a:p>
                      <a:endParaRPr lang="es-MX" sz="800" kern="100" cap="none" spc="0" dirty="0">
                        <a:solidFill>
                          <a:schemeClr val="tx1"/>
                        </a:solidFill>
                        <a:effectLst/>
                        <a:latin typeface="Calibri" panose="020F0502020204030204" pitchFamily="34" charset="0"/>
                        <a:cs typeface="Times New Roman" panose="02020603050405020304" pitchFamily="18" charset="0"/>
                      </a:endParaRPr>
                    </a:p>
                  </a:txBody>
                  <a:tcPr marL="0" marR="16201" marT="18513" marB="6171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736450705"/>
                  </a:ext>
                </a:extLst>
              </a:tr>
            </a:tbl>
          </a:graphicData>
        </a:graphic>
      </p:graphicFrame>
    </p:spTree>
    <p:extLst>
      <p:ext uri="{BB962C8B-B14F-4D97-AF65-F5344CB8AC3E}">
        <p14:creationId xmlns:p14="http://schemas.microsoft.com/office/powerpoint/2010/main" val="1918542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7155C6E-91BF-431D-9052-685726DFE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29B92EA-70A3-4CD0-A35F-D144D7F0F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a 1">
            <a:extLst>
              <a:ext uri="{FF2B5EF4-FFF2-40B4-BE49-F238E27FC236}">
                <a16:creationId xmlns:a16="http://schemas.microsoft.com/office/drawing/2014/main" id="{024667E4-FAB0-2E1F-FB99-B606C78D8759}"/>
              </a:ext>
            </a:extLst>
          </p:cNvPr>
          <p:cNvGraphicFramePr>
            <a:graphicFrameLocks noGrp="1"/>
          </p:cNvGraphicFramePr>
          <p:nvPr>
            <p:extLst>
              <p:ext uri="{D42A27DB-BD31-4B8C-83A1-F6EECF244321}">
                <p14:modId xmlns:p14="http://schemas.microsoft.com/office/powerpoint/2010/main" val="805302682"/>
              </p:ext>
            </p:extLst>
          </p:nvPr>
        </p:nvGraphicFramePr>
        <p:xfrm>
          <a:off x="672588" y="1234637"/>
          <a:ext cx="10480338" cy="5537639"/>
        </p:xfrm>
        <a:graphic>
          <a:graphicData uri="http://schemas.openxmlformats.org/drawingml/2006/table">
            <a:tbl>
              <a:tblPr firstRow="1" firstCol="1" bandRow="1">
                <a:tableStyleId>{5C22544A-7EE6-4342-B048-85BDC9FD1C3A}</a:tableStyleId>
              </a:tblPr>
              <a:tblGrid>
                <a:gridCol w="168862">
                  <a:extLst>
                    <a:ext uri="{9D8B030D-6E8A-4147-A177-3AD203B41FA5}">
                      <a16:colId xmlns:a16="http://schemas.microsoft.com/office/drawing/2014/main" val="1309378248"/>
                    </a:ext>
                  </a:extLst>
                </a:gridCol>
                <a:gridCol w="993766">
                  <a:extLst>
                    <a:ext uri="{9D8B030D-6E8A-4147-A177-3AD203B41FA5}">
                      <a16:colId xmlns:a16="http://schemas.microsoft.com/office/drawing/2014/main" val="1116590991"/>
                    </a:ext>
                  </a:extLst>
                </a:gridCol>
                <a:gridCol w="1535878">
                  <a:extLst>
                    <a:ext uri="{9D8B030D-6E8A-4147-A177-3AD203B41FA5}">
                      <a16:colId xmlns:a16="http://schemas.microsoft.com/office/drawing/2014/main" val="4167218384"/>
                    </a:ext>
                  </a:extLst>
                </a:gridCol>
                <a:gridCol w="564773">
                  <a:extLst>
                    <a:ext uri="{9D8B030D-6E8A-4147-A177-3AD203B41FA5}">
                      <a16:colId xmlns:a16="http://schemas.microsoft.com/office/drawing/2014/main" val="802389967"/>
                    </a:ext>
                  </a:extLst>
                </a:gridCol>
                <a:gridCol w="427111">
                  <a:extLst>
                    <a:ext uri="{9D8B030D-6E8A-4147-A177-3AD203B41FA5}">
                      <a16:colId xmlns:a16="http://schemas.microsoft.com/office/drawing/2014/main" val="2646136927"/>
                    </a:ext>
                  </a:extLst>
                </a:gridCol>
                <a:gridCol w="2809354">
                  <a:extLst>
                    <a:ext uri="{9D8B030D-6E8A-4147-A177-3AD203B41FA5}">
                      <a16:colId xmlns:a16="http://schemas.microsoft.com/office/drawing/2014/main" val="3523020222"/>
                    </a:ext>
                  </a:extLst>
                </a:gridCol>
                <a:gridCol w="1676949">
                  <a:extLst>
                    <a:ext uri="{9D8B030D-6E8A-4147-A177-3AD203B41FA5}">
                      <a16:colId xmlns:a16="http://schemas.microsoft.com/office/drawing/2014/main" val="3038188897"/>
                    </a:ext>
                  </a:extLst>
                </a:gridCol>
                <a:gridCol w="2303645">
                  <a:extLst>
                    <a:ext uri="{9D8B030D-6E8A-4147-A177-3AD203B41FA5}">
                      <a16:colId xmlns:a16="http://schemas.microsoft.com/office/drawing/2014/main" val="4283267544"/>
                    </a:ext>
                  </a:extLst>
                </a:gridCol>
              </a:tblGrid>
              <a:tr h="364916">
                <a:tc>
                  <a:txBody>
                    <a:bodyPr/>
                    <a:lstStyle/>
                    <a:p>
                      <a:pPr algn="ctr">
                        <a:lnSpc>
                          <a:spcPct val="107000"/>
                        </a:lnSpc>
                        <a:spcAft>
                          <a:spcPts val="800"/>
                        </a:spcAft>
                      </a:pPr>
                      <a:r>
                        <a:rPr lang="es-MX" sz="700" kern="0">
                          <a:effectLst/>
                        </a:rPr>
                        <a:t>ID</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Titulo</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Objetivo (Descripción)</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precondición</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Datos de entrada</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Paso A Paso</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dirty="0">
                          <a:effectLst/>
                        </a:rPr>
                        <a:t>Resultado esperado</a:t>
                      </a:r>
                      <a:endParaRPr lang="es-MX"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Resultado obtenido</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extLst>
                  <a:ext uri="{0D108BD9-81ED-4DB2-BD59-A6C34878D82A}">
                    <a16:rowId xmlns:a16="http://schemas.microsoft.com/office/drawing/2014/main" val="2620380548"/>
                  </a:ext>
                </a:extLst>
              </a:tr>
              <a:tr h="470558">
                <a:tc>
                  <a:txBody>
                    <a:bodyPr/>
                    <a:lstStyle/>
                    <a:p>
                      <a:pPr algn="ctr">
                        <a:lnSpc>
                          <a:spcPct val="107000"/>
                        </a:lnSpc>
                        <a:spcAft>
                          <a:spcPts val="800"/>
                        </a:spcAft>
                      </a:pPr>
                      <a:r>
                        <a:rPr lang="es-MX" sz="900" kern="0">
                          <a:effectLst/>
                        </a:rPr>
                        <a:t>1</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900" kern="0">
                          <a:effectLst/>
                        </a:rPr>
                        <a:t>Visualizar la sección de Supermercado</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900" kern="0" dirty="0">
                          <a:effectLst/>
                        </a:rPr>
                        <a:t>Mostrar visualmente el supermercado</a:t>
                      </a:r>
                      <a:endParaRPr lang="es-MX"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900" kern="0">
                          <a:effectLst/>
                        </a:rPr>
                        <a:t>N/A</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900" kern="0">
                          <a:effectLst/>
                        </a:rPr>
                        <a:t>N/A</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l">
                        <a:lnSpc>
                          <a:spcPct val="107000"/>
                        </a:lnSpc>
                        <a:spcAft>
                          <a:spcPts val="800"/>
                        </a:spcAft>
                      </a:pPr>
                      <a:r>
                        <a:rPr lang="es-MX" sz="900" kern="0" dirty="0">
                          <a:effectLst/>
                        </a:rPr>
                        <a:t>1. Ir a la página de Mercado Libre</a:t>
                      </a:r>
                      <a:br>
                        <a:rPr lang="es-MX" sz="900" kern="0" dirty="0">
                          <a:effectLst/>
                        </a:rPr>
                      </a:br>
                      <a:r>
                        <a:rPr lang="es-MX" sz="900" kern="0" dirty="0">
                          <a:effectLst/>
                        </a:rPr>
                        <a:t>2. Dar un clic en supermercado</a:t>
                      </a:r>
                      <a:br>
                        <a:rPr lang="es-MX" sz="900" kern="0" dirty="0">
                          <a:effectLst/>
                        </a:rPr>
                      </a:br>
                      <a:r>
                        <a:rPr lang="es-MX" sz="900" kern="0" dirty="0">
                          <a:effectLst/>
                        </a:rPr>
                        <a:t>3.Visualizar  el supermercado</a:t>
                      </a:r>
                      <a:endParaRPr lang="es-MX"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900" kern="0">
                          <a:effectLst/>
                        </a:rPr>
                        <a:t>mostrar el contenido </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900" kern="0">
                          <a:effectLst/>
                        </a:rPr>
                        <a:t>mostrar el contenido </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extLst>
                  <a:ext uri="{0D108BD9-81ED-4DB2-BD59-A6C34878D82A}">
                    <a16:rowId xmlns:a16="http://schemas.microsoft.com/office/drawing/2014/main" val="1623552643"/>
                  </a:ext>
                </a:extLst>
              </a:tr>
              <a:tr h="506790">
                <a:tc>
                  <a:txBody>
                    <a:bodyPr/>
                    <a:lstStyle/>
                    <a:p>
                      <a:pPr algn="ctr">
                        <a:lnSpc>
                          <a:spcPct val="107000"/>
                        </a:lnSpc>
                        <a:spcAft>
                          <a:spcPts val="800"/>
                        </a:spcAft>
                      </a:pPr>
                      <a:r>
                        <a:rPr lang="es-MX" sz="900" kern="0">
                          <a:effectLst/>
                        </a:rPr>
                        <a:t>2</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Visualizar la sección de Cuidados del Hogar</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Mostrar visualmente las Cuidados del Hogar</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N/A</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N/A</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marL="228600" indent="-228600" algn="l">
                        <a:lnSpc>
                          <a:spcPct val="107000"/>
                        </a:lnSpc>
                        <a:spcAft>
                          <a:spcPts val="800"/>
                        </a:spcAft>
                        <a:buAutoNum type="arabicPeriod"/>
                      </a:pPr>
                      <a:r>
                        <a:rPr lang="es-MX" sz="700" kern="0" dirty="0">
                          <a:effectLst/>
                        </a:rPr>
                        <a:t>Ir a la página de Mercado Libre</a:t>
                      </a:r>
                      <a:br>
                        <a:rPr lang="es-MX" sz="700" kern="0" dirty="0">
                          <a:effectLst/>
                        </a:rPr>
                      </a:br>
                      <a:r>
                        <a:rPr lang="es-MX" sz="700" kern="0" dirty="0">
                          <a:effectLst/>
                        </a:rPr>
                        <a:t>2. Dar un clic en supermercado</a:t>
                      </a:r>
                      <a:br>
                        <a:rPr lang="es-MX" sz="700" kern="0" dirty="0">
                          <a:effectLst/>
                        </a:rPr>
                      </a:br>
                      <a:r>
                        <a:rPr lang="es-MX" sz="700" kern="0" dirty="0">
                          <a:effectLst/>
                        </a:rPr>
                        <a:t>3. dar un clic en catálogo de cuidados del Hogar                              </a:t>
                      </a:r>
                    </a:p>
                    <a:p>
                      <a:pPr marL="228600" indent="-228600" algn="l">
                        <a:lnSpc>
                          <a:spcPct val="107000"/>
                        </a:lnSpc>
                        <a:spcAft>
                          <a:spcPts val="800"/>
                        </a:spcAft>
                        <a:buAutoNum type="arabicPeriod"/>
                      </a:pPr>
                      <a:r>
                        <a:rPr lang="es-MX" sz="700" kern="0" dirty="0">
                          <a:effectLst/>
                        </a:rPr>
                        <a:t>4.Visualizar   cuidado del  hogar </a:t>
                      </a:r>
                      <a:endParaRPr lang="es-MX"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900" kern="0">
                          <a:effectLst/>
                        </a:rPr>
                        <a:t>mostrar el contenido</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900" kern="0">
                          <a:effectLst/>
                        </a:rPr>
                        <a:t>mostrar el contenido</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extLst>
                  <a:ext uri="{0D108BD9-81ED-4DB2-BD59-A6C34878D82A}">
                    <a16:rowId xmlns:a16="http://schemas.microsoft.com/office/drawing/2014/main" val="2433048189"/>
                  </a:ext>
                </a:extLst>
              </a:tr>
              <a:tr h="367976">
                <a:tc>
                  <a:txBody>
                    <a:bodyPr/>
                    <a:lstStyle/>
                    <a:p>
                      <a:pPr algn="ctr">
                        <a:lnSpc>
                          <a:spcPct val="107000"/>
                        </a:lnSpc>
                        <a:spcAft>
                          <a:spcPts val="800"/>
                        </a:spcAft>
                      </a:pPr>
                      <a:r>
                        <a:rPr lang="es-MX" sz="900" kern="0">
                          <a:effectLst/>
                        </a:rPr>
                        <a:t>3</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Mostrar el filtro de los productos descuento</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Mostrar los filtros de los productos  en pantalla </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N/A</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N/A</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l">
                        <a:lnSpc>
                          <a:spcPct val="107000"/>
                        </a:lnSpc>
                        <a:spcAft>
                          <a:spcPts val="800"/>
                        </a:spcAft>
                      </a:pPr>
                      <a:r>
                        <a:rPr lang="es-MX" sz="700" kern="0" dirty="0">
                          <a:effectLst/>
                        </a:rPr>
                        <a:t>1. Ir a la página de Mercado Libre</a:t>
                      </a:r>
                      <a:br>
                        <a:rPr lang="es-MX" sz="700" kern="0" dirty="0">
                          <a:effectLst/>
                        </a:rPr>
                      </a:br>
                      <a:r>
                        <a:rPr lang="es-MX" sz="700" kern="0" dirty="0">
                          <a:effectLst/>
                        </a:rPr>
                        <a:t>2. Dar un clic a un producto por descuento</a:t>
                      </a:r>
                      <a:br>
                        <a:rPr lang="es-MX" sz="700" kern="0" dirty="0">
                          <a:effectLst/>
                        </a:rPr>
                      </a:br>
                      <a:r>
                        <a:rPr lang="es-MX" sz="700" kern="0" dirty="0">
                          <a:effectLst/>
                        </a:rPr>
                        <a:t>3.Visualizar  los productos con descuento</a:t>
                      </a:r>
                      <a:endParaRPr lang="es-MX"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900" kern="0">
                          <a:effectLst/>
                        </a:rPr>
                        <a:t>mostrar el contenido</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No se muestra el resultado en pantalla</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extLst>
                  <a:ext uri="{0D108BD9-81ED-4DB2-BD59-A6C34878D82A}">
                    <a16:rowId xmlns:a16="http://schemas.microsoft.com/office/drawing/2014/main" val="4115109280"/>
                  </a:ext>
                </a:extLst>
              </a:tr>
              <a:tr h="506790">
                <a:tc>
                  <a:txBody>
                    <a:bodyPr/>
                    <a:lstStyle/>
                    <a:p>
                      <a:pPr algn="ctr">
                        <a:lnSpc>
                          <a:spcPct val="107000"/>
                        </a:lnSpc>
                        <a:spcAft>
                          <a:spcPts val="800"/>
                        </a:spcAft>
                      </a:pPr>
                      <a:r>
                        <a:rPr lang="es-MX" sz="900" kern="0">
                          <a:effectLst/>
                        </a:rPr>
                        <a:t>4</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Trabaja con Nosotros</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dirty="0">
                          <a:effectLst/>
                        </a:rPr>
                        <a:t>Visualizar  el área de trabaja laborales</a:t>
                      </a:r>
                      <a:endParaRPr lang="es-MX"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N/A</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N/A</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marL="228600" indent="-228600" algn="l">
                        <a:lnSpc>
                          <a:spcPct val="107000"/>
                        </a:lnSpc>
                        <a:spcAft>
                          <a:spcPts val="800"/>
                        </a:spcAft>
                        <a:buAutoNum type="arabicPeriod"/>
                      </a:pPr>
                      <a:r>
                        <a:rPr lang="es-MX" sz="700" kern="0" dirty="0">
                          <a:effectLst/>
                        </a:rPr>
                        <a:t>Ir a la página de Mercado Libre</a:t>
                      </a:r>
                      <a:br>
                        <a:rPr lang="es-MX" sz="700" kern="0" dirty="0">
                          <a:effectLst/>
                        </a:rPr>
                      </a:br>
                      <a:r>
                        <a:rPr lang="es-MX" sz="700" kern="0" dirty="0">
                          <a:effectLst/>
                        </a:rPr>
                        <a:t>2. Desliza hacia abajo </a:t>
                      </a:r>
                      <a:br>
                        <a:rPr lang="es-MX" sz="700" kern="0" dirty="0">
                          <a:effectLst/>
                        </a:rPr>
                      </a:br>
                      <a:r>
                        <a:rPr lang="es-MX" sz="700" kern="0" dirty="0">
                          <a:effectLst/>
                        </a:rPr>
                        <a:t>3.Dar un clic  en el apartado Trabajar con Nosotros                                                 </a:t>
                      </a:r>
                    </a:p>
                    <a:p>
                      <a:pPr marL="228600" indent="-228600" algn="l">
                        <a:lnSpc>
                          <a:spcPct val="107000"/>
                        </a:lnSpc>
                        <a:spcAft>
                          <a:spcPts val="800"/>
                        </a:spcAft>
                        <a:buAutoNum type="arabicPeriod"/>
                      </a:pPr>
                      <a:r>
                        <a:rPr lang="es-MX" sz="700" kern="0" dirty="0">
                          <a:effectLst/>
                        </a:rPr>
                        <a:t> 4. visualizar el apartado </a:t>
                      </a:r>
                      <a:endParaRPr lang="es-MX"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que función el botón </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900" kern="0">
                          <a:effectLst/>
                        </a:rPr>
                        <a:t>mostrar el contenido </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extLst>
                  <a:ext uri="{0D108BD9-81ED-4DB2-BD59-A6C34878D82A}">
                    <a16:rowId xmlns:a16="http://schemas.microsoft.com/office/drawing/2014/main" val="4240569539"/>
                  </a:ext>
                </a:extLst>
              </a:tr>
              <a:tr h="704480">
                <a:tc>
                  <a:txBody>
                    <a:bodyPr/>
                    <a:lstStyle/>
                    <a:p>
                      <a:pPr algn="ctr">
                        <a:lnSpc>
                          <a:spcPct val="107000"/>
                        </a:lnSpc>
                        <a:spcAft>
                          <a:spcPts val="800"/>
                        </a:spcAft>
                      </a:pPr>
                      <a:r>
                        <a:rPr lang="es-MX" sz="900" kern="0">
                          <a:effectLst/>
                        </a:rPr>
                        <a:t>5</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Ofertas Laborales</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Mostrar que ofertas hay en la pagina</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N/A</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N/A</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marL="228600" indent="-228600" algn="l">
                        <a:lnSpc>
                          <a:spcPct val="107000"/>
                        </a:lnSpc>
                        <a:spcAft>
                          <a:spcPts val="800"/>
                        </a:spcAft>
                        <a:buAutoNum type="arabicPeriod"/>
                      </a:pPr>
                      <a:r>
                        <a:rPr lang="es-MX" sz="700" kern="0" dirty="0">
                          <a:effectLst/>
                        </a:rPr>
                        <a:t>Ir a la página de Mercado Libre</a:t>
                      </a:r>
                      <a:br>
                        <a:rPr lang="es-MX" sz="700" kern="0" dirty="0">
                          <a:effectLst/>
                        </a:rPr>
                      </a:br>
                      <a:r>
                        <a:rPr lang="es-MX" sz="700" kern="0" dirty="0">
                          <a:effectLst/>
                        </a:rPr>
                        <a:t>2. Desliza hacia abajo </a:t>
                      </a:r>
                      <a:br>
                        <a:rPr lang="es-MX" sz="700" kern="0" dirty="0">
                          <a:effectLst/>
                        </a:rPr>
                      </a:br>
                      <a:r>
                        <a:rPr lang="es-MX" sz="700" kern="0" dirty="0">
                          <a:effectLst/>
                        </a:rPr>
                        <a:t>3.Dar un clic  en el apartado Trabajar con Nosotros                                                 </a:t>
                      </a:r>
                    </a:p>
                    <a:p>
                      <a:pPr marL="228600" indent="-228600" algn="l">
                        <a:lnSpc>
                          <a:spcPct val="107000"/>
                        </a:lnSpc>
                        <a:spcAft>
                          <a:spcPts val="800"/>
                        </a:spcAft>
                        <a:buAutoNum type="arabicPeriod"/>
                      </a:pPr>
                      <a:r>
                        <a:rPr lang="es-MX" sz="700" kern="0" dirty="0">
                          <a:effectLst/>
                        </a:rPr>
                        <a:t> 4. Dar un clic oportunidades                      </a:t>
                      </a:r>
                    </a:p>
                    <a:p>
                      <a:pPr marL="228600" indent="-228600" algn="l">
                        <a:lnSpc>
                          <a:spcPct val="107000"/>
                        </a:lnSpc>
                        <a:spcAft>
                          <a:spcPts val="800"/>
                        </a:spcAft>
                        <a:buAutoNum type="arabicPeriod"/>
                      </a:pPr>
                      <a:r>
                        <a:rPr lang="es-MX" sz="700" kern="0" dirty="0">
                          <a:effectLst/>
                        </a:rPr>
                        <a:t>  5.Visualizar  las Oportunidades </a:t>
                      </a:r>
                      <a:endParaRPr lang="es-MX"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mostrar y visualizar el apartado de oportunidades</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No se muestra el resultado en pantalla</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extLst>
                  <a:ext uri="{0D108BD9-81ED-4DB2-BD59-A6C34878D82A}">
                    <a16:rowId xmlns:a16="http://schemas.microsoft.com/office/drawing/2014/main" val="2220044076"/>
                  </a:ext>
                </a:extLst>
              </a:tr>
              <a:tr h="367976">
                <a:tc>
                  <a:txBody>
                    <a:bodyPr/>
                    <a:lstStyle/>
                    <a:p>
                      <a:pPr algn="ctr">
                        <a:lnSpc>
                          <a:spcPct val="107000"/>
                        </a:lnSpc>
                        <a:spcAft>
                          <a:spcPts val="800"/>
                        </a:spcAft>
                      </a:pPr>
                      <a:r>
                        <a:rPr lang="es-MX" sz="900" kern="0">
                          <a:effectLst/>
                        </a:rPr>
                        <a:t>6</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verificación de categorías</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dirty="0">
                          <a:effectLst/>
                        </a:rPr>
                        <a:t>Que se muestre un filtro para que al cliente autorice su presupuesto, ubicación y la condición del producto </a:t>
                      </a:r>
                      <a:endParaRPr lang="es-MX"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N/A</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N/A</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l">
                        <a:lnSpc>
                          <a:spcPct val="107000"/>
                        </a:lnSpc>
                        <a:spcAft>
                          <a:spcPts val="800"/>
                        </a:spcAft>
                      </a:pPr>
                      <a:r>
                        <a:rPr lang="es-MX" sz="700" kern="0" dirty="0">
                          <a:effectLst/>
                        </a:rPr>
                        <a:t>1. Ir a la página de Mercado Libre</a:t>
                      </a:r>
                      <a:br>
                        <a:rPr lang="es-MX" sz="700" kern="0" dirty="0">
                          <a:effectLst/>
                        </a:rPr>
                      </a:br>
                      <a:r>
                        <a:rPr lang="es-MX" sz="700" kern="0" dirty="0">
                          <a:effectLst/>
                        </a:rPr>
                        <a:t>2. Dar un clic en botón de categorías </a:t>
                      </a:r>
                      <a:br>
                        <a:rPr lang="es-MX" sz="700" kern="0" dirty="0">
                          <a:effectLst/>
                        </a:rPr>
                      </a:br>
                      <a:r>
                        <a:rPr lang="es-MX" sz="700" kern="0" dirty="0">
                          <a:effectLst/>
                        </a:rPr>
                        <a:t>3.Verificar que funcione que tipos de categorías hay </a:t>
                      </a:r>
                      <a:endParaRPr lang="es-MX"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Puedo utilizar múltiples filtros como categoría, precio, ubicación y condición del producto.</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900" kern="0">
                          <a:effectLst/>
                        </a:rPr>
                        <a:t>mostrar el contenido</a:t>
                      </a:r>
                      <a:r>
                        <a:rPr lang="es-MX" sz="700" kern="0">
                          <a:effectLst/>
                        </a:rPr>
                        <a:t> </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extLst>
                  <a:ext uri="{0D108BD9-81ED-4DB2-BD59-A6C34878D82A}">
                    <a16:rowId xmlns:a16="http://schemas.microsoft.com/office/drawing/2014/main" val="1686565158"/>
                  </a:ext>
                </a:extLst>
              </a:tr>
              <a:tr h="704480">
                <a:tc>
                  <a:txBody>
                    <a:bodyPr/>
                    <a:lstStyle/>
                    <a:p>
                      <a:pPr algn="ctr">
                        <a:lnSpc>
                          <a:spcPct val="107000"/>
                        </a:lnSpc>
                        <a:spcAft>
                          <a:spcPts val="800"/>
                        </a:spcAft>
                      </a:pPr>
                      <a:r>
                        <a:rPr lang="es-MX" sz="900" kern="0">
                          <a:effectLst/>
                        </a:rPr>
                        <a:t>7</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Mostrar la sección de Liquidaciones</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dirty="0">
                          <a:effectLst/>
                        </a:rPr>
                        <a:t>Mostrar visualmente sección de Liquidaciones</a:t>
                      </a:r>
                      <a:endParaRPr lang="es-MX"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N/A</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N/A</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marL="228600" indent="-228600" algn="l">
                        <a:lnSpc>
                          <a:spcPct val="107000"/>
                        </a:lnSpc>
                        <a:spcAft>
                          <a:spcPts val="800"/>
                        </a:spcAft>
                        <a:buAutoNum type="arabicPeriod"/>
                      </a:pPr>
                      <a:r>
                        <a:rPr lang="es-MX" sz="700" kern="0" dirty="0">
                          <a:effectLst/>
                        </a:rPr>
                        <a:t>Ir a la página de Mercado Libre</a:t>
                      </a:r>
                      <a:br>
                        <a:rPr lang="es-MX" sz="700" kern="0" dirty="0">
                          <a:effectLst/>
                        </a:rPr>
                      </a:br>
                      <a:r>
                        <a:rPr lang="es-MX" sz="700" kern="0" dirty="0">
                          <a:effectLst/>
                        </a:rPr>
                        <a:t>2. Dar un clic en ofertas</a:t>
                      </a:r>
                      <a:br>
                        <a:rPr lang="es-MX" sz="700" kern="0" dirty="0">
                          <a:effectLst/>
                        </a:rPr>
                      </a:br>
                      <a:r>
                        <a:rPr lang="es-MX" sz="700" kern="0" dirty="0">
                          <a:effectLst/>
                        </a:rPr>
                        <a:t>3.Mostar las categorías de ofertas   </a:t>
                      </a:r>
                    </a:p>
                    <a:p>
                      <a:pPr marL="0" indent="0" algn="l">
                        <a:lnSpc>
                          <a:spcPct val="107000"/>
                        </a:lnSpc>
                        <a:spcAft>
                          <a:spcPts val="800"/>
                        </a:spcAft>
                        <a:buNone/>
                      </a:pPr>
                      <a:r>
                        <a:rPr lang="es-MX" sz="700" kern="0" dirty="0">
                          <a:effectLst/>
                        </a:rPr>
                        <a:t> 4.seleccionar el apartado de liquidaciones                                                         </a:t>
                      </a:r>
                    </a:p>
                    <a:p>
                      <a:pPr marL="0" indent="0" algn="l">
                        <a:lnSpc>
                          <a:spcPct val="107000"/>
                        </a:lnSpc>
                        <a:spcAft>
                          <a:spcPts val="800"/>
                        </a:spcAft>
                        <a:buNone/>
                      </a:pPr>
                      <a:r>
                        <a:rPr lang="es-MX" sz="700" kern="0" dirty="0">
                          <a:effectLst/>
                        </a:rPr>
                        <a:t>  5. visualizar  los productos de liquidaciones</a:t>
                      </a:r>
                      <a:endParaRPr lang="es-MX"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dirty="0">
                          <a:effectLst/>
                        </a:rPr>
                        <a:t>Mostrar la ofertas</a:t>
                      </a:r>
                      <a:endParaRPr lang="es-MX"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900" kern="0" dirty="0">
                          <a:effectLst/>
                        </a:rPr>
                        <a:t>mostrar el contenido</a:t>
                      </a:r>
                      <a:r>
                        <a:rPr lang="es-MX" sz="700" kern="0" dirty="0">
                          <a:effectLst/>
                        </a:rPr>
                        <a:t> </a:t>
                      </a:r>
                      <a:endParaRPr lang="es-MX"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extLst>
                  <a:ext uri="{0D108BD9-81ED-4DB2-BD59-A6C34878D82A}">
                    <a16:rowId xmlns:a16="http://schemas.microsoft.com/office/drawing/2014/main" val="3996828486"/>
                  </a:ext>
                </a:extLst>
              </a:tr>
              <a:tr h="704480">
                <a:tc>
                  <a:txBody>
                    <a:bodyPr/>
                    <a:lstStyle/>
                    <a:p>
                      <a:pPr algn="ctr">
                        <a:lnSpc>
                          <a:spcPct val="107000"/>
                        </a:lnSpc>
                        <a:spcAft>
                          <a:spcPts val="800"/>
                        </a:spcAft>
                      </a:pPr>
                      <a:r>
                        <a:rPr lang="es-MX" sz="900" kern="0">
                          <a:effectLst/>
                        </a:rPr>
                        <a:t>8</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Mostrar la sección de Ofertas de Relámpago</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Mostrar visualmente las ofertas de relámpago</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N/A</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N/A</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marL="228600" indent="-228600" algn="l">
                        <a:lnSpc>
                          <a:spcPct val="107000"/>
                        </a:lnSpc>
                        <a:spcAft>
                          <a:spcPts val="800"/>
                        </a:spcAft>
                        <a:buAutoNum type="arabicPeriod"/>
                      </a:pPr>
                      <a:r>
                        <a:rPr lang="es-MX" sz="700" kern="0" dirty="0">
                          <a:effectLst/>
                        </a:rPr>
                        <a:t>Ir a la página de Mercado Libre</a:t>
                      </a:r>
                      <a:br>
                        <a:rPr lang="es-MX" sz="700" kern="0" dirty="0">
                          <a:effectLst/>
                        </a:rPr>
                      </a:br>
                      <a:r>
                        <a:rPr lang="es-MX" sz="700" kern="0" dirty="0">
                          <a:effectLst/>
                        </a:rPr>
                        <a:t>2. Dar un clic en ofertas</a:t>
                      </a:r>
                      <a:br>
                        <a:rPr lang="es-MX" sz="700" kern="0" dirty="0">
                          <a:effectLst/>
                        </a:rPr>
                      </a:br>
                      <a:r>
                        <a:rPr lang="es-MX" sz="700" kern="0" dirty="0">
                          <a:effectLst/>
                        </a:rPr>
                        <a:t>3.Mostar las categorías de ofertas   </a:t>
                      </a:r>
                    </a:p>
                    <a:p>
                      <a:pPr marL="0" indent="0" algn="l">
                        <a:lnSpc>
                          <a:spcPct val="107000"/>
                        </a:lnSpc>
                        <a:spcAft>
                          <a:spcPts val="800"/>
                        </a:spcAft>
                        <a:buNone/>
                      </a:pPr>
                      <a:r>
                        <a:rPr lang="es-MX" sz="700" kern="0" dirty="0">
                          <a:effectLst/>
                        </a:rPr>
                        <a:t> 4.seleccionar el apartado de relámpago                                                            </a:t>
                      </a:r>
                    </a:p>
                    <a:p>
                      <a:pPr marL="0" indent="0" algn="l">
                        <a:lnSpc>
                          <a:spcPct val="107000"/>
                        </a:lnSpc>
                        <a:spcAft>
                          <a:spcPts val="800"/>
                        </a:spcAft>
                        <a:buNone/>
                      </a:pPr>
                      <a:r>
                        <a:rPr lang="es-MX" sz="700" kern="0" dirty="0">
                          <a:effectLst/>
                        </a:rPr>
                        <a:t>   5. visualizar  los productos de relámpago</a:t>
                      </a:r>
                      <a:endParaRPr lang="es-MX"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Mostrar la ofertas</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900" kern="0">
                          <a:effectLst/>
                        </a:rPr>
                        <a:t>mostrar el contenido</a:t>
                      </a:r>
                      <a:r>
                        <a:rPr lang="es-MX" sz="700" kern="0">
                          <a:effectLst/>
                        </a:rPr>
                        <a:t> </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extLst>
                  <a:ext uri="{0D108BD9-81ED-4DB2-BD59-A6C34878D82A}">
                    <a16:rowId xmlns:a16="http://schemas.microsoft.com/office/drawing/2014/main" val="3683582082"/>
                  </a:ext>
                </a:extLst>
              </a:tr>
              <a:tr h="506790">
                <a:tc>
                  <a:txBody>
                    <a:bodyPr/>
                    <a:lstStyle/>
                    <a:p>
                      <a:pPr algn="ctr">
                        <a:lnSpc>
                          <a:spcPct val="107000"/>
                        </a:lnSpc>
                        <a:spcAft>
                          <a:spcPts val="800"/>
                        </a:spcAft>
                      </a:pPr>
                      <a:r>
                        <a:rPr lang="es-MX" sz="900" kern="0">
                          <a:effectLst/>
                        </a:rPr>
                        <a:t>9</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Muestre claro el total de la compra</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Que le indique el costo de envió y el precio del producto si corresponda</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N/A</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N/A</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marL="228600" indent="-228600" algn="l">
                        <a:lnSpc>
                          <a:spcPct val="107000"/>
                        </a:lnSpc>
                        <a:spcAft>
                          <a:spcPts val="800"/>
                        </a:spcAft>
                        <a:buAutoNum type="arabicPeriod"/>
                      </a:pPr>
                      <a:r>
                        <a:rPr lang="es-MX" sz="700" kern="0" dirty="0">
                          <a:effectLst/>
                        </a:rPr>
                        <a:t>Ir a la página de Mercado Libre</a:t>
                      </a:r>
                      <a:br>
                        <a:rPr lang="es-MX" sz="700" kern="0" dirty="0">
                          <a:effectLst/>
                        </a:rPr>
                      </a:br>
                      <a:r>
                        <a:rPr lang="es-MX" sz="700" kern="0" dirty="0">
                          <a:effectLst/>
                        </a:rPr>
                        <a:t>2. Seleccionar Y dar un clic en un  Articulo </a:t>
                      </a:r>
                      <a:br>
                        <a:rPr lang="es-MX" sz="700" kern="0" dirty="0">
                          <a:effectLst/>
                        </a:rPr>
                      </a:br>
                      <a:r>
                        <a:rPr lang="es-MX" sz="700" kern="0" dirty="0">
                          <a:effectLst/>
                        </a:rPr>
                        <a:t>3. Visualizar los totales del precio e indicar si necesita un costo extra                                                       </a:t>
                      </a:r>
                    </a:p>
                    <a:p>
                      <a:pPr marL="0" indent="0" algn="l">
                        <a:lnSpc>
                          <a:spcPct val="107000"/>
                        </a:lnSpc>
                        <a:spcAft>
                          <a:spcPts val="800"/>
                        </a:spcAft>
                        <a:buNone/>
                      </a:pPr>
                      <a:r>
                        <a:rPr lang="es-MX" sz="700" kern="0" dirty="0">
                          <a:effectLst/>
                        </a:rPr>
                        <a:t>    4 Verificar que si existen. </a:t>
                      </a:r>
                      <a:endParaRPr lang="es-MX"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700" kern="0">
                          <a:effectLst/>
                        </a:rPr>
                        <a:t>Que le indique  el monto que debe pagar el cliente</a:t>
                      </a:r>
                      <a:endParaRPr lang="es-MX"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tc>
                  <a:txBody>
                    <a:bodyPr/>
                    <a:lstStyle/>
                    <a:p>
                      <a:pPr algn="ctr">
                        <a:lnSpc>
                          <a:spcPct val="107000"/>
                        </a:lnSpc>
                        <a:spcAft>
                          <a:spcPts val="800"/>
                        </a:spcAft>
                      </a:pPr>
                      <a:r>
                        <a:rPr lang="es-MX" sz="900" kern="0" dirty="0">
                          <a:effectLst/>
                        </a:rPr>
                        <a:t>mostrar el contenido</a:t>
                      </a:r>
                      <a:r>
                        <a:rPr lang="es-MX" sz="700" kern="0" dirty="0">
                          <a:effectLst/>
                        </a:rPr>
                        <a:t> </a:t>
                      </a:r>
                      <a:endParaRPr lang="es-MX"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458" marR="9458" marT="0" marB="0" anchor="ctr"/>
                </a:tc>
                <a:extLst>
                  <a:ext uri="{0D108BD9-81ED-4DB2-BD59-A6C34878D82A}">
                    <a16:rowId xmlns:a16="http://schemas.microsoft.com/office/drawing/2014/main" val="2650936249"/>
                  </a:ext>
                </a:extLst>
              </a:tr>
            </a:tbl>
          </a:graphicData>
        </a:graphic>
      </p:graphicFrame>
      <p:sp>
        <p:nvSpPr>
          <p:cNvPr id="8" name="CuadroTexto 7">
            <a:extLst>
              <a:ext uri="{FF2B5EF4-FFF2-40B4-BE49-F238E27FC236}">
                <a16:creationId xmlns:a16="http://schemas.microsoft.com/office/drawing/2014/main" id="{E5291F0C-561C-2F83-2335-2FDC93777009}"/>
              </a:ext>
            </a:extLst>
          </p:cNvPr>
          <p:cNvSpPr txBox="1"/>
          <p:nvPr/>
        </p:nvSpPr>
        <p:spPr>
          <a:xfrm>
            <a:off x="3961703" y="874396"/>
            <a:ext cx="6094602" cy="369332"/>
          </a:xfrm>
          <a:prstGeom prst="rect">
            <a:avLst/>
          </a:prstGeom>
          <a:noFill/>
        </p:spPr>
        <p:txBody>
          <a:bodyPr wrap="square">
            <a:spAutoFit/>
          </a:bodyPr>
          <a:lstStyle/>
          <a:p>
            <a:r>
              <a:rPr lang="es-MX" dirty="0"/>
              <a:t>Matriz de Caso de Prueba</a:t>
            </a:r>
          </a:p>
        </p:txBody>
      </p:sp>
      <p:sp>
        <p:nvSpPr>
          <p:cNvPr id="13" name="CuadroTexto 12">
            <a:extLst>
              <a:ext uri="{FF2B5EF4-FFF2-40B4-BE49-F238E27FC236}">
                <a16:creationId xmlns:a16="http://schemas.microsoft.com/office/drawing/2014/main" id="{862C2BE6-8A97-24FC-0F25-4DF2346AE18A}"/>
              </a:ext>
            </a:extLst>
          </p:cNvPr>
          <p:cNvSpPr txBox="1"/>
          <p:nvPr/>
        </p:nvSpPr>
        <p:spPr>
          <a:xfrm>
            <a:off x="477012" y="509525"/>
            <a:ext cx="3423869" cy="369332"/>
          </a:xfrm>
          <a:prstGeom prst="rect">
            <a:avLst/>
          </a:prstGeom>
          <a:noFill/>
        </p:spPr>
        <p:txBody>
          <a:bodyPr wrap="square">
            <a:spAutoFit/>
          </a:bodyPr>
          <a:lstStyle/>
          <a:p>
            <a:r>
              <a:rPr lang="es-MX" dirty="0"/>
              <a:t>INFORME DE RESULTADO FINAL.</a:t>
            </a:r>
          </a:p>
        </p:txBody>
      </p:sp>
    </p:spTree>
    <p:extLst>
      <p:ext uri="{BB962C8B-B14F-4D97-AF65-F5344CB8AC3E}">
        <p14:creationId xmlns:p14="http://schemas.microsoft.com/office/powerpoint/2010/main" val="925990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935110C-EC80-92F3-CE53-16507C653BB6}"/>
              </a:ext>
            </a:extLst>
          </p:cNvPr>
          <p:cNvSpPr txBox="1"/>
          <p:nvPr/>
        </p:nvSpPr>
        <p:spPr>
          <a:xfrm>
            <a:off x="1361114" y="558844"/>
            <a:ext cx="6094602" cy="375552"/>
          </a:xfrm>
          <a:prstGeom prst="rect">
            <a:avLst/>
          </a:prstGeom>
          <a:noFill/>
        </p:spPr>
        <p:txBody>
          <a:bodyPr wrap="square">
            <a:spAutoFit/>
          </a:bodyPr>
          <a:lstStyle/>
          <a:p>
            <a:pPr>
              <a:lnSpc>
                <a:spcPct val="107000"/>
              </a:lnSpc>
              <a:spcBef>
                <a:spcPts val="1200"/>
              </a:spcBef>
            </a:pPr>
            <a:r>
              <a:rPr lang="es-MX"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INFORME DE RESULTADO FINAL.</a:t>
            </a:r>
          </a:p>
        </p:txBody>
      </p:sp>
      <p:pic>
        <p:nvPicPr>
          <p:cNvPr id="6" name="Imagen 5">
            <a:extLst>
              <a:ext uri="{FF2B5EF4-FFF2-40B4-BE49-F238E27FC236}">
                <a16:creationId xmlns:a16="http://schemas.microsoft.com/office/drawing/2014/main" id="{70B1744F-C699-ED1E-66A5-7F89291DE0CB}"/>
              </a:ext>
            </a:extLst>
          </p:cNvPr>
          <p:cNvPicPr>
            <a:picLocks noChangeAspect="1"/>
          </p:cNvPicPr>
          <p:nvPr/>
        </p:nvPicPr>
        <p:blipFill>
          <a:blip r:embed="rId2"/>
          <a:stretch>
            <a:fillRect/>
          </a:stretch>
        </p:blipFill>
        <p:spPr>
          <a:xfrm>
            <a:off x="657608" y="1128390"/>
            <a:ext cx="4801270" cy="4601217"/>
          </a:xfrm>
          <a:prstGeom prst="rect">
            <a:avLst/>
          </a:prstGeom>
        </p:spPr>
      </p:pic>
      <p:pic>
        <p:nvPicPr>
          <p:cNvPr id="8" name="Imagen 7">
            <a:extLst>
              <a:ext uri="{FF2B5EF4-FFF2-40B4-BE49-F238E27FC236}">
                <a16:creationId xmlns:a16="http://schemas.microsoft.com/office/drawing/2014/main" id="{C00A89AB-4F87-FC14-5DF3-F5A9F707720E}"/>
              </a:ext>
            </a:extLst>
          </p:cNvPr>
          <p:cNvPicPr>
            <a:picLocks noChangeAspect="1"/>
          </p:cNvPicPr>
          <p:nvPr/>
        </p:nvPicPr>
        <p:blipFill>
          <a:blip r:embed="rId3"/>
          <a:stretch>
            <a:fillRect/>
          </a:stretch>
        </p:blipFill>
        <p:spPr>
          <a:xfrm>
            <a:off x="6264676" y="166231"/>
            <a:ext cx="4925112" cy="6525536"/>
          </a:xfrm>
          <a:prstGeom prst="rect">
            <a:avLst/>
          </a:prstGeom>
        </p:spPr>
      </p:pic>
    </p:spTree>
    <p:extLst>
      <p:ext uri="{BB962C8B-B14F-4D97-AF65-F5344CB8AC3E}">
        <p14:creationId xmlns:p14="http://schemas.microsoft.com/office/powerpoint/2010/main" val="1449335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3CB6F6E-B5BD-4559-9144-7771F6A693BB}"/>
              </a:ext>
            </a:extLst>
          </p:cNvPr>
          <p:cNvPicPr>
            <a:picLocks noChangeAspect="1"/>
          </p:cNvPicPr>
          <p:nvPr/>
        </p:nvPicPr>
        <p:blipFill>
          <a:blip r:embed="rId2"/>
          <a:stretch>
            <a:fillRect/>
          </a:stretch>
        </p:blipFill>
        <p:spPr>
          <a:xfrm>
            <a:off x="3098664" y="1194513"/>
            <a:ext cx="5994671" cy="4468974"/>
          </a:xfrm>
          <a:prstGeom prst="rect">
            <a:avLst/>
          </a:prstGeom>
        </p:spPr>
      </p:pic>
    </p:spTree>
    <p:extLst>
      <p:ext uri="{BB962C8B-B14F-4D97-AF65-F5344CB8AC3E}">
        <p14:creationId xmlns:p14="http://schemas.microsoft.com/office/powerpoint/2010/main" val="1509246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3" name="Rectangle 12">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uadroTexto 2">
            <a:extLst>
              <a:ext uri="{FF2B5EF4-FFF2-40B4-BE49-F238E27FC236}">
                <a16:creationId xmlns:a16="http://schemas.microsoft.com/office/drawing/2014/main" id="{292720E9-1C5A-8596-F316-78F880AA2CBE}"/>
              </a:ext>
            </a:extLst>
          </p:cNvPr>
          <p:cNvSpPr txBox="1"/>
          <p:nvPr/>
        </p:nvSpPr>
        <p:spPr>
          <a:xfrm>
            <a:off x="7130018" y="1494381"/>
            <a:ext cx="5061984" cy="3131913"/>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800" b="1" cap="all" dirty="0">
                <a:latin typeface="+mj-lt"/>
                <a:ea typeface="+mj-ea"/>
                <a:cs typeface="+mj-cs"/>
              </a:rPr>
              <a:t>Resumen de pruebas automatizadas:</a:t>
            </a:r>
          </a:p>
        </p:txBody>
      </p:sp>
      <p:graphicFrame>
        <p:nvGraphicFramePr>
          <p:cNvPr id="4" name="Tabla 3">
            <a:extLst>
              <a:ext uri="{FF2B5EF4-FFF2-40B4-BE49-F238E27FC236}">
                <a16:creationId xmlns:a16="http://schemas.microsoft.com/office/drawing/2014/main" id="{943AD8BB-5484-C047-883E-31792D4A7BBF}"/>
              </a:ext>
            </a:extLst>
          </p:cNvPr>
          <p:cNvGraphicFramePr>
            <a:graphicFrameLocks noGrp="1"/>
          </p:cNvGraphicFramePr>
          <p:nvPr>
            <p:extLst>
              <p:ext uri="{D42A27DB-BD31-4B8C-83A1-F6EECF244321}">
                <p14:modId xmlns:p14="http://schemas.microsoft.com/office/powerpoint/2010/main" val="1400921376"/>
              </p:ext>
            </p:extLst>
          </p:nvPr>
        </p:nvGraphicFramePr>
        <p:xfrm>
          <a:off x="960120" y="1226884"/>
          <a:ext cx="6002434" cy="4401606"/>
        </p:xfrm>
        <a:graphic>
          <a:graphicData uri="http://schemas.openxmlformats.org/drawingml/2006/table">
            <a:tbl>
              <a:tblPr/>
              <a:tblGrid>
                <a:gridCol w="311806">
                  <a:extLst>
                    <a:ext uri="{9D8B030D-6E8A-4147-A177-3AD203B41FA5}">
                      <a16:colId xmlns:a16="http://schemas.microsoft.com/office/drawing/2014/main" val="3682397055"/>
                    </a:ext>
                  </a:extLst>
                </a:gridCol>
                <a:gridCol w="1378967">
                  <a:extLst>
                    <a:ext uri="{9D8B030D-6E8A-4147-A177-3AD203B41FA5}">
                      <a16:colId xmlns:a16="http://schemas.microsoft.com/office/drawing/2014/main" val="2939512670"/>
                    </a:ext>
                  </a:extLst>
                </a:gridCol>
                <a:gridCol w="2578337">
                  <a:extLst>
                    <a:ext uri="{9D8B030D-6E8A-4147-A177-3AD203B41FA5}">
                      <a16:colId xmlns:a16="http://schemas.microsoft.com/office/drawing/2014/main" val="4244155718"/>
                    </a:ext>
                  </a:extLst>
                </a:gridCol>
                <a:gridCol w="541626">
                  <a:extLst>
                    <a:ext uri="{9D8B030D-6E8A-4147-A177-3AD203B41FA5}">
                      <a16:colId xmlns:a16="http://schemas.microsoft.com/office/drawing/2014/main" val="3193865844"/>
                    </a:ext>
                  </a:extLst>
                </a:gridCol>
                <a:gridCol w="1191698">
                  <a:extLst>
                    <a:ext uri="{9D8B030D-6E8A-4147-A177-3AD203B41FA5}">
                      <a16:colId xmlns:a16="http://schemas.microsoft.com/office/drawing/2014/main" val="69029874"/>
                    </a:ext>
                  </a:extLst>
                </a:gridCol>
              </a:tblGrid>
              <a:tr h="286974">
                <a:tc>
                  <a:txBody>
                    <a:bodyPr/>
                    <a:lstStyle/>
                    <a:p>
                      <a:pPr algn="ctr" fontAlgn="t">
                        <a:lnSpc>
                          <a:spcPct val="107000"/>
                        </a:lnSpc>
                        <a:spcBef>
                          <a:spcPts val="0"/>
                        </a:spcBef>
                        <a:spcAft>
                          <a:spcPts val="800"/>
                        </a:spcAft>
                      </a:pPr>
                      <a:r>
                        <a:rPr lang="es-MX" sz="1000" b="1" i="0" u="none" strike="noStrike" kern="100">
                          <a:effectLst/>
                          <a:latin typeface="Calibri" panose="020F0502020204030204" pitchFamily="34" charset="0"/>
                          <a:ea typeface="Calibri" panose="020F0502020204030204" pitchFamily="34" charset="0"/>
                          <a:cs typeface="Times New Roman" panose="02020603050405020304" pitchFamily="18" charset="0"/>
                        </a:rPr>
                        <a:t>ID</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s-MX" sz="1000" b="1" i="0" u="none" strike="noStrike" kern="100">
                          <a:effectLst/>
                          <a:latin typeface="Calibri" panose="020F0502020204030204" pitchFamily="34" charset="0"/>
                          <a:ea typeface="Calibri" panose="020F0502020204030204" pitchFamily="34" charset="0"/>
                          <a:cs typeface="Times New Roman" panose="02020603050405020304" pitchFamily="18" charset="0"/>
                        </a:rPr>
                        <a:t>Título</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s-MX" sz="1000" b="1" i="0" u="none" strike="noStrike" kern="100">
                          <a:effectLst/>
                          <a:latin typeface="Calibri" panose="020F0502020204030204" pitchFamily="34" charset="0"/>
                          <a:ea typeface="Calibri" panose="020F0502020204030204" pitchFamily="34" charset="0"/>
                          <a:cs typeface="Times New Roman" panose="02020603050405020304" pitchFamily="18" charset="0"/>
                        </a:rPr>
                        <a:t>Descripción</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s-MX" sz="1000" b="1" i="0" u="none" strike="noStrike" kern="100">
                          <a:effectLst/>
                          <a:latin typeface="Calibri" panose="020F0502020204030204" pitchFamily="34" charset="0"/>
                          <a:ea typeface="Calibri" panose="020F0502020204030204" pitchFamily="34" charset="0"/>
                          <a:cs typeface="Times New Roman" panose="02020603050405020304" pitchFamily="18" charset="0"/>
                        </a:rPr>
                        <a:t>Estado</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s-MX" sz="1000" b="1" i="0" u="none" strike="noStrike" kern="100">
                          <a:effectLst/>
                          <a:latin typeface="Calibri" panose="020F0502020204030204" pitchFamily="34" charset="0"/>
                          <a:ea typeface="Calibri" panose="020F0502020204030204" pitchFamily="34" charset="0"/>
                          <a:cs typeface="Times New Roman" panose="02020603050405020304" pitchFamily="18" charset="0"/>
                        </a:rPr>
                        <a:t>Motivo</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1180151"/>
                  </a:ext>
                </a:extLst>
              </a:tr>
              <a:tr h="382538">
                <a:tc>
                  <a:txBody>
                    <a:bodyPr/>
                    <a:lstStyle/>
                    <a:p>
                      <a:pPr algn="ctr" fontAlgn="t">
                        <a:lnSpc>
                          <a:spcPct val="107000"/>
                        </a:lnSpc>
                        <a:spcBef>
                          <a:spcPts val="0"/>
                        </a:spcBef>
                        <a:spcAft>
                          <a:spcPts val="800"/>
                        </a:spcAft>
                      </a:pPr>
                      <a:r>
                        <a:rPr lang="es-MX" sz="1000" b="1"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ctr">
                        <a:lnSpc>
                          <a:spcPct val="107000"/>
                        </a:lnSpc>
                        <a:spcBef>
                          <a:spcPts val="0"/>
                        </a:spcBef>
                        <a:spcAft>
                          <a:spcPts val="800"/>
                        </a:spcAft>
                      </a:pPr>
                      <a:r>
                        <a:rPr lang="es-MX" sz="800" b="0"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Visualizar la sección de Supermercado</a:t>
                      </a:r>
                      <a:endParaRPr lang="es-MX" sz="1300" b="0" i="0" u="none" strike="noStrike">
                        <a:effectLst/>
                        <a:latin typeface="Arial" panose="020B0604020202020204" pitchFamily="34" charset="0"/>
                      </a:endParaRPr>
                    </a:p>
                  </a:txBody>
                  <a:tcPr marL="46503" marR="46503" marT="46503" marB="4650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ctr">
                        <a:lnSpc>
                          <a:spcPct val="107000"/>
                        </a:lnSpc>
                        <a:spcBef>
                          <a:spcPts val="0"/>
                        </a:spcBef>
                        <a:spcAft>
                          <a:spcPts val="800"/>
                        </a:spcAft>
                      </a:pPr>
                      <a:r>
                        <a:rPr lang="es-MX" sz="800" b="0"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Mostrar visualmente el supermercado</a:t>
                      </a:r>
                      <a:endParaRPr lang="es-MX" sz="1300" b="0" i="0" u="none" strike="noStrike">
                        <a:effectLst/>
                        <a:latin typeface="Arial" panose="020B0604020202020204" pitchFamily="34" charset="0"/>
                      </a:endParaRPr>
                    </a:p>
                  </a:txBody>
                  <a:tcPr marL="46503" marR="46503" marT="46503" marB="4650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t">
                        <a:lnSpc>
                          <a:spcPct val="107000"/>
                        </a:lnSpc>
                        <a:spcBef>
                          <a:spcPts val="0"/>
                        </a:spcBef>
                        <a:spcAft>
                          <a:spcPts val="800"/>
                        </a:spcAft>
                      </a:pPr>
                      <a:r>
                        <a:rPr lang="es-MX" sz="1000" b="1"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Pasó</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t">
                        <a:lnSpc>
                          <a:spcPct val="107000"/>
                        </a:lnSpc>
                        <a:spcBef>
                          <a:spcPts val="0"/>
                        </a:spcBef>
                        <a:spcAft>
                          <a:spcPts val="800"/>
                        </a:spcAft>
                      </a:pPr>
                      <a:r>
                        <a:rPr lang="es-MX" sz="1000" b="1" i="0" u="none" strike="noStrike" kern="100">
                          <a:effectLst/>
                          <a:latin typeface="Calibri" panose="020F0502020204030204" pitchFamily="34" charset="0"/>
                          <a:ea typeface="Calibri" panose="020F0502020204030204" pitchFamily="34" charset="0"/>
                          <a:cs typeface="Times New Roman" panose="02020603050405020304" pitchFamily="18" charset="0"/>
                        </a:rPr>
                        <a:t> </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4063244991"/>
                  </a:ext>
                </a:extLst>
              </a:tr>
              <a:tr h="382538">
                <a:tc>
                  <a:txBody>
                    <a:bodyPr/>
                    <a:lstStyle/>
                    <a:p>
                      <a:pPr algn="ctr" fontAlgn="t">
                        <a:lnSpc>
                          <a:spcPct val="107000"/>
                        </a:lnSpc>
                        <a:spcBef>
                          <a:spcPts val="0"/>
                        </a:spcBef>
                        <a:spcAft>
                          <a:spcPts val="800"/>
                        </a:spcAft>
                      </a:pPr>
                      <a:r>
                        <a:rPr lang="es-MX" sz="1000" b="1"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ctr">
                        <a:lnSpc>
                          <a:spcPct val="107000"/>
                        </a:lnSpc>
                        <a:spcBef>
                          <a:spcPts val="0"/>
                        </a:spcBef>
                        <a:spcAft>
                          <a:spcPts val="800"/>
                        </a:spcAft>
                      </a:pPr>
                      <a:r>
                        <a:rPr lang="es-MX" sz="800" b="0" i="0" u="none" strike="noStrike"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Visualizar la sección de Cuidados del Hogar</a:t>
                      </a:r>
                      <a:endParaRPr lang="es-MX" sz="1300" b="0" i="0" u="none" strike="noStrike">
                        <a:effectLst/>
                        <a:latin typeface="Arial" panose="020B0604020202020204" pitchFamily="34" charset="0"/>
                      </a:endParaRPr>
                    </a:p>
                  </a:txBody>
                  <a:tcPr marL="46503" marR="46503" marT="46503" marB="4650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ctr">
                        <a:lnSpc>
                          <a:spcPct val="107000"/>
                        </a:lnSpc>
                        <a:spcBef>
                          <a:spcPts val="0"/>
                        </a:spcBef>
                        <a:spcAft>
                          <a:spcPts val="800"/>
                        </a:spcAft>
                      </a:pPr>
                      <a:r>
                        <a:rPr lang="es-MX" sz="800" b="0" i="0" u="none" strike="noStrike"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Mostrar visualmente las Cuidados del Hogar</a:t>
                      </a:r>
                      <a:endParaRPr lang="es-MX" sz="1300" b="0" i="0" u="none" strike="noStrike">
                        <a:effectLst/>
                        <a:latin typeface="Arial" panose="020B0604020202020204" pitchFamily="34" charset="0"/>
                      </a:endParaRPr>
                    </a:p>
                  </a:txBody>
                  <a:tcPr marL="46503" marR="46503" marT="46503" marB="4650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t">
                        <a:lnSpc>
                          <a:spcPct val="107000"/>
                        </a:lnSpc>
                        <a:spcBef>
                          <a:spcPts val="0"/>
                        </a:spcBef>
                        <a:spcAft>
                          <a:spcPts val="800"/>
                        </a:spcAft>
                      </a:pPr>
                      <a:r>
                        <a:rPr lang="es-MX" sz="1000" b="1"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Pasó</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t">
                        <a:lnSpc>
                          <a:spcPct val="107000"/>
                        </a:lnSpc>
                        <a:spcBef>
                          <a:spcPts val="0"/>
                        </a:spcBef>
                        <a:spcAft>
                          <a:spcPts val="800"/>
                        </a:spcAft>
                      </a:pPr>
                      <a:r>
                        <a:rPr lang="es-MX" sz="1000" b="1" i="0" u="none" strike="noStrike" kern="100">
                          <a:effectLst/>
                          <a:latin typeface="Calibri" panose="020F0502020204030204" pitchFamily="34" charset="0"/>
                          <a:ea typeface="Calibri" panose="020F0502020204030204" pitchFamily="34" charset="0"/>
                          <a:cs typeface="Times New Roman" panose="02020603050405020304" pitchFamily="18" charset="0"/>
                        </a:rPr>
                        <a:t> </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788757146"/>
                  </a:ext>
                </a:extLst>
              </a:tr>
              <a:tr h="382538">
                <a:tc>
                  <a:txBody>
                    <a:bodyPr/>
                    <a:lstStyle/>
                    <a:p>
                      <a:pPr algn="ctr" fontAlgn="t">
                        <a:lnSpc>
                          <a:spcPct val="107000"/>
                        </a:lnSpc>
                        <a:spcBef>
                          <a:spcPts val="0"/>
                        </a:spcBef>
                        <a:spcAft>
                          <a:spcPts val="800"/>
                        </a:spcAft>
                      </a:pPr>
                      <a:r>
                        <a:rPr lang="es-MX" sz="1000" b="1"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gn="ctr" fontAlgn="ctr">
                        <a:lnSpc>
                          <a:spcPct val="107000"/>
                        </a:lnSpc>
                        <a:spcBef>
                          <a:spcPts val="0"/>
                        </a:spcBef>
                        <a:spcAft>
                          <a:spcPts val="800"/>
                        </a:spcAft>
                      </a:pPr>
                      <a:r>
                        <a:rPr lang="es-MX" sz="800" b="0" i="0" u="none" strike="noStrike"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Mostrar el filtro de los productos descuento</a:t>
                      </a:r>
                      <a:endParaRPr lang="es-MX" sz="1300" b="0" i="0" u="none" strike="noStrike">
                        <a:effectLst/>
                        <a:latin typeface="Arial" panose="020B0604020202020204" pitchFamily="34" charset="0"/>
                      </a:endParaRPr>
                    </a:p>
                  </a:txBody>
                  <a:tcPr marL="46503" marR="46503" marT="46503" marB="4650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gn="ctr" fontAlgn="ctr">
                        <a:lnSpc>
                          <a:spcPct val="107000"/>
                        </a:lnSpc>
                        <a:spcBef>
                          <a:spcPts val="0"/>
                        </a:spcBef>
                        <a:spcAft>
                          <a:spcPts val="800"/>
                        </a:spcAft>
                      </a:pPr>
                      <a:r>
                        <a:rPr lang="es-MX" sz="800" b="0" i="0" u="none" strike="noStrike"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Mostrar los filtros de los productos en pantalla</a:t>
                      </a:r>
                      <a:endParaRPr lang="es-MX" sz="1300" b="0" i="0" u="none" strike="noStrike">
                        <a:effectLst/>
                        <a:latin typeface="Arial" panose="020B0604020202020204" pitchFamily="34" charset="0"/>
                      </a:endParaRPr>
                    </a:p>
                  </a:txBody>
                  <a:tcPr marL="46503" marR="46503" marT="46503" marB="4650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gn="ctr" fontAlgn="t">
                        <a:lnSpc>
                          <a:spcPct val="107000"/>
                        </a:lnSpc>
                        <a:spcBef>
                          <a:spcPts val="0"/>
                        </a:spcBef>
                        <a:spcAft>
                          <a:spcPts val="800"/>
                        </a:spcAft>
                      </a:pPr>
                      <a:r>
                        <a:rPr lang="es-MX" sz="1000" b="1"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Fallo</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gn="ctr" fontAlgn="t">
                        <a:lnSpc>
                          <a:spcPct val="107000"/>
                        </a:lnSpc>
                        <a:spcBef>
                          <a:spcPts val="0"/>
                        </a:spcBef>
                        <a:spcAft>
                          <a:spcPts val="800"/>
                        </a:spcAft>
                      </a:pPr>
                      <a:r>
                        <a:rPr lang="es-MX" sz="1000" b="1"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POR STOCK</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extLst>
                  <a:ext uri="{0D108BD9-81ED-4DB2-BD59-A6C34878D82A}">
                    <a16:rowId xmlns:a16="http://schemas.microsoft.com/office/drawing/2014/main" val="2998183256"/>
                  </a:ext>
                </a:extLst>
              </a:tr>
              <a:tr h="286974">
                <a:tc>
                  <a:txBody>
                    <a:bodyPr/>
                    <a:lstStyle/>
                    <a:p>
                      <a:pPr algn="ctr" fontAlgn="t">
                        <a:lnSpc>
                          <a:spcPct val="107000"/>
                        </a:lnSpc>
                        <a:spcBef>
                          <a:spcPts val="0"/>
                        </a:spcBef>
                        <a:spcAft>
                          <a:spcPts val="800"/>
                        </a:spcAft>
                      </a:pPr>
                      <a:r>
                        <a:rPr lang="es-MX" sz="1000" b="1"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ctr">
                        <a:lnSpc>
                          <a:spcPct val="107000"/>
                        </a:lnSpc>
                        <a:spcBef>
                          <a:spcPts val="0"/>
                        </a:spcBef>
                        <a:spcAft>
                          <a:spcPts val="800"/>
                        </a:spcAft>
                      </a:pPr>
                      <a:r>
                        <a:rPr lang="es-MX" sz="800" b="0" i="0" u="none" strike="noStrike"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Trabaja con Nosotros</a:t>
                      </a:r>
                      <a:endParaRPr lang="es-MX" sz="1300" b="0" i="0" u="none" strike="noStrike">
                        <a:effectLst/>
                        <a:latin typeface="Arial" panose="020B0604020202020204" pitchFamily="34" charset="0"/>
                      </a:endParaRPr>
                    </a:p>
                  </a:txBody>
                  <a:tcPr marL="46503" marR="46503" marT="46503" marB="4650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ctr">
                        <a:lnSpc>
                          <a:spcPct val="107000"/>
                        </a:lnSpc>
                        <a:spcBef>
                          <a:spcPts val="0"/>
                        </a:spcBef>
                        <a:spcAft>
                          <a:spcPts val="800"/>
                        </a:spcAft>
                      </a:pPr>
                      <a:r>
                        <a:rPr lang="es-MX" sz="800" b="0" i="0" u="none" strike="noStrike"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Visualizar el área de trabaja laborales</a:t>
                      </a:r>
                      <a:endParaRPr lang="es-MX" sz="1300" b="0" i="0" u="none" strike="noStrike">
                        <a:effectLst/>
                        <a:latin typeface="Arial" panose="020B0604020202020204" pitchFamily="34" charset="0"/>
                      </a:endParaRPr>
                    </a:p>
                  </a:txBody>
                  <a:tcPr marL="46503" marR="46503" marT="46503" marB="4650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t">
                        <a:lnSpc>
                          <a:spcPct val="107000"/>
                        </a:lnSpc>
                        <a:spcBef>
                          <a:spcPts val="0"/>
                        </a:spcBef>
                        <a:spcAft>
                          <a:spcPts val="800"/>
                        </a:spcAft>
                      </a:pPr>
                      <a:r>
                        <a:rPr lang="es-MX" sz="1000" b="1"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Pasó</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t">
                        <a:lnSpc>
                          <a:spcPct val="107000"/>
                        </a:lnSpc>
                        <a:spcBef>
                          <a:spcPts val="0"/>
                        </a:spcBef>
                        <a:spcAft>
                          <a:spcPts val="800"/>
                        </a:spcAft>
                      </a:pPr>
                      <a:r>
                        <a:rPr lang="es-MX" sz="1000" b="1" i="0" u="none" strike="noStrike" kern="100">
                          <a:effectLst/>
                          <a:latin typeface="Calibri" panose="020F0502020204030204" pitchFamily="34" charset="0"/>
                          <a:ea typeface="Calibri" panose="020F0502020204030204" pitchFamily="34" charset="0"/>
                          <a:cs typeface="Times New Roman" panose="02020603050405020304" pitchFamily="18" charset="0"/>
                        </a:rPr>
                        <a:t> </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119350112"/>
                  </a:ext>
                </a:extLst>
              </a:tr>
              <a:tr h="454153">
                <a:tc>
                  <a:txBody>
                    <a:bodyPr/>
                    <a:lstStyle/>
                    <a:p>
                      <a:pPr algn="ctr" fontAlgn="t">
                        <a:lnSpc>
                          <a:spcPct val="107000"/>
                        </a:lnSpc>
                        <a:spcBef>
                          <a:spcPts val="0"/>
                        </a:spcBef>
                        <a:spcAft>
                          <a:spcPts val="800"/>
                        </a:spcAft>
                      </a:pPr>
                      <a:r>
                        <a:rPr lang="es-MX" sz="1000" b="1"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gn="ctr" fontAlgn="ctr">
                        <a:lnSpc>
                          <a:spcPct val="107000"/>
                        </a:lnSpc>
                        <a:spcBef>
                          <a:spcPts val="0"/>
                        </a:spcBef>
                        <a:spcAft>
                          <a:spcPts val="800"/>
                        </a:spcAft>
                      </a:pPr>
                      <a:r>
                        <a:rPr lang="es-MX" sz="800" b="0" i="0" u="none" strike="noStrike"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Ofertas Laborales</a:t>
                      </a:r>
                      <a:endParaRPr lang="es-MX" sz="1300" b="0" i="0" u="none" strike="noStrike">
                        <a:effectLst/>
                        <a:latin typeface="Arial" panose="020B0604020202020204" pitchFamily="34" charset="0"/>
                      </a:endParaRPr>
                    </a:p>
                  </a:txBody>
                  <a:tcPr marL="46503" marR="46503" marT="46503" marB="4650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gn="ctr" fontAlgn="ctr">
                        <a:lnSpc>
                          <a:spcPct val="107000"/>
                        </a:lnSpc>
                        <a:spcBef>
                          <a:spcPts val="0"/>
                        </a:spcBef>
                        <a:spcAft>
                          <a:spcPts val="800"/>
                        </a:spcAft>
                      </a:pPr>
                      <a:r>
                        <a:rPr lang="es-MX" sz="800" b="0" i="0" u="none" strike="noStrike"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Mostrar que ofertas hay en la pagina</a:t>
                      </a:r>
                      <a:endParaRPr lang="es-MX" sz="1300" b="0" i="0" u="none" strike="noStrike">
                        <a:effectLst/>
                        <a:latin typeface="Arial" panose="020B0604020202020204" pitchFamily="34" charset="0"/>
                      </a:endParaRPr>
                    </a:p>
                  </a:txBody>
                  <a:tcPr marL="46503" marR="46503" marT="46503" marB="4650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gn="ctr" fontAlgn="t">
                        <a:lnSpc>
                          <a:spcPct val="107000"/>
                        </a:lnSpc>
                        <a:spcBef>
                          <a:spcPts val="0"/>
                        </a:spcBef>
                        <a:spcAft>
                          <a:spcPts val="800"/>
                        </a:spcAft>
                      </a:pPr>
                      <a:r>
                        <a:rPr lang="es-MX" sz="1000" b="1"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Fallo</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gn="ctr" fontAlgn="t">
                        <a:lnSpc>
                          <a:spcPct val="107000"/>
                        </a:lnSpc>
                        <a:spcBef>
                          <a:spcPts val="0"/>
                        </a:spcBef>
                        <a:spcAft>
                          <a:spcPts val="800"/>
                        </a:spcAft>
                      </a:pPr>
                      <a:r>
                        <a:rPr lang="es-MX" sz="1000" b="1"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Porque cambio el elemento</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extLst>
                  <a:ext uri="{0D108BD9-81ED-4DB2-BD59-A6C34878D82A}">
                    <a16:rowId xmlns:a16="http://schemas.microsoft.com/office/drawing/2014/main" val="3778937186"/>
                  </a:ext>
                </a:extLst>
              </a:tr>
              <a:tr h="695739">
                <a:tc>
                  <a:txBody>
                    <a:bodyPr/>
                    <a:lstStyle/>
                    <a:p>
                      <a:pPr algn="ctr" fontAlgn="t">
                        <a:lnSpc>
                          <a:spcPct val="107000"/>
                        </a:lnSpc>
                        <a:spcBef>
                          <a:spcPts val="0"/>
                        </a:spcBef>
                        <a:spcAft>
                          <a:spcPts val="800"/>
                        </a:spcAft>
                      </a:pPr>
                      <a:r>
                        <a:rPr lang="es-MX" sz="1000" b="1"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gn="ctr" fontAlgn="ctr">
                        <a:lnSpc>
                          <a:spcPct val="107000"/>
                        </a:lnSpc>
                        <a:spcBef>
                          <a:spcPts val="0"/>
                        </a:spcBef>
                        <a:spcAft>
                          <a:spcPts val="800"/>
                        </a:spcAft>
                      </a:pPr>
                      <a:r>
                        <a:rPr lang="es-MX" sz="800" b="0" i="0" u="none" strike="noStrike"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Título del Producto</a:t>
                      </a:r>
                      <a:endParaRPr lang="es-MX" sz="1300" b="0" i="0" u="none" strike="noStrike">
                        <a:effectLst/>
                        <a:latin typeface="Arial" panose="020B0604020202020204" pitchFamily="34" charset="0"/>
                      </a:endParaRPr>
                    </a:p>
                  </a:txBody>
                  <a:tcPr marL="46503" marR="46503" marT="46503" marB="4650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gn="ctr" fontAlgn="ctr">
                        <a:lnSpc>
                          <a:spcPct val="107000"/>
                        </a:lnSpc>
                        <a:spcBef>
                          <a:spcPts val="0"/>
                        </a:spcBef>
                        <a:spcAft>
                          <a:spcPts val="800"/>
                        </a:spcAft>
                      </a:pPr>
                      <a:r>
                        <a:rPr lang="es-MX" sz="800" b="0" i="0" u="none" strike="noStrike"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cuando cliente visualice un producto debe tener un título corto y claro del producto</a:t>
                      </a:r>
                      <a:endParaRPr lang="es-MX" sz="1300" b="0" i="0" u="none" strike="noStrike">
                        <a:effectLst/>
                        <a:latin typeface="Arial" panose="020B0604020202020204" pitchFamily="34" charset="0"/>
                      </a:endParaRPr>
                    </a:p>
                  </a:txBody>
                  <a:tcPr marL="46503" marR="46503" marT="46503" marB="4650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gn="ctr" fontAlgn="t">
                        <a:lnSpc>
                          <a:spcPct val="107000"/>
                        </a:lnSpc>
                        <a:spcBef>
                          <a:spcPts val="0"/>
                        </a:spcBef>
                        <a:spcAft>
                          <a:spcPts val="800"/>
                        </a:spcAft>
                      </a:pPr>
                      <a:r>
                        <a:rPr lang="es-MX" sz="1000" b="1"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Fallo</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gn="ctr" fontAlgn="t">
                        <a:lnSpc>
                          <a:spcPct val="107000"/>
                        </a:lnSpc>
                        <a:spcBef>
                          <a:spcPts val="0"/>
                        </a:spcBef>
                        <a:spcAft>
                          <a:spcPts val="800"/>
                        </a:spcAft>
                      </a:pPr>
                      <a:r>
                        <a:rPr lang="es-MX" sz="1000" b="1"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carácter desconocido</a:t>
                      </a:r>
                      <a:endParaRPr lang="es-MX" sz="1300" b="0" i="0" u="none" strike="noStrike">
                        <a:effectLst/>
                        <a:latin typeface="Arial" panose="020B0604020202020204" pitchFamily="34" charset="0"/>
                      </a:endParaRPr>
                    </a:p>
                    <a:p>
                      <a:pPr algn="ctr" fontAlgn="t">
                        <a:lnSpc>
                          <a:spcPct val="107000"/>
                        </a:lnSpc>
                        <a:spcBef>
                          <a:spcPts val="0"/>
                        </a:spcBef>
                        <a:spcAft>
                          <a:spcPts val="800"/>
                        </a:spcAft>
                      </a:pPr>
                      <a:r>
                        <a:rPr lang="es-MX" sz="1000" b="1"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Ya no se encuentra</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extLst>
                  <a:ext uri="{0D108BD9-81ED-4DB2-BD59-A6C34878D82A}">
                    <a16:rowId xmlns:a16="http://schemas.microsoft.com/office/drawing/2014/main" val="1795278450"/>
                  </a:ext>
                </a:extLst>
              </a:tr>
              <a:tr h="382538">
                <a:tc>
                  <a:txBody>
                    <a:bodyPr/>
                    <a:lstStyle/>
                    <a:p>
                      <a:pPr algn="ctr" fontAlgn="t">
                        <a:lnSpc>
                          <a:spcPct val="107000"/>
                        </a:lnSpc>
                        <a:spcBef>
                          <a:spcPts val="0"/>
                        </a:spcBef>
                        <a:spcAft>
                          <a:spcPts val="800"/>
                        </a:spcAft>
                      </a:pPr>
                      <a:r>
                        <a:rPr lang="es-MX" sz="1000" b="1"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ctr">
                        <a:lnSpc>
                          <a:spcPct val="107000"/>
                        </a:lnSpc>
                        <a:spcBef>
                          <a:spcPts val="0"/>
                        </a:spcBef>
                        <a:spcAft>
                          <a:spcPts val="800"/>
                        </a:spcAft>
                      </a:pPr>
                      <a:r>
                        <a:rPr lang="es-MX" sz="800" b="0" i="0" u="none" strike="noStrike"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verificación de categorías</a:t>
                      </a:r>
                      <a:endParaRPr lang="es-MX" sz="1300" b="0" i="0" u="none" strike="noStrike">
                        <a:effectLst/>
                        <a:latin typeface="Arial" panose="020B0604020202020204" pitchFamily="34" charset="0"/>
                      </a:endParaRPr>
                    </a:p>
                  </a:txBody>
                  <a:tcPr marL="46503" marR="46503" marT="46503" marB="4650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ctr">
                        <a:lnSpc>
                          <a:spcPct val="107000"/>
                        </a:lnSpc>
                        <a:spcBef>
                          <a:spcPts val="0"/>
                        </a:spcBef>
                        <a:spcAft>
                          <a:spcPts val="800"/>
                        </a:spcAft>
                      </a:pPr>
                      <a:r>
                        <a:rPr lang="es-MX" sz="800" b="0" i="0" u="none" strike="noStrike"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Que se muestre un filtro para que al cliente autorice su presupuesto, ubicación y la condición del producto</a:t>
                      </a:r>
                      <a:endParaRPr lang="es-MX" sz="1300" b="0" i="0" u="none" strike="noStrike">
                        <a:effectLst/>
                        <a:latin typeface="Arial" panose="020B0604020202020204" pitchFamily="34" charset="0"/>
                      </a:endParaRPr>
                    </a:p>
                  </a:txBody>
                  <a:tcPr marL="46503" marR="46503" marT="46503" marB="4650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t">
                        <a:lnSpc>
                          <a:spcPct val="107000"/>
                        </a:lnSpc>
                        <a:spcBef>
                          <a:spcPts val="0"/>
                        </a:spcBef>
                        <a:spcAft>
                          <a:spcPts val="800"/>
                        </a:spcAft>
                      </a:pPr>
                      <a:r>
                        <a:rPr lang="es-MX" sz="1000" b="1"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Pasó</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t">
                        <a:lnSpc>
                          <a:spcPct val="107000"/>
                        </a:lnSpc>
                        <a:spcBef>
                          <a:spcPts val="0"/>
                        </a:spcBef>
                        <a:spcAft>
                          <a:spcPts val="800"/>
                        </a:spcAft>
                      </a:pPr>
                      <a:r>
                        <a:rPr lang="es-MX" sz="1000" b="1" i="0" u="none" strike="noStrike" kern="100">
                          <a:effectLst/>
                          <a:latin typeface="Calibri" panose="020F0502020204030204" pitchFamily="34" charset="0"/>
                          <a:ea typeface="Calibri" panose="020F0502020204030204" pitchFamily="34" charset="0"/>
                          <a:cs typeface="Times New Roman" panose="02020603050405020304" pitchFamily="18" charset="0"/>
                        </a:rPr>
                        <a:t> </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1030429779"/>
                  </a:ext>
                </a:extLst>
              </a:tr>
              <a:tr h="382538">
                <a:tc>
                  <a:txBody>
                    <a:bodyPr/>
                    <a:lstStyle/>
                    <a:p>
                      <a:pPr algn="ctr" fontAlgn="t">
                        <a:lnSpc>
                          <a:spcPct val="107000"/>
                        </a:lnSpc>
                        <a:spcBef>
                          <a:spcPts val="0"/>
                        </a:spcBef>
                        <a:spcAft>
                          <a:spcPts val="800"/>
                        </a:spcAft>
                      </a:pPr>
                      <a:r>
                        <a:rPr lang="es-MX" sz="1000" b="1"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ctr">
                        <a:lnSpc>
                          <a:spcPct val="107000"/>
                        </a:lnSpc>
                        <a:spcBef>
                          <a:spcPts val="0"/>
                        </a:spcBef>
                        <a:spcAft>
                          <a:spcPts val="800"/>
                        </a:spcAft>
                      </a:pPr>
                      <a:r>
                        <a:rPr lang="es-MX" sz="800" b="0" i="0" u="none" strike="noStrike"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Mostrar la sección de Liquidaciones</a:t>
                      </a:r>
                      <a:endParaRPr lang="es-MX" sz="1300" b="0" i="0" u="none" strike="noStrike">
                        <a:effectLst/>
                        <a:latin typeface="Arial" panose="020B0604020202020204" pitchFamily="34" charset="0"/>
                      </a:endParaRPr>
                    </a:p>
                  </a:txBody>
                  <a:tcPr marL="46503" marR="46503" marT="46503" marB="4650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ctr">
                        <a:lnSpc>
                          <a:spcPct val="107000"/>
                        </a:lnSpc>
                        <a:spcBef>
                          <a:spcPts val="0"/>
                        </a:spcBef>
                        <a:spcAft>
                          <a:spcPts val="800"/>
                        </a:spcAft>
                      </a:pPr>
                      <a:r>
                        <a:rPr lang="es-MX" sz="800" b="0" i="0" u="none" strike="noStrike"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Mostrar visualmente sección de Liquidaciones</a:t>
                      </a:r>
                      <a:endParaRPr lang="es-MX" sz="1300" b="0" i="0" u="none" strike="noStrike">
                        <a:effectLst/>
                        <a:latin typeface="Arial" panose="020B0604020202020204" pitchFamily="34" charset="0"/>
                      </a:endParaRPr>
                    </a:p>
                  </a:txBody>
                  <a:tcPr marL="46503" marR="46503" marT="46503" marB="4650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t">
                        <a:lnSpc>
                          <a:spcPct val="107000"/>
                        </a:lnSpc>
                        <a:spcBef>
                          <a:spcPts val="0"/>
                        </a:spcBef>
                        <a:spcAft>
                          <a:spcPts val="800"/>
                        </a:spcAft>
                      </a:pPr>
                      <a:r>
                        <a:rPr lang="es-MX" sz="1000" b="1"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Pasó</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t">
                        <a:lnSpc>
                          <a:spcPct val="107000"/>
                        </a:lnSpc>
                        <a:spcBef>
                          <a:spcPts val="0"/>
                        </a:spcBef>
                        <a:spcAft>
                          <a:spcPts val="800"/>
                        </a:spcAft>
                      </a:pPr>
                      <a:r>
                        <a:rPr lang="es-MX" sz="1000" b="1" i="0" u="none" strike="noStrike" kern="100">
                          <a:effectLst/>
                          <a:latin typeface="Calibri" panose="020F0502020204030204" pitchFamily="34" charset="0"/>
                          <a:ea typeface="Calibri" panose="020F0502020204030204" pitchFamily="34" charset="0"/>
                          <a:cs typeface="Times New Roman" panose="02020603050405020304" pitchFamily="18" charset="0"/>
                        </a:rPr>
                        <a:t> </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961251705"/>
                  </a:ext>
                </a:extLst>
              </a:tr>
              <a:tr h="382538">
                <a:tc>
                  <a:txBody>
                    <a:bodyPr/>
                    <a:lstStyle/>
                    <a:p>
                      <a:pPr algn="ctr" fontAlgn="t">
                        <a:lnSpc>
                          <a:spcPct val="107000"/>
                        </a:lnSpc>
                        <a:spcBef>
                          <a:spcPts val="0"/>
                        </a:spcBef>
                        <a:spcAft>
                          <a:spcPts val="800"/>
                        </a:spcAft>
                      </a:pPr>
                      <a:r>
                        <a:rPr lang="es-MX" sz="1000" b="1"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9</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ctr">
                        <a:lnSpc>
                          <a:spcPct val="107000"/>
                        </a:lnSpc>
                        <a:spcBef>
                          <a:spcPts val="0"/>
                        </a:spcBef>
                        <a:spcAft>
                          <a:spcPts val="800"/>
                        </a:spcAft>
                      </a:pPr>
                      <a:r>
                        <a:rPr lang="es-MX" sz="800" b="0" i="0" u="none" strike="noStrike"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Mostrar la sección de Ofertas de Relámpago</a:t>
                      </a:r>
                      <a:endParaRPr lang="es-MX" sz="1300" b="0" i="0" u="none" strike="noStrike">
                        <a:effectLst/>
                        <a:latin typeface="Arial" panose="020B0604020202020204" pitchFamily="34" charset="0"/>
                      </a:endParaRPr>
                    </a:p>
                  </a:txBody>
                  <a:tcPr marL="46503" marR="46503" marT="46503" marB="4650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ctr">
                        <a:lnSpc>
                          <a:spcPct val="107000"/>
                        </a:lnSpc>
                        <a:spcBef>
                          <a:spcPts val="0"/>
                        </a:spcBef>
                        <a:spcAft>
                          <a:spcPts val="800"/>
                        </a:spcAft>
                      </a:pPr>
                      <a:r>
                        <a:rPr lang="es-MX" sz="800" b="0" i="0" u="none" strike="noStrike"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Mostrar visualmente las ofertas de relámpago</a:t>
                      </a:r>
                      <a:endParaRPr lang="es-MX" sz="1300" b="0" i="0" u="none" strike="noStrike">
                        <a:effectLst/>
                        <a:latin typeface="Arial" panose="020B0604020202020204" pitchFamily="34" charset="0"/>
                      </a:endParaRPr>
                    </a:p>
                  </a:txBody>
                  <a:tcPr marL="46503" marR="46503" marT="46503" marB="4650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t">
                        <a:lnSpc>
                          <a:spcPct val="107000"/>
                        </a:lnSpc>
                        <a:spcBef>
                          <a:spcPts val="0"/>
                        </a:spcBef>
                        <a:spcAft>
                          <a:spcPts val="800"/>
                        </a:spcAft>
                      </a:pPr>
                      <a:r>
                        <a:rPr lang="es-MX" sz="1000" b="1"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Pasó</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t">
                        <a:lnSpc>
                          <a:spcPct val="107000"/>
                        </a:lnSpc>
                        <a:spcBef>
                          <a:spcPts val="0"/>
                        </a:spcBef>
                        <a:spcAft>
                          <a:spcPts val="800"/>
                        </a:spcAft>
                      </a:pPr>
                      <a:r>
                        <a:rPr lang="es-MX" sz="1000" b="1" i="0" u="none" strike="noStrike" kern="100">
                          <a:effectLst/>
                          <a:latin typeface="Calibri" panose="020F0502020204030204" pitchFamily="34" charset="0"/>
                          <a:ea typeface="Calibri" panose="020F0502020204030204" pitchFamily="34" charset="0"/>
                          <a:cs typeface="Times New Roman" panose="02020603050405020304" pitchFamily="18" charset="0"/>
                        </a:rPr>
                        <a:t> </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684023414"/>
                  </a:ext>
                </a:extLst>
              </a:tr>
              <a:tr h="382538">
                <a:tc>
                  <a:txBody>
                    <a:bodyPr/>
                    <a:lstStyle/>
                    <a:p>
                      <a:pPr algn="ctr" fontAlgn="t">
                        <a:lnSpc>
                          <a:spcPct val="107000"/>
                        </a:lnSpc>
                        <a:spcBef>
                          <a:spcPts val="0"/>
                        </a:spcBef>
                        <a:spcAft>
                          <a:spcPts val="800"/>
                        </a:spcAft>
                      </a:pPr>
                      <a:r>
                        <a:rPr lang="es-MX" sz="1000" b="1"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ctr">
                        <a:lnSpc>
                          <a:spcPct val="107000"/>
                        </a:lnSpc>
                        <a:spcBef>
                          <a:spcPts val="0"/>
                        </a:spcBef>
                        <a:spcAft>
                          <a:spcPts val="800"/>
                        </a:spcAft>
                      </a:pPr>
                      <a:r>
                        <a:rPr lang="es-MX" sz="800" b="0" i="0" u="none" strike="noStrike"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Muestre claro el total de la compra</a:t>
                      </a:r>
                      <a:endParaRPr lang="es-MX" sz="1300" b="0" i="0" u="none" strike="noStrike">
                        <a:effectLst/>
                        <a:latin typeface="Arial" panose="020B0604020202020204" pitchFamily="34" charset="0"/>
                      </a:endParaRPr>
                    </a:p>
                  </a:txBody>
                  <a:tcPr marL="46503" marR="46503" marT="46503" marB="4650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ctr">
                        <a:lnSpc>
                          <a:spcPct val="107000"/>
                        </a:lnSpc>
                        <a:spcBef>
                          <a:spcPts val="0"/>
                        </a:spcBef>
                        <a:spcAft>
                          <a:spcPts val="800"/>
                        </a:spcAft>
                      </a:pPr>
                      <a:r>
                        <a:rPr lang="es-MX" sz="800" b="0" i="0" u="none" strike="noStrike"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Que le indique el costo de envio y el precio del producto si corresponda</a:t>
                      </a:r>
                      <a:endParaRPr lang="es-MX" sz="1300" b="0" i="0" u="none" strike="noStrike">
                        <a:effectLst/>
                        <a:latin typeface="Arial" panose="020B0604020202020204" pitchFamily="34" charset="0"/>
                      </a:endParaRPr>
                    </a:p>
                  </a:txBody>
                  <a:tcPr marL="46503" marR="46503" marT="46503" marB="4650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t">
                        <a:lnSpc>
                          <a:spcPct val="107000"/>
                        </a:lnSpc>
                        <a:spcBef>
                          <a:spcPts val="0"/>
                        </a:spcBef>
                        <a:spcAft>
                          <a:spcPts val="800"/>
                        </a:spcAft>
                      </a:pPr>
                      <a:r>
                        <a:rPr lang="es-MX" sz="1000" b="1"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Pasó</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t">
                        <a:lnSpc>
                          <a:spcPct val="107000"/>
                        </a:lnSpc>
                        <a:spcBef>
                          <a:spcPts val="0"/>
                        </a:spcBef>
                        <a:spcAft>
                          <a:spcPts val="800"/>
                        </a:spcAft>
                      </a:pPr>
                      <a:r>
                        <a:rPr lang="es-MX" sz="1000" b="1" i="0" u="none" strike="noStrike" kern="100">
                          <a:effectLst/>
                          <a:latin typeface="Calibri" panose="020F0502020204030204" pitchFamily="34" charset="0"/>
                          <a:ea typeface="Calibri" panose="020F0502020204030204" pitchFamily="34" charset="0"/>
                          <a:cs typeface="Times New Roman" panose="02020603050405020304" pitchFamily="18" charset="0"/>
                        </a:rPr>
                        <a:t> </a:t>
                      </a:r>
                      <a:endParaRPr lang="es-MX" sz="1300" b="0" i="0" u="none" strike="noStrike">
                        <a:effectLst/>
                        <a:latin typeface="Arial" panose="020B0604020202020204" pitchFamily="34" charset="0"/>
                      </a:endParaRPr>
                    </a:p>
                  </a:txBody>
                  <a:tcPr marL="46503" marR="46503" marT="46503" marB="4650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768095559"/>
                  </a:ext>
                </a:extLst>
              </a:tr>
            </a:tbl>
          </a:graphicData>
        </a:graphic>
      </p:graphicFrame>
    </p:spTree>
    <p:extLst>
      <p:ext uri="{BB962C8B-B14F-4D97-AF65-F5344CB8AC3E}">
        <p14:creationId xmlns:p14="http://schemas.microsoft.com/office/powerpoint/2010/main" val="3431068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935250F-9475-4A7C-BD20-F3DD2BCA3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1">
            <a:extLst>
              <a:ext uri="{FF2B5EF4-FFF2-40B4-BE49-F238E27FC236}">
                <a16:creationId xmlns:a16="http://schemas.microsoft.com/office/drawing/2014/main" id="{CCE9F723-9A0F-4D08-A318-9BECBA07D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11548531" cy="6214534"/>
          </a:xfrm>
          <a:prstGeom prst="roundRect">
            <a:avLst>
              <a:gd name="adj" fmla="val 8642"/>
            </a:avLst>
          </a:prstGeom>
          <a:solidFill>
            <a:srgbClr val="FFFFFF"/>
          </a:solidFill>
          <a:ln>
            <a:noFill/>
          </a:ln>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C751CDD-D58E-46E4-9537-5DD051D62B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2" name="Tabla 1">
            <a:extLst>
              <a:ext uri="{FF2B5EF4-FFF2-40B4-BE49-F238E27FC236}">
                <a16:creationId xmlns:a16="http://schemas.microsoft.com/office/drawing/2014/main" id="{A92EF617-E7AD-FE34-2D8B-D8A453CA4BD3}"/>
              </a:ext>
            </a:extLst>
          </p:cNvPr>
          <p:cNvGraphicFramePr>
            <a:graphicFrameLocks noGrp="1"/>
          </p:cNvGraphicFramePr>
          <p:nvPr>
            <p:extLst>
              <p:ext uri="{D42A27DB-BD31-4B8C-83A1-F6EECF244321}">
                <p14:modId xmlns:p14="http://schemas.microsoft.com/office/powerpoint/2010/main" val="358200315"/>
              </p:ext>
            </p:extLst>
          </p:nvPr>
        </p:nvGraphicFramePr>
        <p:xfrm>
          <a:off x="1793299" y="965201"/>
          <a:ext cx="8605402" cy="4918076"/>
        </p:xfrm>
        <a:graphic>
          <a:graphicData uri="http://schemas.openxmlformats.org/drawingml/2006/table">
            <a:tbl>
              <a:tblPr/>
              <a:tblGrid>
                <a:gridCol w="1116231">
                  <a:extLst>
                    <a:ext uri="{9D8B030D-6E8A-4147-A177-3AD203B41FA5}">
                      <a16:colId xmlns:a16="http://schemas.microsoft.com/office/drawing/2014/main" val="1405003850"/>
                    </a:ext>
                  </a:extLst>
                </a:gridCol>
                <a:gridCol w="1661442">
                  <a:extLst>
                    <a:ext uri="{9D8B030D-6E8A-4147-A177-3AD203B41FA5}">
                      <a16:colId xmlns:a16="http://schemas.microsoft.com/office/drawing/2014/main" val="3876907453"/>
                    </a:ext>
                  </a:extLst>
                </a:gridCol>
                <a:gridCol w="1978382">
                  <a:extLst>
                    <a:ext uri="{9D8B030D-6E8A-4147-A177-3AD203B41FA5}">
                      <a16:colId xmlns:a16="http://schemas.microsoft.com/office/drawing/2014/main" val="5430162"/>
                    </a:ext>
                  </a:extLst>
                </a:gridCol>
                <a:gridCol w="1990935">
                  <a:extLst>
                    <a:ext uri="{9D8B030D-6E8A-4147-A177-3AD203B41FA5}">
                      <a16:colId xmlns:a16="http://schemas.microsoft.com/office/drawing/2014/main" val="3838530080"/>
                    </a:ext>
                  </a:extLst>
                </a:gridCol>
                <a:gridCol w="1858412">
                  <a:extLst>
                    <a:ext uri="{9D8B030D-6E8A-4147-A177-3AD203B41FA5}">
                      <a16:colId xmlns:a16="http://schemas.microsoft.com/office/drawing/2014/main" val="3431113516"/>
                    </a:ext>
                  </a:extLst>
                </a:gridCol>
              </a:tblGrid>
              <a:tr h="634940">
                <a:tc>
                  <a:txBody>
                    <a:bodyPr/>
                    <a:lstStyle/>
                    <a:p>
                      <a:pPr algn="l" fontAlgn="t">
                        <a:lnSpc>
                          <a:spcPct val="107000"/>
                        </a:lnSpc>
                        <a:spcBef>
                          <a:spcPts val="0"/>
                        </a:spcBef>
                        <a:spcAft>
                          <a:spcPts val="800"/>
                        </a:spcAft>
                      </a:pPr>
                      <a:r>
                        <a:rPr lang="es-MX" sz="2300" b="1" i="0" u="none" strike="noStrike" kern="100">
                          <a:effectLst/>
                          <a:latin typeface="Calibri" panose="020F0502020204030204" pitchFamily="34" charset="0"/>
                          <a:ea typeface="Calibri" panose="020F0502020204030204" pitchFamily="34" charset="0"/>
                          <a:cs typeface="Times New Roman" panose="02020603050405020304" pitchFamily="18" charset="0"/>
                        </a:rPr>
                        <a:t>ID</a:t>
                      </a:r>
                      <a:endParaRPr lang="es-MX" sz="2900" b="0" i="0" u="none" strike="noStrike">
                        <a:effectLst/>
                        <a:latin typeface="Arial" panose="020B0604020202020204" pitchFamily="34" charset="0"/>
                      </a:endParaRPr>
                    </a:p>
                  </a:txBody>
                  <a:tcPr marL="102891" marR="102891" marT="102891" marB="102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s-MX" sz="2300" b="1" i="0" u="none" strike="noStrike" kern="100">
                          <a:effectLst/>
                          <a:latin typeface="Calibri" panose="020F0502020204030204" pitchFamily="34" charset="0"/>
                          <a:ea typeface="Calibri" panose="020F0502020204030204" pitchFamily="34" charset="0"/>
                          <a:cs typeface="Times New Roman" panose="02020603050405020304" pitchFamily="18" charset="0"/>
                        </a:rPr>
                        <a:t>ID CP</a:t>
                      </a:r>
                      <a:endParaRPr lang="es-MX" sz="2900" b="0" i="0" u="none" strike="noStrike">
                        <a:effectLst/>
                        <a:latin typeface="Arial" panose="020B0604020202020204" pitchFamily="34" charset="0"/>
                      </a:endParaRPr>
                    </a:p>
                  </a:txBody>
                  <a:tcPr marL="102891" marR="102891" marT="102891" marB="102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s-MX" sz="2300" b="1" i="0" u="none" strike="noStrike" kern="100">
                          <a:effectLst/>
                          <a:latin typeface="Calibri" panose="020F0502020204030204" pitchFamily="34" charset="0"/>
                          <a:ea typeface="Calibri" panose="020F0502020204030204" pitchFamily="34" charset="0"/>
                          <a:cs typeface="Times New Roman" panose="02020603050405020304" pitchFamily="18" charset="0"/>
                        </a:rPr>
                        <a:t>Título</a:t>
                      </a:r>
                      <a:endParaRPr lang="es-MX" sz="2900" b="0" i="0" u="none" strike="noStrike">
                        <a:effectLst/>
                        <a:latin typeface="Arial" panose="020B0604020202020204" pitchFamily="34" charset="0"/>
                      </a:endParaRPr>
                    </a:p>
                  </a:txBody>
                  <a:tcPr marL="102891" marR="102891" marT="102891" marB="102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s-MX" sz="2300" b="1" i="0" u="none" strike="noStrike" kern="100">
                          <a:effectLst/>
                          <a:latin typeface="Calibri" panose="020F0502020204030204" pitchFamily="34" charset="0"/>
                          <a:ea typeface="Calibri" panose="020F0502020204030204" pitchFamily="34" charset="0"/>
                          <a:cs typeface="Times New Roman" panose="02020603050405020304" pitchFamily="18" charset="0"/>
                        </a:rPr>
                        <a:t>Descripción </a:t>
                      </a:r>
                      <a:endParaRPr lang="es-MX" sz="2900" b="0" i="0" u="none" strike="noStrike">
                        <a:effectLst/>
                        <a:latin typeface="Arial" panose="020B0604020202020204" pitchFamily="34" charset="0"/>
                      </a:endParaRPr>
                    </a:p>
                  </a:txBody>
                  <a:tcPr marL="102891" marR="102891" marT="102891" marB="102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s-MX" sz="2300" b="1" i="0" u="none" strike="noStrike" kern="100">
                          <a:effectLst/>
                          <a:latin typeface="Calibri" panose="020F0502020204030204" pitchFamily="34" charset="0"/>
                          <a:ea typeface="Calibri" panose="020F0502020204030204" pitchFamily="34" charset="0"/>
                          <a:cs typeface="Times New Roman" panose="02020603050405020304" pitchFamily="18" charset="0"/>
                        </a:rPr>
                        <a:t>Estado</a:t>
                      </a:r>
                      <a:endParaRPr lang="es-MX" sz="2900" b="0" i="0" u="none" strike="noStrike">
                        <a:effectLst/>
                        <a:latin typeface="Arial" panose="020B0604020202020204" pitchFamily="34" charset="0"/>
                      </a:endParaRPr>
                    </a:p>
                  </a:txBody>
                  <a:tcPr marL="102891" marR="102891" marT="102891" marB="102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5882832"/>
                  </a:ext>
                </a:extLst>
              </a:tr>
              <a:tr h="1137046">
                <a:tc>
                  <a:txBody>
                    <a:bodyPr/>
                    <a:lstStyle/>
                    <a:p>
                      <a:pPr algn="l" fontAlgn="t">
                        <a:lnSpc>
                          <a:spcPct val="107000"/>
                        </a:lnSpc>
                        <a:spcBef>
                          <a:spcPts val="0"/>
                        </a:spcBef>
                        <a:spcAft>
                          <a:spcPts val="800"/>
                        </a:spcAft>
                      </a:pPr>
                      <a:r>
                        <a:rPr lang="es-MX" sz="2300" b="1"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13</a:t>
                      </a:r>
                      <a:endParaRPr lang="es-MX" sz="2900" b="0" i="0" u="none" strike="noStrike">
                        <a:effectLst/>
                        <a:latin typeface="Arial" panose="020B0604020202020204" pitchFamily="34" charset="0"/>
                      </a:endParaRPr>
                    </a:p>
                  </a:txBody>
                  <a:tcPr marL="102891" marR="102891" marT="102891" marB="102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gn="l" fontAlgn="t">
                        <a:lnSpc>
                          <a:spcPct val="107000"/>
                        </a:lnSpc>
                        <a:spcBef>
                          <a:spcPts val="0"/>
                        </a:spcBef>
                        <a:spcAft>
                          <a:spcPts val="800"/>
                        </a:spcAft>
                      </a:pPr>
                      <a:r>
                        <a:rPr lang="es-MX" sz="2300" b="1"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es-MX" sz="2900" b="0" i="0" u="none" strike="noStrike">
                        <a:effectLst/>
                        <a:latin typeface="Arial" panose="020B0604020202020204" pitchFamily="34" charset="0"/>
                      </a:endParaRPr>
                    </a:p>
                  </a:txBody>
                  <a:tcPr marL="102891" marR="102891" marT="102891" marB="102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gn="l" fontAlgn="ctr">
                        <a:lnSpc>
                          <a:spcPct val="107000"/>
                        </a:lnSpc>
                        <a:spcBef>
                          <a:spcPts val="0"/>
                        </a:spcBef>
                        <a:spcAft>
                          <a:spcPts val="800"/>
                        </a:spcAft>
                      </a:pPr>
                      <a:r>
                        <a:rPr lang="es-MX" sz="1800" b="0" i="0" u="none" strike="noStrike"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Mostrar el filtro de los productos descuento</a:t>
                      </a:r>
                      <a:endParaRPr lang="es-MX" sz="2900" b="0" i="0" u="none" strike="noStrike">
                        <a:effectLst/>
                        <a:latin typeface="Arial" panose="020B0604020202020204" pitchFamily="34" charset="0"/>
                      </a:endParaRPr>
                    </a:p>
                  </a:txBody>
                  <a:tcPr marL="102891" marR="102891" marT="102891" marB="10289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gn="l" fontAlgn="ctr">
                        <a:lnSpc>
                          <a:spcPct val="107000"/>
                        </a:lnSpc>
                        <a:spcBef>
                          <a:spcPts val="0"/>
                        </a:spcBef>
                        <a:spcAft>
                          <a:spcPts val="800"/>
                        </a:spcAft>
                      </a:pPr>
                      <a:r>
                        <a:rPr lang="es-MX" sz="1800" b="0" i="0" u="none" strike="noStrike"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Mostrar los filtros de los productos en pantalla</a:t>
                      </a:r>
                      <a:endParaRPr lang="es-MX" sz="2900" b="0" i="0" u="none" strike="noStrike">
                        <a:effectLst/>
                        <a:latin typeface="Arial" panose="020B0604020202020204" pitchFamily="34" charset="0"/>
                      </a:endParaRPr>
                    </a:p>
                  </a:txBody>
                  <a:tcPr marL="102891" marR="102891" marT="102891" marB="10289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gn="l" fontAlgn="t">
                        <a:lnSpc>
                          <a:spcPct val="107000"/>
                        </a:lnSpc>
                        <a:spcBef>
                          <a:spcPts val="0"/>
                        </a:spcBef>
                        <a:spcAft>
                          <a:spcPts val="800"/>
                        </a:spcAft>
                      </a:pPr>
                      <a:r>
                        <a:rPr lang="es-MX" sz="2300" b="1"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Fallo</a:t>
                      </a:r>
                      <a:endParaRPr lang="es-MX" sz="2900" b="0" i="0" u="none" strike="noStrike">
                        <a:effectLst/>
                        <a:latin typeface="Arial" panose="020B0604020202020204" pitchFamily="34" charset="0"/>
                      </a:endParaRPr>
                    </a:p>
                  </a:txBody>
                  <a:tcPr marL="102891" marR="102891" marT="102891" marB="102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extLst>
                  <a:ext uri="{0D108BD9-81ED-4DB2-BD59-A6C34878D82A}">
                    <a16:rowId xmlns:a16="http://schemas.microsoft.com/office/drawing/2014/main" val="277100043"/>
                  </a:ext>
                </a:extLst>
              </a:tr>
              <a:tr h="1137046">
                <a:tc>
                  <a:txBody>
                    <a:bodyPr/>
                    <a:lstStyle/>
                    <a:p>
                      <a:pPr algn="l" fontAlgn="t">
                        <a:lnSpc>
                          <a:spcPct val="107000"/>
                        </a:lnSpc>
                        <a:spcBef>
                          <a:spcPts val="0"/>
                        </a:spcBef>
                        <a:spcAft>
                          <a:spcPts val="800"/>
                        </a:spcAft>
                      </a:pPr>
                      <a:r>
                        <a:rPr lang="es-MX" sz="2300" b="1"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14</a:t>
                      </a:r>
                      <a:endParaRPr lang="es-MX" sz="2900" b="0" i="0" u="none" strike="noStrike">
                        <a:effectLst/>
                        <a:latin typeface="Arial" panose="020B0604020202020204" pitchFamily="34" charset="0"/>
                      </a:endParaRPr>
                    </a:p>
                  </a:txBody>
                  <a:tcPr marL="102891" marR="102891" marT="102891" marB="102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gn="l" fontAlgn="t">
                        <a:lnSpc>
                          <a:spcPct val="107000"/>
                        </a:lnSpc>
                        <a:spcBef>
                          <a:spcPts val="0"/>
                        </a:spcBef>
                        <a:spcAft>
                          <a:spcPts val="800"/>
                        </a:spcAft>
                      </a:pPr>
                      <a:r>
                        <a:rPr lang="es-MX" sz="2300" b="1"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a:t>
                      </a:r>
                      <a:endParaRPr lang="es-MX" sz="2900" b="0" i="0" u="none" strike="noStrike">
                        <a:effectLst/>
                        <a:latin typeface="Arial" panose="020B0604020202020204" pitchFamily="34" charset="0"/>
                      </a:endParaRPr>
                    </a:p>
                  </a:txBody>
                  <a:tcPr marL="102891" marR="102891" marT="102891" marB="102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gn="l" fontAlgn="ctr">
                        <a:lnSpc>
                          <a:spcPct val="107000"/>
                        </a:lnSpc>
                        <a:spcBef>
                          <a:spcPts val="0"/>
                        </a:spcBef>
                        <a:spcAft>
                          <a:spcPts val="800"/>
                        </a:spcAft>
                      </a:pPr>
                      <a:r>
                        <a:rPr lang="es-MX" sz="1800" b="0" i="0" u="none" strike="noStrike"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Ofertas Laborales</a:t>
                      </a:r>
                      <a:endParaRPr lang="es-MX" sz="2900" b="0" i="0" u="none" strike="noStrike">
                        <a:effectLst/>
                        <a:latin typeface="Arial" panose="020B0604020202020204" pitchFamily="34" charset="0"/>
                      </a:endParaRPr>
                    </a:p>
                  </a:txBody>
                  <a:tcPr marL="102891" marR="102891" marT="102891" marB="10289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gn="l" fontAlgn="ctr">
                        <a:lnSpc>
                          <a:spcPct val="107000"/>
                        </a:lnSpc>
                        <a:spcBef>
                          <a:spcPts val="0"/>
                        </a:spcBef>
                        <a:spcAft>
                          <a:spcPts val="800"/>
                        </a:spcAft>
                      </a:pPr>
                      <a:r>
                        <a:rPr lang="es-MX" sz="1800" b="0" i="0" u="none" strike="noStrike"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Mostrar que ofertas hay en la pagina</a:t>
                      </a:r>
                      <a:endParaRPr lang="es-MX" sz="2900" b="0" i="0" u="none" strike="noStrike">
                        <a:effectLst/>
                        <a:latin typeface="Arial" panose="020B0604020202020204" pitchFamily="34" charset="0"/>
                      </a:endParaRPr>
                    </a:p>
                  </a:txBody>
                  <a:tcPr marL="102891" marR="102891" marT="102891" marB="10289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gn="l" fontAlgn="t">
                        <a:lnSpc>
                          <a:spcPct val="107000"/>
                        </a:lnSpc>
                        <a:spcBef>
                          <a:spcPts val="0"/>
                        </a:spcBef>
                        <a:spcAft>
                          <a:spcPts val="800"/>
                        </a:spcAft>
                      </a:pPr>
                      <a:r>
                        <a:rPr lang="es-MX" sz="2300" b="1"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Fallo</a:t>
                      </a:r>
                      <a:endParaRPr lang="es-MX" sz="2900" b="0" i="0" u="none" strike="noStrike">
                        <a:effectLst/>
                        <a:latin typeface="Arial" panose="020B0604020202020204" pitchFamily="34" charset="0"/>
                      </a:endParaRPr>
                    </a:p>
                  </a:txBody>
                  <a:tcPr marL="102891" marR="102891" marT="102891" marB="102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extLst>
                  <a:ext uri="{0D108BD9-81ED-4DB2-BD59-A6C34878D82A}">
                    <a16:rowId xmlns:a16="http://schemas.microsoft.com/office/drawing/2014/main" val="1153457453"/>
                  </a:ext>
                </a:extLst>
              </a:tr>
              <a:tr h="2009044">
                <a:tc>
                  <a:txBody>
                    <a:bodyPr/>
                    <a:lstStyle/>
                    <a:p>
                      <a:pPr algn="l" fontAlgn="t">
                        <a:lnSpc>
                          <a:spcPct val="107000"/>
                        </a:lnSpc>
                        <a:spcBef>
                          <a:spcPts val="0"/>
                        </a:spcBef>
                        <a:spcAft>
                          <a:spcPts val="800"/>
                        </a:spcAft>
                      </a:pPr>
                      <a:r>
                        <a:rPr lang="es-MX" sz="2300" b="1"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15</a:t>
                      </a:r>
                      <a:endParaRPr lang="es-MX" sz="2900" b="0" i="0" u="none" strike="noStrike">
                        <a:effectLst/>
                        <a:latin typeface="Arial" panose="020B0604020202020204" pitchFamily="34" charset="0"/>
                      </a:endParaRPr>
                    </a:p>
                  </a:txBody>
                  <a:tcPr marL="102891" marR="102891" marT="102891" marB="102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gn="l" fontAlgn="t">
                        <a:lnSpc>
                          <a:spcPct val="107000"/>
                        </a:lnSpc>
                        <a:spcBef>
                          <a:spcPts val="0"/>
                        </a:spcBef>
                        <a:spcAft>
                          <a:spcPts val="800"/>
                        </a:spcAft>
                      </a:pPr>
                      <a:r>
                        <a:rPr lang="es-MX" sz="2300" b="1" i="0" u="none" strike="noStrike"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a:t>
                      </a:r>
                      <a:endParaRPr lang="es-MX" sz="2900" b="0" i="0" u="none" strike="noStrike">
                        <a:effectLst/>
                        <a:latin typeface="Arial" panose="020B0604020202020204" pitchFamily="34" charset="0"/>
                      </a:endParaRPr>
                    </a:p>
                  </a:txBody>
                  <a:tcPr marL="102891" marR="102891" marT="102891" marB="102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gn="l" fontAlgn="ctr">
                        <a:lnSpc>
                          <a:spcPct val="107000"/>
                        </a:lnSpc>
                        <a:spcBef>
                          <a:spcPts val="0"/>
                        </a:spcBef>
                        <a:spcAft>
                          <a:spcPts val="800"/>
                        </a:spcAft>
                      </a:pPr>
                      <a:r>
                        <a:rPr lang="es-MX" sz="1800" b="0" i="0" u="none" strike="noStrike"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Título del Producto</a:t>
                      </a:r>
                      <a:endParaRPr lang="es-MX" sz="2900" b="0" i="0" u="none" strike="noStrike">
                        <a:effectLst/>
                        <a:latin typeface="Arial" panose="020B0604020202020204" pitchFamily="34" charset="0"/>
                      </a:endParaRPr>
                    </a:p>
                  </a:txBody>
                  <a:tcPr marL="102891" marR="102891" marT="102891" marB="10289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gn="l" fontAlgn="ctr">
                        <a:lnSpc>
                          <a:spcPct val="107000"/>
                        </a:lnSpc>
                        <a:spcBef>
                          <a:spcPts val="0"/>
                        </a:spcBef>
                        <a:spcAft>
                          <a:spcPts val="800"/>
                        </a:spcAft>
                      </a:pPr>
                      <a:r>
                        <a:rPr lang="es-MX" sz="1800" b="0" i="0" u="none" strike="noStrike"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cuando cliente visualice un producto debe tener un título corto y claro del producto</a:t>
                      </a:r>
                      <a:endParaRPr lang="es-MX" sz="2900" b="0" i="0" u="none" strike="noStrike">
                        <a:effectLst/>
                        <a:latin typeface="Arial" panose="020B0604020202020204" pitchFamily="34" charset="0"/>
                      </a:endParaRPr>
                    </a:p>
                  </a:txBody>
                  <a:tcPr marL="102891" marR="102891" marT="102891" marB="10289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algn="l" fontAlgn="t">
                        <a:lnSpc>
                          <a:spcPct val="107000"/>
                        </a:lnSpc>
                        <a:spcBef>
                          <a:spcPts val="0"/>
                        </a:spcBef>
                        <a:spcAft>
                          <a:spcPts val="800"/>
                        </a:spcAft>
                      </a:pPr>
                      <a:r>
                        <a:rPr lang="es-MX" sz="2300" b="1" i="0" u="none" strike="noStrike"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Fallo</a:t>
                      </a:r>
                      <a:endParaRPr lang="es-MX" sz="2900" b="0" i="0" u="none" strike="noStrike" dirty="0">
                        <a:effectLst/>
                        <a:latin typeface="Arial" panose="020B0604020202020204" pitchFamily="34" charset="0"/>
                      </a:endParaRPr>
                    </a:p>
                  </a:txBody>
                  <a:tcPr marL="102891" marR="102891" marT="102891" marB="10289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extLst>
                  <a:ext uri="{0D108BD9-81ED-4DB2-BD59-A6C34878D82A}">
                    <a16:rowId xmlns:a16="http://schemas.microsoft.com/office/drawing/2014/main" val="3328976815"/>
                  </a:ext>
                </a:extLst>
              </a:tr>
            </a:tbl>
          </a:graphicData>
        </a:graphic>
      </p:graphicFrame>
      <p:sp>
        <p:nvSpPr>
          <p:cNvPr id="4" name="CuadroTexto 3">
            <a:extLst>
              <a:ext uri="{FF2B5EF4-FFF2-40B4-BE49-F238E27FC236}">
                <a16:creationId xmlns:a16="http://schemas.microsoft.com/office/drawing/2014/main" id="{C68B5B6F-BA29-B988-9D48-9F1130B5EB9F}"/>
              </a:ext>
            </a:extLst>
          </p:cNvPr>
          <p:cNvSpPr txBox="1"/>
          <p:nvPr/>
        </p:nvSpPr>
        <p:spPr>
          <a:xfrm>
            <a:off x="4391017" y="428783"/>
            <a:ext cx="6097554" cy="375552"/>
          </a:xfrm>
          <a:prstGeom prst="rect">
            <a:avLst/>
          </a:prstGeom>
          <a:noFill/>
        </p:spPr>
        <p:txBody>
          <a:bodyPr wrap="square">
            <a:spAutoFit/>
          </a:bodyPr>
          <a:lstStyle/>
          <a:p>
            <a:pPr>
              <a:lnSpc>
                <a:spcPct val="107000"/>
              </a:lnSpc>
              <a:spcBef>
                <a:spcPts val="200"/>
              </a:spcBef>
            </a:pPr>
            <a:r>
              <a:rPr lang="es-MX"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Resumen de bugs encontrados.</a:t>
            </a:r>
          </a:p>
        </p:txBody>
      </p:sp>
    </p:spTree>
    <p:extLst>
      <p:ext uri="{BB962C8B-B14F-4D97-AF65-F5344CB8AC3E}">
        <p14:creationId xmlns:p14="http://schemas.microsoft.com/office/powerpoint/2010/main" val="2657083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13B2A33E-64EE-95BC-877B-4A2269E39903}"/>
              </a:ext>
            </a:extLst>
          </p:cNvPr>
          <p:cNvPicPr>
            <a:picLocks noChangeAspect="1"/>
          </p:cNvPicPr>
          <p:nvPr/>
        </p:nvPicPr>
        <p:blipFill>
          <a:blip r:embed="rId2"/>
          <a:stretch>
            <a:fillRect/>
          </a:stretch>
        </p:blipFill>
        <p:spPr>
          <a:xfrm>
            <a:off x="409228" y="455866"/>
            <a:ext cx="4972744" cy="2400635"/>
          </a:xfrm>
          <a:prstGeom prst="rect">
            <a:avLst/>
          </a:prstGeom>
        </p:spPr>
      </p:pic>
      <p:pic>
        <p:nvPicPr>
          <p:cNvPr id="12" name="Imagen 11">
            <a:extLst>
              <a:ext uri="{FF2B5EF4-FFF2-40B4-BE49-F238E27FC236}">
                <a16:creationId xmlns:a16="http://schemas.microsoft.com/office/drawing/2014/main" id="{7FC35270-0602-37A4-B979-30428F3BE516}"/>
              </a:ext>
            </a:extLst>
          </p:cNvPr>
          <p:cNvPicPr>
            <a:picLocks noChangeAspect="1"/>
          </p:cNvPicPr>
          <p:nvPr/>
        </p:nvPicPr>
        <p:blipFill>
          <a:blip r:embed="rId3"/>
          <a:stretch>
            <a:fillRect/>
          </a:stretch>
        </p:blipFill>
        <p:spPr>
          <a:xfrm>
            <a:off x="409228" y="2953139"/>
            <a:ext cx="4948998" cy="3596952"/>
          </a:xfrm>
          <a:prstGeom prst="rect">
            <a:avLst/>
          </a:prstGeom>
        </p:spPr>
      </p:pic>
      <p:pic>
        <p:nvPicPr>
          <p:cNvPr id="14" name="Imagen 13">
            <a:extLst>
              <a:ext uri="{FF2B5EF4-FFF2-40B4-BE49-F238E27FC236}">
                <a16:creationId xmlns:a16="http://schemas.microsoft.com/office/drawing/2014/main" id="{5C0B21EE-5164-11CD-E892-B07FAE2070E4}"/>
              </a:ext>
            </a:extLst>
          </p:cNvPr>
          <p:cNvPicPr>
            <a:picLocks noChangeAspect="1"/>
          </p:cNvPicPr>
          <p:nvPr/>
        </p:nvPicPr>
        <p:blipFill>
          <a:blip r:embed="rId4"/>
          <a:stretch>
            <a:fillRect/>
          </a:stretch>
        </p:blipFill>
        <p:spPr>
          <a:xfrm>
            <a:off x="6933189" y="894077"/>
            <a:ext cx="4725059" cy="1962424"/>
          </a:xfrm>
          <a:prstGeom prst="rect">
            <a:avLst/>
          </a:prstGeom>
        </p:spPr>
      </p:pic>
      <p:pic>
        <p:nvPicPr>
          <p:cNvPr id="16" name="Imagen 15">
            <a:extLst>
              <a:ext uri="{FF2B5EF4-FFF2-40B4-BE49-F238E27FC236}">
                <a16:creationId xmlns:a16="http://schemas.microsoft.com/office/drawing/2014/main" id="{A49834C0-36FA-391C-2915-54E706705EE1}"/>
              </a:ext>
            </a:extLst>
          </p:cNvPr>
          <p:cNvPicPr>
            <a:picLocks noChangeAspect="1"/>
          </p:cNvPicPr>
          <p:nvPr/>
        </p:nvPicPr>
        <p:blipFill>
          <a:blip r:embed="rId5"/>
          <a:stretch>
            <a:fillRect/>
          </a:stretch>
        </p:blipFill>
        <p:spPr>
          <a:xfrm>
            <a:off x="6399532" y="3027724"/>
            <a:ext cx="5383240" cy="3522367"/>
          </a:xfrm>
          <a:prstGeom prst="rect">
            <a:avLst/>
          </a:prstGeom>
        </p:spPr>
      </p:pic>
    </p:spTree>
    <p:extLst>
      <p:ext uri="{BB962C8B-B14F-4D97-AF65-F5344CB8AC3E}">
        <p14:creationId xmlns:p14="http://schemas.microsoft.com/office/powerpoint/2010/main" val="3520795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AC5F4AD-ECCC-53BA-361A-79361204A33A}"/>
              </a:ext>
            </a:extLst>
          </p:cNvPr>
          <p:cNvSpPr txBox="1"/>
          <p:nvPr/>
        </p:nvSpPr>
        <p:spPr>
          <a:xfrm>
            <a:off x="1211588" y="1134953"/>
            <a:ext cx="10222606" cy="4439677"/>
          </a:xfrm>
          <a:prstGeom prst="rect">
            <a:avLst/>
          </a:prstGeom>
          <a:noFill/>
        </p:spPr>
        <p:txBody>
          <a:bodyPr wrap="square">
            <a:spAutoFit/>
          </a:bodyPr>
          <a:lstStyle/>
          <a:p>
            <a:pPr>
              <a:lnSpc>
                <a:spcPct val="107000"/>
              </a:lnSpc>
              <a:spcBef>
                <a:spcPts val="1200"/>
              </a:spcBef>
            </a:pPr>
            <a:r>
              <a:rPr lang="es-MX" sz="24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Conclusión</a:t>
            </a:r>
          </a:p>
          <a:p>
            <a:pPr>
              <a:lnSpc>
                <a:spcPct val="107000"/>
              </a:lnSpc>
              <a:spcAft>
                <a:spcPts val="800"/>
              </a:spcAft>
            </a:pPr>
            <a:r>
              <a:rPr lang="es-MX" sz="20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kern="100" dirty="0">
                <a:effectLst/>
                <a:latin typeface="Times New Roman" panose="02020603050405020304" pitchFamily="18" charset="0"/>
                <a:ea typeface="Calibri" panose="020F0502020204030204" pitchFamily="34" charset="0"/>
                <a:cs typeface="Times New Roman" panose="02020603050405020304" pitchFamily="18" charset="0"/>
              </a:rPr>
              <a:t>Las pruebas no funcionales realizadas en el entorno de testing de Mercado Libre han proporcionado información valiosa sobre el rendimiento, seguridad y usabilidad de la plataforma. Se han identificado áreas de mejora y se han tomado medidas para abordar las cuestiones identificadas. En general, la plataforma se considera adecuada para su lanzamiento, pero se recomienda un monitoreo continuo y actualizaciones regulares para garantizar su óptimo rendimiento y seguridad.</a:t>
            </a:r>
          </a:p>
          <a:p>
            <a:pPr algn="just">
              <a:lnSpc>
                <a:spcPct val="107000"/>
              </a:lnSpc>
              <a:spcAft>
                <a:spcPts val="800"/>
              </a:spcAft>
            </a:pP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kern="100" dirty="0">
                <a:effectLst/>
                <a:latin typeface="Times New Roman" panose="02020603050405020304" pitchFamily="18" charset="0"/>
                <a:ea typeface="Calibri" panose="020F0502020204030204" pitchFamily="34" charset="0"/>
                <a:cs typeface="Times New Roman" panose="02020603050405020304" pitchFamily="18" charset="0"/>
              </a:rPr>
              <a:t>Recomendaciones:</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kern="100" dirty="0">
                <a:effectLst/>
                <a:latin typeface="Times New Roman" panose="02020603050405020304" pitchFamily="18" charset="0"/>
                <a:ea typeface="Calibri" panose="020F0502020204030204" pitchFamily="34" charset="0"/>
                <a:cs typeface="Times New Roman" panose="02020603050405020304" pitchFamily="18" charset="0"/>
              </a:rPr>
              <a:t>Se sugiere llevar a cabo pruebas no funcionales periódicas en el entorno de producción para garantizar la continuidad del rendimiento, la seguridad y la usabilidad. Además, se recomienda seguir mejorando la accesibilidad y recopilar comentarios de los usuarios de manera regular para mantener y mejorar la experiencia del usuario.</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9016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2" name="Título 1">
            <a:extLst>
              <a:ext uri="{FF2B5EF4-FFF2-40B4-BE49-F238E27FC236}">
                <a16:creationId xmlns:a16="http://schemas.microsoft.com/office/drawing/2014/main" id="{7A4919D0-F177-4BBA-9A0B-DBA69E2ED764}"/>
              </a:ext>
            </a:extLst>
          </p:cNvPr>
          <p:cNvSpPr>
            <a:spLocks noGrp="1"/>
          </p:cNvSpPr>
          <p:nvPr>
            <p:ph type="title"/>
          </p:nvPr>
        </p:nvSpPr>
        <p:spPr>
          <a:xfrm>
            <a:off x="859228" y="2753961"/>
            <a:ext cx="2732249" cy="675039"/>
          </a:xfrm>
        </p:spPr>
        <p:txBody>
          <a:bodyPr vert="horz" lIns="91440" tIns="45720" rIns="91440" bIns="45720" rtlCol="0" anchor="b">
            <a:normAutofit/>
          </a:bodyPr>
          <a:lstStyle/>
          <a:p>
            <a:pPr algn="r"/>
            <a:r>
              <a:rPr lang="en-US" sz="4000" dirty="0">
                <a:solidFill>
                  <a:schemeClr val="bg1"/>
                </a:solidFill>
              </a:rPr>
              <a:t>INDICE</a:t>
            </a:r>
          </a:p>
        </p:txBody>
      </p:sp>
      <p:sp>
        <p:nvSpPr>
          <p:cNvPr id="6" name="Rectangle 1">
            <a:extLst>
              <a:ext uri="{FF2B5EF4-FFF2-40B4-BE49-F238E27FC236}">
                <a16:creationId xmlns:a16="http://schemas.microsoft.com/office/drawing/2014/main" id="{92CE55BE-372D-6E47-B2DA-342D6471EBF3}"/>
              </a:ext>
            </a:extLst>
          </p:cNvPr>
          <p:cNvSpPr>
            <a:spLocks noChangeArrowheads="1"/>
          </p:cNvSpPr>
          <p:nvPr/>
        </p:nvSpPr>
        <p:spPr bwMode="auto">
          <a:xfrm>
            <a:off x="4979078" y="960814"/>
            <a:ext cx="6247722" cy="483038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tabLst>
                <a:tab pos="5605463" algn="r"/>
              </a:tabLst>
              <a:defRPr>
                <a:solidFill>
                  <a:schemeClr val="tx1"/>
                </a:solidFill>
                <a:latin typeface="Arial" panose="020B0604020202020204" pitchFamily="34" charset="0"/>
              </a:defRPr>
            </a:lvl1pPr>
            <a:lvl2pPr eaLnBrk="0" fontAlgn="base" hangingPunct="0">
              <a:spcBef>
                <a:spcPct val="0"/>
              </a:spcBef>
              <a:spcAft>
                <a:spcPct val="0"/>
              </a:spcAft>
              <a:tabLst>
                <a:tab pos="5605463" algn="r"/>
              </a:tabLst>
              <a:defRPr>
                <a:solidFill>
                  <a:schemeClr val="tx1"/>
                </a:solidFill>
                <a:latin typeface="Arial" panose="020B0604020202020204" pitchFamily="34" charset="0"/>
              </a:defRPr>
            </a:lvl2pPr>
            <a:lvl3pPr eaLnBrk="0" fontAlgn="base" hangingPunct="0">
              <a:spcBef>
                <a:spcPct val="0"/>
              </a:spcBef>
              <a:spcAft>
                <a:spcPct val="0"/>
              </a:spcAft>
              <a:tabLst>
                <a:tab pos="5605463" algn="r"/>
              </a:tabLst>
              <a:defRPr>
                <a:solidFill>
                  <a:schemeClr val="tx1"/>
                </a:solidFill>
                <a:latin typeface="Arial" panose="020B0604020202020204" pitchFamily="34" charset="0"/>
              </a:defRPr>
            </a:lvl3pPr>
            <a:lvl4pPr eaLnBrk="0" fontAlgn="base" hangingPunct="0">
              <a:spcBef>
                <a:spcPct val="0"/>
              </a:spcBef>
              <a:spcAft>
                <a:spcPct val="0"/>
              </a:spcAft>
              <a:tabLst>
                <a:tab pos="5605463" algn="r"/>
              </a:tabLst>
              <a:defRPr>
                <a:solidFill>
                  <a:schemeClr val="tx1"/>
                </a:solidFill>
                <a:latin typeface="Arial" panose="020B0604020202020204" pitchFamily="34" charset="0"/>
              </a:defRPr>
            </a:lvl4pPr>
            <a:lvl5pPr eaLnBrk="0" fontAlgn="base" hangingPunct="0">
              <a:spcBef>
                <a:spcPct val="0"/>
              </a:spcBef>
              <a:spcAft>
                <a:spcPct val="0"/>
              </a:spcAft>
              <a:tabLst>
                <a:tab pos="5605463" algn="r"/>
              </a:tabLst>
              <a:defRPr>
                <a:solidFill>
                  <a:schemeClr val="tx1"/>
                </a:solidFill>
                <a:latin typeface="Arial" panose="020B0604020202020204" pitchFamily="34" charset="0"/>
              </a:defRPr>
            </a:lvl5pPr>
            <a:lvl6pPr eaLnBrk="0" fontAlgn="base" hangingPunct="0">
              <a:spcBef>
                <a:spcPct val="0"/>
              </a:spcBef>
              <a:spcAft>
                <a:spcPct val="0"/>
              </a:spcAft>
              <a:tabLst>
                <a:tab pos="5605463" algn="r"/>
              </a:tabLst>
              <a:defRPr>
                <a:solidFill>
                  <a:schemeClr val="tx1"/>
                </a:solidFill>
                <a:latin typeface="Arial" panose="020B0604020202020204" pitchFamily="34" charset="0"/>
              </a:defRPr>
            </a:lvl6pPr>
            <a:lvl7pPr eaLnBrk="0" fontAlgn="base" hangingPunct="0">
              <a:spcBef>
                <a:spcPct val="0"/>
              </a:spcBef>
              <a:spcAft>
                <a:spcPct val="0"/>
              </a:spcAft>
              <a:tabLst>
                <a:tab pos="5605463" algn="r"/>
              </a:tabLst>
              <a:defRPr>
                <a:solidFill>
                  <a:schemeClr val="tx1"/>
                </a:solidFill>
                <a:latin typeface="Arial" panose="020B0604020202020204" pitchFamily="34" charset="0"/>
              </a:defRPr>
            </a:lvl7pPr>
            <a:lvl8pPr eaLnBrk="0" fontAlgn="base" hangingPunct="0">
              <a:spcBef>
                <a:spcPct val="0"/>
              </a:spcBef>
              <a:spcAft>
                <a:spcPct val="0"/>
              </a:spcAft>
              <a:tabLst>
                <a:tab pos="5605463" algn="r"/>
              </a:tabLst>
              <a:defRPr>
                <a:solidFill>
                  <a:schemeClr val="tx1"/>
                </a:solidFill>
                <a:latin typeface="Arial" panose="020B0604020202020204" pitchFamily="34" charset="0"/>
              </a:defRPr>
            </a:lvl8pPr>
            <a:lvl9pPr eaLnBrk="0" fontAlgn="base" hangingPunct="0">
              <a:spcBef>
                <a:spcPct val="0"/>
              </a:spcBef>
              <a:spcAft>
                <a:spcPct val="0"/>
              </a:spcAft>
              <a:tabLst>
                <a:tab pos="5605463" algn="r"/>
              </a:tabLst>
              <a:defRPr>
                <a:solidFill>
                  <a:schemeClr val="tx1"/>
                </a:solidFill>
                <a:latin typeface="Arial" panose="020B0604020202020204" pitchFamily="34" charset="0"/>
              </a:defRPr>
            </a:lvl9pPr>
          </a:lstStyle>
          <a:p>
            <a:pPr marL="0" marR="0" lvl="0" indent="-228600" defTabSz="914400" eaLnBrk="1" fontAlgn="base" hangingPunct="1">
              <a:lnSpc>
                <a:spcPct val="120000"/>
              </a:lnSpc>
              <a:spcBef>
                <a:spcPct val="0"/>
              </a:spcBef>
              <a:spcAft>
                <a:spcPts val="600"/>
              </a:spcAft>
              <a:buClr>
                <a:schemeClr val="tx1"/>
              </a:buClr>
              <a:buSzTx/>
              <a:buFont typeface="Arial" panose="020B0604020202020204" pitchFamily="34" charset="0"/>
              <a:buChar char="•"/>
              <a:tabLst>
                <a:tab pos="5605463" algn="r"/>
              </a:tabLst>
            </a:pPr>
            <a:r>
              <a:rPr lang="en-US" altLang="es-MX" cap="all" spc="300" dirty="0">
                <a:latin typeface="+mn-lt"/>
              </a:rPr>
              <a:t>Plan de Pruebas.</a:t>
            </a:r>
          </a:p>
          <a:p>
            <a:pPr marL="0" marR="0" lvl="0" indent="-228600" defTabSz="914400" eaLnBrk="1" fontAlgn="base" hangingPunct="1">
              <a:lnSpc>
                <a:spcPct val="120000"/>
              </a:lnSpc>
              <a:spcBef>
                <a:spcPct val="0"/>
              </a:spcBef>
              <a:spcAft>
                <a:spcPts val="600"/>
              </a:spcAft>
              <a:buClr>
                <a:schemeClr val="tx1"/>
              </a:buClr>
              <a:buSzTx/>
              <a:buFont typeface="Arial" panose="020B0604020202020204" pitchFamily="34" charset="0"/>
              <a:buChar char="•"/>
              <a:tabLst>
                <a:tab pos="5605463" algn="r"/>
              </a:tabLst>
            </a:pPr>
            <a:r>
              <a:rPr lang="en-US" altLang="es-MX" cap="all" spc="300" dirty="0">
                <a:latin typeface="+mn-lt"/>
              </a:rPr>
              <a:t>Informe de pruebas no funcionales.</a:t>
            </a:r>
          </a:p>
          <a:p>
            <a:pPr marL="0" marR="0" lvl="0" indent="-228600" defTabSz="914400" eaLnBrk="1" fontAlgn="base" hangingPunct="1">
              <a:lnSpc>
                <a:spcPct val="120000"/>
              </a:lnSpc>
              <a:spcBef>
                <a:spcPct val="0"/>
              </a:spcBef>
              <a:spcAft>
                <a:spcPts val="600"/>
              </a:spcAft>
              <a:buClr>
                <a:schemeClr val="tx1"/>
              </a:buClr>
              <a:buSzTx/>
              <a:buFont typeface="Arial" panose="020B0604020202020204" pitchFamily="34" charset="0"/>
              <a:buChar char="•"/>
              <a:tabLst>
                <a:tab pos="5605463" algn="r"/>
              </a:tabLst>
            </a:pPr>
            <a:r>
              <a:rPr lang="en-US" altLang="es-MX" cap="all" spc="300" dirty="0">
                <a:latin typeface="+mn-lt"/>
              </a:rPr>
              <a:t>INFORME DE RESULTADO FINAL.</a:t>
            </a:r>
          </a:p>
          <a:p>
            <a:pPr marL="0" marR="0" lvl="0" indent="-228600" defTabSz="914400" eaLnBrk="1" fontAlgn="base" hangingPunct="1">
              <a:lnSpc>
                <a:spcPct val="120000"/>
              </a:lnSpc>
              <a:spcBef>
                <a:spcPct val="0"/>
              </a:spcBef>
              <a:spcAft>
                <a:spcPts val="600"/>
              </a:spcAft>
              <a:buClr>
                <a:schemeClr val="tx1"/>
              </a:buClr>
              <a:buSzTx/>
              <a:buFont typeface="Arial" panose="020B0604020202020204" pitchFamily="34" charset="0"/>
              <a:buChar char="•"/>
              <a:tabLst>
                <a:tab pos="5605463" algn="r"/>
              </a:tabLst>
            </a:pPr>
            <a:r>
              <a:rPr lang="en-US" altLang="es-MX" cap="all" spc="300" dirty="0">
                <a:latin typeface="+mn-lt"/>
              </a:rPr>
              <a:t>Resumen de Pruebas Funcionales:</a:t>
            </a:r>
          </a:p>
          <a:p>
            <a:pPr marL="0" marR="0" lvl="0" indent="-228600" defTabSz="914400" eaLnBrk="1" fontAlgn="base" hangingPunct="1">
              <a:lnSpc>
                <a:spcPct val="120000"/>
              </a:lnSpc>
              <a:spcBef>
                <a:spcPct val="0"/>
              </a:spcBef>
              <a:spcAft>
                <a:spcPts val="600"/>
              </a:spcAft>
              <a:buClr>
                <a:schemeClr val="tx1"/>
              </a:buClr>
              <a:buSzTx/>
              <a:buFont typeface="Arial" panose="020B0604020202020204" pitchFamily="34" charset="0"/>
              <a:buChar char="•"/>
              <a:tabLst>
                <a:tab pos="5605463" algn="r"/>
              </a:tabLst>
            </a:pPr>
            <a:r>
              <a:rPr lang="en-US" altLang="es-MX" cap="all" spc="300" dirty="0">
                <a:latin typeface="+mn-lt"/>
              </a:rPr>
              <a:t>Resumen de pruebas automatizadas:</a:t>
            </a:r>
          </a:p>
          <a:p>
            <a:pPr marL="0" marR="0" lvl="0" indent="-228600" defTabSz="914400" eaLnBrk="1" fontAlgn="base" hangingPunct="1">
              <a:lnSpc>
                <a:spcPct val="120000"/>
              </a:lnSpc>
              <a:spcBef>
                <a:spcPct val="0"/>
              </a:spcBef>
              <a:spcAft>
                <a:spcPts val="600"/>
              </a:spcAft>
              <a:buClr>
                <a:schemeClr val="tx1"/>
              </a:buClr>
              <a:buSzTx/>
              <a:buFont typeface="Arial" panose="020B0604020202020204" pitchFamily="34" charset="0"/>
              <a:buChar char="•"/>
              <a:tabLst>
                <a:tab pos="5605463" algn="r"/>
              </a:tabLst>
            </a:pPr>
            <a:r>
              <a:rPr lang="en-US" altLang="es-MX" cap="all" spc="300" dirty="0">
                <a:latin typeface="+mn-lt"/>
              </a:rPr>
              <a:t>Resumen de bugs encontrados.</a:t>
            </a:r>
          </a:p>
          <a:p>
            <a:pPr marL="0" marR="0" lvl="0" indent="-228600" defTabSz="914400" eaLnBrk="1" fontAlgn="base" hangingPunct="1">
              <a:lnSpc>
                <a:spcPct val="120000"/>
              </a:lnSpc>
              <a:spcBef>
                <a:spcPct val="0"/>
              </a:spcBef>
              <a:spcAft>
                <a:spcPts val="600"/>
              </a:spcAft>
              <a:buClr>
                <a:schemeClr val="tx1"/>
              </a:buClr>
              <a:buSzTx/>
              <a:buFont typeface="Arial" panose="020B0604020202020204" pitchFamily="34" charset="0"/>
              <a:buChar char="•"/>
              <a:tabLst>
                <a:tab pos="5605463" algn="r"/>
              </a:tabLst>
            </a:pPr>
            <a:r>
              <a:rPr lang="en-US" altLang="es-MX" cap="all" spc="300" dirty="0">
                <a:latin typeface="+mn-lt"/>
              </a:rPr>
              <a:t>Métricas</a:t>
            </a:r>
          </a:p>
          <a:p>
            <a:pPr marL="0" marR="0" lvl="0" indent="-228600" defTabSz="914400" eaLnBrk="1" fontAlgn="base" hangingPunct="1">
              <a:lnSpc>
                <a:spcPct val="120000"/>
              </a:lnSpc>
              <a:spcBef>
                <a:spcPct val="0"/>
              </a:spcBef>
              <a:spcAft>
                <a:spcPts val="600"/>
              </a:spcAft>
              <a:buClr>
                <a:schemeClr val="tx1"/>
              </a:buClr>
              <a:buSzTx/>
              <a:buFont typeface="Arial" panose="020B0604020202020204" pitchFamily="34" charset="0"/>
              <a:buChar char="•"/>
              <a:tabLst>
                <a:tab pos="5605463" algn="r"/>
              </a:tabLst>
            </a:pPr>
            <a:r>
              <a:rPr lang="en-US" altLang="es-MX" cap="all" spc="300" dirty="0">
                <a:latin typeface="+mn-lt"/>
              </a:rPr>
              <a:t>Porcentaje de pruebas funcionales que pasaron.</a:t>
            </a:r>
          </a:p>
          <a:p>
            <a:pPr marL="0" marR="0" lvl="0" indent="-228600" defTabSz="914400" eaLnBrk="1" fontAlgn="base" hangingPunct="1">
              <a:lnSpc>
                <a:spcPct val="120000"/>
              </a:lnSpc>
              <a:spcBef>
                <a:spcPct val="0"/>
              </a:spcBef>
              <a:spcAft>
                <a:spcPts val="600"/>
              </a:spcAft>
              <a:buClr>
                <a:schemeClr val="tx1"/>
              </a:buClr>
              <a:buSzTx/>
              <a:buFont typeface="Arial" panose="020B0604020202020204" pitchFamily="34" charset="0"/>
              <a:buChar char="•"/>
              <a:tabLst>
                <a:tab pos="5605463" algn="r"/>
              </a:tabLst>
            </a:pPr>
            <a:r>
              <a:rPr lang="en-US" altLang="es-MX" cap="all" spc="300" dirty="0">
                <a:latin typeface="+mn-lt"/>
              </a:rPr>
              <a:t>Porcentajes de pruebas automatizadas que pasaron.</a:t>
            </a:r>
          </a:p>
          <a:p>
            <a:pPr marL="0" marR="0" lvl="0" indent="-228600" defTabSz="914400" eaLnBrk="1" fontAlgn="base" hangingPunct="1">
              <a:lnSpc>
                <a:spcPct val="120000"/>
              </a:lnSpc>
              <a:spcBef>
                <a:spcPct val="0"/>
              </a:spcBef>
              <a:spcAft>
                <a:spcPts val="600"/>
              </a:spcAft>
              <a:buClr>
                <a:schemeClr val="tx1"/>
              </a:buClr>
              <a:buSzTx/>
              <a:buFont typeface="Arial" panose="020B0604020202020204" pitchFamily="34" charset="0"/>
              <a:buChar char="•"/>
              <a:tabLst>
                <a:tab pos="5605463" algn="r"/>
              </a:tabLst>
            </a:pPr>
            <a:r>
              <a:rPr lang="en-US" altLang="es-MX" cap="all" spc="300" dirty="0">
                <a:latin typeface="+mn-lt"/>
              </a:rPr>
              <a:t>Conclusión</a:t>
            </a:r>
          </a:p>
        </p:txBody>
      </p:sp>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6EC3D03-D3C5-0BA2-7D55-A90FEBBF1312}"/>
              </a:ext>
            </a:extLst>
          </p:cNvPr>
          <p:cNvSpPr txBox="1"/>
          <p:nvPr/>
        </p:nvSpPr>
        <p:spPr>
          <a:xfrm>
            <a:off x="915111" y="1689584"/>
            <a:ext cx="10361777" cy="3092450"/>
          </a:xfrm>
          <a:prstGeom prst="rect">
            <a:avLst/>
          </a:prstGeom>
          <a:noFill/>
        </p:spPr>
        <p:txBody>
          <a:bodyPr wrap="square">
            <a:spAutoFit/>
          </a:bodyPr>
          <a:lstStyle/>
          <a:p>
            <a:pPr algn="just">
              <a:lnSpc>
                <a:spcPct val="107000"/>
              </a:lnSpc>
              <a:spcAft>
                <a:spcPts val="800"/>
              </a:spcAft>
            </a:pPr>
            <a:r>
              <a:rPr lang="es-MX"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Objetivo de las pruebas:</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Evaluar a la página de “Mercado Libre” para estas pruebas se enfocan en verificar que todas las funcionalidades y características de la página funcionan correctamente. Se pueden probar botones, rueda de desplazamiento, sensor, conexiones inalámbricas (si aplica), entre otras funcionalidades.</a:t>
            </a:r>
          </a:p>
          <a:p>
            <a:pPr algn="just">
              <a:lnSpc>
                <a:spcPct val="107000"/>
              </a:lnSpc>
              <a:spcAft>
                <a:spcPts val="800"/>
              </a:spcAft>
            </a:pP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Alcance:</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kern="0" dirty="0">
                <a:effectLst/>
                <a:latin typeface="Times New Roman" panose="02020603050405020304" pitchFamily="18" charset="0"/>
                <a:ea typeface="Times New Roman" panose="02020603050405020304" pitchFamily="18" charset="0"/>
                <a:cs typeface="Times New Roman" panose="02020603050405020304" pitchFamily="18" charset="0"/>
              </a:rPr>
              <a:t>Tener la mayor parte porcentaje aprobadas en las pruebas realizadas en la historia de usuarios y reportar los bugs que se puedan encontrar y apoyarnos con las herramientas </a:t>
            </a:r>
            <a:r>
              <a:rPr lang="es-MX" sz="1600" kern="100" dirty="0">
                <a:effectLst/>
                <a:latin typeface="Calibri" panose="020F0502020204030204" pitchFamily="34" charset="0"/>
                <a:ea typeface="Calibri" panose="020F0502020204030204" pitchFamily="34" charset="0"/>
                <a:cs typeface="Times New Roman" panose="02020603050405020304" pitchFamily="18" charset="0"/>
              </a:rPr>
              <a:t>"</a:t>
            </a:r>
            <a:r>
              <a:rPr lang="es-MX" sz="16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Lighthouse</a:t>
            </a:r>
            <a:r>
              <a:rPr lang="es-MX" sz="1600" kern="100" dirty="0">
                <a:effectLst/>
                <a:latin typeface="Calibri" panose="020F0502020204030204" pitchFamily="34" charset="0"/>
                <a:ea typeface="Calibri" panose="020F0502020204030204" pitchFamily="34" charset="0"/>
                <a:cs typeface="Times New Roman" panose="02020603050405020304" pitchFamily="18" charset="0"/>
              </a:rPr>
              <a:t>" y “</a:t>
            </a:r>
            <a:r>
              <a:rPr lang="es-MX" sz="16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drlinkcheck</a:t>
            </a:r>
            <a:r>
              <a:rPr lang="es-MX" sz="1600" kern="100" dirty="0">
                <a:effectLst/>
                <a:latin typeface="Calibri" panose="020F0502020204030204" pitchFamily="34" charset="0"/>
                <a:ea typeface="Calibri" panose="020F0502020204030204" pitchFamily="34" charset="0"/>
                <a:cs typeface="Times New Roman" panose="02020603050405020304" pitchFamily="18" charset="0"/>
              </a:rPr>
              <a:t>” y el total de las pruebas son 30 y se va a dividir 20 pruebas aprobadas, 10 y las pruebas no funcionales </a:t>
            </a:r>
          </a:p>
        </p:txBody>
      </p:sp>
    </p:spTree>
    <p:extLst>
      <p:ext uri="{BB962C8B-B14F-4D97-AF65-F5344CB8AC3E}">
        <p14:creationId xmlns:p14="http://schemas.microsoft.com/office/powerpoint/2010/main" val="1378255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947A858-5A47-F7EF-A69E-28637715EAE1}"/>
              </a:ext>
            </a:extLst>
          </p:cNvPr>
          <p:cNvSpPr txBox="1"/>
          <p:nvPr/>
        </p:nvSpPr>
        <p:spPr>
          <a:xfrm>
            <a:off x="3018971" y="4147604"/>
            <a:ext cx="7590972" cy="2384948"/>
          </a:xfrm>
          <a:prstGeom prst="rect">
            <a:avLst/>
          </a:prstGeom>
          <a:noFill/>
        </p:spPr>
        <p:txBody>
          <a:bodyPr wrap="square">
            <a:spAutoFit/>
          </a:bodyPr>
          <a:lstStyle/>
          <a:p>
            <a:pPr>
              <a:lnSpc>
                <a:spcPct val="107000"/>
              </a:lnSpc>
              <a:spcBef>
                <a:spcPts val="1200"/>
              </a:spcBef>
              <a:spcAft>
                <a:spcPts val="1200"/>
              </a:spcAft>
            </a:pPr>
            <a:r>
              <a:rPr lang="es-MX" sz="20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Ambientes</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1200"/>
              </a:spcAft>
            </a:pPr>
            <a:r>
              <a:rPr lang="es-MX" sz="20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Nuestros ambientes de prueba serán:</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LENOVO</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“AIO 300-22ACL All-in-One (idea Centre) - Type F0BW”</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SISTEMA OPERATIVO</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Windows 10 Home Single Language</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CHROME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Version 115.0.5790.171 (Build official) (64 bits)</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MX" sz="1800" b="1" kern="100" dirty="0">
                <a:effectLst/>
                <a:latin typeface="Calibri" panose="020F0502020204030204" pitchFamily="34" charset="0"/>
                <a:ea typeface="Calibri" panose="020F0502020204030204" pitchFamily="34" charset="0"/>
                <a:cs typeface="Times New Roman" panose="02020603050405020304" pitchFamily="18" charset="0"/>
              </a:rPr>
              <a:t>AMBIENTE PRODUCTIVO</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MX" sz="18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https://www.mercadolibre.com.mx/</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640FE176-2709-1003-1888-7E380ED8F34A}"/>
              </a:ext>
            </a:extLst>
          </p:cNvPr>
          <p:cNvSpPr txBox="1"/>
          <p:nvPr/>
        </p:nvSpPr>
        <p:spPr>
          <a:xfrm>
            <a:off x="1342927" y="678557"/>
            <a:ext cx="9506146" cy="3470950"/>
          </a:xfrm>
          <a:prstGeom prst="rect">
            <a:avLst/>
          </a:prstGeom>
          <a:noFill/>
        </p:spPr>
        <p:txBody>
          <a:bodyPr wrap="square">
            <a:spAutoFit/>
          </a:bodyPr>
          <a:lstStyle/>
          <a:p>
            <a:pPr>
              <a:lnSpc>
                <a:spcPct val="107000"/>
              </a:lnSpc>
              <a:spcBef>
                <a:spcPts val="1200"/>
              </a:spcBef>
              <a:spcAft>
                <a:spcPts val="1200"/>
              </a:spcAft>
            </a:pPr>
            <a:r>
              <a:rPr lang="es-MX"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Equipo</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1200"/>
              </a:spcAft>
            </a:pPr>
            <a:r>
              <a:rPr lang="es-MX"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El equipo de pruebas estará conformado por FRANCISCO JAVIER CORTES PRIETO </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1200"/>
              </a:spcAft>
            </a:pPr>
            <a:r>
              <a:rPr lang="es-MX"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Estrategia</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1200"/>
              </a:spcAft>
            </a:pPr>
            <a:r>
              <a:rPr lang="es-MX"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El equipo de testing realizará pruebas funcionales y no funcionales de forma manual y automatizada. Cada vez que una nueva versión llegue a testing se hará una prueba de regresión sobre aquellos escenarios que se consideren de prioridad alta. </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p>
            <a:br>
              <a:rPr lang="es-MX" sz="1600" dirty="0">
                <a:effectLst/>
                <a:latin typeface="Calibri" panose="020F0502020204030204" pitchFamily="34" charset="0"/>
                <a:ea typeface="Calibri" panose="020F0502020204030204" pitchFamily="34" charset="0"/>
                <a:cs typeface="Times New Roman" panose="02020603050405020304" pitchFamily="18" charset="0"/>
              </a:rPr>
            </a:br>
            <a:endParaRPr lang="es-MX" dirty="0"/>
          </a:p>
        </p:txBody>
      </p:sp>
    </p:spTree>
    <p:extLst>
      <p:ext uri="{BB962C8B-B14F-4D97-AF65-F5344CB8AC3E}">
        <p14:creationId xmlns:p14="http://schemas.microsoft.com/office/powerpoint/2010/main" val="3416710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Freeform: Shape 14">
            <a:extLst>
              <a:ext uri="{FF2B5EF4-FFF2-40B4-BE49-F238E27FC236}">
                <a16:creationId xmlns:a16="http://schemas.microsoft.com/office/drawing/2014/main" id="{DDDE267B-E820-4910-868D-BA40CFB93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9523"/>
            <a:ext cx="10058400" cy="6867522"/>
          </a:xfrm>
          <a:custGeom>
            <a:avLst/>
            <a:gdLst>
              <a:gd name="connsiteX0" fmla="*/ 1263465 w 10058400"/>
              <a:gd name="connsiteY0" fmla="*/ 0 h 6867522"/>
              <a:gd name="connsiteX1" fmla="*/ 8794935 w 10058400"/>
              <a:gd name="connsiteY1" fmla="*/ 0 h 6867522"/>
              <a:gd name="connsiteX2" fmla="*/ 8909975 w 10058400"/>
              <a:gd name="connsiteY2" fmla="*/ 132807 h 6867522"/>
              <a:gd name="connsiteX3" fmla="*/ 10058400 w 10058400"/>
              <a:gd name="connsiteY3" fmla="*/ 3331845 h 6867522"/>
              <a:gd name="connsiteX4" fmla="*/ 8751905 w 10058400"/>
              <a:gd name="connsiteY4" fmla="*/ 6713366 h 6867522"/>
              <a:gd name="connsiteX5" fmla="*/ 8604930 w 10058400"/>
              <a:gd name="connsiteY5" fmla="*/ 6867522 h 6867522"/>
              <a:gd name="connsiteX6" fmla="*/ 1453470 w 10058400"/>
              <a:gd name="connsiteY6" fmla="*/ 6867522 h 6867522"/>
              <a:gd name="connsiteX7" fmla="*/ 1306495 w 10058400"/>
              <a:gd name="connsiteY7" fmla="*/ 6713366 h 6867522"/>
              <a:gd name="connsiteX8" fmla="*/ 0 w 10058400"/>
              <a:gd name="connsiteY8" fmla="*/ 3331845 h 6867522"/>
              <a:gd name="connsiteX9" fmla="*/ 1148425 w 10058400"/>
              <a:gd name="connsiteY9" fmla="*/ 132807 h 6867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58400" h="6867522">
                <a:moveTo>
                  <a:pt x="1263465" y="0"/>
                </a:moveTo>
                <a:lnTo>
                  <a:pt x="8794935" y="0"/>
                </a:lnTo>
                <a:lnTo>
                  <a:pt x="8909975" y="132807"/>
                </a:lnTo>
                <a:cubicBezTo>
                  <a:pt x="9627420" y="1002149"/>
                  <a:pt x="10058400" y="2116667"/>
                  <a:pt x="10058400" y="3331845"/>
                </a:cubicBezTo>
                <a:cubicBezTo>
                  <a:pt x="10058400" y="4633822"/>
                  <a:pt x="9563653" y="5820244"/>
                  <a:pt x="8751905" y="6713366"/>
                </a:cubicBezTo>
                <a:lnTo>
                  <a:pt x="8604930" y="6867522"/>
                </a:lnTo>
                <a:lnTo>
                  <a:pt x="1453470" y="6867522"/>
                </a:lnTo>
                <a:lnTo>
                  <a:pt x="1306495" y="6713366"/>
                </a:lnTo>
                <a:cubicBezTo>
                  <a:pt x="494747" y="5820244"/>
                  <a:pt x="0" y="4633822"/>
                  <a:pt x="0" y="3331845"/>
                </a:cubicBezTo>
                <a:cubicBezTo>
                  <a:pt x="0" y="2116667"/>
                  <a:pt x="430980" y="1002149"/>
                  <a:pt x="1148425" y="132807"/>
                </a:cubicBezTo>
                <a:close/>
              </a:path>
            </a:pathLst>
          </a:custGeom>
          <a:solidFill>
            <a:srgbClr val="FFFFFF"/>
          </a:solidFill>
          <a:ln>
            <a:noFill/>
          </a:ln>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7" name="Picture 16">
            <a:extLst>
              <a:ext uri="{FF2B5EF4-FFF2-40B4-BE49-F238E27FC236}">
                <a16:creationId xmlns:a16="http://schemas.microsoft.com/office/drawing/2014/main" id="{FF3E25D7-C2F8-445D-AA42-C1163028DA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CuadroTexto 6">
            <a:extLst>
              <a:ext uri="{FF2B5EF4-FFF2-40B4-BE49-F238E27FC236}">
                <a16:creationId xmlns:a16="http://schemas.microsoft.com/office/drawing/2014/main" id="{51890AB0-168C-3E5F-F645-5F83965E9101}"/>
              </a:ext>
            </a:extLst>
          </p:cNvPr>
          <p:cNvSpPr txBox="1"/>
          <p:nvPr/>
        </p:nvSpPr>
        <p:spPr>
          <a:xfrm>
            <a:off x="3333962" y="1003183"/>
            <a:ext cx="4303552" cy="400110"/>
          </a:xfrm>
          <a:prstGeom prst="rect">
            <a:avLst/>
          </a:prstGeom>
          <a:noFill/>
        </p:spPr>
        <p:txBody>
          <a:bodyPr wrap="square" rtlCol="0">
            <a:spAutoFit/>
          </a:bodyPr>
          <a:lstStyle/>
          <a:p>
            <a:r>
              <a:rPr lang="es-MX" sz="2000" dirty="0">
                <a:latin typeface="ADLaM Display" panose="020F0502020204030204" pitchFamily="2" charset="0"/>
                <a:ea typeface="ADLaM Display" panose="020F0502020204030204" pitchFamily="2" charset="0"/>
                <a:cs typeface="ADLaM Display" panose="020F0502020204030204" pitchFamily="2" charset="0"/>
              </a:rPr>
              <a:t>Cronograma  de Horas</a:t>
            </a:r>
          </a:p>
        </p:txBody>
      </p:sp>
      <p:pic>
        <p:nvPicPr>
          <p:cNvPr id="9" name="Imagen 8">
            <a:extLst>
              <a:ext uri="{FF2B5EF4-FFF2-40B4-BE49-F238E27FC236}">
                <a16:creationId xmlns:a16="http://schemas.microsoft.com/office/drawing/2014/main" id="{734538E5-92B3-B410-0D4C-A6DC027D61AD}"/>
              </a:ext>
            </a:extLst>
          </p:cNvPr>
          <p:cNvPicPr>
            <a:picLocks noChangeAspect="1"/>
          </p:cNvPicPr>
          <p:nvPr/>
        </p:nvPicPr>
        <p:blipFill>
          <a:blip r:embed="rId4"/>
          <a:stretch>
            <a:fillRect/>
          </a:stretch>
        </p:blipFill>
        <p:spPr>
          <a:xfrm>
            <a:off x="1548499" y="1596703"/>
            <a:ext cx="8931932" cy="4336309"/>
          </a:xfrm>
          <a:prstGeom prst="rect">
            <a:avLst/>
          </a:prstGeom>
        </p:spPr>
      </p:pic>
    </p:spTree>
    <p:extLst>
      <p:ext uri="{BB962C8B-B14F-4D97-AF65-F5344CB8AC3E}">
        <p14:creationId xmlns:p14="http://schemas.microsoft.com/office/powerpoint/2010/main" val="2943112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8A2C0E4-2D1D-69A8-C19A-E833661F6425}"/>
              </a:ext>
            </a:extLst>
          </p:cNvPr>
          <p:cNvSpPr txBox="1"/>
          <p:nvPr/>
        </p:nvSpPr>
        <p:spPr>
          <a:xfrm>
            <a:off x="1251857" y="709589"/>
            <a:ext cx="9880600" cy="2210157"/>
          </a:xfrm>
          <a:prstGeom prst="rect">
            <a:avLst/>
          </a:prstGeom>
          <a:noFill/>
        </p:spPr>
        <p:txBody>
          <a:bodyPr wrap="square">
            <a:spAutoFit/>
          </a:bodyPr>
          <a:lstStyle/>
          <a:p>
            <a:pPr>
              <a:lnSpc>
                <a:spcPct val="107000"/>
              </a:lnSpc>
              <a:spcBef>
                <a:spcPts val="1200"/>
              </a:spcBef>
            </a:pPr>
            <a:r>
              <a:rPr lang="es-MX" sz="24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Informe de pruebas no funcionales.</a:t>
            </a:r>
          </a:p>
          <a:p>
            <a:pPr>
              <a:lnSpc>
                <a:spcPct val="107000"/>
              </a:lnSpc>
              <a:spcAft>
                <a:spcPts val="800"/>
              </a:spcAft>
            </a:pPr>
            <a:r>
              <a:rPr lang="es-MX" sz="16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s-MX" sz="1800" b="1" kern="100" dirty="0">
                <a:effectLst/>
                <a:latin typeface="Times New Roman" panose="02020603050405020304" pitchFamily="18" charset="0"/>
                <a:ea typeface="Calibri" panose="020F0502020204030204" pitchFamily="34" charset="0"/>
                <a:cs typeface="Times New Roman" panose="02020603050405020304" pitchFamily="18" charset="0"/>
              </a:rPr>
              <a:t>Objetivo</a:t>
            </a:r>
            <a:r>
              <a:rPr lang="es-MX"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s-MX" sz="1800" kern="100" dirty="0">
                <a:effectLst/>
                <a:latin typeface="Times New Roman" panose="02020603050405020304" pitchFamily="18" charset="0"/>
                <a:ea typeface="Calibri" panose="020F0502020204030204" pitchFamily="34" charset="0"/>
                <a:cs typeface="Times New Roman" panose="02020603050405020304" pitchFamily="18" charset="0"/>
              </a:rPr>
              <a:t>El objetivo de este informe es presentar los resultados de las pruebas no funcionales realizadas en el entorno de testing de Mercado Libre, con el fin de evaluar aspectos de rendimiento, seguridad y usabilidad de la plataforma.</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1A5780ED-09ED-A4A3-178E-518E43FC8CDD}"/>
              </a:ext>
            </a:extLst>
          </p:cNvPr>
          <p:cNvSpPr txBox="1"/>
          <p:nvPr/>
        </p:nvSpPr>
        <p:spPr>
          <a:xfrm>
            <a:off x="1342573" y="3429000"/>
            <a:ext cx="9789884" cy="1551515"/>
          </a:xfrm>
          <a:prstGeom prst="rect">
            <a:avLst/>
          </a:prstGeom>
          <a:noFill/>
        </p:spPr>
        <p:txBody>
          <a:bodyPr wrap="square">
            <a:spAutoFit/>
          </a:bodyPr>
          <a:lstStyle/>
          <a:p>
            <a:pPr algn="just">
              <a:lnSpc>
                <a:spcPct val="115000"/>
              </a:lnSpc>
              <a:spcAft>
                <a:spcPts val="800"/>
              </a:spcAft>
            </a:pPr>
            <a:r>
              <a:rPr lang="es-MX" sz="1800" b="1" kern="100" dirty="0">
                <a:effectLst/>
                <a:latin typeface="Times New Roman" panose="02020603050405020304" pitchFamily="18" charset="0"/>
                <a:ea typeface="Calibri" panose="020F0502020204030204" pitchFamily="34" charset="0"/>
                <a:cs typeface="Times New Roman" panose="02020603050405020304" pitchFamily="18" charset="0"/>
              </a:rPr>
              <a:t>Alcance</a:t>
            </a:r>
            <a:r>
              <a:rPr lang="es-MX" sz="1800" kern="100" dirty="0">
                <a:effectLst/>
                <a:latin typeface="Times New Roman" panose="02020603050405020304" pitchFamily="18" charset="0"/>
                <a:ea typeface="Calibri" panose="020F0502020204030204" pitchFamily="34" charset="0"/>
                <a:cs typeface="Times New Roman" panose="02020603050405020304" pitchFamily="18" charset="0"/>
              </a:rPr>
              <a:t>: Las pruebas no funcionales se enfocaron en los siguientes aspectos:</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s-MX" sz="1800" b="1" kern="100" dirty="0">
                <a:effectLst/>
                <a:latin typeface="Times New Roman" panose="02020603050405020304" pitchFamily="18" charset="0"/>
                <a:ea typeface="Calibri" panose="020F0502020204030204" pitchFamily="34" charset="0"/>
                <a:cs typeface="Times New Roman" panose="02020603050405020304" pitchFamily="18" charset="0"/>
              </a:rPr>
              <a:t>Rendimiento</a:t>
            </a:r>
            <a:r>
              <a:rPr lang="es-MX" sz="1800" kern="100" dirty="0">
                <a:effectLst/>
                <a:latin typeface="Times New Roman" panose="02020603050405020304" pitchFamily="18" charset="0"/>
                <a:ea typeface="Calibri" panose="020F0502020204030204" pitchFamily="34" charset="0"/>
                <a:cs typeface="Times New Roman" panose="02020603050405020304" pitchFamily="18" charset="0"/>
              </a:rPr>
              <a:t>: Evaluación del rendimiento del sitio web en términos de tiempos de carga, capacidad de respuesta y escalabilidad.</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s-MX" sz="1800" b="1" kern="100" dirty="0">
                <a:effectLst/>
                <a:latin typeface="Times New Roman" panose="02020603050405020304" pitchFamily="18" charset="0"/>
                <a:ea typeface="Calibri" panose="020F0502020204030204" pitchFamily="34" charset="0"/>
                <a:cs typeface="Times New Roman" panose="02020603050405020304" pitchFamily="18" charset="0"/>
              </a:rPr>
              <a:t>Usabilidad</a:t>
            </a:r>
            <a:r>
              <a:rPr lang="es-MX" sz="1800" kern="100" dirty="0">
                <a:effectLst/>
                <a:latin typeface="Times New Roman" panose="02020603050405020304" pitchFamily="18" charset="0"/>
                <a:ea typeface="Calibri" panose="020F0502020204030204" pitchFamily="34" charset="0"/>
                <a:cs typeface="Times New Roman" panose="02020603050405020304" pitchFamily="18" charset="0"/>
              </a:rPr>
              <a:t>: Evaluación de la facilidad de uso, accesibilidad y experiencia del usuario en la plataforma.</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68363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129FDB4-9713-66C5-9962-43796EB10A10}"/>
              </a:ext>
            </a:extLst>
          </p:cNvPr>
          <p:cNvSpPr txBox="1"/>
          <p:nvPr/>
        </p:nvSpPr>
        <p:spPr>
          <a:xfrm>
            <a:off x="1065069" y="1029761"/>
            <a:ext cx="7265200" cy="1346331"/>
          </a:xfrm>
          <a:prstGeom prst="rect">
            <a:avLst/>
          </a:prstGeom>
          <a:noFill/>
        </p:spPr>
        <p:txBody>
          <a:bodyPr wrap="square">
            <a:spAutoFit/>
          </a:bodyPr>
          <a:lstStyle/>
          <a:p>
            <a:pPr algn="just">
              <a:lnSpc>
                <a:spcPct val="115000"/>
              </a:lnSpc>
              <a:spcAft>
                <a:spcPts val="800"/>
              </a:spcAft>
            </a:pPr>
            <a:r>
              <a:rPr lang="es-MX" sz="1800" kern="100" dirty="0">
                <a:effectLst/>
                <a:latin typeface="Times New Roman" panose="02020603050405020304" pitchFamily="18" charset="0"/>
                <a:ea typeface="Calibri" panose="020F0502020204030204" pitchFamily="34" charset="0"/>
                <a:cs typeface="Times New Roman" panose="02020603050405020304" pitchFamily="18" charset="0"/>
              </a:rPr>
              <a:t>"Google </a:t>
            </a:r>
            <a:r>
              <a:rPr lang="es-MX" sz="1800" kern="100" dirty="0" err="1">
                <a:effectLst/>
                <a:latin typeface="Times New Roman" panose="02020603050405020304" pitchFamily="18" charset="0"/>
                <a:ea typeface="Calibri" panose="020F0502020204030204" pitchFamily="34" charset="0"/>
                <a:cs typeface="Times New Roman" panose="02020603050405020304" pitchFamily="18" charset="0"/>
              </a:rPr>
              <a:t>Lighthouse</a:t>
            </a:r>
            <a:r>
              <a:rPr lang="es-MX" sz="1800" kern="100" dirty="0">
                <a:effectLst/>
                <a:latin typeface="Times New Roman" panose="02020603050405020304" pitchFamily="18" charset="0"/>
                <a:ea typeface="Calibri" panose="020F0502020204030204" pitchFamily="34" charset="0"/>
                <a:cs typeface="Times New Roman" panose="02020603050405020304" pitchFamily="18" charset="0"/>
              </a:rPr>
              <a:t>" es una herramienta de código abierto desarrollada por Google que se utiliza para medir y mejorar el rendimiento, la accesibilidad, las mejores prácticas de desarrollo web y la optimización para motores de búsqueda (SEO) de un sitio web. </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122" name="Picture 2">
            <a:extLst>
              <a:ext uri="{FF2B5EF4-FFF2-40B4-BE49-F238E27FC236}">
                <a16:creationId xmlns:a16="http://schemas.microsoft.com/office/drawing/2014/main" id="{44EE31D2-FEE6-E631-6A9C-EAB465CDE1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7161" y="1029761"/>
            <a:ext cx="1133475" cy="1133475"/>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59EA9E2E-7AE9-D5FE-5879-7F8AA713B0E1}"/>
              </a:ext>
            </a:extLst>
          </p:cNvPr>
          <p:cNvPicPr>
            <a:picLocks noChangeAspect="1"/>
          </p:cNvPicPr>
          <p:nvPr/>
        </p:nvPicPr>
        <p:blipFill>
          <a:blip r:embed="rId3"/>
          <a:stretch>
            <a:fillRect/>
          </a:stretch>
        </p:blipFill>
        <p:spPr>
          <a:xfrm>
            <a:off x="579307" y="3993311"/>
            <a:ext cx="4818817" cy="1184423"/>
          </a:xfrm>
          <a:prstGeom prst="rect">
            <a:avLst/>
          </a:prstGeom>
        </p:spPr>
      </p:pic>
      <p:sp>
        <p:nvSpPr>
          <p:cNvPr id="8" name="CuadroTexto 7">
            <a:extLst>
              <a:ext uri="{FF2B5EF4-FFF2-40B4-BE49-F238E27FC236}">
                <a16:creationId xmlns:a16="http://schemas.microsoft.com/office/drawing/2014/main" id="{E34464EF-05E3-9352-1944-8346BAA802FC}"/>
              </a:ext>
            </a:extLst>
          </p:cNvPr>
          <p:cNvSpPr txBox="1"/>
          <p:nvPr/>
        </p:nvSpPr>
        <p:spPr>
          <a:xfrm>
            <a:off x="5866001" y="3647870"/>
            <a:ext cx="6094602" cy="1754326"/>
          </a:xfrm>
          <a:prstGeom prst="rect">
            <a:avLst/>
          </a:prstGeom>
          <a:noFill/>
        </p:spPr>
        <p:txBody>
          <a:bodyPr wrap="square">
            <a:spAutoFit/>
          </a:bodyPr>
          <a:lstStyle/>
          <a:p>
            <a:pPr algn="l" fontAlgn="base"/>
            <a:r>
              <a:rPr lang="es-MX" b="0" i="0" dirty="0">
                <a:effectLst/>
                <a:latin typeface="Telefonica"/>
              </a:rPr>
              <a:t>Si utilizas Google Chrome, </a:t>
            </a:r>
            <a:r>
              <a:rPr lang="es-MX" b="1" i="0" u="sng" dirty="0" err="1">
                <a:solidFill>
                  <a:srgbClr val="0066FF"/>
                </a:solidFill>
                <a:effectLst/>
                <a:latin typeface="Telefonica"/>
                <a:hlinkClick r:id="rId4"/>
              </a:rPr>
              <a:t>Broken</a:t>
            </a:r>
            <a:r>
              <a:rPr lang="es-MX" b="1" i="0" u="sng" dirty="0">
                <a:solidFill>
                  <a:srgbClr val="0066FF"/>
                </a:solidFill>
                <a:effectLst/>
                <a:latin typeface="Telefonica"/>
                <a:hlinkClick r:id="rId4"/>
              </a:rPr>
              <a:t> Link </a:t>
            </a:r>
            <a:r>
              <a:rPr lang="es-MX" b="1" i="0" u="sng" dirty="0" err="1">
                <a:solidFill>
                  <a:srgbClr val="0066FF"/>
                </a:solidFill>
                <a:effectLst/>
                <a:latin typeface="Telefonica"/>
                <a:hlinkClick r:id="rId4"/>
              </a:rPr>
              <a:t>Checker</a:t>
            </a:r>
            <a:r>
              <a:rPr lang="es-MX" b="0" i="0" dirty="0">
                <a:effectLst/>
                <a:latin typeface="Telefonica"/>
              </a:rPr>
              <a:t> es una de las mejores soluciones a tener en cuenta, ya que se integra en el propio navegador.</a:t>
            </a:r>
          </a:p>
          <a:p>
            <a:pPr algn="l" fontAlgn="base"/>
            <a:r>
              <a:rPr lang="es-MX" b="0" i="0" dirty="0">
                <a:effectLst/>
                <a:latin typeface="Telefonica"/>
              </a:rPr>
              <a:t>Cuando abras un sitio web en Chrome, esta extensión analizará sus enlaces y te mostrará los resultados, incluyendo el </a:t>
            </a:r>
            <a:r>
              <a:rPr lang="es-MX" b="1" i="0" dirty="0">
                <a:effectLst/>
                <a:latin typeface="Telefonica"/>
              </a:rPr>
              <a:t>número de errores y el porcentaje</a:t>
            </a:r>
            <a:r>
              <a:rPr lang="es-MX" b="0" i="0" dirty="0">
                <a:effectLst/>
                <a:latin typeface="Telefonica"/>
              </a:rPr>
              <a:t> del total.</a:t>
            </a:r>
          </a:p>
        </p:txBody>
      </p:sp>
      <p:sp>
        <p:nvSpPr>
          <p:cNvPr id="10" name="CuadroTexto 9">
            <a:extLst>
              <a:ext uri="{FF2B5EF4-FFF2-40B4-BE49-F238E27FC236}">
                <a16:creationId xmlns:a16="http://schemas.microsoft.com/office/drawing/2014/main" id="{1DD5D24C-C4A5-826F-A889-A0191DA77309}"/>
              </a:ext>
            </a:extLst>
          </p:cNvPr>
          <p:cNvSpPr txBox="1"/>
          <p:nvPr/>
        </p:nvSpPr>
        <p:spPr>
          <a:xfrm>
            <a:off x="5173911" y="2295227"/>
            <a:ext cx="6094602" cy="646331"/>
          </a:xfrm>
          <a:prstGeom prst="rect">
            <a:avLst/>
          </a:prstGeom>
          <a:noFill/>
        </p:spPr>
        <p:txBody>
          <a:bodyPr wrap="square">
            <a:spAutoFit/>
          </a:bodyPr>
          <a:lstStyle/>
          <a:p>
            <a:r>
              <a:rPr lang="es-MX" dirty="0">
                <a:hlinkClick r:id="rId5"/>
              </a:rPr>
              <a:t>https://chrome.google.com/webstore/detail/lighthouse/blipmdconlkpinefehnmjammfjpmpbjk?hl=es</a:t>
            </a:r>
            <a:r>
              <a:rPr lang="es-MX" dirty="0"/>
              <a:t> </a:t>
            </a:r>
          </a:p>
        </p:txBody>
      </p:sp>
      <p:sp>
        <p:nvSpPr>
          <p:cNvPr id="12" name="CuadroTexto 11">
            <a:extLst>
              <a:ext uri="{FF2B5EF4-FFF2-40B4-BE49-F238E27FC236}">
                <a16:creationId xmlns:a16="http://schemas.microsoft.com/office/drawing/2014/main" id="{D1851E4A-6FBD-50C5-2758-E3F201A7BD78}"/>
              </a:ext>
            </a:extLst>
          </p:cNvPr>
          <p:cNvSpPr txBox="1"/>
          <p:nvPr/>
        </p:nvSpPr>
        <p:spPr>
          <a:xfrm>
            <a:off x="4230148" y="5806508"/>
            <a:ext cx="6094602" cy="369332"/>
          </a:xfrm>
          <a:prstGeom prst="rect">
            <a:avLst/>
          </a:prstGeom>
          <a:noFill/>
        </p:spPr>
        <p:txBody>
          <a:bodyPr wrap="square">
            <a:spAutoFit/>
          </a:bodyPr>
          <a:lstStyle/>
          <a:p>
            <a:r>
              <a:rPr lang="es-MX" dirty="0">
                <a:hlinkClick r:id="rId6"/>
              </a:rPr>
              <a:t>https://www.drlinkcheck.com/</a:t>
            </a:r>
            <a:r>
              <a:rPr lang="es-MX" dirty="0"/>
              <a:t> </a:t>
            </a:r>
          </a:p>
        </p:txBody>
      </p:sp>
    </p:spTree>
    <p:extLst>
      <p:ext uri="{BB962C8B-B14F-4D97-AF65-F5344CB8AC3E}">
        <p14:creationId xmlns:p14="http://schemas.microsoft.com/office/powerpoint/2010/main" val="2944364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Captura de pantalla de un celular&#10;&#10;Descripción generada automáticamente">
            <a:extLst>
              <a:ext uri="{FF2B5EF4-FFF2-40B4-BE49-F238E27FC236}">
                <a16:creationId xmlns:a16="http://schemas.microsoft.com/office/drawing/2014/main" id="{B011AA51-A529-9827-2F12-09E378090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959" y="3339621"/>
            <a:ext cx="3207455" cy="2568575"/>
          </a:xfrm>
          <a:prstGeom prst="rect">
            <a:avLst/>
          </a:prstGeom>
        </p:spPr>
      </p:pic>
      <p:pic>
        <p:nvPicPr>
          <p:cNvPr id="3" name="Imagen 2" descr="Interfaz de usuario gráfica, Texto, Aplicación&#10;&#10;Descripción generada automáticamente">
            <a:extLst>
              <a:ext uri="{FF2B5EF4-FFF2-40B4-BE49-F238E27FC236}">
                <a16:creationId xmlns:a16="http://schemas.microsoft.com/office/drawing/2014/main" id="{9390BCBC-3B99-FB71-60BF-017EE42E19D9}"/>
              </a:ext>
            </a:extLst>
          </p:cNvPr>
          <p:cNvPicPr>
            <a:picLocks noChangeAspect="1"/>
          </p:cNvPicPr>
          <p:nvPr/>
        </p:nvPicPr>
        <p:blipFill>
          <a:blip r:embed="rId3"/>
          <a:stretch>
            <a:fillRect/>
          </a:stretch>
        </p:blipFill>
        <p:spPr>
          <a:xfrm>
            <a:off x="1250752" y="1726523"/>
            <a:ext cx="5612130" cy="1000125"/>
          </a:xfrm>
          <a:prstGeom prst="rect">
            <a:avLst/>
          </a:prstGeom>
        </p:spPr>
      </p:pic>
      <p:pic>
        <p:nvPicPr>
          <p:cNvPr id="4" name="Imagen 3" descr="Interfaz de usuario gráfica, Texto&#10;&#10;Descripción generada automáticamente">
            <a:extLst>
              <a:ext uri="{FF2B5EF4-FFF2-40B4-BE49-F238E27FC236}">
                <a16:creationId xmlns:a16="http://schemas.microsoft.com/office/drawing/2014/main" id="{971F8F10-9817-D1EC-339A-2EE43EC8BDC6}"/>
              </a:ext>
            </a:extLst>
          </p:cNvPr>
          <p:cNvPicPr>
            <a:picLocks noChangeAspect="1"/>
          </p:cNvPicPr>
          <p:nvPr/>
        </p:nvPicPr>
        <p:blipFill>
          <a:blip r:embed="rId4"/>
          <a:stretch>
            <a:fillRect/>
          </a:stretch>
        </p:blipFill>
        <p:spPr>
          <a:xfrm>
            <a:off x="4056817" y="3196251"/>
            <a:ext cx="3207455" cy="2855317"/>
          </a:xfrm>
          <a:prstGeom prst="rect">
            <a:avLst/>
          </a:prstGeom>
        </p:spPr>
      </p:pic>
      <p:pic>
        <p:nvPicPr>
          <p:cNvPr id="5" name="Imagen 4" descr="Interfaz de usuario gráfica, Texto&#10;&#10;Descripción generada automáticamente">
            <a:extLst>
              <a:ext uri="{FF2B5EF4-FFF2-40B4-BE49-F238E27FC236}">
                <a16:creationId xmlns:a16="http://schemas.microsoft.com/office/drawing/2014/main" id="{1A61A888-5990-CC36-6BB9-95DF5BE944C5}"/>
              </a:ext>
            </a:extLst>
          </p:cNvPr>
          <p:cNvPicPr>
            <a:picLocks noChangeAspect="1"/>
          </p:cNvPicPr>
          <p:nvPr/>
        </p:nvPicPr>
        <p:blipFill>
          <a:blip r:embed="rId5"/>
          <a:stretch>
            <a:fillRect/>
          </a:stretch>
        </p:blipFill>
        <p:spPr>
          <a:xfrm>
            <a:off x="8091706" y="124226"/>
            <a:ext cx="3747869" cy="2404437"/>
          </a:xfrm>
          <a:prstGeom prst="rect">
            <a:avLst/>
          </a:prstGeom>
        </p:spPr>
      </p:pic>
      <p:pic>
        <p:nvPicPr>
          <p:cNvPr id="6" name="Imagen 5" descr="Interfaz de usuario gráfica, Texto&#10;&#10;Descripción generada automáticamente">
            <a:extLst>
              <a:ext uri="{FF2B5EF4-FFF2-40B4-BE49-F238E27FC236}">
                <a16:creationId xmlns:a16="http://schemas.microsoft.com/office/drawing/2014/main" id="{250DC870-17C3-E6D9-6DA0-E3FC2324E226}"/>
              </a:ext>
            </a:extLst>
          </p:cNvPr>
          <p:cNvPicPr>
            <a:picLocks noChangeAspect="1"/>
          </p:cNvPicPr>
          <p:nvPr/>
        </p:nvPicPr>
        <p:blipFill>
          <a:blip r:embed="rId6"/>
          <a:stretch>
            <a:fillRect/>
          </a:stretch>
        </p:blipFill>
        <p:spPr>
          <a:xfrm>
            <a:off x="7686675" y="3057207"/>
            <a:ext cx="4152900" cy="3429635"/>
          </a:xfrm>
          <a:prstGeom prst="rect">
            <a:avLst/>
          </a:prstGeom>
        </p:spPr>
      </p:pic>
      <p:sp>
        <p:nvSpPr>
          <p:cNvPr id="8" name="CuadroTexto 7">
            <a:extLst>
              <a:ext uri="{FF2B5EF4-FFF2-40B4-BE49-F238E27FC236}">
                <a16:creationId xmlns:a16="http://schemas.microsoft.com/office/drawing/2014/main" id="{B54A6C54-FA79-C1D2-76A4-C952794B0AC6}"/>
              </a:ext>
            </a:extLst>
          </p:cNvPr>
          <p:cNvSpPr txBox="1"/>
          <p:nvPr/>
        </p:nvSpPr>
        <p:spPr>
          <a:xfrm>
            <a:off x="2002064" y="744218"/>
            <a:ext cx="6094602" cy="369332"/>
          </a:xfrm>
          <a:prstGeom prst="rect">
            <a:avLst/>
          </a:prstGeom>
          <a:noFill/>
        </p:spPr>
        <p:txBody>
          <a:bodyPr wrap="square">
            <a:spAutoFit/>
          </a:bodyPr>
          <a:lstStyle/>
          <a:p>
            <a:r>
              <a:rPr lang="es-MX" sz="1800" kern="100" dirty="0">
                <a:effectLst/>
                <a:latin typeface="Times New Roman" panose="02020603050405020304" pitchFamily="18" charset="0"/>
                <a:ea typeface="Calibri" panose="020F0502020204030204" pitchFamily="34" charset="0"/>
                <a:cs typeface="Times New Roman" panose="02020603050405020304" pitchFamily="18" charset="0"/>
              </a:rPr>
              <a:t>Google </a:t>
            </a:r>
            <a:r>
              <a:rPr lang="es-MX" sz="1800" kern="100" dirty="0" err="1">
                <a:effectLst/>
                <a:latin typeface="Times New Roman" panose="02020603050405020304" pitchFamily="18" charset="0"/>
                <a:ea typeface="Calibri" panose="020F0502020204030204" pitchFamily="34" charset="0"/>
                <a:cs typeface="Times New Roman" panose="02020603050405020304" pitchFamily="18" charset="0"/>
              </a:rPr>
              <a:t>Lighthouse</a:t>
            </a:r>
            <a:endParaRPr lang="es-MX" dirty="0"/>
          </a:p>
        </p:txBody>
      </p:sp>
    </p:spTree>
    <p:extLst>
      <p:ext uri="{BB962C8B-B14F-4D97-AF65-F5344CB8AC3E}">
        <p14:creationId xmlns:p14="http://schemas.microsoft.com/office/powerpoint/2010/main" val="1419075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Interfaz de usuario gráfica, Sitio web&#10;&#10;Descripción generada automáticamente">
            <a:extLst>
              <a:ext uri="{FF2B5EF4-FFF2-40B4-BE49-F238E27FC236}">
                <a16:creationId xmlns:a16="http://schemas.microsoft.com/office/drawing/2014/main" id="{35A64C61-556B-6D02-0974-5ECA8A5F27C8}"/>
              </a:ext>
            </a:extLst>
          </p:cNvPr>
          <p:cNvPicPr>
            <a:picLocks noChangeAspect="1"/>
          </p:cNvPicPr>
          <p:nvPr/>
        </p:nvPicPr>
        <p:blipFill>
          <a:blip r:embed="rId2"/>
          <a:stretch>
            <a:fillRect/>
          </a:stretch>
        </p:blipFill>
        <p:spPr>
          <a:xfrm>
            <a:off x="613804" y="869659"/>
            <a:ext cx="10964392" cy="5438775"/>
          </a:xfrm>
          <a:prstGeom prst="rect">
            <a:avLst/>
          </a:prstGeom>
        </p:spPr>
      </p:pic>
      <p:sp>
        <p:nvSpPr>
          <p:cNvPr id="4" name="CuadroTexto 3">
            <a:extLst>
              <a:ext uri="{FF2B5EF4-FFF2-40B4-BE49-F238E27FC236}">
                <a16:creationId xmlns:a16="http://schemas.microsoft.com/office/drawing/2014/main" id="{062996D2-DC21-2DC1-761F-1FD2D94D7F64}"/>
              </a:ext>
            </a:extLst>
          </p:cNvPr>
          <p:cNvSpPr txBox="1"/>
          <p:nvPr/>
        </p:nvSpPr>
        <p:spPr>
          <a:xfrm>
            <a:off x="2753687" y="276728"/>
            <a:ext cx="6094602" cy="369332"/>
          </a:xfrm>
          <a:prstGeom prst="rect">
            <a:avLst/>
          </a:prstGeom>
          <a:noFill/>
        </p:spPr>
        <p:txBody>
          <a:bodyPr wrap="square">
            <a:spAutoFit/>
          </a:bodyPr>
          <a:lstStyle/>
          <a:p>
            <a:pPr algn="l" fontAlgn="base"/>
            <a:r>
              <a:rPr lang="es-MX" b="1" i="0" dirty="0">
                <a:effectLst/>
                <a:latin typeface="Telefonica"/>
              </a:rPr>
              <a:t>Dr. Link </a:t>
            </a:r>
            <a:r>
              <a:rPr lang="es-MX" b="1" i="0" dirty="0" err="1">
                <a:effectLst/>
                <a:latin typeface="Telefonica"/>
              </a:rPr>
              <a:t>Check</a:t>
            </a:r>
            <a:endParaRPr lang="es-MX" b="1" i="0" dirty="0">
              <a:effectLst/>
              <a:latin typeface="Telefonica"/>
            </a:endParaRPr>
          </a:p>
        </p:txBody>
      </p:sp>
    </p:spTree>
    <p:extLst>
      <p:ext uri="{BB962C8B-B14F-4D97-AF65-F5344CB8AC3E}">
        <p14:creationId xmlns:p14="http://schemas.microsoft.com/office/powerpoint/2010/main" val="1599445389"/>
      </p:ext>
    </p:extLst>
  </p:cSld>
  <p:clrMapOvr>
    <a:masterClrMapping/>
  </p:clrMapOvr>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TM04033925[[fn=Gota]]</Template>
  <TotalTime>134</TotalTime>
  <Words>1897</Words>
  <Application>Microsoft Office PowerPoint</Application>
  <PresentationFormat>Panorámica</PresentationFormat>
  <Paragraphs>259</Paragraphs>
  <Slides>18</Slides>
  <Notes>2</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18</vt:i4>
      </vt:variant>
    </vt:vector>
  </HeadingPairs>
  <TitlesOfParts>
    <vt:vector size="28" baseType="lpstr">
      <vt:lpstr>ADLaM Display</vt:lpstr>
      <vt:lpstr>Arial</vt:lpstr>
      <vt:lpstr>Calibri</vt:lpstr>
      <vt:lpstr>Calibri Light</vt:lpstr>
      <vt:lpstr>Symbol</vt:lpstr>
      <vt:lpstr>Telefonica</vt:lpstr>
      <vt:lpstr>Times New Roman</vt:lpstr>
      <vt:lpstr>Tw Cen MT</vt:lpstr>
      <vt:lpstr>Gota</vt:lpstr>
      <vt:lpstr>Gráfico de Microsoft Excel</vt:lpstr>
      <vt:lpstr>Mercado libre </vt:lpstr>
      <vt:lpstr>INDICE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Mercado libre </dc:title>
  <dc:creator>Francisco J. Cortes</dc:creator>
  <cp:lastModifiedBy>Francisco J. Cortes</cp:lastModifiedBy>
  <cp:revision>6</cp:revision>
  <dcterms:created xsi:type="dcterms:W3CDTF">2023-08-07T15:56:22Z</dcterms:created>
  <dcterms:modified xsi:type="dcterms:W3CDTF">2023-08-07T18:10:28Z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