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31"/>
  </p:notesMasterIdLst>
  <p:sldIdLst>
    <p:sldId id="256" r:id="rId2"/>
    <p:sldId id="257" r:id="rId3"/>
    <p:sldId id="295" r:id="rId4"/>
    <p:sldId id="306" r:id="rId5"/>
    <p:sldId id="309" r:id="rId6"/>
    <p:sldId id="297" r:id="rId7"/>
    <p:sldId id="310" r:id="rId8"/>
    <p:sldId id="298" r:id="rId9"/>
    <p:sldId id="311" r:id="rId10"/>
    <p:sldId id="299" r:id="rId11"/>
    <p:sldId id="313" r:id="rId12"/>
    <p:sldId id="315" r:id="rId13"/>
    <p:sldId id="322" r:id="rId14"/>
    <p:sldId id="316" r:id="rId15"/>
    <p:sldId id="328" r:id="rId16"/>
    <p:sldId id="300" r:id="rId17"/>
    <p:sldId id="314" r:id="rId18"/>
    <p:sldId id="301" r:id="rId19"/>
    <p:sldId id="312" r:id="rId20"/>
    <p:sldId id="321" r:id="rId21"/>
    <p:sldId id="302" r:id="rId22"/>
    <p:sldId id="320" r:id="rId23"/>
    <p:sldId id="303" r:id="rId24"/>
    <p:sldId id="325" r:id="rId25"/>
    <p:sldId id="305" r:id="rId26"/>
    <p:sldId id="326" r:id="rId27"/>
    <p:sldId id="304" r:id="rId28"/>
    <p:sldId id="319" r:id="rId29"/>
    <p:sldId id="327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DM Serif Display" panose="020B0604020202020204" charset="0"/>
      <p:regular r:id="rId36"/>
      <p:italic r:id="rId37"/>
    </p:embeddedFont>
    <p:embeddedFont>
      <p:font typeface="Montserrat Light" panose="020B0604020202020204" charset="0"/>
      <p:regular r:id="rId38"/>
      <p:bold r:id="rId39"/>
      <p:italic r:id="rId40"/>
      <p:boldItalic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CF634-BF82-445E-975C-3A6A0FACAB5D}">
  <a:tblStyle styleId="{2A5CF634-BF82-445E-975C-3A6A0FAC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FE7647-697C-4ABB-AA9B-82A436A19A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23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9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80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13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0" y="1478868"/>
            <a:ext cx="91440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Verdana" panose="020B0604030504040204" pitchFamily="34" charset="0"/>
                <a:ea typeface="Verdana" panose="020B0604030504040204" pitchFamily="34" charset="0"/>
              </a:rPr>
              <a:t>Modelo de predicción de ocupación de viviendas</a:t>
            </a:r>
            <a:endParaRPr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9B4BB4-5954-410F-8932-2CC87EB8A431}"/>
              </a:ext>
            </a:extLst>
          </p:cNvPr>
          <p:cNvSpPr txBox="1"/>
          <p:nvPr/>
        </p:nvSpPr>
        <p:spPr>
          <a:xfrm>
            <a:off x="2210990" y="4107543"/>
            <a:ext cx="4722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Francisco Javier Díaz García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Tutor: Christian Vladimir </a:t>
            </a:r>
            <a:r>
              <a:rPr lang="es-E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Sucuzhanay</a:t>
            </a:r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Arévalo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409FE-A9D1-41A9-A639-6E753CB4D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A47F5C-A49D-435E-8230-B9A97F154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37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6DAFF0B-4913-400B-8149-C0E5F0BD20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AD6A4C50-04FF-42EC-A0C0-A9EFC092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237" y="286737"/>
            <a:ext cx="6766500" cy="393600"/>
          </a:xfrm>
        </p:spPr>
        <p:txBody>
          <a:bodyPr/>
          <a:lstStyle/>
          <a:p>
            <a:pPr marL="127000" indent="0">
              <a:buNone/>
            </a:pPr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E5D4BBA-4C04-4E63-B2AB-F2EED8948780}"/>
              </a:ext>
            </a:extLst>
          </p:cNvPr>
          <p:cNvSpPr txBox="1"/>
          <p:nvPr/>
        </p:nvSpPr>
        <p:spPr>
          <a:xfrm>
            <a:off x="2736056" y="798125"/>
            <a:ext cx="3671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 HAY DATOS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4F100A4-196E-4688-A4B8-1552CB87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2" y="1378744"/>
            <a:ext cx="2601099" cy="357389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5ECF9EE-9543-4488-AAA7-B627B2648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56" y="1704773"/>
            <a:ext cx="2601099" cy="2968878"/>
          </a:xfrm>
          <a:prstGeom prst="rect">
            <a:avLst/>
          </a:prstGeom>
        </p:spPr>
      </p:pic>
      <p:pic>
        <p:nvPicPr>
          <p:cNvPr id="18" name="Imagen 17" descr="Un periódico con la imagen de un edificio&#10;&#10;Descripción generada automáticamente con confianza media">
            <a:extLst>
              <a:ext uri="{FF2B5EF4-FFF2-40B4-BE49-F238E27FC236}">
                <a16:creationId xmlns:a16="http://schemas.microsoft.com/office/drawing/2014/main" id="{4427CAA6-3481-4D99-A07C-478FDDEF3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784" y="1404317"/>
            <a:ext cx="2717912" cy="3438159"/>
          </a:xfrm>
          <a:prstGeom prst="rect">
            <a:avLst/>
          </a:prstGeom>
        </p:spPr>
      </p:pic>
      <p:pic>
        <p:nvPicPr>
          <p:cNvPr id="20" name="Imagen 19" descr="Imagen de la pantalla de un celular de un mensaje en letras blancas&#10;&#10;Descripción generada automáticamente con confianza baja">
            <a:extLst>
              <a:ext uri="{FF2B5EF4-FFF2-40B4-BE49-F238E27FC236}">
                <a16:creationId xmlns:a16="http://schemas.microsoft.com/office/drawing/2014/main" id="{82CC34E7-EFCE-4F9A-989F-02B6D8C51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221" y="1761592"/>
            <a:ext cx="13811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7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41A5CF2-EF8D-4704-96C5-8FA270C30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DBB95FF6-1114-4803-9FC0-FAFCCA278138}"/>
              </a:ext>
            </a:extLst>
          </p:cNvPr>
          <p:cNvSpPr txBox="1">
            <a:spLocks/>
          </p:cNvSpPr>
          <p:nvPr/>
        </p:nvSpPr>
        <p:spPr>
          <a:xfrm>
            <a:off x="717237" y="286737"/>
            <a:ext cx="676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/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6AD455-40E7-4C82-A630-51461E525B7E}"/>
              </a:ext>
            </a:extLst>
          </p:cNvPr>
          <p:cNvSpPr txBox="1"/>
          <p:nvPr/>
        </p:nvSpPr>
        <p:spPr>
          <a:xfrm>
            <a:off x="1085850" y="1028700"/>
            <a:ext cx="4836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</a:t>
            </a:r>
            <a:r>
              <a:rPr lang="es-E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Scraping</a:t>
            </a:r>
            <a:endParaRPr lang="es-E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135B465-FE56-453E-A2DA-C49E253D57C5}"/>
              </a:ext>
            </a:extLst>
          </p:cNvPr>
          <p:cNvGrpSpPr/>
          <p:nvPr/>
        </p:nvGrpSpPr>
        <p:grpSpPr>
          <a:xfrm>
            <a:off x="1451372" y="1568053"/>
            <a:ext cx="6590110" cy="2171757"/>
            <a:chOff x="1451372" y="1568053"/>
            <a:chExt cx="6590110" cy="2171757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EE5AECB8-5FAE-4F51-A25B-749DD5E157ED}"/>
                </a:ext>
              </a:extLst>
            </p:cNvPr>
            <p:cNvGrpSpPr/>
            <p:nvPr/>
          </p:nvGrpSpPr>
          <p:grpSpPr>
            <a:xfrm>
              <a:off x="1451372" y="1568053"/>
              <a:ext cx="6241256" cy="2007393"/>
              <a:chOff x="1438275" y="1550194"/>
              <a:chExt cx="6241256" cy="2007393"/>
            </a:xfrm>
          </p:grpSpPr>
          <p:pic>
            <p:nvPicPr>
              <p:cNvPr id="7" name="Imagen 6" descr="Interfaz de usuario gráfica, Aplicación&#10;&#10;Descripción generada automáticamente">
                <a:extLst>
                  <a:ext uri="{FF2B5EF4-FFF2-40B4-BE49-F238E27FC236}">
                    <a16:creationId xmlns:a16="http://schemas.microsoft.com/office/drawing/2014/main" id="{F0442C03-941E-4666-964F-2B2E571CD3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123" r="418" b="12499"/>
              <a:stretch/>
            </p:blipFill>
            <p:spPr>
              <a:xfrm>
                <a:off x="1438275" y="1550194"/>
                <a:ext cx="6241256" cy="1821656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A5FC4FC8-DBFF-401E-8A1B-675B035F9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3112" y="3186112"/>
                <a:ext cx="2143125" cy="371475"/>
              </a:xfrm>
              <a:prstGeom prst="rect">
                <a:avLst/>
              </a:prstGeom>
            </p:spPr>
          </p:pic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CFDABBFF-EA67-43F9-84ED-87F7DD32D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3394" y="3145568"/>
                <a:ext cx="1433487" cy="265154"/>
              </a:xfrm>
              <a:prstGeom prst="rect">
                <a:avLst/>
              </a:prstGeom>
            </p:spPr>
          </p:pic>
        </p:grp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B47AA0A-B05C-40EC-8AF3-7129DCCBB8EE}"/>
                </a:ext>
              </a:extLst>
            </p:cNvPr>
            <p:cNvSpPr txBox="1"/>
            <p:nvPr/>
          </p:nvSpPr>
          <p:spPr>
            <a:xfrm>
              <a:off x="1771650" y="3278145"/>
              <a:ext cx="1907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HTML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929F8BD1-C15C-4600-85F9-D2BCA8B3EB0F}"/>
                </a:ext>
              </a:extLst>
            </p:cNvPr>
            <p:cNvSpPr txBox="1"/>
            <p:nvPr/>
          </p:nvSpPr>
          <p:spPr>
            <a:xfrm>
              <a:off x="4095752" y="3235819"/>
              <a:ext cx="1697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Web </a:t>
              </a:r>
              <a:r>
                <a:rPr lang="es-ES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Scraping</a:t>
              </a:r>
              <a:endPara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A6071FA-10A9-4231-BA75-C60527F60BF9}"/>
                </a:ext>
              </a:extLst>
            </p:cNvPr>
            <p:cNvSpPr txBox="1"/>
            <p:nvPr/>
          </p:nvSpPr>
          <p:spPr>
            <a:xfrm>
              <a:off x="6134100" y="3432033"/>
              <a:ext cx="1907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Información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292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E10B218-3F15-4983-9BBA-308607588C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1148C25C-E1BC-401D-B94E-D31F311CC5A5}"/>
              </a:ext>
            </a:extLst>
          </p:cNvPr>
          <p:cNvSpPr txBox="1">
            <a:spLocks/>
          </p:cNvSpPr>
          <p:nvPr/>
        </p:nvSpPr>
        <p:spPr>
          <a:xfrm>
            <a:off x="717237" y="286737"/>
            <a:ext cx="676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/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C21CC0A-5784-40FD-B35E-E6DFB1046883}"/>
              </a:ext>
            </a:extLst>
          </p:cNvPr>
          <p:cNvSpPr txBox="1">
            <a:spLocks/>
          </p:cNvSpPr>
          <p:nvPr/>
        </p:nvSpPr>
        <p:spPr>
          <a:xfrm>
            <a:off x="960124" y="989299"/>
            <a:ext cx="676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Ejemplo de Web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Scraping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706B9CC-83CF-469E-BA69-11B521A7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49" y="272449"/>
            <a:ext cx="3271929" cy="34951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73D96F8-7079-4245-B728-D3D96C35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4" y="2898041"/>
            <a:ext cx="6246689" cy="20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41A5CF2-EF8D-4704-96C5-8FA270C30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DBB95FF6-1114-4803-9FC0-FAFCCA278138}"/>
              </a:ext>
            </a:extLst>
          </p:cNvPr>
          <p:cNvSpPr txBox="1">
            <a:spLocks/>
          </p:cNvSpPr>
          <p:nvPr/>
        </p:nvSpPr>
        <p:spPr>
          <a:xfrm>
            <a:off x="717237" y="272450"/>
            <a:ext cx="676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/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8FC2F99-1882-48E6-BF27-AFA691EADDC9}"/>
              </a:ext>
            </a:extLst>
          </p:cNvPr>
          <p:cNvSpPr txBox="1"/>
          <p:nvPr/>
        </p:nvSpPr>
        <p:spPr>
          <a:xfrm>
            <a:off x="953687" y="813945"/>
            <a:ext cx="6186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Datasets</a:t>
            </a:r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del Ayuntamiento de Madrid, INE y Ministerio del Interior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B14323-6CBA-4538-9920-8AE04E84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483146"/>
            <a:ext cx="4243387" cy="1561653"/>
          </a:xfrm>
          <a:prstGeom prst="rect">
            <a:avLst/>
          </a:prstGeom>
        </p:spPr>
      </p:pic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B031078-4F94-4D60-8EBE-F3AE0665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955" y="1928181"/>
            <a:ext cx="3077120" cy="1287137"/>
          </a:xfrm>
          <a:prstGeom prst="rect">
            <a:avLst/>
          </a:prstGeom>
        </p:spPr>
      </p:pic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F8C2A924-FFC0-4CBA-A8FA-31F4FF88A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016" y="3419016"/>
            <a:ext cx="4879182" cy="15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6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847FDA-C535-4334-B3F9-77DCC2A62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75" y="1788000"/>
            <a:ext cx="3183600" cy="1567500"/>
          </a:xfrm>
        </p:spPr>
        <p:txBody>
          <a:bodyPr/>
          <a:lstStyle/>
          <a:p>
            <a:r>
              <a:rPr lang="en-US" dirty="0"/>
              <a:t>Calle</a:t>
            </a:r>
          </a:p>
          <a:p>
            <a:r>
              <a:rPr lang="en-US" dirty="0"/>
              <a:t>Distrito</a:t>
            </a:r>
          </a:p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habitantes</a:t>
            </a:r>
            <a:endParaRPr lang="en-US" dirty="0"/>
          </a:p>
          <a:p>
            <a:r>
              <a:rPr lang="en-US" dirty="0"/>
              <a:t>Paro </a:t>
            </a:r>
            <a:r>
              <a:rPr lang="en-US" dirty="0" err="1"/>
              <a:t>registrado</a:t>
            </a:r>
            <a:endParaRPr lang="en-US" dirty="0"/>
          </a:p>
          <a:p>
            <a:r>
              <a:rPr lang="en-US" dirty="0" err="1"/>
              <a:t>Actuaciones</a:t>
            </a:r>
            <a:r>
              <a:rPr lang="en-US" dirty="0"/>
              <a:t> </a:t>
            </a:r>
            <a:r>
              <a:rPr lang="en-US" dirty="0" err="1"/>
              <a:t>policiales</a:t>
            </a:r>
            <a:endParaRPr lang="en-US" dirty="0"/>
          </a:p>
          <a:p>
            <a:r>
              <a:rPr lang="en-US" dirty="0" err="1"/>
              <a:t>Detenciones</a:t>
            </a:r>
            <a:r>
              <a:rPr lang="en-US" dirty="0"/>
              <a:t> por </a:t>
            </a:r>
            <a:r>
              <a:rPr lang="en-US" dirty="0" err="1"/>
              <a:t>habitante</a:t>
            </a:r>
            <a:endParaRPr lang="en-US" dirty="0"/>
          </a:p>
          <a:p>
            <a:r>
              <a:rPr lang="en-US" dirty="0" err="1"/>
              <a:t>Número</a:t>
            </a:r>
            <a:r>
              <a:rPr lang="en-US" dirty="0"/>
              <a:t> total de </a:t>
            </a:r>
            <a:r>
              <a:rPr lang="en-US" dirty="0" err="1"/>
              <a:t>viviendas</a:t>
            </a:r>
            <a:r>
              <a:rPr lang="en-US" dirty="0"/>
              <a:t> del </a:t>
            </a:r>
            <a:r>
              <a:rPr lang="en-US" dirty="0" err="1"/>
              <a:t>distrito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0EEAC4-715F-45F6-9236-83EEE0A4A26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1788000"/>
            <a:ext cx="3183600" cy="1567500"/>
          </a:xfrm>
        </p:spPr>
        <p:txBody>
          <a:bodyPr/>
          <a:lstStyle/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viviendas</a:t>
            </a:r>
            <a:r>
              <a:rPr lang="en-US" dirty="0"/>
              <a:t> </a:t>
            </a:r>
            <a:r>
              <a:rPr lang="en-US" dirty="0" err="1"/>
              <a:t>vacías</a:t>
            </a:r>
            <a:endParaRPr lang="en-US" dirty="0"/>
          </a:p>
          <a:p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viviendas</a:t>
            </a:r>
            <a:r>
              <a:rPr lang="en-US" dirty="0"/>
              <a:t> </a:t>
            </a:r>
            <a:r>
              <a:rPr lang="en-US" dirty="0" err="1"/>
              <a:t>ocupadas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distrito</a:t>
            </a:r>
            <a:endParaRPr lang="en-US" dirty="0"/>
          </a:p>
          <a:p>
            <a:r>
              <a:rPr lang="en-US" dirty="0" err="1"/>
              <a:t>Renta</a:t>
            </a:r>
            <a:r>
              <a:rPr lang="en-US" dirty="0"/>
              <a:t> media </a:t>
            </a:r>
            <a:r>
              <a:rPr lang="en-US" dirty="0" err="1"/>
              <a:t>bruta</a:t>
            </a:r>
            <a:r>
              <a:rPr lang="en-US" dirty="0"/>
              <a:t> por persona</a:t>
            </a:r>
          </a:p>
          <a:p>
            <a:r>
              <a:rPr lang="en-US" dirty="0" err="1"/>
              <a:t>Promedio</a:t>
            </a:r>
            <a:r>
              <a:rPr lang="en-US" dirty="0"/>
              <a:t> de </a:t>
            </a:r>
            <a:r>
              <a:rPr lang="en-US" dirty="0" err="1"/>
              <a:t>extranjeros</a:t>
            </a:r>
            <a:endParaRPr lang="en-US" dirty="0"/>
          </a:p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extranjeros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89B0E0-D26D-4E32-A712-87E993442B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6A4F67-5FD1-4831-BB7F-5C19D45FE4CC}"/>
              </a:ext>
            </a:extLst>
          </p:cNvPr>
          <p:cNvSpPr txBox="1"/>
          <p:nvPr/>
        </p:nvSpPr>
        <p:spPr>
          <a:xfrm>
            <a:off x="885799" y="842962"/>
            <a:ext cx="642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Datos sintéticos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6D4356E6-5C18-4B1D-A256-74857C957231}"/>
              </a:ext>
            </a:extLst>
          </p:cNvPr>
          <p:cNvSpPr txBox="1">
            <a:spLocks/>
          </p:cNvSpPr>
          <p:nvPr/>
        </p:nvSpPr>
        <p:spPr>
          <a:xfrm>
            <a:off x="717237" y="272450"/>
            <a:ext cx="676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/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281457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BEA66-59E5-4268-9A96-F5AE8002F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Modelo de predicción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F8C6CE-BA84-4A24-8C55-328106597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98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EB5823F-3780-4662-B2DB-30D027D9125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" smtClean="0"/>
              <a:pPr>
                <a:spcAft>
                  <a:spcPts val="600"/>
                </a:spcAft>
              </a:pPr>
              <a:t>17</a:t>
            </a:fld>
            <a:endParaRPr lang="en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6DE0783-2938-4803-8ACA-D53BC236884E}"/>
              </a:ext>
            </a:extLst>
          </p:cNvPr>
          <p:cNvSpPr txBox="1"/>
          <p:nvPr/>
        </p:nvSpPr>
        <p:spPr>
          <a:xfrm>
            <a:off x="614337" y="1271112"/>
            <a:ext cx="306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Pre-procesado</a:t>
            </a:r>
            <a:endParaRPr lang="es-E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10FE314-68FB-43F8-B7CD-086F76AD349A}"/>
              </a:ext>
            </a:extLst>
          </p:cNvPr>
          <p:cNvGrpSpPr/>
          <p:nvPr/>
        </p:nvGrpSpPr>
        <p:grpSpPr>
          <a:xfrm>
            <a:off x="614337" y="1580182"/>
            <a:ext cx="4118412" cy="1200329"/>
            <a:chOff x="614337" y="922564"/>
            <a:chExt cx="4118412" cy="1200329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D5571F6D-8A82-45FE-A4F6-80C163AA9404}"/>
                </a:ext>
              </a:extLst>
            </p:cNvPr>
            <p:cNvSpPr txBox="1"/>
            <p:nvPr/>
          </p:nvSpPr>
          <p:spPr>
            <a:xfrm>
              <a:off x="614337" y="1497158"/>
              <a:ext cx="2064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Clasificación binaria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4616AC4A-E792-43E5-91CE-849FB0D10360}"/>
                </a:ext>
              </a:extLst>
            </p:cNvPr>
            <p:cNvSpPr txBox="1"/>
            <p:nvPr/>
          </p:nvSpPr>
          <p:spPr>
            <a:xfrm>
              <a:off x="2989649" y="1286467"/>
              <a:ext cx="1414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 </a:t>
              </a:r>
              <a:r>
                <a:rPr lang="es-E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sym typeface="Wingdings" panose="05000000000000000000" pitchFamily="2" charset="2"/>
                </a:rPr>
                <a:t> Ocupado</a:t>
              </a:r>
              <a:endPara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2DA2CF1-E94B-4273-8200-F5DAD6711DF0}"/>
                </a:ext>
              </a:extLst>
            </p:cNvPr>
            <p:cNvSpPr txBox="1"/>
            <p:nvPr/>
          </p:nvSpPr>
          <p:spPr>
            <a:xfrm>
              <a:off x="2996818" y="1716808"/>
              <a:ext cx="1735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0 </a:t>
              </a:r>
              <a:r>
                <a:rPr lang="es-E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sym typeface="Wingdings" panose="05000000000000000000" pitchFamily="2" charset="2"/>
                </a:rPr>
                <a:t> NO Ocupado</a:t>
              </a:r>
              <a:endPara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58E5A64B-27E4-41BD-888D-061F7159E94B}"/>
                </a:ext>
              </a:extLst>
            </p:cNvPr>
            <p:cNvSpPr txBox="1"/>
            <p:nvPr/>
          </p:nvSpPr>
          <p:spPr>
            <a:xfrm>
              <a:off x="2555659" y="922564"/>
              <a:ext cx="5715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sym typeface="Symbol" panose="05050102010706020507" pitchFamily="18" charset="2"/>
                </a:rPr>
                <a:t></a:t>
              </a:r>
              <a:endParaRPr lang="es-ES" sz="7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96CCDF9-6BA9-4954-85A8-FA72F2C48AB6}"/>
              </a:ext>
            </a:extLst>
          </p:cNvPr>
          <p:cNvSpPr txBox="1"/>
          <p:nvPr/>
        </p:nvSpPr>
        <p:spPr>
          <a:xfrm>
            <a:off x="2678907" y="3144414"/>
            <a:ext cx="406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Deep </a:t>
            </a:r>
            <a:r>
              <a:rPr lang="es-ES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Learning</a:t>
            </a:r>
            <a:r>
              <a:rPr lang="es-E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s-E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</a:t>
            </a:r>
            <a:endParaRPr lang="es-E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4" name="Imagen 33" descr="Diagrama&#10;&#10;Descripción generada automáticamente">
            <a:extLst>
              <a:ext uri="{FF2B5EF4-FFF2-40B4-BE49-F238E27FC236}">
                <a16:creationId xmlns:a16="http://schemas.microsoft.com/office/drawing/2014/main" id="{97AE7386-CBB7-4FBA-B02F-3F80D2DD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15" y="1698030"/>
            <a:ext cx="2332472" cy="3172421"/>
          </a:xfrm>
          <a:prstGeom prst="rect">
            <a:avLst/>
          </a:prstGeom>
        </p:spPr>
      </p:pic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2A95828D-7CB8-42E2-A2B8-8C53FCA67040}"/>
              </a:ext>
            </a:extLst>
          </p:cNvPr>
          <p:cNvSpPr txBox="1">
            <a:spLocks/>
          </p:cNvSpPr>
          <p:nvPr/>
        </p:nvSpPr>
        <p:spPr>
          <a:xfrm>
            <a:off x="481533" y="273049"/>
            <a:ext cx="676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/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de predicción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700283C-A71C-4BE8-82BD-90E3091D1D46}"/>
              </a:ext>
            </a:extLst>
          </p:cNvPr>
          <p:cNvSpPr txBox="1"/>
          <p:nvPr/>
        </p:nvSpPr>
        <p:spPr>
          <a:xfrm>
            <a:off x="5006404" y="970395"/>
            <a:ext cx="70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Capa de entrada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7803F95-445D-49A7-8C6F-3A00E805196E}"/>
              </a:ext>
            </a:extLst>
          </p:cNvPr>
          <p:cNvSpPr txBox="1"/>
          <p:nvPr/>
        </p:nvSpPr>
        <p:spPr>
          <a:xfrm>
            <a:off x="6034718" y="1999086"/>
            <a:ext cx="70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Capa oculta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79C2920-99F5-4CFF-8E37-5F0210D27A53}"/>
              </a:ext>
            </a:extLst>
          </p:cNvPr>
          <p:cNvSpPr txBox="1"/>
          <p:nvPr/>
        </p:nvSpPr>
        <p:spPr>
          <a:xfrm>
            <a:off x="7058054" y="2571750"/>
            <a:ext cx="70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Capa de salida</a:t>
            </a:r>
          </a:p>
        </p:txBody>
      </p:sp>
    </p:spTree>
    <p:extLst>
      <p:ext uri="{BB962C8B-B14F-4D97-AF65-F5344CB8AC3E}">
        <p14:creationId xmlns:p14="http://schemas.microsoft.com/office/powerpoint/2010/main" val="151153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  <p:bldP spid="37" grpId="0"/>
      <p:bldP spid="38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D9804-14DA-4451-9790-B732384FA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CA767A-27B4-4BF5-9975-633803032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914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E6D4F-7732-4F30-844B-4A208673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50" y="404891"/>
            <a:ext cx="6766500" cy="1050604"/>
          </a:xfrm>
        </p:spPr>
        <p:txBody>
          <a:bodyPr/>
          <a:lstStyle/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Métricas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C98DE94-E46C-4C73-99F1-FFF08C16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66" y="1813468"/>
            <a:ext cx="3183600" cy="1567500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Accuracy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07CF7E-1DD3-4030-B439-595DE5C6FDD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71625" y="1813468"/>
            <a:ext cx="3183600" cy="1567500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Loss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A8FFCAF-6042-4484-BF85-EDC368A4D4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19</a:t>
            </a:fld>
            <a:endParaRPr lang="en"/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D98461D6-7E00-4458-9676-D91F0E06F621}"/>
              </a:ext>
            </a:extLst>
          </p:cNvPr>
          <p:cNvSpPr txBox="1">
            <a:spLocks/>
          </p:cNvSpPr>
          <p:nvPr/>
        </p:nvSpPr>
        <p:spPr>
          <a:xfrm>
            <a:off x="717237" y="264738"/>
            <a:ext cx="676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╺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-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⬞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>
              <a:buFont typeface="Montserrat Light"/>
              <a:buNone/>
            </a:pPr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155F493-A264-457B-B363-24DFD378CD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7237" y="2253284"/>
            <a:ext cx="3188002" cy="225536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DBF3705-DE7F-4757-8438-E04192F7D0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91589" y="2260656"/>
            <a:ext cx="3188002" cy="22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uild="p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121308" y="525750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 panose="020B0604030504040204" pitchFamily="34" charset="0"/>
                <a:ea typeface="Verdana" panose="020B0604030504040204" pitchFamily="34" charset="0"/>
              </a:rPr>
              <a:t>Índice</a:t>
            </a:r>
            <a:endParaRPr sz="36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A5A7B6-AB23-4915-AE31-327FAC84760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20958" y="1008375"/>
            <a:ext cx="3183600" cy="1567500"/>
          </a:xfrm>
        </p:spPr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Introducción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Identificación del problema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Solución planteada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Datos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Modelo de predicción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Aplicación web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Trabajo a futuro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Conclusiones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228AF4-A91C-41E6-9748-C7AFBB5CF5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8422DF99-76A1-4EBD-B08F-7AE29AE4F8E7}"/>
              </a:ext>
            </a:extLst>
          </p:cNvPr>
          <p:cNvSpPr txBox="1">
            <a:spLocks/>
          </p:cNvSpPr>
          <p:nvPr/>
        </p:nvSpPr>
        <p:spPr>
          <a:xfrm>
            <a:off x="717237" y="264738"/>
            <a:ext cx="676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╺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-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⬞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>
              <a:buFont typeface="Montserrat Light"/>
              <a:buNone/>
            </a:pPr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0B60DA1-1A26-443E-8D9A-E8FC3FBF8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54069"/>
              </p:ext>
            </p:extLst>
          </p:nvPr>
        </p:nvGraphicFramePr>
        <p:xfrm>
          <a:off x="2455240" y="658338"/>
          <a:ext cx="3724103" cy="4186497"/>
        </p:xfrm>
        <a:graphic>
          <a:graphicData uri="http://schemas.openxmlformats.org/drawingml/2006/table">
            <a:tbl>
              <a:tblPr/>
              <a:tblGrid>
                <a:gridCol w="1896662">
                  <a:extLst>
                    <a:ext uri="{9D8B030D-6E8A-4147-A177-3AD203B41FA5}">
                      <a16:colId xmlns:a16="http://schemas.microsoft.com/office/drawing/2014/main" val="1325968851"/>
                    </a:ext>
                  </a:extLst>
                </a:gridCol>
                <a:gridCol w="1218293">
                  <a:extLst>
                    <a:ext uri="{9D8B030D-6E8A-4147-A177-3AD203B41FA5}">
                      <a16:colId xmlns:a16="http://schemas.microsoft.com/office/drawing/2014/main" val="2500089811"/>
                    </a:ext>
                  </a:extLst>
                </a:gridCol>
                <a:gridCol w="609148">
                  <a:extLst>
                    <a:ext uri="{9D8B030D-6E8A-4147-A177-3AD203B41FA5}">
                      <a16:colId xmlns:a16="http://schemas.microsoft.com/office/drawing/2014/main" val="3136559962"/>
                    </a:ext>
                  </a:extLst>
                </a:gridCol>
              </a:tblGrid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Calle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Localización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Ocupada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1831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La Mezquita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Villaverde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144742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Albatros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Carabanchel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62434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Camino Antequina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Moncloa-Aravaca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611913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Cabo Machichaco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Puente de Vallecas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916160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Los Barros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Puente de Vallecas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980610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Paz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Centro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206302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Plaza San Ildefonso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Hortaleza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427484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San Antonio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Tetuán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493815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Miguel Arredondo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Arganzuela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194864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Los Nogales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Arganzuela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748344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Covaleda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Hortaleza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431798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Camino Viejo De Villaverde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Villaverde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640603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Silvina Ocampo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Villa de Vallecas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456183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Condor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Carabanchel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086973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Almodovar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Latina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163812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Plaza Carros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Arganzuela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73539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Carcastillo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Carabanchel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396012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Jose Calvo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Tetuán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080907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E (El Salobral)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Villaverde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949692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C/ Maudes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Chamberí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06" marR="8306" marT="830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95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5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07F16-677E-4DEA-BA9E-63D0704C2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Aplicación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D1A4E3-3693-465F-9EDD-1FFB07927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6204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ECBFAC8-FA4F-4187-B624-1836B4A1A64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51B5CF92-69B2-417B-B768-45170AD5B79F}"/>
              </a:ext>
            </a:extLst>
          </p:cNvPr>
          <p:cNvSpPr txBox="1">
            <a:spLocks/>
          </p:cNvSpPr>
          <p:nvPr/>
        </p:nvSpPr>
        <p:spPr>
          <a:xfrm>
            <a:off x="717237" y="264738"/>
            <a:ext cx="676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╺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-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⬞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>
              <a:buFont typeface="Montserrat Light"/>
              <a:buNone/>
            </a:pPr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Aplicación web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73D665-52AB-4C75-B59B-3B0032CA657E}"/>
              </a:ext>
            </a:extLst>
          </p:cNvPr>
          <p:cNvSpPr txBox="1"/>
          <p:nvPr/>
        </p:nvSpPr>
        <p:spPr>
          <a:xfrm>
            <a:off x="977560" y="913267"/>
            <a:ext cx="4840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Funcionalidad &gt; Diseño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2BA61B8-9916-4A57-B493-342B1156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46" y="1738777"/>
            <a:ext cx="4256307" cy="166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BB04A-D9D5-4B51-8032-7693385F2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Demostración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99FA8-12D5-47D6-A1D1-A906698E1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00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9F381853-B31C-472B-AFAA-F7CD31CD6783}"/>
              </a:ext>
            </a:extLst>
          </p:cNvPr>
          <p:cNvSpPr txBox="1">
            <a:spLocks/>
          </p:cNvSpPr>
          <p:nvPr/>
        </p:nvSpPr>
        <p:spPr>
          <a:xfrm>
            <a:off x="717237" y="264738"/>
            <a:ext cx="676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╺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-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⬞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>
              <a:buFont typeface="Montserrat Light"/>
              <a:buNone/>
            </a:pPr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Demostración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87D279-31E7-4A86-8E89-9BDB8212C703}"/>
              </a:ext>
            </a:extLst>
          </p:cNvPr>
          <p:cNvSpPr txBox="1"/>
          <p:nvPr/>
        </p:nvSpPr>
        <p:spPr>
          <a:xfrm>
            <a:off x="2771775" y="2217807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MODELO</a:t>
            </a:r>
            <a:endParaRPr lang="es-ES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7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CE9D6-E5ED-47D0-BF43-CBE6A66FB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Trabajo a futuro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C8E44D-C236-436A-8399-7784EABD5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Futuras líneas de trabajo</a:t>
            </a:r>
          </a:p>
        </p:txBody>
      </p:sp>
    </p:spTree>
    <p:extLst>
      <p:ext uri="{BB962C8B-B14F-4D97-AF65-F5344CB8AC3E}">
        <p14:creationId xmlns:p14="http://schemas.microsoft.com/office/powerpoint/2010/main" val="159710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3270D-1BE6-48BF-8EA3-481574AF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431" y="1004250"/>
            <a:ext cx="5354950" cy="1567500"/>
          </a:xfrm>
        </p:spPr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Implementación de grafos de conocimiento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Crear el pipeline automático desde el sondeo de las noticias y que sea vivo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Crear un modelo de NLP para el procesado de los datos del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crawler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autmático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Desarrollo de una app móvil  para usuarios particulares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Implementación de IA explicable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881EC1-3076-46BE-930D-8855877C12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26</a:t>
            </a:fld>
            <a:endParaRPr lang="es-ES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12950BF-6324-486E-86B6-42E618E72E2E}"/>
              </a:ext>
            </a:extLst>
          </p:cNvPr>
          <p:cNvSpPr txBox="1">
            <a:spLocks/>
          </p:cNvSpPr>
          <p:nvPr/>
        </p:nvSpPr>
        <p:spPr>
          <a:xfrm>
            <a:off x="717237" y="264738"/>
            <a:ext cx="676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╺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-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⬞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>
              <a:buFont typeface="Montserrat Light"/>
              <a:buNone/>
            </a:pPr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Trabajo a futuro</a:t>
            </a:r>
          </a:p>
        </p:txBody>
      </p:sp>
    </p:spTree>
    <p:extLst>
      <p:ext uri="{BB962C8B-B14F-4D97-AF65-F5344CB8AC3E}">
        <p14:creationId xmlns:p14="http://schemas.microsoft.com/office/powerpoint/2010/main" val="25840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DA51F-94FE-4151-84C5-E1FDFC296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E13F8D-29F3-4910-9415-ED22C5638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214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32652CB-C72D-4EA5-896E-1CD3EBEB26C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82147" y="951232"/>
            <a:ext cx="6979705" cy="1567500"/>
          </a:xfrm>
        </p:spPr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Objetivo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general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conseguido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Solución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problema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la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ocupación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illegal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Potencial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la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Inteligencia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Artificial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actualmente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Sensacionalismo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por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parte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los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medios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comunicación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7B5F65F-9658-4356-A368-32563A4DF2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"/>
              <a:pPr>
                <a:spcAft>
                  <a:spcPts val="600"/>
                </a:spcAft>
              </a:pPr>
              <a:t>28</a:t>
            </a:fld>
            <a:endParaRPr lang="en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75E3E52E-9EC2-44AE-A142-BBB39C61CDFD}"/>
              </a:ext>
            </a:extLst>
          </p:cNvPr>
          <p:cNvSpPr txBox="1">
            <a:spLocks/>
          </p:cNvSpPr>
          <p:nvPr/>
        </p:nvSpPr>
        <p:spPr>
          <a:xfrm>
            <a:off x="717237" y="229019"/>
            <a:ext cx="676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╺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-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⬞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27000" indent="0">
              <a:buFont typeface="Montserrat Light"/>
              <a:buNone/>
            </a:pPr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7007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AB5389-AD49-4EC7-A215-9CA8649D8E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29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F5F3DE-7A3C-4BF6-870C-257233BD5371}"/>
              </a:ext>
            </a:extLst>
          </p:cNvPr>
          <p:cNvSpPr txBox="1"/>
          <p:nvPr/>
        </p:nvSpPr>
        <p:spPr>
          <a:xfrm>
            <a:off x="542925" y="492919"/>
            <a:ext cx="460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Gracias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FAB0F2-743F-463C-BD39-2E47E9244172}"/>
              </a:ext>
            </a:extLst>
          </p:cNvPr>
          <p:cNvSpPr txBox="1"/>
          <p:nvPr/>
        </p:nvSpPr>
        <p:spPr>
          <a:xfrm>
            <a:off x="1371598" y="221780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DE PREDICCIÓN DE OCUPACIÓN DE VIVIENDAS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E44AFD-F610-4BAA-BCC1-DA539AB140C9}"/>
              </a:ext>
            </a:extLst>
          </p:cNvPr>
          <p:cNvSpPr txBox="1"/>
          <p:nvPr/>
        </p:nvSpPr>
        <p:spPr>
          <a:xfrm>
            <a:off x="2210989" y="3208199"/>
            <a:ext cx="472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Francisco Javier Díaz García</a:t>
            </a:r>
          </a:p>
          <a:p>
            <a:pPr algn="ctr"/>
            <a:r>
              <a:rPr lang="es-E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Tutor: Christian Vladimir </a:t>
            </a:r>
            <a:r>
              <a:rPr lang="es-E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Sucuzhanay</a:t>
            </a:r>
            <a:r>
              <a:rPr lang="es-E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Arévalo</a:t>
            </a:r>
          </a:p>
        </p:txBody>
      </p:sp>
    </p:spTree>
    <p:extLst>
      <p:ext uri="{BB962C8B-B14F-4D97-AF65-F5344CB8AC3E}">
        <p14:creationId xmlns:p14="http://schemas.microsoft.com/office/powerpoint/2010/main" val="239775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13301-F4BC-46A9-9B6B-F05457404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65EAC4-B52D-4577-9579-F8E60058D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Contextualización de la situación de la ocupación en España</a:t>
            </a:r>
          </a:p>
        </p:txBody>
      </p:sp>
    </p:spTree>
    <p:extLst>
      <p:ext uri="{BB962C8B-B14F-4D97-AF65-F5344CB8AC3E}">
        <p14:creationId xmlns:p14="http://schemas.microsoft.com/office/powerpoint/2010/main" val="240057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36493C-5944-454D-ACD3-4955CFB7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237" y="301024"/>
            <a:ext cx="6766500" cy="393600"/>
          </a:xfrm>
        </p:spPr>
        <p:txBody>
          <a:bodyPr/>
          <a:lstStyle/>
          <a:p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Introducción</a:t>
            </a:r>
          </a:p>
        </p:txBody>
      </p:sp>
      <p:pic>
        <p:nvPicPr>
          <p:cNvPr id="24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1D245AFA-D034-4E55-861F-56A771E05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9" y="1584807"/>
            <a:ext cx="1254920" cy="139921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81068FE-B003-40FB-A383-99E88B1562D2}"/>
              </a:ext>
            </a:extLst>
          </p:cNvPr>
          <p:cNvSpPr txBox="1"/>
          <p:nvPr/>
        </p:nvSpPr>
        <p:spPr>
          <a:xfrm>
            <a:off x="2093238" y="2244629"/>
            <a:ext cx="62885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      	</a:t>
            </a:r>
          </a:p>
          <a:p>
            <a:endParaRPr lang="es-E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Poseedor natural </a:t>
            </a:r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     	</a:t>
            </a:r>
          </a:p>
          <a:p>
            <a:endParaRPr lang="es-E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		     	</a:t>
            </a:r>
            <a:endParaRPr lang="es-E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2AE71C-C8D5-4C16-95DA-79CA942F1E0D}"/>
              </a:ext>
            </a:extLst>
          </p:cNvPr>
          <p:cNvSpPr txBox="1"/>
          <p:nvPr/>
        </p:nvSpPr>
        <p:spPr>
          <a:xfrm>
            <a:off x="2093238" y="1430919"/>
            <a:ext cx="332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Poseedor civil </a:t>
            </a:r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Derecho real</a:t>
            </a:r>
            <a:endParaRPr lang="es-E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DADC12-60ED-4FA1-8340-B2FFB575D091}"/>
              </a:ext>
            </a:extLst>
          </p:cNvPr>
          <p:cNvSpPr txBox="1"/>
          <p:nvPr/>
        </p:nvSpPr>
        <p:spPr>
          <a:xfrm>
            <a:off x="4049137" y="1771556"/>
            <a:ext cx="5715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Symbol" panose="05050102010706020507" pitchFamily="18" charset="2"/>
              </a:rPr>
              <a:t></a:t>
            </a:r>
            <a:endParaRPr lang="es-ES" sz="1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D402368-028E-4079-8366-0F849018808E}"/>
              </a:ext>
            </a:extLst>
          </p:cNvPr>
          <p:cNvGrpSpPr/>
          <p:nvPr/>
        </p:nvGrpSpPr>
        <p:grpSpPr>
          <a:xfrm>
            <a:off x="5618112" y="2604584"/>
            <a:ext cx="3038059" cy="1107996"/>
            <a:chOff x="5618112" y="2604584"/>
            <a:chExt cx="3038059" cy="1107996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2F1583-56C2-4522-B151-7F6D40F0DB92}"/>
                </a:ext>
              </a:extLst>
            </p:cNvPr>
            <p:cNvSpPr txBox="1"/>
            <p:nvPr/>
          </p:nvSpPr>
          <p:spPr>
            <a:xfrm>
              <a:off x="6065371" y="2883350"/>
              <a:ext cx="2590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sym typeface="Wingdings" panose="05000000000000000000" pitchFamily="2" charset="2"/>
                </a:rPr>
                <a:t>	    </a:t>
              </a:r>
              <a:r>
                <a:rPr lang="es-E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Clandestina</a:t>
              </a:r>
            </a:p>
            <a:p>
              <a:r>
                <a:rPr lang="es-E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OKUPA </a:t>
              </a:r>
            </a:p>
            <a:p>
              <a:r>
                <a:rPr lang="es-E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	    </a:t>
              </a:r>
              <a:r>
                <a:rPr lang="es-E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sym typeface="Wingdings" panose="05000000000000000000" pitchFamily="2" charset="2"/>
                </a:rPr>
                <a:t> </a:t>
              </a:r>
              <a:r>
                <a:rPr lang="es-ES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Violenta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DE6001E-93B4-4A2B-87AE-3488B662807F}"/>
                </a:ext>
              </a:extLst>
            </p:cNvPr>
            <p:cNvSpPr txBox="1"/>
            <p:nvPr/>
          </p:nvSpPr>
          <p:spPr>
            <a:xfrm>
              <a:off x="5618112" y="3106403"/>
              <a:ext cx="1057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sym typeface="Wingdings" panose="05000000000000000000" pitchFamily="2" charset="2"/>
                </a:rPr>
                <a:t>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D2FB339B-0E1D-4DD3-B337-D14AA38F3241}"/>
                </a:ext>
              </a:extLst>
            </p:cNvPr>
            <p:cNvSpPr txBox="1"/>
            <p:nvPr/>
          </p:nvSpPr>
          <p:spPr>
            <a:xfrm>
              <a:off x="6841389" y="2604584"/>
              <a:ext cx="891125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6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sym typeface="Symbol" panose="05050102010706020507" pitchFamily="18" charset="2"/>
                </a:rPr>
                <a:t></a:t>
              </a:r>
              <a:endParaRPr lang="es-ES" sz="6600" dirty="0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05E665-B218-453F-B9A4-7543F07A5A80}"/>
              </a:ext>
            </a:extLst>
          </p:cNvPr>
          <p:cNvSpPr txBox="1"/>
          <p:nvPr/>
        </p:nvSpPr>
        <p:spPr>
          <a:xfrm>
            <a:off x="4620637" y="2260150"/>
            <a:ext cx="1607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Legítimo</a:t>
            </a:r>
          </a:p>
          <a:p>
            <a:endParaRPr lang="es-E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Ilegítimo</a:t>
            </a:r>
          </a:p>
          <a:p>
            <a:endParaRPr lang="es-E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Ilegal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69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6E3D31D-CC96-4360-9642-060331E304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B06B1E00-9DF3-483A-912D-9D5DE792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237" y="301024"/>
            <a:ext cx="6766500" cy="393600"/>
          </a:xfrm>
        </p:spPr>
        <p:txBody>
          <a:bodyPr/>
          <a:lstStyle/>
          <a:p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Introducción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E627E807-A61A-4881-A0C7-3AB9B046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957262"/>
            <a:ext cx="2352675" cy="2352675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C5A88517-E29F-4618-974E-C9CBFEA51AF8}"/>
              </a:ext>
            </a:extLst>
          </p:cNvPr>
          <p:cNvGrpSpPr/>
          <p:nvPr/>
        </p:nvGrpSpPr>
        <p:grpSpPr>
          <a:xfrm>
            <a:off x="5307806" y="942973"/>
            <a:ext cx="2352675" cy="2352675"/>
            <a:chOff x="5307806" y="942973"/>
            <a:chExt cx="2352675" cy="2352675"/>
          </a:xfrm>
        </p:grpSpPr>
        <p:pic>
          <p:nvPicPr>
            <p:cNvPr id="9" name="Imagen 8" descr="Icono&#10;&#10;Descripción generada automáticamente">
              <a:extLst>
                <a:ext uri="{FF2B5EF4-FFF2-40B4-BE49-F238E27FC236}">
                  <a16:creationId xmlns:a16="http://schemas.microsoft.com/office/drawing/2014/main" id="{0795C812-E710-4292-8470-5FC0BC441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7806" y="942973"/>
              <a:ext cx="2352675" cy="2352675"/>
            </a:xfrm>
            <a:prstGeom prst="rect">
              <a:avLst/>
            </a:prstGeom>
          </p:spPr>
        </p:pic>
        <p:pic>
          <p:nvPicPr>
            <p:cNvPr id="8" name="Imagen 7" descr="Icono&#10;&#10;Descripción generada automáticamente">
              <a:extLst>
                <a:ext uri="{FF2B5EF4-FFF2-40B4-BE49-F238E27FC236}">
                  <a16:creationId xmlns:a16="http://schemas.microsoft.com/office/drawing/2014/main" id="{5D4881CB-F0B4-4FC9-925C-FD9BCDCF9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4043" y="2015652"/>
              <a:ext cx="1600200" cy="1112196"/>
            </a:xfrm>
            <a:prstGeom prst="rect">
              <a:avLst/>
            </a:prstGeom>
          </p:spPr>
        </p:pic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871855-F1DF-47D9-A9A2-B9701BBF20B0}"/>
              </a:ext>
            </a:extLst>
          </p:cNvPr>
          <p:cNvSpPr txBox="1"/>
          <p:nvPr/>
        </p:nvSpPr>
        <p:spPr>
          <a:xfrm>
            <a:off x="4639930" y="3295648"/>
            <a:ext cx="3764454" cy="145286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Allanamiento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Alguien viviendo o empresa instalada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Morada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48 horas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Delito de coacciones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35F642-D91D-4085-930D-36B0FB812EB0}"/>
              </a:ext>
            </a:extLst>
          </p:cNvPr>
          <p:cNvSpPr txBox="1"/>
          <p:nvPr/>
        </p:nvSpPr>
        <p:spPr>
          <a:xfrm>
            <a:off x="1022807" y="3295648"/>
            <a:ext cx="2688310" cy="145286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Usurpación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Casa vacía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Propiedad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Detención </a:t>
            </a:r>
            <a:r>
              <a:rPr lang="es-ES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s-ES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Infraganti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Inviolabilidad del domicilio</a:t>
            </a:r>
          </a:p>
        </p:txBody>
      </p:sp>
    </p:spTree>
    <p:extLst>
      <p:ext uri="{BB962C8B-B14F-4D97-AF65-F5344CB8AC3E}">
        <p14:creationId xmlns:p14="http://schemas.microsoft.com/office/powerpoint/2010/main" val="41385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3E7CC-67B2-4697-88EC-9A07F68BE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Identificación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5FD360-B121-426A-954B-EB4C41824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66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" name="Gráfico 9" descr="Martillo de juez con relleno sólido">
            <a:extLst>
              <a:ext uri="{FF2B5EF4-FFF2-40B4-BE49-F238E27FC236}">
                <a16:creationId xmlns:a16="http://schemas.microsoft.com/office/drawing/2014/main" id="{98256A57-5EB4-417D-B24E-CF225E6F5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6273" y="860445"/>
            <a:ext cx="867964" cy="867964"/>
          </a:xfrm>
          <a:prstGeom prst="rect">
            <a:avLst/>
          </a:prstGeom>
        </p:spPr>
      </p:pic>
      <p:pic>
        <p:nvPicPr>
          <p:cNvPr id="12" name="Gráfico 11" descr="Monedas contorno">
            <a:extLst>
              <a:ext uri="{FF2B5EF4-FFF2-40B4-BE49-F238E27FC236}">
                <a16:creationId xmlns:a16="http://schemas.microsoft.com/office/drawing/2014/main" id="{86C384DB-1F8E-47F3-9541-638C44816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2705" y="2118078"/>
            <a:ext cx="775098" cy="775098"/>
          </a:xfrm>
          <a:prstGeom prst="rect">
            <a:avLst/>
          </a:prstGeom>
        </p:spPr>
      </p:pic>
      <p:pic>
        <p:nvPicPr>
          <p:cNvPr id="14" name="Gráfico 13" descr="Contrato con relleno sólido">
            <a:extLst>
              <a:ext uri="{FF2B5EF4-FFF2-40B4-BE49-F238E27FC236}">
                <a16:creationId xmlns:a16="http://schemas.microsoft.com/office/drawing/2014/main" id="{304F5725-3313-4B85-A24E-F9B1EF54DF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2706" y="3282733"/>
            <a:ext cx="821531" cy="821531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65D1B98D-8DD3-4662-9EF6-AA72A6275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237" y="301024"/>
            <a:ext cx="6766500" cy="393600"/>
          </a:xfrm>
        </p:spPr>
        <p:txBody>
          <a:bodyPr/>
          <a:lstStyle/>
          <a:p>
            <a:pPr marL="127000" indent="0">
              <a:buNone/>
            </a:pPr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Identificación del problema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7370973-3339-4439-896C-A5BD49280864}"/>
              </a:ext>
            </a:extLst>
          </p:cNvPr>
          <p:cNvSpPr txBox="1"/>
          <p:nvPr/>
        </p:nvSpPr>
        <p:spPr>
          <a:xfrm>
            <a:off x="1228723" y="1722922"/>
            <a:ext cx="164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Judicial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040D031-3982-4FD8-8030-FE07B5CD6429}"/>
              </a:ext>
            </a:extLst>
          </p:cNvPr>
          <p:cNvSpPr txBox="1"/>
          <p:nvPr/>
        </p:nvSpPr>
        <p:spPr>
          <a:xfrm>
            <a:off x="833435" y="2893176"/>
            <a:ext cx="2433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Negociación directa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59FC42-433E-4CD1-8E2D-E836D5CEE8BE}"/>
              </a:ext>
            </a:extLst>
          </p:cNvPr>
          <p:cNvSpPr txBox="1"/>
          <p:nvPr/>
        </p:nvSpPr>
        <p:spPr>
          <a:xfrm>
            <a:off x="416717" y="4186044"/>
            <a:ext cx="3267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Contratación de empresas dedicadas al desalojo de ocupas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3286045-3EEA-4080-AB1E-6E465D88D9AE}"/>
              </a:ext>
            </a:extLst>
          </p:cNvPr>
          <p:cNvSpPr txBox="1"/>
          <p:nvPr/>
        </p:nvSpPr>
        <p:spPr>
          <a:xfrm>
            <a:off x="4100487" y="1032817"/>
            <a:ext cx="387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</a:t>
            </a:r>
            <a:endParaRPr lang="es-E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BDEA927-D9C0-44E4-97D6-DE190CDD7FB4}"/>
              </a:ext>
            </a:extLst>
          </p:cNvPr>
          <p:cNvSpPr txBox="1"/>
          <p:nvPr/>
        </p:nvSpPr>
        <p:spPr>
          <a:xfrm>
            <a:off x="4100486" y="2244017"/>
            <a:ext cx="387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</a:t>
            </a:r>
            <a:endParaRPr lang="es-E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8DB6A41-0082-4BB3-A782-0D23DE6B439D}"/>
              </a:ext>
            </a:extLst>
          </p:cNvPr>
          <p:cNvSpPr txBox="1"/>
          <p:nvPr/>
        </p:nvSpPr>
        <p:spPr>
          <a:xfrm>
            <a:off x="4100485" y="3429140"/>
            <a:ext cx="387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</a:t>
            </a:r>
            <a:endParaRPr lang="es-E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9" name="Gráfico 18" descr="Reloj de arena terminado con relleno sólido">
            <a:extLst>
              <a:ext uri="{FF2B5EF4-FFF2-40B4-BE49-F238E27FC236}">
                <a16:creationId xmlns:a16="http://schemas.microsoft.com/office/drawing/2014/main" id="{B23B20A1-A623-4EE9-8E1F-F97703AC90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61419" y="837227"/>
            <a:ext cx="914400" cy="914400"/>
          </a:xfrm>
          <a:prstGeom prst="rect">
            <a:avLst/>
          </a:prstGeom>
        </p:spPr>
      </p:pic>
      <p:pic>
        <p:nvPicPr>
          <p:cNvPr id="25" name="Gráfico 24" descr="Cruz de escudo con relleno sólido">
            <a:extLst>
              <a:ext uri="{FF2B5EF4-FFF2-40B4-BE49-F238E27FC236}">
                <a16:creationId xmlns:a16="http://schemas.microsoft.com/office/drawing/2014/main" id="{C892B51D-3EDC-44F4-A643-8CACD5F9F4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1419" y="2048427"/>
            <a:ext cx="914400" cy="914400"/>
          </a:xfrm>
          <a:prstGeom prst="rect">
            <a:avLst/>
          </a:prstGeom>
        </p:spPr>
      </p:pic>
      <p:pic>
        <p:nvPicPr>
          <p:cNvPr id="27" name="Gráfico 26" descr="Dinero con relleno sólido">
            <a:extLst>
              <a:ext uri="{FF2B5EF4-FFF2-40B4-BE49-F238E27FC236}">
                <a16:creationId xmlns:a16="http://schemas.microsoft.com/office/drawing/2014/main" id="{46E373B9-1BAB-4080-A166-2BBD0FDD46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61419" y="3233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8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16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0ED09-9202-4255-AAF9-77D03477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</p:spPr>
        <p:txBody>
          <a:bodyPr/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Solución planteada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EA0DE4-D784-4FB6-9AF5-11CE2ADB2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30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65D1B98D-8DD3-4662-9EF6-AA72A6275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237" y="301024"/>
            <a:ext cx="6766500" cy="393600"/>
          </a:xfrm>
        </p:spPr>
        <p:txBody>
          <a:bodyPr/>
          <a:lstStyle/>
          <a:p>
            <a:pPr marL="127000" indent="0">
              <a:buNone/>
            </a:pPr>
            <a:r>
              <a:rPr lang="es-ES" dirty="0">
                <a:solidFill>
                  <a:srgbClr val="FF88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Solución planteada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0D9FE00-E802-40C0-A1E7-60B8521ACF2C}"/>
              </a:ext>
            </a:extLst>
          </p:cNvPr>
          <p:cNvSpPr txBox="1"/>
          <p:nvPr/>
        </p:nvSpPr>
        <p:spPr>
          <a:xfrm>
            <a:off x="1188750" y="1567558"/>
            <a:ext cx="376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Medidas de actuación tras la ocupación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DCC1FA0-5DD1-442E-AC61-F2C4735F5C38}"/>
              </a:ext>
            </a:extLst>
          </p:cNvPr>
          <p:cNvSpPr txBox="1"/>
          <p:nvPr/>
        </p:nvSpPr>
        <p:spPr>
          <a:xfrm>
            <a:off x="3104963" y="3114277"/>
            <a:ext cx="2934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OPTIMIZACIÓN DE COSTES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6FFA6A-91C1-4B29-8AC8-CE7F0CE6F1C8}"/>
              </a:ext>
            </a:extLst>
          </p:cNvPr>
          <p:cNvSpPr txBox="1"/>
          <p:nvPr/>
        </p:nvSpPr>
        <p:spPr>
          <a:xfrm>
            <a:off x="4764881" y="1567558"/>
            <a:ext cx="332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MEDIDA DE PREVENCIÓN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49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500</Words>
  <Application>Microsoft Office PowerPoint</Application>
  <PresentationFormat>Presentación en pantalla (16:9)</PresentationFormat>
  <Paragraphs>206</Paragraphs>
  <Slides>29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Montserrat Light</vt:lpstr>
      <vt:lpstr>Verdana</vt:lpstr>
      <vt:lpstr>DM Serif Display</vt:lpstr>
      <vt:lpstr>Mutius template</vt:lpstr>
      <vt:lpstr>Modelo de predicción de ocupación de viviendas</vt:lpstr>
      <vt:lpstr>Índice</vt:lpstr>
      <vt:lpstr>Introducción</vt:lpstr>
      <vt:lpstr>Presentación de PowerPoint</vt:lpstr>
      <vt:lpstr>Presentación de PowerPoint</vt:lpstr>
      <vt:lpstr>Identificación del problema</vt:lpstr>
      <vt:lpstr>Presentación de PowerPoint</vt:lpstr>
      <vt:lpstr>Solución planteada</vt:lpstr>
      <vt:lpstr>Presentación de PowerPoint</vt:lpstr>
      <vt:lpstr>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de predicción</vt:lpstr>
      <vt:lpstr>Presentación de PowerPoint</vt:lpstr>
      <vt:lpstr>Resultados</vt:lpstr>
      <vt:lpstr>Métricas</vt:lpstr>
      <vt:lpstr>Presentación de PowerPoint</vt:lpstr>
      <vt:lpstr>Aplicación web</vt:lpstr>
      <vt:lpstr>Presentación de PowerPoint</vt:lpstr>
      <vt:lpstr>Demostración</vt:lpstr>
      <vt:lpstr>Presentación de PowerPoint</vt:lpstr>
      <vt:lpstr>Trabajo a futuro</vt:lpstr>
      <vt:lpstr>Presentación de PowerPoint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predicción de ocupación de viviendas</dc:title>
  <dc:creator>Fran</dc:creator>
  <cp:lastModifiedBy>Fran</cp:lastModifiedBy>
  <cp:revision>66</cp:revision>
  <dcterms:modified xsi:type="dcterms:W3CDTF">2021-07-21T10:00:48Z</dcterms:modified>
</cp:coreProperties>
</file>