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4" r:id="rId2"/>
  </p:sldMasterIdLst>
  <p:notesMasterIdLst>
    <p:notesMasterId r:id="rId31"/>
  </p:notesMasterIdLst>
  <p:sldIdLst>
    <p:sldId id="342" r:id="rId3"/>
    <p:sldId id="343" r:id="rId4"/>
    <p:sldId id="390" r:id="rId5"/>
    <p:sldId id="346" r:id="rId6"/>
    <p:sldId id="391" r:id="rId7"/>
    <p:sldId id="347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8" r:id="rId20"/>
    <p:sldId id="385" r:id="rId21"/>
    <p:sldId id="393" r:id="rId22"/>
    <p:sldId id="395" r:id="rId23"/>
    <p:sldId id="405" r:id="rId24"/>
    <p:sldId id="404" r:id="rId25"/>
    <p:sldId id="406" r:id="rId26"/>
    <p:sldId id="407" r:id="rId27"/>
    <p:sldId id="399" r:id="rId28"/>
    <p:sldId id="401" r:id="rId29"/>
    <p:sldId id="400" r:id="rId30"/>
  </p:sldIdLst>
  <p:sldSz cx="9144000" cy="6840538"/>
  <p:notesSz cx="7099300" cy="102346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CC3300"/>
    <a:srgbClr val="CC6600"/>
    <a:srgbClr val="FF9900"/>
    <a:srgbClr val="0099CC"/>
    <a:srgbClr val="F18775"/>
    <a:srgbClr val="FFFF99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8" autoAdjust="0"/>
    <p:restoredTop sz="92427" autoAdjust="0"/>
  </p:normalViewPr>
  <p:slideViewPr>
    <p:cSldViewPr>
      <p:cViewPr>
        <p:scale>
          <a:sx n="100" d="100"/>
          <a:sy n="100" d="100"/>
        </p:scale>
        <p:origin x="-1824" y="-372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8350"/>
            <a:ext cx="51260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Clique para editar os estilos de texto do modelo global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8C66B6ED-6B4A-4C3B-8EA8-FC804460FCF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32600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8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</p:grpSp>
      <p:sp>
        <p:nvSpPr>
          <p:cNvPr id="7271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7271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32525"/>
            <a:ext cx="2133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6E0C3-FC33-4E2A-ABFE-717F6AD84CF8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3570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38875"/>
            <a:ext cx="2133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9E53E-2063-42F6-8DB7-270DB276AC0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6CC0D-B8DE-4F40-8935-FD0044E3E4DC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5C59B-B3A7-4C75-887C-FDC9CBFE613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667C-8D36-4F8C-9D91-791A5A2DED7F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01B-51BD-47B6-8E16-06E34545193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303D4-F0D7-425E-A113-DEB936D8E08F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CE74E-B72B-4FF1-86B2-34EF0A01CD2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18130-2BB6-44EF-BE19-9CB02B2FE648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DE320-C190-4F8F-87CC-19C46EC2AFD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A9EC7-DD40-4B92-BDAE-8152E1440AC2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FA867-C113-42D3-A2BC-58E6F2192F8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EE7C5-97EF-4B96-B11D-A6911C9C1C53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EF7A-9560-44D8-B572-6DC1789905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3B42B-F15E-4561-80FE-4D6612F71D81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8ED9-A69B-4E8A-A652-9FA1C3BE836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252B-B158-45D4-94CD-CA501E583617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790B5-61D9-4EAA-9B40-CC3772B6BB8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6368E-D7A6-4988-A931-F5E8B384936D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86CD-624E-4D65-85E4-F5DDF6565F4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A659B-3857-41FD-AF93-72F0253C0958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E822C-03EC-4FAA-99D7-5EEAE9971BB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46946-49FE-4E0A-8C41-897B7ECE9563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3C415-F52D-42ED-A1DC-A17F94B4F8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10739-A8C5-4737-AB6B-1380B707250F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AB36-6D28-4E59-9253-BE8B9127B83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ACBAA-2D24-44CB-B120-68B5E1DAB45A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0339B-300C-4171-9511-2680BF3E19F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778E-F02F-4E05-9F5D-996557D308E8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4C282-159E-4037-B2EA-3378CE92FD7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ADE7F-1B45-473B-98A4-F1B962AA2682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D0FDD-B30C-452D-9563-AE80E81EC37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DB648-4FE8-4210-AD57-57749BFE679C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C502C-FED1-4C27-BBBA-3ABFDA1EDB6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B291-A0B2-44CB-8F8F-FCE41A939EBF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0E64C-4C3D-4534-8561-B6296112C69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96EA2-7C7C-4EB8-819A-9A32F841515E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92560-B002-479D-8D02-DAC1C4DE844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55FDD-90AD-433D-A4DA-F6FDAA2B6DDE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432DD-4A26-4BD3-A5DA-59F34A9CD3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BE26-D871-4E94-920A-60A248BE4958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B953-1730-4138-98DB-F80CC32CCD9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CEB46-E32F-4E44-87FD-A9CAA473004C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43202-6C9C-4358-8241-184B4C281AF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3570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EBFEA011-E1EE-4D25-8BB1-15B811477215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32525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BAB1CB1A-6F68-444E-BBCA-D5E173C86B7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32600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168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9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8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</p:grpSp>
        <p:sp>
          <p:nvSpPr>
            <p:cNvPr id="7169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  <p:sp>
          <p:nvSpPr>
            <p:cNvPr id="7169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</p:grpSp>
      <p:sp>
        <p:nvSpPr>
          <p:cNvPr id="7169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7169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2525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169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5438"/>
            <a:ext cx="8229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/>
      <p:bldP spid="71695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5438"/>
            <a:ext cx="8229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2935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0AECB620-50CA-44E0-AFA1-9F63F868F633}" type="datetime1">
              <a:rPr lang="pt-PT"/>
              <a:pPr>
                <a:defRPr/>
              </a:pPr>
              <a:t>01/03/2016</a:t>
            </a:fld>
            <a:endParaRPr lang="pt-PT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2935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1310493F-637D-408E-9701-F95981263EF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>
    <p:push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6" name="Text Box 20"/>
          <p:cNvSpPr txBox="1">
            <a:spLocks noChangeArrowheads="1"/>
          </p:cNvSpPr>
          <p:nvPr/>
        </p:nvSpPr>
        <p:spPr bwMode="auto">
          <a:xfrm>
            <a:off x="900113" y="1409700"/>
            <a:ext cx="7078662" cy="4693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800" b="1" smtClean="0">
                <a:latin typeface="Arial Rounded MT Bold" pitchFamily="34" charset="0"/>
              </a:rPr>
              <a:t>LABORATÓRIOS DE </a:t>
            </a:r>
            <a:r>
              <a:rPr lang="pt-PT" sz="2800" b="1">
                <a:latin typeface="Arial Rounded MT Bold" pitchFamily="34" charset="0"/>
              </a:rPr>
              <a:t>INFORMÁTICA </a:t>
            </a:r>
            <a:r>
              <a:rPr lang="pt-PT" sz="2800" b="1" smtClean="0">
                <a:latin typeface="Arial Rounded MT Bold" pitchFamily="34" charset="0"/>
              </a:rPr>
              <a:t>III</a:t>
            </a:r>
            <a:r>
              <a:rPr lang="pt-PT" sz="2800" b="1">
                <a:latin typeface="Arial Rounded MT Bold" pitchFamily="34" charset="0"/>
              </a:rPr>
              <a:t/>
            </a:r>
            <a:br>
              <a:rPr lang="pt-PT" sz="2800" b="1">
                <a:latin typeface="Arial Rounded MT Bold" pitchFamily="34" charset="0"/>
              </a:rPr>
            </a:br>
            <a:r>
              <a:rPr lang="pt-PT" sz="2800" b="1">
                <a:latin typeface="Arial Rounded MT Bold" pitchFamily="34" charset="0"/>
              </a:rPr>
              <a:t/>
            </a:r>
            <a:br>
              <a:rPr lang="pt-PT" sz="2800" b="1">
                <a:latin typeface="Arial Rounded MT Bold" pitchFamily="34" charset="0"/>
              </a:rPr>
            </a:br>
            <a:r>
              <a:rPr lang="pt-PT" sz="2800" b="1" smtClean="0">
                <a:solidFill>
                  <a:srgbClr val="0070C0"/>
                </a:solidFill>
                <a:latin typeface="Arial Rounded MT Bold" pitchFamily="34" charset="0"/>
              </a:rPr>
              <a:t>2015/2016</a:t>
            </a:r>
            <a:r>
              <a:rPr lang="pt-PT" sz="2800" b="1">
                <a:solidFill>
                  <a:schemeClr val="hlink"/>
                </a:solidFill>
                <a:latin typeface="Arial Rounded MT Bold" pitchFamily="34" charset="0"/>
              </a:rPr>
              <a:t/>
            </a:r>
            <a:br>
              <a:rPr lang="pt-PT" sz="2800" b="1">
                <a:solidFill>
                  <a:schemeClr val="hlink"/>
                </a:solidFill>
                <a:latin typeface="Arial Rounded MT Bold" pitchFamily="34" charset="0"/>
              </a:rPr>
            </a:br>
            <a:r>
              <a:rPr lang="pt-PT" sz="2800" b="1" smtClean="0">
                <a:solidFill>
                  <a:schemeClr val="hlink"/>
                </a:solidFill>
                <a:latin typeface="Arial Rounded MT Bold" pitchFamily="34" charset="0"/>
              </a:rPr>
              <a:t>MIEI</a:t>
            </a:r>
            <a:endParaRPr lang="pt-PT" sz="2800" b="1">
              <a:solidFill>
                <a:schemeClr val="hlink"/>
              </a:solidFill>
              <a:latin typeface="Arial Rounded MT Bold" pitchFamily="34" charset="0"/>
            </a:endParaRPr>
          </a:p>
          <a:p>
            <a:pPr algn="ctr"/>
            <a:r>
              <a:rPr lang="pt-PT" sz="2400" b="1">
                <a:solidFill>
                  <a:srgbClr val="0070C0"/>
                </a:solidFill>
                <a:latin typeface="Arial Rounded MT Bold" pitchFamily="34" charset="0"/>
              </a:rPr>
              <a:t>2</a:t>
            </a:r>
            <a:r>
              <a:rPr lang="pt-PT" sz="2400" b="1" smtClean="0">
                <a:solidFill>
                  <a:srgbClr val="0070C0"/>
                </a:solidFill>
                <a:latin typeface="Arial Rounded MT Bold" pitchFamily="34" charset="0"/>
              </a:rPr>
              <a:t>º </a:t>
            </a:r>
            <a:r>
              <a:rPr lang="pt-PT" sz="2400" b="1">
                <a:solidFill>
                  <a:srgbClr val="0070C0"/>
                </a:solidFill>
                <a:latin typeface="Arial Rounded MT Bold" pitchFamily="34" charset="0"/>
              </a:rPr>
              <a:t>ANO - </a:t>
            </a:r>
            <a:r>
              <a:rPr lang="pt-PT" sz="2400" b="1" smtClean="0">
                <a:solidFill>
                  <a:srgbClr val="0070C0"/>
                </a:solidFill>
                <a:latin typeface="Arial Rounded MT Bold" pitchFamily="34" charset="0"/>
              </a:rPr>
              <a:t>2º </a:t>
            </a:r>
            <a:r>
              <a:rPr lang="pt-PT" sz="2400" b="1">
                <a:solidFill>
                  <a:srgbClr val="0070C0"/>
                </a:solidFill>
                <a:latin typeface="Arial Rounded MT Bold" pitchFamily="34" charset="0"/>
              </a:rPr>
              <a:t>SEM</a:t>
            </a:r>
            <a:r>
              <a:rPr lang="pt-PT" sz="2800" b="1">
                <a:solidFill>
                  <a:schemeClr val="hlink"/>
                </a:solidFill>
                <a:latin typeface="Arial Rounded MT Bold" pitchFamily="34" charset="0"/>
              </a:rPr>
              <a:t/>
            </a:r>
            <a:br>
              <a:rPr lang="pt-PT" sz="2800" b="1">
                <a:solidFill>
                  <a:schemeClr val="hlink"/>
                </a:solidFill>
                <a:latin typeface="Arial Rounded MT Bold" pitchFamily="34" charset="0"/>
              </a:rPr>
            </a:br>
            <a:endParaRPr lang="pt-PT" sz="2800" b="1" smtClean="0">
              <a:solidFill>
                <a:schemeClr val="hlink"/>
              </a:solidFill>
              <a:latin typeface="Arial Rounded MT Bold" pitchFamily="34" charset="0"/>
            </a:endParaRPr>
          </a:p>
          <a:p>
            <a:pPr algn="ctr"/>
            <a:endParaRPr lang="pt-PT" sz="2800" b="1" smtClean="0">
              <a:solidFill>
                <a:schemeClr val="hlink"/>
              </a:solidFill>
              <a:latin typeface="Arial Rounded MT Bold" pitchFamily="34" charset="0"/>
            </a:endParaRPr>
          </a:p>
          <a:p>
            <a:pPr algn="ctr"/>
            <a:r>
              <a:rPr lang="pt-PT" b="1" smtClean="0">
                <a:solidFill>
                  <a:srgbClr val="FF6600"/>
                </a:solidFill>
                <a:latin typeface="Arial Rounded MT Bold" pitchFamily="34" charset="0"/>
              </a:rPr>
              <a:t>F</a:t>
            </a:r>
            <a:r>
              <a:rPr lang="pt-PT" b="1">
                <a:solidFill>
                  <a:srgbClr val="FF6600"/>
                </a:solidFill>
                <a:latin typeface="Arial Rounded MT Bold" pitchFamily="34" charset="0"/>
              </a:rPr>
              <a:t>. Mário </a:t>
            </a:r>
            <a:r>
              <a:rPr lang="pt-PT" b="1" smtClean="0">
                <a:solidFill>
                  <a:srgbClr val="FF6600"/>
                </a:solidFill>
                <a:latin typeface="Arial Rounded MT Bold" pitchFamily="34" charset="0"/>
              </a:rPr>
              <a:t>Martins </a:t>
            </a:r>
            <a:r>
              <a:rPr lang="pt-PT" b="1" smtClean="0">
                <a:latin typeface="Arial Rounded MT Bold" pitchFamily="34" charset="0"/>
              </a:rPr>
              <a:t>(fmm@di.uminho.pt)</a:t>
            </a:r>
            <a:br>
              <a:rPr lang="pt-PT" b="1" smtClean="0">
                <a:latin typeface="Arial Rounded MT Bold" pitchFamily="34" charset="0"/>
              </a:rPr>
            </a:br>
            <a:r>
              <a:rPr lang="pt-PT" b="1" err="1" smtClean="0">
                <a:solidFill>
                  <a:srgbClr val="FF6600"/>
                </a:solidFill>
                <a:latin typeface="Arial Rounded MT Bold" pitchFamily="34" charset="0"/>
              </a:rPr>
              <a:t>Vitor</a:t>
            </a:r>
            <a:r>
              <a:rPr lang="pt-PT" b="1" smtClean="0">
                <a:solidFill>
                  <a:srgbClr val="FF6600"/>
                </a:solidFill>
                <a:latin typeface="Arial Rounded MT Bold" pitchFamily="34" charset="0"/>
              </a:rPr>
              <a:t> Fonte </a:t>
            </a:r>
            <a:r>
              <a:rPr lang="pt-PT" b="1" smtClean="0">
                <a:latin typeface="Arial Rounded MT Bold" pitchFamily="34" charset="0"/>
              </a:rPr>
              <a:t>(</a:t>
            </a:r>
            <a:r>
              <a:rPr lang="pt-PT" b="1" err="1" smtClean="0">
                <a:latin typeface="Arial Rounded MT Bold" pitchFamily="34" charset="0"/>
              </a:rPr>
              <a:t>vff@di.uminho.pt</a:t>
            </a:r>
            <a:r>
              <a:rPr lang="pt-PT" b="1" smtClean="0">
                <a:latin typeface="Arial Rounded MT Bold" pitchFamily="34" charset="0"/>
              </a:rPr>
              <a:t>)</a:t>
            </a:r>
            <a:endParaRPr lang="pt-PT" b="1">
              <a:latin typeface="Arial Rounded MT Bold" pitchFamily="34" charset="0"/>
            </a:endParaRPr>
          </a:p>
          <a:p>
            <a:pPr algn="ctr"/>
            <a:r>
              <a:rPr lang="pt-PT" sz="2400" b="1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DI/UM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8459788" y="6565900"/>
            <a:ext cx="274434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 b="1">
                <a:latin typeface="Tahoma" pitchFamily="34" charset="0"/>
              </a:rPr>
              <a:t>1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" descr="LOGO_DI_ACETAT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3" descr="BARRA_ACETA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8459788" y="6566601"/>
            <a:ext cx="6842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10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MODULARIDADE: Problemas</a:t>
            </a:r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519114" y="1209762"/>
            <a:ext cx="8334375" cy="1740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Arial Rounded MT Bold" pitchFamily="34" charset="0"/>
              </a:rPr>
              <a:t>Questão1:</a:t>
            </a:r>
            <a:r>
              <a:rPr lang="pt-PT">
                <a:solidFill>
                  <a:srgbClr val="CC6600"/>
                </a:solidFill>
                <a:latin typeface="Arial Rounded MT Bold" pitchFamily="34" charset="0"/>
              </a:rPr>
              <a:t> Como dividir os programas em módulos reutilizáveis ?</a:t>
            </a:r>
          </a:p>
          <a:p>
            <a:r>
              <a:rPr lang="pt-PT">
                <a:solidFill>
                  <a:srgbClr val="CC6600"/>
                </a:solidFill>
                <a:latin typeface="Arial Rounded MT Bold" pitchFamily="34" charset="0"/>
              </a:rPr>
              <a:t>  </a:t>
            </a:r>
            <a:r>
              <a:rPr lang="pt-PT">
                <a:solidFill>
                  <a:srgbClr val="FF3300"/>
                </a:solidFill>
                <a:latin typeface="Arial Rounded MT Bold" pitchFamily="34" charset="0"/>
                <a:sym typeface="Wingdings 3" pitchFamily="18" charset="2"/>
              </a:rPr>
              <a:t></a:t>
            </a:r>
            <a:r>
              <a:rPr lang="pt-PT">
                <a:solidFill>
                  <a:srgbClr val="CC6600"/>
                </a:solidFill>
                <a:latin typeface="Arial Rounded MT Bold" pitchFamily="34" charset="0"/>
                <a:sym typeface="Wingdings 3" pitchFamily="18" charset="2"/>
              </a:rPr>
              <a:t> </a:t>
            </a:r>
            <a:r>
              <a:rPr lang="pt-PT">
                <a:solidFill>
                  <a:schemeClr val="hlink"/>
                </a:solidFill>
                <a:latin typeface="Arial Rounded MT Bold" pitchFamily="34" charset="0"/>
                <a:sym typeface="Wingdings 3" pitchFamily="18" charset="2"/>
              </a:rPr>
              <a:t>para não estar sempre a reinventar a roda e para &lt;&lt; $$</a:t>
            </a:r>
            <a:r>
              <a:rPr lang="pt-PT">
                <a:solidFill>
                  <a:srgbClr val="CC6600"/>
                </a:solidFill>
                <a:latin typeface="Arial Rounded MT Bold" pitchFamily="34" charset="0"/>
                <a:sym typeface="Wingdings 3" pitchFamily="18" charset="2"/>
              </a:rPr>
              <a:t> </a:t>
            </a:r>
          </a:p>
          <a:p>
            <a:r>
              <a:rPr lang="pt-PT">
                <a:latin typeface="Arial Rounded MT Bold" pitchFamily="34" charset="0"/>
              </a:rPr>
              <a:t>Questão 2:</a:t>
            </a:r>
            <a:r>
              <a:rPr lang="pt-PT">
                <a:solidFill>
                  <a:srgbClr val="CC6600"/>
                </a:solidFill>
                <a:latin typeface="Arial Rounded MT Bold" pitchFamily="34" charset="0"/>
              </a:rPr>
              <a:t> Como controlar erros e modificações ?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rgbClr val="00CC99"/>
                </a:solidFill>
                <a:sym typeface="Wingdings 3" pitchFamily="18" charset="2"/>
              </a:rPr>
              <a:t>  </a:t>
            </a:r>
            <a:r>
              <a:rPr lang="pt-PT">
                <a:solidFill>
                  <a:srgbClr val="FF3300"/>
                </a:solidFill>
                <a:sym typeface="Wingdings 3" pitchFamily="18" charset="2"/>
              </a:rPr>
              <a:t></a:t>
            </a:r>
            <a:r>
              <a:rPr lang="pt-PT">
                <a:solidFill>
                  <a:srgbClr val="CC6600"/>
                </a:solidFill>
                <a:sym typeface="Wingdings 3" pitchFamily="18" charset="2"/>
              </a:rPr>
              <a:t> </a:t>
            </a:r>
            <a:r>
              <a:rPr lang="pt-PT">
                <a:solidFill>
                  <a:schemeClr val="hlink"/>
                </a:solidFill>
                <a:latin typeface="Arial Rounded MT Bold" pitchFamily="34" charset="0"/>
                <a:sym typeface="Wingdings 3" pitchFamily="18" charset="2"/>
              </a:rPr>
              <a:t>os programas nunca estão prontos; estão sempre prontos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hlink"/>
                </a:solidFill>
                <a:latin typeface="Arial Rounded MT Bold" pitchFamily="34" charset="0"/>
                <a:sym typeface="Wingdings 3" pitchFamily="18" charset="2"/>
              </a:rPr>
              <a:t>para serem corrigidos e modificados; fáceis modificações implicam &lt;&lt; $$</a:t>
            </a:r>
            <a:endParaRPr lang="pt-PT">
              <a:solidFill>
                <a:schemeClr val="hlink"/>
              </a:solidFill>
              <a:latin typeface="Arial Rounded MT Bold" pitchFamily="34" charset="0"/>
            </a:endParaRPr>
          </a:p>
        </p:txBody>
      </p:sp>
      <p:sp>
        <p:nvSpPr>
          <p:cNvPr id="2060" name="Line 11"/>
          <p:cNvSpPr>
            <a:spLocks noChangeShapeType="1"/>
          </p:cNvSpPr>
          <p:nvPr/>
        </p:nvSpPr>
        <p:spPr bwMode="auto">
          <a:xfrm>
            <a:off x="468313" y="3276175"/>
            <a:ext cx="806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pt-PT"/>
          </a:p>
        </p:txBody>
      </p:sp>
      <p:sp>
        <p:nvSpPr>
          <p:cNvPr id="2061" name="Text Box 12"/>
          <p:cNvSpPr txBox="1">
            <a:spLocks noChangeArrowheads="1"/>
          </p:cNvSpPr>
          <p:nvPr/>
        </p:nvSpPr>
        <p:spPr bwMode="auto">
          <a:xfrm>
            <a:off x="519114" y="3508943"/>
            <a:ext cx="2657475" cy="365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Arial Rounded MT Bold" pitchFamily="34" charset="0"/>
              </a:rPr>
              <a:t>Soluções tradicionais: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2337783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/>
        </p:nvGraphicFramePr>
        <p:xfrm>
          <a:off x="611188" y="3995065"/>
          <a:ext cx="2495550" cy="1795641"/>
        </p:xfrm>
        <a:graphic>
          <a:graphicData uri="http://schemas.openxmlformats.org/presentationml/2006/ole">
            <p:oleObj spid="_x0000_s1026" name="SmartDraw" r:id="rId5" imgW="4434840" imgH="2432304" progId="SmartDraw.2">
              <p:embed/>
            </p:oleObj>
          </a:graphicData>
        </a:graphic>
      </p:graphicFrame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611189" y="5918966"/>
            <a:ext cx="2782887" cy="365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chemeClr val="accent2"/>
                </a:solidFill>
                <a:latin typeface="Arial Rounded MT Bold" pitchFamily="34" charset="0"/>
              </a:rPr>
              <a:t>Refinamento Top-Down</a:t>
            </a:r>
          </a:p>
        </p:txBody>
      </p:sp>
      <p:sp>
        <p:nvSpPr>
          <p:cNvPr id="2064" name="Rectangle 17"/>
          <p:cNvSpPr>
            <a:spLocks noChangeArrowheads="1"/>
          </p:cNvSpPr>
          <p:nvPr/>
        </p:nvSpPr>
        <p:spPr bwMode="auto">
          <a:xfrm>
            <a:off x="0" y="2394787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2051" name="Object 16"/>
          <p:cNvGraphicFramePr>
            <a:graphicFrameLocks noChangeAspect="1"/>
          </p:cNvGraphicFramePr>
          <p:nvPr/>
        </p:nvGraphicFramePr>
        <p:xfrm>
          <a:off x="4211639" y="4066320"/>
          <a:ext cx="3038475" cy="1681632"/>
        </p:xfrm>
        <a:graphic>
          <a:graphicData uri="http://schemas.openxmlformats.org/presentationml/2006/ole">
            <p:oleObj spid="_x0000_s1027" name="SmartDraw" r:id="rId6" imgW="3438144" imgH="1901952" progId="SmartDraw.2">
              <p:embed/>
            </p:oleObj>
          </a:graphicData>
        </a:graphic>
      </p:graphicFrame>
      <p:sp>
        <p:nvSpPr>
          <p:cNvPr id="2065" name="Text Box 18"/>
          <p:cNvSpPr txBox="1">
            <a:spLocks noChangeArrowheads="1"/>
          </p:cNvSpPr>
          <p:nvPr/>
        </p:nvSpPr>
        <p:spPr bwMode="auto">
          <a:xfrm>
            <a:off x="3995739" y="5934801"/>
            <a:ext cx="4905375" cy="3657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chemeClr val="accent2"/>
                </a:solidFill>
                <a:latin typeface="Arial Rounded MT Bold" pitchFamily="34" charset="0"/>
              </a:rPr>
              <a:t>Abstracção de Instruções (Procedimental)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 descr="LOGO_DI_ACETAT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3" descr="BARRA_ACETA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8459789" y="6566601"/>
            <a:ext cx="5048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11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3081" name="Rectangle 11"/>
          <p:cNvSpPr>
            <a:spLocks noChangeArrowheads="1"/>
          </p:cNvSpPr>
          <p:nvPr/>
        </p:nvSpPr>
        <p:spPr bwMode="auto">
          <a:xfrm>
            <a:off x="0" y="2014757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3074" name="Object 10"/>
          <p:cNvGraphicFramePr>
            <a:graphicFrameLocks/>
          </p:cNvGraphicFramePr>
          <p:nvPr/>
        </p:nvGraphicFramePr>
        <p:xfrm>
          <a:off x="827089" y="1480533"/>
          <a:ext cx="2447925" cy="2945232"/>
        </p:xfrm>
        <a:graphic>
          <a:graphicData uri="http://schemas.openxmlformats.org/presentationml/2006/ole">
            <p:oleObj spid="_x0000_s2050" name="SmartDraw" r:id="rId5" imgW="2253996" imgH="2752344" progId="SmartDraw.2">
              <p:embed/>
            </p:oleObj>
          </a:graphicData>
        </a:graphic>
      </p:graphicFrame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3975101" y="1610378"/>
            <a:ext cx="4881563" cy="7806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pt-PT">
                <a:solidFill>
                  <a:schemeClr val="accent2"/>
                </a:solidFill>
                <a:latin typeface="Arial Rounded MT Bold" pitchFamily="34" charset="0"/>
              </a:rPr>
              <a:t>Módulos como </a:t>
            </a: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abstracções de instruções</a:t>
            </a:r>
            <a:r>
              <a:rPr lang="pt-PT">
                <a:solidFill>
                  <a:schemeClr val="accent2"/>
                </a:solidFill>
                <a:latin typeface="Arial Rounded MT Bold" pitchFamily="34" charset="0"/>
              </a:rPr>
              <a:t>,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accent2"/>
                </a:solidFill>
                <a:latin typeface="Arial Rounded MT Bold" pitchFamily="34" charset="0"/>
              </a:rPr>
              <a:t>tal como em device drivers, módulo de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accent2"/>
                </a:solidFill>
                <a:latin typeface="Arial Rounded MT Bold" pitchFamily="34" charset="0"/>
              </a:rPr>
              <a:t>cálculos matemáticos, de I/O, etc.</a:t>
            </a:r>
          </a:p>
        </p:txBody>
      </p:sp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879476" y="4729789"/>
            <a:ext cx="6951663" cy="3657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MÓDULOS </a:t>
            </a:r>
            <a:r>
              <a:rPr lang="pt-PT">
                <a:latin typeface="Arial Rounded MT Bold" pitchFamily="34" charset="0"/>
              </a:rPr>
              <a:t>=</a:t>
            </a: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 </a:t>
            </a:r>
            <a:r>
              <a:rPr lang="pt-PT">
                <a:solidFill>
                  <a:srgbClr val="CC6600"/>
                </a:solidFill>
                <a:latin typeface="Arial Rounded MT Bold" pitchFamily="34" charset="0"/>
              </a:rPr>
              <a:t>ABSTRACÇÃO DE INSTRUÇÕES ou CONTROLO</a:t>
            </a:r>
          </a:p>
        </p:txBody>
      </p:sp>
      <p:sp>
        <p:nvSpPr>
          <p:cNvPr id="3084" name="Text Box 14"/>
          <p:cNvSpPr txBox="1">
            <a:spLocks noChangeArrowheads="1"/>
          </p:cNvSpPr>
          <p:nvPr/>
        </p:nvSpPr>
        <p:spPr bwMode="auto">
          <a:xfrm>
            <a:off x="3866120" y="3333179"/>
            <a:ext cx="5045548" cy="5236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50000"/>
              </a:lnSpc>
            </a:pPr>
            <a:r>
              <a:rPr lang="pt-PT" b="1">
                <a:solidFill>
                  <a:srgbClr val="009999"/>
                </a:solidFill>
                <a:latin typeface="Arial Rounded MT Bold" pitchFamily="34" charset="0"/>
              </a:rPr>
              <a:t>Assim, originalmente, a noção de </a:t>
            </a:r>
            <a:r>
              <a:rPr lang="pt-PT" b="1">
                <a:latin typeface="Arial Rounded MT Bold" pitchFamily="34" charset="0"/>
              </a:rPr>
              <a:t>MÓDULO </a:t>
            </a:r>
          </a:p>
          <a:p>
            <a:pPr algn="ctr">
              <a:lnSpc>
                <a:spcPct val="50000"/>
              </a:lnSpc>
            </a:pPr>
            <a:r>
              <a:rPr lang="pt-PT" b="1">
                <a:latin typeface="Arial Rounded MT Bold" pitchFamily="34" charset="0"/>
              </a:rPr>
              <a:t>DE </a:t>
            </a:r>
            <a:r>
              <a:rPr lang="pt-PT" b="1" smtClean="0">
                <a:latin typeface="Arial Rounded MT Bold" pitchFamily="34" charset="0"/>
              </a:rPr>
              <a:t>SOFTWARE</a:t>
            </a:r>
            <a:r>
              <a:rPr lang="pt-PT" b="1" smtClean="0">
                <a:solidFill>
                  <a:srgbClr val="009999"/>
                </a:solidFill>
                <a:latin typeface="Arial Rounded MT Bold" pitchFamily="34" charset="0"/>
              </a:rPr>
              <a:t> 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</a:rPr>
              <a:t>era a de que :</a:t>
            </a:r>
          </a:p>
        </p:txBody>
      </p:sp>
      <p:sp>
        <p:nvSpPr>
          <p:cNvPr id="3085" name="Line 15"/>
          <p:cNvSpPr>
            <a:spLocks noChangeShapeType="1"/>
          </p:cNvSpPr>
          <p:nvPr/>
        </p:nvSpPr>
        <p:spPr bwMode="auto">
          <a:xfrm>
            <a:off x="5867400" y="4066320"/>
            <a:ext cx="0" cy="574796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pt-PT"/>
          </a:p>
        </p:txBody>
      </p:sp>
      <p:sp>
        <p:nvSpPr>
          <p:cNvPr id="3086" name="Text Box 16"/>
          <p:cNvSpPr txBox="1">
            <a:spLocks noChangeArrowheads="1"/>
          </p:cNvSpPr>
          <p:nvPr/>
        </p:nvSpPr>
        <p:spPr bwMode="auto">
          <a:xfrm>
            <a:off x="519113" y="5535769"/>
            <a:ext cx="84455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b="1">
                <a:solidFill>
                  <a:srgbClr val="FF0000"/>
                </a:solidFill>
                <a:latin typeface="Arial Rounded MT Bold" pitchFamily="34" charset="0"/>
              </a:rPr>
              <a:t>PERMITEM:</a:t>
            </a:r>
            <a:r>
              <a:rPr lang="pt-PT" b="1">
                <a:solidFill>
                  <a:schemeClr val="accent2"/>
                </a:solidFill>
                <a:latin typeface="Arial Rounded MT Bold" pitchFamily="34" charset="0"/>
              </a:rPr>
              <a:t> ESTRUTURAÇÃO DE CÓDIGO, REUTILIZAÇÃO DE CÓDIGO, ABSTRACÇÃO, etc., </a:t>
            </a:r>
            <a:r>
              <a:rPr lang="pt-PT" b="1">
                <a:solidFill>
                  <a:srgbClr val="002060"/>
                </a:solidFill>
                <a:latin typeface="Arial Rounded MT Bold" pitchFamily="34" charset="0"/>
              </a:rPr>
              <a:t>MAS É PRECISO MAIS …</a:t>
            </a:r>
          </a:p>
        </p:txBody>
      </p:sp>
      <p:sp>
        <p:nvSpPr>
          <p:cNvPr id="3087" name="Text Box 17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MODULARIDADE: Problemas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258888" y="6589713"/>
            <a:ext cx="18662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8459788" y="6566601"/>
            <a:ext cx="6842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12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18440" name="Picture 10" descr="MODULOS_GLOBAL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76" y="1480534"/>
            <a:ext cx="3548063" cy="301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MODULARIDADE: Esquema 1</a:t>
            </a:r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>
            <a:off x="1331913" y="2558868"/>
            <a:ext cx="5688012" cy="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pt-PT"/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1187450" y="1553373"/>
            <a:ext cx="34496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>
                <a:solidFill>
                  <a:srgbClr val="FF3300"/>
                </a:solidFill>
                <a:latin typeface="Arial Rounded MT Bold" pitchFamily="34" charset="0"/>
              </a:rPr>
              <a:t>x</a:t>
            </a:r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1166813" y="3147914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>
                <a:solidFill>
                  <a:srgbClr val="FF3300"/>
                </a:solidFill>
                <a:latin typeface="Arial Rounded MT Bold" pitchFamily="34" charset="0"/>
              </a:rPr>
              <a:t>f</a:t>
            </a:r>
          </a:p>
        </p:txBody>
      </p:sp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519114" y="4913471"/>
            <a:ext cx="7407275" cy="1331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pt-PT">
                <a:latin typeface="Arial Rounded MT Bold" pitchFamily="34" charset="0"/>
                <a:sym typeface="Wingdings 3" pitchFamily="18" charset="2"/>
              </a:rPr>
              <a:t></a:t>
            </a:r>
            <a:r>
              <a:rPr lang="pt-PT">
                <a:solidFill>
                  <a:schemeClr val="hlink"/>
                </a:solidFill>
                <a:latin typeface="Arial Rounded MT Bold" pitchFamily="34" charset="0"/>
                <a:sym typeface="Wingdings 3" pitchFamily="18" charset="2"/>
              </a:rPr>
              <a:t> </a:t>
            </a:r>
            <a:r>
              <a:rPr lang="pt-PT" b="1">
                <a:solidFill>
                  <a:schemeClr val="hlink"/>
                </a:solidFill>
                <a:latin typeface="Arial Rounded MT Bold" pitchFamily="34" charset="0"/>
              </a:rPr>
              <a:t>Exemplo estrutural de codificação imperativa típica e exemplo </a:t>
            </a:r>
          </a:p>
          <a:p>
            <a:pPr>
              <a:lnSpc>
                <a:spcPct val="50000"/>
              </a:lnSpc>
            </a:pPr>
            <a:r>
              <a:rPr lang="pt-PT" b="1">
                <a:solidFill>
                  <a:schemeClr val="hlink"/>
                </a:solidFill>
                <a:latin typeface="Arial Rounded MT Bold" pitchFamily="34" charset="0"/>
              </a:rPr>
              <a:t>de má modularidade real porque </a:t>
            </a:r>
            <a:r>
              <a:rPr lang="pt-PT" b="1">
                <a:solidFill>
                  <a:srgbClr val="C00000"/>
                </a:solidFill>
                <a:latin typeface="Arial Rounded MT Bold" pitchFamily="34" charset="0"/>
              </a:rPr>
              <a:t>os dados são GLOBAIS </a:t>
            </a:r>
            <a:r>
              <a:rPr lang="pt-PT" b="1">
                <a:solidFill>
                  <a:schemeClr val="hlink"/>
                </a:solidFill>
                <a:latin typeface="Arial Rounded MT Bold" pitchFamily="34" charset="0"/>
              </a:rPr>
              <a:t>!</a:t>
            </a:r>
          </a:p>
          <a:p>
            <a:pPr>
              <a:lnSpc>
                <a:spcPct val="50000"/>
              </a:lnSpc>
            </a:pPr>
            <a:endParaRPr lang="pt-PT" b="1">
              <a:solidFill>
                <a:schemeClr val="hlink"/>
              </a:solidFill>
              <a:latin typeface="Arial Rounded MT Bold" pitchFamily="34" charset="0"/>
            </a:endParaRPr>
          </a:p>
          <a:p>
            <a:pPr>
              <a:lnSpc>
                <a:spcPct val="50000"/>
              </a:lnSpc>
              <a:buFont typeface="Wingdings 3" pitchFamily="18" charset="2"/>
              <a:buChar char="u"/>
            </a:pPr>
            <a:r>
              <a:rPr lang="pt-PT">
                <a:solidFill>
                  <a:srgbClr val="FF3300"/>
                </a:solidFill>
                <a:latin typeface="Arial Rounded MT Bold" pitchFamily="34" charset="0"/>
                <a:sym typeface="Wingdings 3" pitchFamily="18" charset="2"/>
              </a:rPr>
              <a:t> </a:t>
            </a:r>
            <a:r>
              <a:rPr lang="pt-PT" b="1">
                <a:solidFill>
                  <a:schemeClr val="accent2"/>
                </a:solidFill>
                <a:latin typeface="Arial Rounded MT Bold" pitchFamily="34" charset="0"/>
                <a:sym typeface="Wingdings 3" pitchFamily="18" charset="2"/>
              </a:rPr>
              <a:t>Princípio de Sherlock Holmes:</a:t>
            </a:r>
            <a:r>
              <a:rPr lang="pt-PT" b="1">
                <a:solidFill>
                  <a:srgbClr val="FF3300"/>
                </a:solidFill>
                <a:latin typeface="Arial Rounded MT Bold" pitchFamily="34" charset="0"/>
                <a:sym typeface="Wingdings 3" pitchFamily="18" charset="2"/>
              </a:rPr>
              <a:t> </a:t>
            </a:r>
            <a:r>
              <a:rPr lang="pt-PT" b="1">
                <a:solidFill>
                  <a:srgbClr val="FF0000"/>
                </a:solidFill>
                <a:latin typeface="Arial Rounded MT Bold" pitchFamily="34" charset="0"/>
                <a:sym typeface="Wingdings 3" pitchFamily="18" charset="2"/>
              </a:rPr>
              <a:t>Erro nos DADOS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 =&gt; 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Qual a instrução suspeita ? Neste exemplo TODAS !</a:t>
            </a:r>
          </a:p>
        </p:txBody>
      </p: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6443663" y="1464699"/>
            <a:ext cx="2133600" cy="3657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b="1" i="1">
                <a:solidFill>
                  <a:srgbClr val="FF9933"/>
                </a:solidFill>
                <a:latin typeface="Arial Rounded MT Bold" pitchFamily="34" charset="0"/>
              </a:rPr>
              <a:t>DADOS GLOBAIS</a:t>
            </a:r>
          </a:p>
        </p:txBody>
      </p:sp>
      <p:sp>
        <p:nvSpPr>
          <p:cNvPr id="18447" name="Text Box 17"/>
          <p:cNvSpPr txBox="1">
            <a:spLocks noChangeArrowheads="1"/>
          </p:cNvSpPr>
          <p:nvPr/>
        </p:nvSpPr>
        <p:spPr bwMode="auto">
          <a:xfrm>
            <a:off x="303213" y="2215258"/>
            <a:ext cx="6655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i="1">
                <a:solidFill>
                  <a:srgbClr val="FF0000"/>
                </a:solidFill>
                <a:latin typeface="Arial Rounded MT Bold" pitchFamily="34" charset="0"/>
              </a:rPr>
              <a:t>f(x)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8459788" y="6566601"/>
            <a:ext cx="6842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13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MODULARIDADE: Exemplo em C</a:t>
            </a:r>
          </a:p>
        </p:txBody>
      </p:sp>
      <p:pic>
        <p:nvPicPr>
          <p:cNvPr id="19465" name="Picture 12" descr="MODULOS_EM_C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9" y="991245"/>
            <a:ext cx="5761037" cy="55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4427539" y="4959197"/>
            <a:ext cx="1008557" cy="369332"/>
          </a:xfrm>
          <a:prstGeom prst="rect">
            <a:avLst/>
          </a:prstGeom>
          <a:solidFill>
            <a:srgbClr val="009999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pt-PT"/>
          </a:p>
        </p:txBody>
      </p:sp>
      <p:sp>
        <p:nvSpPr>
          <p:cNvPr id="19467" name="Oval 14"/>
          <p:cNvSpPr>
            <a:spLocks noChangeArrowheads="1"/>
          </p:cNvSpPr>
          <p:nvPr/>
        </p:nvSpPr>
        <p:spPr bwMode="auto">
          <a:xfrm>
            <a:off x="3132138" y="3626923"/>
            <a:ext cx="792162" cy="519351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pt-PT"/>
          </a:p>
        </p:txBody>
      </p:sp>
      <p:sp>
        <p:nvSpPr>
          <p:cNvPr id="19468" name="Line 15"/>
          <p:cNvSpPr>
            <a:spLocks noChangeShapeType="1"/>
          </p:cNvSpPr>
          <p:nvPr/>
        </p:nvSpPr>
        <p:spPr bwMode="auto">
          <a:xfrm flipV="1">
            <a:off x="900114" y="3923809"/>
            <a:ext cx="2232025" cy="1076751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pt-PT"/>
          </a:p>
        </p:txBody>
      </p:sp>
      <p:sp>
        <p:nvSpPr>
          <p:cNvPr id="19469" name="Text Box 16"/>
          <p:cNvSpPr txBox="1">
            <a:spLocks noChangeArrowheads="1"/>
          </p:cNvSpPr>
          <p:nvPr/>
        </p:nvSpPr>
        <p:spPr bwMode="auto">
          <a:xfrm>
            <a:off x="250825" y="5144655"/>
            <a:ext cx="187325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pt-PT">
                <a:solidFill>
                  <a:srgbClr val="CC3300"/>
                </a:solidFill>
                <a:latin typeface="Arial Rounded MT Bold" pitchFamily="34" charset="0"/>
              </a:rPr>
              <a:t>Não deveria ser possível !!</a:t>
            </a:r>
          </a:p>
        </p:txBody>
      </p:sp>
      <p:sp>
        <p:nvSpPr>
          <p:cNvPr id="19470" name="Text Box 17"/>
          <p:cNvSpPr txBox="1">
            <a:spLocks noChangeArrowheads="1"/>
          </p:cNvSpPr>
          <p:nvPr/>
        </p:nvSpPr>
        <p:spPr bwMode="auto">
          <a:xfrm>
            <a:off x="5580063" y="1911234"/>
            <a:ext cx="3459601" cy="8883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pt-PT">
                <a:latin typeface="Tahoma" pitchFamily="34" charset="0"/>
                <a:cs typeface="Tahoma" pitchFamily="34" charset="0"/>
              </a:rPr>
              <a:t>● </a:t>
            </a:r>
            <a:r>
              <a:rPr lang="pt-PT" b="1">
                <a:latin typeface="Arial" pitchFamily="34" charset="0"/>
              </a:rPr>
              <a:t>Programa está estruturado;</a:t>
            </a:r>
          </a:p>
          <a:p>
            <a:pPr>
              <a:lnSpc>
                <a:spcPct val="60000"/>
              </a:lnSpc>
            </a:pPr>
            <a:r>
              <a:rPr lang="pt-PT" b="1">
                <a:latin typeface="Tahoma" pitchFamily="34" charset="0"/>
                <a:cs typeface="Tahoma" pitchFamily="34" charset="0"/>
              </a:rPr>
              <a:t>● </a:t>
            </a:r>
            <a:r>
              <a:rPr lang="pt-PT" b="1">
                <a:latin typeface="Arial" pitchFamily="34" charset="0"/>
              </a:rPr>
              <a:t>Programa funciona;</a:t>
            </a:r>
          </a:p>
          <a:p>
            <a:pPr>
              <a:lnSpc>
                <a:spcPct val="60000"/>
              </a:lnSpc>
            </a:pPr>
            <a:r>
              <a:rPr lang="pt-PT"/>
              <a:t>● </a:t>
            </a:r>
            <a:r>
              <a:rPr lang="pt-PT" b="1">
                <a:latin typeface="Arial" pitchFamily="34" charset="0"/>
              </a:rPr>
              <a:t>Mas os dados são </a:t>
            </a:r>
            <a:r>
              <a:rPr lang="pt-PT" b="1">
                <a:solidFill>
                  <a:srgbClr val="FF0000"/>
                </a:solidFill>
                <a:latin typeface="Arial" pitchFamily="34" charset="0"/>
              </a:rPr>
              <a:t>globais</a:t>
            </a:r>
            <a:r>
              <a:rPr lang="pt-PT" b="1">
                <a:latin typeface="Arial" pitchFamily="34" charset="0"/>
              </a:rPr>
              <a:t> !!</a:t>
            </a:r>
          </a:p>
        </p:txBody>
      </p:sp>
      <p:sp>
        <p:nvSpPr>
          <p:cNvPr id="19471" name="Line 18"/>
          <p:cNvSpPr>
            <a:spLocks noChangeShapeType="1"/>
          </p:cNvSpPr>
          <p:nvPr/>
        </p:nvSpPr>
        <p:spPr bwMode="auto">
          <a:xfrm flipV="1">
            <a:off x="5867400" y="2845474"/>
            <a:ext cx="1728788" cy="861401"/>
          </a:xfrm>
          <a:prstGeom prst="line">
            <a:avLst/>
          </a:prstGeom>
          <a:noFill/>
          <a:ln w="57150">
            <a:solidFill>
              <a:srgbClr val="3399FF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pt-PT"/>
          </a:p>
        </p:txBody>
      </p:sp>
      <p:sp>
        <p:nvSpPr>
          <p:cNvPr id="19472" name="Text Box 19"/>
          <p:cNvSpPr txBox="1">
            <a:spLocks noChangeArrowheads="1"/>
          </p:cNvSpPr>
          <p:nvPr/>
        </p:nvSpPr>
        <p:spPr bwMode="auto">
          <a:xfrm>
            <a:off x="170958" y="1300019"/>
            <a:ext cx="1953612" cy="5632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</a:pPr>
            <a:r>
              <a:rPr lang="pt-PT" b="1">
                <a:solidFill>
                  <a:srgbClr val="00CC99"/>
                </a:solidFill>
                <a:latin typeface="Arial Rounded MT Bold" pitchFamily="34" charset="0"/>
              </a:rPr>
              <a:t>Calculadora</a:t>
            </a:r>
          </a:p>
          <a:p>
            <a:pPr algn="ctr">
              <a:lnSpc>
                <a:spcPct val="60000"/>
              </a:lnSpc>
            </a:pPr>
            <a:r>
              <a:rPr lang="pt-PT" smtClean="0">
                <a:solidFill>
                  <a:srgbClr val="0099FF"/>
                </a:solidFill>
                <a:latin typeface="Arial Rounded MT Bold" pitchFamily="34" charset="0"/>
              </a:rPr>
              <a:t>(usa uma </a:t>
            </a:r>
            <a:r>
              <a:rPr lang="pt-PT">
                <a:solidFill>
                  <a:srgbClr val="0099FF"/>
                </a:solidFill>
                <a:latin typeface="Arial Rounded MT Bold" pitchFamily="34" charset="0"/>
              </a:rPr>
              <a:t>stack)</a:t>
            </a:r>
          </a:p>
        </p:txBody>
      </p:sp>
      <p:pic>
        <p:nvPicPr>
          <p:cNvPr id="19475" name="Imagem 18" descr="SUBPROGRAMAS1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425" y="5071816"/>
            <a:ext cx="2936875" cy="148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476" name="Conexão recta unidireccional 20"/>
          <p:cNvCxnSpPr>
            <a:cxnSpLocks noChangeShapeType="1"/>
          </p:cNvCxnSpPr>
          <p:nvPr/>
        </p:nvCxnSpPr>
        <p:spPr bwMode="auto">
          <a:xfrm>
            <a:off x="5580063" y="5934800"/>
            <a:ext cx="914400" cy="91207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cxnSp>
        <p:nvCxnSpPr>
          <p:cNvPr id="19477" name="Conexão recta unidireccional 22"/>
          <p:cNvCxnSpPr>
            <a:cxnSpLocks noChangeShapeType="1"/>
          </p:cNvCxnSpPr>
          <p:nvPr/>
        </p:nvCxnSpPr>
        <p:spPr bwMode="auto">
          <a:xfrm>
            <a:off x="5795963" y="5934800"/>
            <a:ext cx="914400" cy="912072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214678" y="3706022"/>
            <a:ext cx="642942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002060"/>
                </a:solidFill>
              </a:rPr>
              <a:t>sp++;</a:t>
            </a:r>
            <a:endParaRPr lang="pt-PT" sz="1400" b="1">
              <a:solidFill>
                <a:srgbClr val="002060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 descr="LOGO_DI_ACETAT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3" descr="BARRA_ACETA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459789" y="6566601"/>
            <a:ext cx="8651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14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Rectangle 11"/>
          <p:cNvSpPr>
            <a:spLocks noChangeArrowheads="1"/>
          </p:cNvSpPr>
          <p:nvPr/>
        </p:nvSpPr>
        <p:spPr bwMode="auto">
          <a:xfrm>
            <a:off x="0" y="1914999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395289" y="1193927"/>
          <a:ext cx="5184775" cy="3489941"/>
        </p:xfrm>
        <a:graphic>
          <a:graphicData uri="http://schemas.openxmlformats.org/presentationml/2006/ole">
            <p:oleObj spid="_x0000_s3074" name="SmartDraw" r:id="rId5" imgW="4133088" imgH="2787396" progId="SmartDraw.2">
              <p:embed/>
            </p:oleObj>
          </a:graphicData>
        </a:graphic>
      </p:graphicFrame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MODULARIDADE: Esquema 2</a:t>
            </a:r>
          </a:p>
        </p:txBody>
      </p:sp>
      <p:sp>
        <p:nvSpPr>
          <p:cNvPr id="4107" name="Text Box 13"/>
          <p:cNvSpPr txBox="1">
            <a:spLocks noChangeArrowheads="1"/>
          </p:cNvSpPr>
          <p:nvPr/>
        </p:nvSpPr>
        <p:spPr bwMode="auto">
          <a:xfrm>
            <a:off x="735013" y="5016395"/>
            <a:ext cx="6134100" cy="7822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latin typeface="Arial Rounded MT Bold" pitchFamily="34" charset="0"/>
                <a:sym typeface="Wingdings 3" pitchFamily="18" charset="2"/>
              </a:rPr>
              <a:t> </a:t>
            </a:r>
            <a:r>
              <a:rPr lang="pt-PT">
                <a:latin typeface="Arial Rounded MT Bold" pitchFamily="34" charset="0"/>
              </a:rPr>
              <a:t>Estes módulos não são independentes;</a:t>
            </a:r>
          </a:p>
          <a:p>
            <a:r>
              <a:rPr lang="pt-PT">
                <a:latin typeface="Arial Rounded MT Bold" pitchFamily="34" charset="0"/>
                <a:sym typeface="Wingdings 3" pitchFamily="18" charset="2"/>
              </a:rPr>
              <a:t> </a:t>
            </a:r>
            <a:r>
              <a:rPr lang="pt-PT">
                <a:latin typeface="Arial Rounded MT Bold" pitchFamily="34" charset="0"/>
              </a:rPr>
              <a:t>Dados de uns são acedidos por módulos externos;</a:t>
            </a:r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755650" y="6006056"/>
            <a:ext cx="7481888" cy="3657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3399FF"/>
                </a:solidFill>
                <a:latin typeface="Arial Rounded MT Bold" pitchFamily="34" charset="0"/>
              </a:rPr>
              <a:t>Solução:</a:t>
            </a:r>
            <a:r>
              <a:rPr lang="pt-PT">
                <a:latin typeface="Arial Rounded MT Bold" pitchFamily="34" charset="0"/>
              </a:rPr>
              <a:t> </a:t>
            </a:r>
            <a:r>
              <a:rPr lang="pt-PT">
                <a:solidFill>
                  <a:srgbClr val="009999"/>
                </a:solidFill>
                <a:latin typeface="Arial Rounded MT Bold" pitchFamily="34" charset="0"/>
              </a:rPr>
              <a:t>Módulo</a:t>
            </a:r>
            <a:r>
              <a:rPr lang="pt-PT">
                <a:latin typeface="Arial Rounded MT Bold" pitchFamily="34" charset="0"/>
              </a:rPr>
              <a:t> =&gt; </a:t>
            </a:r>
            <a:r>
              <a:rPr lang="pt-PT">
                <a:solidFill>
                  <a:srgbClr val="009999"/>
                </a:solidFill>
                <a:latin typeface="Arial Rounded MT Bold" pitchFamily="34" charset="0"/>
              </a:rPr>
              <a:t>Estrutura de Dados privada</a:t>
            </a:r>
            <a:r>
              <a:rPr lang="pt-PT">
                <a:latin typeface="Arial Rounded MT Bold" pitchFamily="34" charset="0"/>
              </a:rPr>
              <a:t> e </a:t>
            </a:r>
            <a:r>
              <a:rPr lang="pt-PT">
                <a:solidFill>
                  <a:srgbClr val="009999"/>
                </a:solidFill>
                <a:latin typeface="Arial Rounded MT Bold" pitchFamily="34" charset="0"/>
              </a:rPr>
              <a:t>suas operações</a:t>
            </a:r>
          </a:p>
        </p:txBody>
      </p:sp>
      <p:sp>
        <p:nvSpPr>
          <p:cNvPr id="4111" name="CaixaDeTexto 16"/>
          <p:cNvSpPr txBox="1">
            <a:spLocks noChangeArrowheads="1"/>
          </p:cNvSpPr>
          <p:nvPr/>
        </p:nvSpPr>
        <p:spPr bwMode="auto">
          <a:xfrm>
            <a:off x="5795963" y="1624628"/>
            <a:ext cx="3492500" cy="147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0099CC"/>
                </a:solidFill>
                <a:latin typeface="Arial Rounded MT Bold" pitchFamily="34" charset="0"/>
              </a:rPr>
              <a:t>Se apenas pretendermos </a:t>
            </a:r>
            <a:br>
              <a:rPr lang="pt-PT">
                <a:solidFill>
                  <a:srgbClr val="0099CC"/>
                </a:solidFill>
                <a:latin typeface="Arial Rounded MT Bold" pitchFamily="34" charset="0"/>
              </a:rPr>
            </a:br>
            <a:r>
              <a:rPr lang="pt-PT">
                <a:solidFill>
                  <a:srgbClr val="0099CC"/>
                </a:solidFill>
                <a:latin typeface="Arial Rounded MT Bold" pitchFamily="34" charset="0"/>
              </a:rPr>
              <a:t>usar o módulo </a:t>
            </a:r>
            <a:r>
              <a:rPr lang="pt-PT">
                <a:latin typeface="Arial Rounded MT Bold" pitchFamily="34" charset="0"/>
              </a:rPr>
              <a:t>A, como A</a:t>
            </a:r>
            <a:br>
              <a:rPr lang="pt-PT">
                <a:latin typeface="Arial Rounded MT Bold" pitchFamily="34" charset="0"/>
              </a:rPr>
            </a:br>
            <a:r>
              <a:rPr lang="pt-PT">
                <a:latin typeface="Arial Rounded MT Bold" pitchFamily="34" charset="0"/>
              </a:rPr>
              <a:t>depende de B e B depende de C, </a:t>
            </a:r>
            <a:r>
              <a:rPr lang="pt-PT">
                <a:solidFill>
                  <a:srgbClr val="0099CC"/>
                </a:solidFill>
                <a:latin typeface="Arial Rounded MT Bold" pitchFamily="34" charset="0"/>
              </a:rPr>
              <a:t>teremos que os usar</a:t>
            </a:r>
            <a:br>
              <a:rPr lang="pt-PT">
                <a:solidFill>
                  <a:srgbClr val="0099CC"/>
                </a:solidFill>
                <a:latin typeface="Arial Rounded MT Bold" pitchFamily="34" charset="0"/>
              </a:rPr>
            </a:br>
            <a:r>
              <a:rPr lang="pt-PT">
                <a:solidFill>
                  <a:srgbClr val="0099CC"/>
                </a:solidFill>
                <a:latin typeface="Arial Rounded MT Bold" pitchFamily="34" charset="0"/>
              </a:rPr>
              <a:t>a TODOS</a:t>
            </a:r>
            <a:r>
              <a:rPr lang="pt-PT">
                <a:latin typeface="Arial Rounded MT Bold" pitchFamily="34" charset="0"/>
              </a:rPr>
              <a:t>.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 descr="LOGO_DI_ACETAT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 descr="BARRA_ACETA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459789" y="6566601"/>
            <a:ext cx="5048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15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SOLUÇÃO: ENCAPSULAMENTO</a:t>
            </a:r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0" y="173923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323851" y="1193928"/>
          <a:ext cx="6335713" cy="4812129"/>
        </p:xfrm>
        <a:graphic>
          <a:graphicData uri="http://schemas.openxmlformats.org/presentationml/2006/ole">
            <p:oleObj spid="_x0000_s4098" name="SmartDraw" r:id="rId5" imgW="4539960" imgH="3465360" progId="SmartDraw.2">
              <p:embed/>
            </p:oleObj>
          </a:graphicData>
        </a:graphic>
      </p:graphicFrame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4497389" y="2199424"/>
            <a:ext cx="4421187" cy="20569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pt-PT" sz="1600">
                <a:solidFill>
                  <a:srgbClr val="009999"/>
                </a:solidFill>
                <a:latin typeface="Arial Rounded MT Bold" pitchFamily="34" charset="0"/>
              </a:rPr>
              <a:t>MÓDULO É UMA CÁPSULA QUE</a:t>
            </a:r>
          </a:p>
          <a:p>
            <a:pPr algn="ctr">
              <a:lnSpc>
                <a:spcPct val="70000"/>
              </a:lnSpc>
            </a:pPr>
            <a:r>
              <a:rPr lang="pt-PT" sz="1600">
                <a:solidFill>
                  <a:srgbClr val="009999"/>
                </a:solidFill>
                <a:latin typeface="Arial Rounded MT Bold" pitchFamily="34" charset="0"/>
              </a:rPr>
              <a:t>CONTÉM UMA </a:t>
            </a:r>
            <a:r>
              <a:rPr lang="pt-PT" sz="1600">
                <a:solidFill>
                  <a:srgbClr val="FF9933"/>
                </a:solidFill>
                <a:latin typeface="Arial Rounded MT Bold" pitchFamily="34" charset="0"/>
              </a:rPr>
              <a:t>ESTRUTURA DE</a:t>
            </a:r>
          </a:p>
          <a:p>
            <a:pPr algn="ctr">
              <a:lnSpc>
                <a:spcPct val="70000"/>
              </a:lnSpc>
            </a:pPr>
            <a:r>
              <a:rPr lang="pt-PT" sz="1600">
                <a:solidFill>
                  <a:srgbClr val="FF9933"/>
                </a:solidFill>
                <a:latin typeface="Arial Rounded MT Bold" pitchFamily="34" charset="0"/>
              </a:rPr>
              <a:t>DADOS PRIVADA</a:t>
            </a:r>
            <a:r>
              <a:rPr lang="pt-PT" sz="1600">
                <a:solidFill>
                  <a:srgbClr val="009999"/>
                </a:solidFill>
                <a:latin typeface="Arial Rounded MT Bold" pitchFamily="34" charset="0"/>
              </a:rPr>
              <a:t>, NÃO ACESSÍVEL</a:t>
            </a:r>
          </a:p>
          <a:p>
            <a:pPr algn="ctr">
              <a:lnSpc>
                <a:spcPct val="70000"/>
              </a:lnSpc>
            </a:pPr>
            <a:r>
              <a:rPr lang="pt-PT" sz="1600">
                <a:solidFill>
                  <a:srgbClr val="009999"/>
                </a:solidFill>
                <a:latin typeface="Arial Rounded MT Bold" pitchFamily="34" charset="0"/>
              </a:rPr>
              <a:t>DO EXTERIOR, </a:t>
            </a:r>
            <a:r>
              <a:rPr lang="pt-PT" sz="1600">
                <a:solidFill>
                  <a:srgbClr val="FF9933"/>
                </a:solidFill>
                <a:latin typeface="Arial Rounded MT Bold" pitchFamily="34" charset="0"/>
              </a:rPr>
              <a:t>E AS </a:t>
            </a:r>
            <a:r>
              <a:rPr lang="pt-PT" sz="1600">
                <a:solidFill>
                  <a:srgbClr val="002060"/>
                </a:solidFill>
                <a:latin typeface="Arial Rounded MT Bold" pitchFamily="34" charset="0"/>
              </a:rPr>
              <a:t>ÚNICAS</a:t>
            </a:r>
            <a:r>
              <a:rPr lang="pt-PT" sz="1600">
                <a:solidFill>
                  <a:srgbClr val="FF9933"/>
                </a:solidFill>
                <a:latin typeface="Arial Rounded MT Bold" pitchFamily="34" charset="0"/>
              </a:rPr>
              <a:t> OPERAÇÕES </a:t>
            </a:r>
          </a:p>
          <a:p>
            <a:pPr algn="ctr">
              <a:lnSpc>
                <a:spcPct val="70000"/>
              </a:lnSpc>
            </a:pPr>
            <a:r>
              <a:rPr lang="pt-PT" sz="1600">
                <a:solidFill>
                  <a:srgbClr val="FF9933"/>
                </a:solidFill>
                <a:latin typeface="Arial Rounded MT Bold" pitchFamily="34" charset="0"/>
              </a:rPr>
              <a:t>QUE PODEM ACEDER A TAIS DADOS</a:t>
            </a:r>
            <a:r>
              <a:rPr lang="pt-PT" sz="1600">
                <a:solidFill>
                  <a:srgbClr val="009999"/>
                </a:solidFill>
                <a:latin typeface="Arial Rounded MT Bold" pitchFamily="34" charset="0"/>
              </a:rPr>
              <a:t>.</a:t>
            </a:r>
          </a:p>
          <a:p>
            <a:pPr algn="ctr">
              <a:lnSpc>
                <a:spcPct val="70000"/>
              </a:lnSpc>
            </a:pPr>
            <a:endParaRPr lang="pt-PT" sz="1600">
              <a:solidFill>
                <a:srgbClr val="009999"/>
              </a:solidFill>
              <a:latin typeface="Arial Rounded MT Bold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pt-PT" b="1">
                <a:solidFill>
                  <a:srgbClr val="0099CC"/>
                </a:solidFill>
                <a:latin typeface="Arial Rounded MT Bold" pitchFamily="34" charset="0"/>
              </a:rPr>
              <a:t>ENCAPSULAMENTO DE DADOS</a:t>
            </a:r>
          </a:p>
        </p:txBody>
      </p:sp>
      <p:sp>
        <p:nvSpPr>
          <p:cNvPr id="6156" name="Text Box 19"/>
          <p:cNvSpPr txBox="1">
            <a:spLocks noChangeArrowheads="1"/>
          </p:cNvSpPr>
          <p:nvPr/>
        </p:nvSpPr>
        <p:spPr bwMode="auto">
          <a:xfrm>
            <a:off x="4038601" y="4712371"/>
            <a:ext cx="5154613" cy="16246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defRPr/>
            </a:pPr>
            <a:r>
              <a:rPr lang="pt-PT">
                <a:latin typeface="Tahoma" pitchFamily="34" charset="0"/>
                <a:cs typeface="Tahoma" pitchFamily="34" charset="0"/>
              </a:rPr>
              <a:t>● </a:t>
            </a:r>
            <a:r>
              <a:rPr lang="pt-PT" b="1">
                <a:solidFill>
                  <a:srgbClr val="CC6600"/>
                </a:solidFill>
                <a:latin typeface="Tahoma" pitchFamily="34" charset="0"/>
                <a:cs typeface="Tahoma" pitchFamily="34" charset="0"/>
              </a:rPr>
              <a:t>Operações podem ser tornadas públicas, </a:t>
            </a:r>
          </a:p>
          <a:p>
            <a:pPr>
              <a:lnSpc>
                <a:spcPct val="50000"/>
              </a:lnSpc>
              <a:defRPr/>
            </a:pPr>
            <a:r>
              <a:rPr lang="pt-PT" b="1">
                <a:solidFill>
                  <a:srgbClr val="CC6600"/>
                </a:solidFill>
                <a:latin typeface="Tahoma" pitchFamily="34" charset="0"/>
                <a:cs typeface="Tahoma" pitchFamily="34" charset="0"/>
              </a:rPr>
              <a:t>ou seja acessíveis do exterior, ou serem</a:t>
            </a:r>
          </a:p>
          <a:p>
            <a:pPr>
              <a:lnSpc>
                <a:spcPct val="50000"/>
              </a:lnSpc>
              <a:defRPr/>
            </a:pPr>
            <a:r>
              <a:rPr lang="pt-PT" b="1">
                <a:solidFill>
                  <a:srgbClr val="CC6600"/>
                </a:solidFill>
                <a:latin typeface="Tahoma" pitchFamily="34" charset="0"/>
                <a:cs typeface="Tahoma" pitchFamily="34" charset="0"/>
              </a:rPr>
              <a:t>apenas internas ao módulo (</a:t>
            </a:r>
            <a:r>
              <a:rPr lang="pt-PT" b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privadas</a:t>
            </a:r>
            <a:r>
              <a:rPr lang="pt-PT" b="1">
                <a:solidFill>
                  <a:srgbClr val="CC6600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>
              <a:lnSpc>
                <a:spcPct val="50000"/>
              </a:lnSpc>
              <a:defRPr/>
            </a:pPr>
            <a:endParaRPr lang="pt-PT" b="1">
              <a:solidFill>
                <a:srgbClr val="CC6600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50000"/>
              </a:lnSpc>
              <a:defRPr/>
            </a:pPr>
            <a:r>
              <a:rPr lang="pt-PT" b="1">
                <a:latin typeface="Tahoma" pitchFamily="34" charset="0"/>
                <a:cs typeface="Tahoma" pitchFamily="34" charset="0"/>
              </a:rPr>
              <a:t>● </a:t>
            </a:r>
            <a:r>
              <a:rPr lang="pt-PT" b="1">
                <a:solidFill>
                  <a:srgbClr val="CC6600"/>
                </a:solidFill>
                <a:latin typeface="Tahoma" pitchFamily="34" charset="0"/>
                <a:cs typeface="Tahoma" pitchFamily="34" charset="0"/>
              </a:rPr>
              <a:t>Operações públicas formam a interface</a:t>
            </a:r>
          </a:p>
          <a:p>
            <a:pPr>
              <a:lnSpc>
                <a:spcPct val="50000"/>
              </a:lnSpc>
              <a:defRPr/>
            </a:pPr>
            <a:r>
              <a:rPr lang="pt-PT" b="1">
                <a:solidFill>
                  <a:srgbClr val="CC6600"/>
                </a:solidFill>
                <a:latin typeface="Tahoma" pitchFamily="34" charset="0"/>
                <a:cs typeface="Tahoma" pitchFamily="34" charset="0"/>
              </a:rPr>
              <a:t>do módulo ie. </a:t>
            </a:r>
            <a:r>
              <a:rPr lang="pt-PT" b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o que pode ser invocado</a:t>
            </a:r>
            <a:r>
              <a:rPr lang="pt-PT" b="1">
                <a:solidFill>
                  <a:srgbClr val="CC6600"/>
                </a:solidFill>
                <a:latin typeface="Tahoma" pitchFamily="34" charset="0"/>
                <a:cs typeface="Tahoma" pitchFamily="34" charset="0"/>
              </a:rPr>
              <a:t>;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 descr="LOGO_DI_ACETAT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 descr="BARRA_ACETA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459789" y="6566601"/>
            <a:ext cx="5048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16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0" y="173923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graphicFrame>
        <p:nvGraphicFramePr>
          <p:cNvPr id="6146" name="Object 11"/>
          <p:cNvGraphicFramePr>
            <a:graphicFrameLocks noChangeAspect="1"/>
          </p:cNvGraphicFramePr>
          <p:nvPr/>
        </p:nvGraphicFramePr>
        <p:xfrm>
          <a:off x="323851" y="1193928"/>
          <a:ext cx="6335713" cy="4812129"/>
        </p:xfrm>
        <a:graphic>
          <a:graphicData uri="http://schemas.openxmlformats.org/presentationml/2006/ole">
            <p:oleObj spid="_x0000_s5122" name="SmartDraw" r:id="rId5" imgW="4539960" imgH="3465360" progId="SmartDraw.2">
              <p:embed/>
            </p:oleObj>
          </a:graphicData>
        </a:graphic>
      </p:graphicFrame>
      <p:sp>
        <p:nvSpPr>
          <p:cNvPr id="6154" name="Text Box 13"/>
          <p:cNvSpPr txBox="1">
            <a:spLocks noChangeArrowheads="1"/>
          </p:cNvSpPr>
          <p:nvPr/>
        </p:nvSpPr>
        <p:spPr bwMode="auto">
          <a:xfrm>
            <a:off x="4067175" y="2270679"/>
            <a:ext cx="4965700" cy="780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pt-PT">
                <a:latin typeface="Tahoma" pitchFamily="34" charset="0"/>
                <a:cs typeface="Tahoma" pitchFamily="34" charset="0"/>
              </a:rPr>
              <a:t>● </a:t>
            </a:r>
            <a:r>
              <a:rPr lang="pt-PT">
                <a:latin typeface="Arial Rounded MT Bold" pitchFamily="34" charset="0"/>
              </a:rPr>
              <a:t>API: </a:t>
            </a:r>
            <a:r>
              <a:rPr lang="pt-PT">
                <a:solidFill>
                  <a:srgbClr val="FF0000"/>
                </a:solidFill>
                <a:latin typeface="Arial Rounded MT Bold" pitchFamily="34" charset="0"/>
              </a:rPr>
              <a:t>Application Programmer´s Interface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Operações que são acessíveis do exterior, 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ou seja, são tornadas </a:t>
            </a:r>
            <a:r>
              <a:rPr lang="pt-PT" b="1">
                <a:solidFill>
                  <a:schemeClr val="tx2"/>
                </a:solidFill>
                <a:latin typeface="Arial Rounded MT Bold" pitchFamily="34" charset="0"/>
              </a:rPr>
              <a:t>PÚBLICAS</a:t>
            </a: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;</a:t>
            </a:r>
          </a:p>
        </p:txBody>
      </p:sp>
      <p:sp>
        <p:nvSpPr>
          <p:cNvPr id="6155" name="Text Box 14"/>
          <p:cNvSpPr txBox="1">
            <a:spLocks noChangeArrowheads="1"/>
          </p:cNvSpPr>
          <p:nvPr/>
        </p:nvSpPr>
        <p:spPr bwMode="auto">
          <a:xfrm>
            <a:off x="4140201" y="3276175"/>
            <a:ext cx="4606925" cy="10561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pt-PT">
                <a:latin typeface="Tahoma" pitchFamily="34" charset="0"/>
                <a:cs typeface="Tahoma" pitchFamily="34" charset="0"/>
              </a:rPr>
              <a:t>● </a:t>
            </a:r>
            <a:r>
              <a:rPr lang="pt-PT">
                <a:latin typeface="Arial Rounded MT Bold" pitchFamily="34" charset="0"/>
              </a:rPr>
              <a:t>ERROS: </a:t>
            </a: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Apenas o código interior ao 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módulo pode provocar erros nos dados 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(Sherlock Holmes tem agora a vida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muito facilitada);</a:t>
            </a:r>
          </a:p>
        </p:txBody>
      </p:sp>
      <p:sp>
        <p:nvSpPr>
          <p:cNvPr id="6156" name="Text Box 15"/>
          <p:cNvSpPr txBox="1">
            <a:spLocks noChangeArrowheads="1"/>
          </p:cNvSpPr>
          <p:nvPr/>
        </p:nvSpPr>
        <p:spPr bwMode="auto">
          <a:xfrm>
            <a:off x="4149725" y="4569859"/>
            <a:ext cx="4781117" cy="1368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pt-PT">
                <a:latin typeface="Tahoma" pitchFamily="34" charset="0"/>
                <a:cs typeface="Tahoma" pitchFamily="34" charset="0"/>
              </a:rPr>
              <a:t>● </a:t>
            </a:r>
            <a:r>
              <a:rPr lang="pt-PT">
                <a:latin typeface="Arial Rounded MT Bold" pitchFamily="34" charset="0"/>
              </a:rPr>
              <a:t>ABSTRACÇÃO: </a:t>
            </a: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a utilização do módulo 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não obriga (antes pelo contrário) ter que 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saber qual a representação interna, mas 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apenas a API; Black-Box de software;</a:t>
            </a:r>
          </a:p>
          <a:p>
            <a:pPr>
              <a:lnSpc>
                <a:spcPct val="50000"/>
              </a:lnSpc>
            </a:pPr>
            <a:endParaRPr lang="pt-PT"/>
          </a:p>
        </p:txBody>
      </p:sp>
      <p:sp>
        <p:nvSpPr>
          <p:cNvPr id="6157" name="Text Box 16"/>
          <p:cNvSpPr txBox="1">
            <a:spLocks noChangeArrowheads="1"/>
          </p:cNvSpPr>
          <p:nvPr/>
        </p:nvSpPr>
        <p:spPr bwMode="auto">
          <a:xfrm>
            <a:off x="4140201" y="5893630"/>
            <a:ext cx="4926013" cy="5051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pt-PT">
                <a:latin typeface="Tahoma" pitchFamily="34" charset="0"/>
                <a:cs typeface="Tahoma" pitchFamily="34" charset="0"/>
              </a:rPr>
              <a:t>● </a:t>
            </a:r>
            <a:r>
              <a:rPr lang="pt-PT">
                <a:latin typeface="Arial Rounded MT Bold" pitchFamily="34" charset="0"/>
              </a:rPr>
              <a:t>REUTILIZAÇÃO:</a:t>
            </a: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 módulo é independente </a:t>
            </a:r>
          </a:p>
          <a:p>
            <a:pPr>
              <a:lnSpc>
                <a:spcPct val="50000"/>
              </a:lnSpc>
            </a:pPr>
            <a:r>
              <a:rPr lang="pt-PT">
                <a:solidFill>
                  <a:schemeClr val="hlink"/>
                </a:solidFill>
                <a:latin typeface="Arial Rounded MT Bold" pitchFamily="34" charset="0"/>
              </a:rPr>
              <a:t>e autónomo;</a:t>
            </a:r>
          </a:p>
        </p:txBody>
      </p:sp>
      <p:sp>
        <p:nvSpPr>
          <p:cNvPr id="6158" name="Text Box 9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SOLUÇÃO: ENCAPSULAMENTO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8459789" y="6566601"/>
            <a:ext cx="5048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17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20488" name="Picture 10" descr="MODULOS_EM_C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9" y="991245"/>
            <a:ext cx="5761037" cy="55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376238" y="1300020"/>
            <a:ext cx="1543050" cy="558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</a:pPr>
            <a:r>
              <a:rPr lang="pt-PT">
                <a:solidFill>
                  <a:srgbClr val="0099FF"/>
                </a:solidFill>
                <a:latin typeface="Arial Rounded MT Bold" pitchFamily="34" charset="0"/>
              </a:rPr>
              <a:t>Calculadora</a:t>
            </a:r>
          </a:p>
          <a:p>
            <a:pPr algn="ctr">
              <a:lnSpc>
                <a:spcPct val="60000"/>
              </a:lnSpc>
            </a:pPr>
            <a:r>
              <a:rPr lang="pt-PT">
                <a:solidFill>
                  <a:srgbClr val="0099FF"/>
                </a:solidFill>
                <a:latin typeface="Arial Rounded MT Bold" pitchFamily="34" charset="0"/>
              </a:rPr>
              <a:t>de stack</a:t>
            </a:r>
          </a:p>
        </p:txBody>
      </p:sp>
      <p:sp>
        <p:nvSpPr>
          <p:cNvPr id="20490" name="Oval 13"/>
          <p:cNvSpPr>
            <a:spLocks noChangeArrowheads="1"/>
          </p:cNvSpPr>
          <p:nvPr/>
        </p:nvSpPr>
        <p:spPr bwMode="auto">
          <a:xfrm>
            <a:off x="3132138" y="3591295"/>
            <a:ext cx="791790" cy="519351"/>
          </a:xfrm>
          <a:prstGeom prst="ellipse">
            <a:avLst/>
          </a:prstGeom>
          <a:noFill/>
          <a:ln w="38100" algn="ctr">
            <a:solidFill>
              <a:srgbClr val="CC33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pt-PT"/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250825" y="4712371"/>
            <a:ext cx="2190750" cy="5051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pt-PT" b="1">
                <a:solidFill>
                  <a:srgbClr val="CC3300"/>
                </a:solidFill>
                <a:latin typeface="Arial" pitchFamily="34" charset="0"/>
              </a:rPr>
              <a:t>Agora, a instrução</a:t>
            </a:r>
          </a:p>
          <a:p>
            <a:pPr>
              <a:lnSpc>
                <a:spcPct val="50000"/>
              </a:lnSpc>
            </a:pPr>
            <a:r>
              <a:rPr lang="pt-PT" b="1">
                <a:solidFill>
                  <a:srgbClr val="CC3300"/>
                </a:solidFill>
                <a:latin typeface="Arial" pitchFamily="34" charset="0"/>
              </a:rPr>
              <a:t>geraria um erro !</a:t>
            </a:r>
          </a:p>
        </p:txBody>
      </p:sp>
      <p:sp>
        <p:nvSpPr>
          <p:cNvPr id="20492" name="Line 15"/>
          <p:cNvSpPr>
            <a:spLocks noChangeShapeType="1"/>
          </p:cNvSpPr>
          <p:nvPr/>
        </p:nvSpPr>
        <p:spPr bwMode="auto">
          <a:xfrm flipV="1">
            <a:off x="1547813" y="3923809"/>
            <a:ext cx="1655762" cy="71730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pt-PT"/>
          </a:p>
        </p:txBody>
      </p:sp>
      <p:sp>
        <p:nvSpPr>
          <p:cNvPr id="20493" name="Rectangle 16"/>
          <p:cNvSpPr>
            <a:spLocks noChangeArrowheads="1"/>
          </p:cNvSpPr>
          <p:nvPr/>
        </p:nvSpPr>
        <p:spPr bwMode="auto">
          <a:xfrm>
            <a:off x="4067175" y="3486581"/>
            <a:ext cx="1872977" cy="369332"/>
          </a:xfrm>
          <a:prstGeom prst="rect">
            <a:avLst/>
          </a:prstGeom>
          <a:noFill/>
          <a:ln w="38100" algn="ctr">
            <a:solidFill>
              <a:srgbClr val="CC33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pt-PT"/>
          </a:p>
        </p:txBody>
      </p:sp>
      <p:sp>
        <p:nvSpPr>
          <p:cNvPr id="20494" name="Rectangle 17"/>
          <p:cNvSpPr>
            <a:spLocks noChangeArrowheads="1"/>
          </p:cNvSpPr>
          <p:nvPr/>
        </p:nvSpPr>
        <p:spPr bwMode="auto">
          <a:xfrm>
            <a:off x="4427538" y="4995618"/>
            <a:ext cx="1008062" cy="3693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pt-PT"/>
          </a:p>
        </p:txBody>
      </p:sp>
      <p:sp>
        <p:nvSpPr>
          <p:cNvPr id="20495" name="Line 18"/>
          <p:cNvSpPr>
            <a:spLocks noChangeShapeType="1"/>
          </p:cNvSpPr>
          <p:nvPr/>
        </p:nvSpPr>
        <p:spPr bwMode="auto">
          <a:xfrm flipH="1">
            <a:off x="5940425" y="3060229"/>
            <a:ext cx="1295870" cy="646646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endParaRPr lang="pt-PT"/>
          </a:p>
        </p:txBody>
      </p:sp>
      <p:sp>
        <p:nvSpPr>
          <p:cNvPr id="20496" name="Text Box 19"/>
          <p:cNvSpPr txBox="1">
            <a:spLocks noChangeArrowheads="1"/>
          </p:cNvSpPr>
          <p:nvPr/>
        </p:nvSpPr>
        <p:spPr bwMode="auto">
          <a:xfrm>
            <a:off x="6228184" y="1404045"/>
            <a:ext cx="2715964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pt-PT" sz="1600" b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pt-PT" sz="1600" b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encapsulamento </a:t>
            </a:r>
            <a:r>
              <a:rPr lang="pt-PT" sz="1600" b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pode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pt-PT" sz="1600" b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ser garantido se as variáveis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pt-PT" sz="1600" b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forem declaradas </a:t>
            </a:r>
            <a:r>
              <a:rPr lang="pt-PT" sz="1600" b="1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static</a:t>
            </a:r>
          </a:p>
        </p:txBody>
      </p:sp>
      <p:sp>
        <p:nvSpPr>
          <p:cNvPr id="20497" name="Text Box 20"/>
          <p:cNvSpPr txBox="1">
            <a:spLocks noChangeArrowheads="1"/>
          </p:cNvSpPr>
          <p:nvPr/>
        </p:nvSpPr>
        <p:spPr bwMode="auto">
          <a:xfrm>
            <a:off x="4211639" y="5382174"/>
            <a:ext cx="4797425" cy="5700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pt-PT" b="1">
                <a:solidFill>
                  <a:schemeClr val="hlink"/>
                </a:solidFill>
                <a:latin typeface="Arial Rounded MT Bold" pitchFamily="34" charset="0"/>
              </a:rPr>
              <a:t>Assim, podemos ter módulos de software</a:t>
            </a:r>
          </a:p>
          <a:p>
            <a:pPr>
              <a:lnSpc>
                <a:spcPct val="60000"/>
              </a:lnSpc>
            </a:pPr>
            <a:r>
              <a:rPr lang="pt-PT" b="1">
                <a:solidFill>
                  <a:schemeClr val="hlink"/>
                </a:solidFill>
                <a:latin typeface="Arial Rounded MT Bold" pitchFamily="34" charset="0"/>
              </a:rPr>
              <a:t>reutilizáveis e protegidos, mesmo em C</a:t>
            </a:r>
          </a:p>
        </p:txBody>
      </p:sp>
      <p:sp>
        <p:nvSpPr>
          <p:cNvPr id="20498" name="Text Box 9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SOLUÇÃO: ENCAPSULAMENTO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258888" y="6589713"/>
            <a:ext cx="18662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14678" y="3706022"/>
            <a:ext cx="642942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CC3300"/>
                </a:solidFill>
              </a:rPr>
              <a:t>sp++;</a:t>
            </a:r>
            <a:endParaRPr lang="pt-PT" sz="1400" b="1">
              <a:solidFill>
                <a:srgbClr val="CC3300"/>
              </a:solidFill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8459789" y="6566601"/>
            <a:ext cx="5048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18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0494" name="Rectangle 17"/>
          <p:cNvSpPr>
            <a:spLocks noChangeArrowheads="1"/>
          </p:cNvSpPr>
          <p:nvPr/>
        </p:nvSpPr>
        <p:spPr bwMode="auto">
          <a:xfrm>
            <a:off x="4427538" y="4995618"/>
            <a:ext cx="1008062" cy="3693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pt-PT"/>
          </a:p>
        </p:txBody>
      </p:sp>
      <p:sp>
        <p:nvSpPr>
          <p:cNvPr id="20498" name="Text Box 9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ENCAPSULAMENTO EM C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67544" y="1116013"/>
            <a:ext cx="792088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Arial" pitchFamily="34" charset="0"/>
              </a:rPr>
              <a:t>Assim, em </a:t>
            </a:r>
            <a:r>
              <a:rPr lang="pt-PT" sz="1600" b="1" smtClean="0">
                <a:solidFill>
                  <a:srgbClr val="CC6600"/>
                </a:solidFill>
                <a:latin typeface="Arial Rounded MT Bold" pitchFamily="34" charset="0"/>
                <a:cs typeface="Arial" pitchFamily="34" charset="0"/>
              </a:rPr>
              <a:t>C</a:t>
            </a:r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Arial" pitchFamily="34" charset="0"/>
              </a:rPr>
              <a:t>, o encapsulamento </a:t>
            </a:r>
            <a:r>
              <a:rPr lang="pt-PT" sz="1600" b="1" smtClean="0">
                <a:solidFill>
                  <a:srgbClr val="CC6600"/>
                </a:solidFill>
                <a:latin typeface="Arial Rounded MT Bold" pitchFamily="34" charset="0"/>
                <a:cs typeface="Arial" pitchFamily="34" charset="0"/>
              </a:rPr>
              <a:t>básico</a:t>
            </a:r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Arial" pitchFamily="34" charset="0"/>
              </a:rPr>
              <a:t> pode ser </a:t>
            </a:r>
            <a:r>
              <a:rPr lang="pt-PT" sz="1600" b="1">
                <a:solidFill>
                  <a:srgbClr val="00B050"/>
                </a:solidFill>
                <a:latin typeface="Arial Rounded MT Bold" pitchFamily="34" charset="0"/>
                <a:cs typeface="Arial" pitchFamily="34" charset="0"/>
              </a:rPr>
              <a:t>garantido se as </a:t>
            </a:r>
            <a:r>
              <a:rPr lang="pt-PT" sz="1600" b="1" smtClean="0">
                <a:solidFill>
                  <a:srgbClr val="00B050"/>
                </a:solidFill>
                <a:latin typeface="Arial Rounded MT Bold" pitchFamily="34" charset="0"/>
                <a:cs typeface="Arial" pitchFamily="34" charset="0"/>
              </a:rPr>
              <a:t>variáveis forem </a:t>
            </a:r>
            <a:r>
              <a:rPr lang="pt-PT" sz="1600" b="1">
                <a:solidFill>
                  <a:srgbClr val="00B050"/>
                </a:solidFill>
                <a:latin typeface="Arial Rounded MT Bold" pitchFamily="34" charset="0"/>
                <a:cs typeface="Arial" pitchFamily="34" charset="0"/>
              </a:rPr>
              <a:t>declaradas </a:t>
            </a:r>
            <a:r>
              <a:rPr lang="pt-PT" sz="1600" b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static </a:t>
            </a:r>
            <a:r>
              <a:rPr lang="pt-PT" sz="1600" b="1" smtClean="0">
                <a:solidFill>
                  <a:srgbClr val="0070C0"/>
                </a:solidFill>
                <a:latin typeface="Arial Rounded MT Bold" pitchFamily="34" charset="0"/>
                <a:cs typeface="Arial" pitchFamily="34" charset="0"/>
              </a:rPr>
              <a:t>tal como sugerido  e aconselhado em manuais de </a:t>
            </a:r>
            <a:r>
              <a:rPr lang="pt-PT" sz="1600" b="1" smtClean="0">
                <a:solidFill>
                  <a:srgbClr val="CC6600"/>
                </a:solidFill>
                <a:latin typeface="Arial Rounded MT Bold" pitchFamily="34" charset="0"/>
                <a:cs typeface="Arial" pitchFamily="34" charset="0"/>
              </a:rPr>
              <a:t>C</a:t>
            </a:r>
            <a:r>
              <a:rPr lang="pt-PT" sz="1600" b="1" smtClean="0">
                <a:solidFill>
                  <a:srgbClr val="FF0000"/>
                </a:solidFill>
                <a:latin typeface="Arial Rounded MT Bold" pitchFamily="34" charset="0"/>
                <a:cs typeface="Arial" pitchFamily="34" charset="0"/>
              </a:rPr>
              <a:t>.</a:t>
            </a:r>
            <a:endParaRPr lang="pt-PT" sz="1600" b="1">
              <a:solidFill>
                <a:srgbClr val="FF0000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0034" y="1848633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C3300"/>
                </a:solidFill>
              </a:rPr>
              <a:t>►</a:t>
            </a:r>
            <a:r>
              <a:rPr lang="pt-PT" smtClean="0">
                <a:solidFill>
                  <a:srgbClr val="002060"/>
                </a:solidFill>
              </a:rPr>
              <a:t> </a:t>
            </a:r>
            <a:r>
              <a:rPr lang="pt-PT" smtClean="0">
                <a:latin typeface="Arial Rounded MT Bold" pitchFamily="34" charset="0"/>
              </a:rPr>
              <a:t>As formas mais elaboradas de criação de módulos de dados em C deverão ser lidas, analisadas e posteriormente usadas, lendo os documentos seguintes colocados no BB de LI3. </a:t>
            </a:r>
            <a:endParaRPr lang="pt-PT" b="1">
              <a:latin typeface="Arial Rounded MT Bold" pitchFamily="34" charset="0"/>
            </a:endParaRPr>
          </a:p>
        </p:txBody>
      </p:sp>
      <p:pic>
        <p:nvPicPr>
          <p:cNvPr id="19" name="Imagem 18" descr="IMPLEMENTACAO_C_T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4563277"/>
            <a:ext cx="6017341" cy="1172344"/>
          </a:xfrm>
          <a:prstGeom prst="rect">
            <a:avLst/>
          </a:prstGeom>
        </p:spPr>
      </p:pic>
      <p:pic>
        <p:nvPicPr>
          <p:cNvPr id="20" name="Imagem 19" descr="MODULARIDADE_EM_C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6" y="2991641"/>
            <a:ext cx="6528473" cy="1192156"/>
          </a:xfrm>
          <a:prstGeom prst="rect">
            <a:avLst/>
          </a:prstGeom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8459788" y="6566601"/>
            <a:ext cx="6842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19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3924301" y="188433"/>
            <a:ext cx="48244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DESENVOLVIMENTO EM LARGA ESCALA</a:t>
            </a:r>
          </a:p>
        </p:txBody>
      </p:sp>
      <p:pic>
        <p:nvPicPr>
          <p:cNvPr id="22537" name="Picture 10" descr="LARGA_ESCALA0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193928"/>
            <a:ext cx="5102225" cy="491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6372225" y="5569619"/>
            <a:ext cx="184731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4572001" y="5461944"/>
            <a:ext cx="184731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>
            <a:off x="4859338" y="3060825"/>
            <a:ext cx="0" cy="316058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pt-PT"/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5219701" y="3204919"/>
            <a:ext cx="3673475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b="1"/>
              <a:t>Dados privados e protegidos;</a:t>
            </a:r>
          </a:p>
          <a:p>
            <a:r>
              <a:rPr lang="pt-PT" b="1"/>
              <a:t>Representação dos dados não deve ser acedida directamente;</a:t>
            </a:r>
          </a:p>
          <a:p>
            <a:r>
              <a:rPr lang="pt-PT" b="1"/>
              <a:t>Acesso aos dados apenas usando a API;</a:t>
            </a:r>
          </a:p>
          <a:p>
            <a:r>
              <a:rPr lang="pt-PT" b="1"/>
              <a:t>As operações internas do módulo não devem possuir operações de I/O;</a:t>
            </a:r>
          </a:p>
          <a:p>
            <a:endParaRPr lang="pt-PT" b="1"/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5435600" y="1553373"/>
            <a:ext cx="3097213" cy="3657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PT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5724526" y="1265183"/>
            <a:ext cx="3167063" cy="10324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PT" sz="2000" b="1">
                <a:solidFill>
                  <a:srgbClr val="0099CC"/>
                </a:solidFill>
                <a:latin typeface="Tahoma" pitchFamily="34" charset="0"/>
              </a:rPr>
              <a:t>Compiladores não garantem verificação destas propriedades !!</a:t>
            </a:r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7092950" y="2558868"/>
            <a:ext cx="0" cy="50195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pt-PT"/>
          </a:p>
        </p:txBody>
      </p:sp>
      <p:cxnSp>
        <p:nvCxnSpPr>
          <p:cNvPr id="20" name="Conexão recta unidireccional 19"/>
          <p:cNvCxnSpPr>
            <a:stCxn id="22539" idx="0"/>
          </p:cNvCxnSpPr>
          <p:nvPr/>
        </p:nvCxnSpPr>
        <p:spPr bwMode="auto">
          <a:xfrm>
            <a:off x="4664367" y="5461944"/>
            <a:ext cx="339681" cy="11856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23" name="Seta para a direita 22"/>
          <p:cNvSpPr/>
          <p:nvPr/>
        </p:nvSpPr>
        <p:spPr bwMode="auto">
          <a:xfrm>
            <a:off x="4572000" y="4706153"/>
            <a:ext cx="571504" cy="285752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5" name="Seta para a direita 24"/>
          <p:cNvSpPr/>
          <p:nvPr/>
        </p:nvSpPr>
        <p:spPr bwMode="auto">
          <a:xfrm>
            <a:off x="4572000" y="3920335"/>
            <a:ext cx="571504" cy="285752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6" name="Seta para a direita 25"/>
          <p:cNvSpPr/>
          <p:nvPr/>
        </p:nvSpPr>
        <p:spPr bwMode="auto">
          <a:xfrm>
            <a:off x="4643438" y="5277657"/>
            <a:ext cx="571504" cy="733663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2014/15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88913"/>
            <a:ext cx="26638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250825" y="763588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3059113" y="188913"/>
            <a:ext cx="1587" cy="43021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5076825" y="188913"/>
            <a:ext cx="36718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323528" y="1116013"/>
            <a:ext cx="8497888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 2"/>
              <a:buChar char="ª"/>
            </a:pPr>
            <a:r>
              <a:rPr lang="pt-PT" sz="2000" smtClean="0"/>
              <a:t> </a:t>
            </a:r>
            <a:r>
              <a:rPr lang="pt-PT" sz="2000" b="1" smtClean="0">
                <a:solidFill>
                  <a:schemeClr val="accent5">
                    <a:lumMod val="50000"/>
                  </a:schemeClr>
                </a:solidFill>
              </a:rPr>
              <a:t>Conhecer os princípios fundamentais da Engenharia de Software</a:t>
            </a:r>
            <a:r>
              <a:rPr lang="pt-PT" sz="2000" smtClean="0"/>
              <a:t>, designadamente </a:t>
            </a:r>
            <a:r>
              <a:rPr lang="pt-PT" sz="2000" b="1" smtClean="0"/>
              <a:t>modularidade</a:t>
            </a:r>
            <a:r>
              <a:rPr lang="pt-PT" sz="2000" smtClean="0"/>
              <a:t>, </a:t>
            </a:r>
            <a:r>
              <a:rPr lang="pt-PT" sz="2000" b="1" smtClean="0"/>
              <a:t>reutilização</a:t>
            </a:r>
            <a:r>
              <a:rPr lang="pt-PT" sz="2000" smtClean="0"/>
              <a:t>, </a:t>
            </a:r>
            <a:r>
              <a:rPr lang="pt-PT" sz="2000" b="1" smtClean="0"/>
              <a:t>encapsulamento</a:t>
            </a:r>
            <a:r>
              <a:rPr lang="pt-PT" sz="2000" smtClean="0"/>
              <a:t> e </a:t>
            </a:r>
            <a:r>
              <a:rPr lang="pt-PT" sz="2000" b="1" smtClean="0"/>
              <a:t>abstracção de dados</a:t>
            </a:r>
            <a:r>
              <a:rPr lang="pt-PT" sz="2000" smtClean="0"/>
              <a:t>, e saber implementá-los em diferentes linguagens/paradigmas de programação:  ( imperativo em </a:t>
            </a:r>
            <a:r>
              <a:rPr lang="pt-PT" sz="2000" b="1" smtClean="0"/>
              <a:t>C</a:t>
            </a:r>
            <a:r>
              <a:rPr lang="pt-PT" sz="2000" smtClean="0"/>
              <a:t> - 1º projecto e POO em </a:t>
            </a:r>
            <a:r>
              <a:rPr lang="pt-PT" sz="2000" b="1" smtClean="0"/>
              <a:t>Java</a:t>
            </a:r>
            <a:r>
              <a:rPr lang="pt-PT" sz="2000" smtClean="0"/>
              <a:t> - 2º projecto);</a:t>
            </a:r>
          </a:p>
          <a:p>
            <a:pPr>
              <a:buFont typeface="Wingdings 2"/>
              <a:buChar char="ª"/>
            </a:pPr>
            <a:r>
              <a:rPr lang="pt-PT" sz="2000" smtClean="0"/>
              <a:t> </a:t>
            </a:r>
            <a:r>
              <a:rPr lang="pt-PT" sz="2000" b="1" smtClean="0">
                <a:solidFill>
                  <a:schemeClr val="accent5">
                    <a:lumMod val="50000"/>
                  </a:schemeClr>
                </a:solidFill>
              </a:rPr>
              <a:t>Complementar experimentalmente os conhecimentos adquiridos </a:t>
            </a:r>
            <a:r>
              <a:rPr lang="pt-PT" sz="2000" smtClean="0"/>
              <a:t>nas Unidades Curriculares de  Programação Imperativa, Algoritmos e Complexidade, Arquitectura de Computadores e Programação Orientada aos Objetos;</a:t>
            </a:r>
          </a:p>
          <a:p>
            <a:pPr>
              <a:buFont typeface="Wingdings 2"/>
              <a:buChar char="ª"/>
            </a:pPr>
            <a:r>
              <a:rPr lang="pt-PT" sz="2000" smtClean="0"/>
              <a:t> </a:t>
            </a:r>
            <a:r>
              <a:rPr lang="pt-PT" sz="2000" b="1" smtClean="0">
                <a:solidFill>
                  <a:schemeClr val="accent5">
                    <a:lumMod val="50000"/>
                  </a:schemeClr>
                </a:solidFill>
              </a:rPr>
              <a:t>Desenhar (conceber), codificar e testar software</a:t>
            </a:r>
            <a:r>
              <a:rPr lang="pt-PT" sz="2000" smtClean="0"/>
              <a:t>, realizando dois projectos concretos de média dimensão, </a:t>
            </a:r>
          </a:p>
          <a:p>
            <a:r>
              <a:rPr lang="pt-PT" sz="2000" smtClean="0">
                <a:sym typeface="Wingdings 2"/>
              </a:rPr>
              <a:t></a:t>
            </a:r>
            <a:r>
              <a:rPr lang="pt-PT" sz="2000" smtClean="0"/>
              <a:t> </a:t>
            </a:r>
            <a:r>
              <a:rPr lang="pt-PT" sz="2000" b="1" smtClean="0"/>
              <a:t>1º projeto </a:t>
            </a:r>
            <a:r>
              <a:rPr lang="pt-PT" sz="2000" smtClean="0"/>
              <a:t>- </a:t>
            </a:r>
            <a:r>
              <a:rPr lang="pt-PT" sz="2000" b="1" smtClean="0">
                <a:solidFill>
                  <a:srgbClr val="CC6600"/>
                </a:solidFill>
              </a:rPr>
              <a:t>Linguagem C</a:t>
            </a:r>
            <a:r>
              <a:rPr lang="pt-PT" sz="2000" smtClean="0"/>
              <a:t>: modularidade, reutilização, encapsulamento, estruturas de dados, manipulação de ficheiros, etc.; </a:t>
            </a:r>
            <a:br>
              <a:rPr lang="pt-PT" sz="2000" smtClean="0"/>
            </a:br>
            <a:r>
              <a:rPr lang="pt-PT" sz="2000" smtClean="0">
                <a:sym typeface="Wingdings 2"/>
              </a:rPr>
              <a:t> </a:t>
            </a:r>
            <a:r>
              <a:rPr lang="pt-PT" sz="2000" b="1" smtClean="0"/>
              <a:t>2º projeto </a:t>
            </a:r>
            <a:r>
              <a:rPr lang="pt-PT" sz="2000" smtClean="0"/>
              <a:t>- </a:t>
            </a:r>
            <a:r>
              <a:rPr lang="pt-PT" sz="2000" b="1" smtClean="0">
                <a:solidFill>
                  <a:srgbClr val="CC6600"/>
                </a:solidFill>
              </a:rPr>
              <a:t>Linguagem Java</a:t>
            </a:r>
            <a:r>
              <a:rPr lang="pt-PT" sz="2000" b="1" smtClean="0"/>
              <a:t>: </a:t>
            </a:r>
            <a:r>
              <a:rPr lang="pt-PT" sz="2000" smtClean="0"/>
              <a:t>classes, packages, herança, reutilização de código, polimorfismo, colecções e streams de I/O;</a:t>
            </a:r>
            <a:endParaRPr lang="pt-PT" sz="2000">
              <a:solidFill>
                <a:schemeClr val="hlink"/>
              </a:solidFill>
              <a:latin typeface="Bitstream Vera Sans" pitchFamily="34" charset="0"/>
            </a:endParaRP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3492500" y="260350"/>
            <a:ext cx="48244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OBJECTIVOS</a:t>
            </a:r>
          </a:p>
        </p:txBody>
      </p:sp>
      <p:sp>
        <p:nvSpPr>
          <p:cNvPr id="5133" name="Text Box 16"/>
          <p:cNvSpPr txBox="1">
            <a:spLocks noChangeArrowheads="1"/>
          </p:cNvSpPr>
          <p:nvPr/>
        </p:nvSpPr>
        <p:spPr bwMode="auto">
          <a:xfrm>
            <a:off x="8459788" y="6565900"/>
            <a:ext cx="2809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200" b="1">
                <a:latin typeface="Tahoma" pitchFamily="34" charset="0"/>
              </a:rPr>
              <a:t>2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6" name="Text Box 20"/>
          <p:cNvSpPr txBox="1">
            <a:spLocks noChangeArrowheads="1"/>
          </p:cNvSpPr>
          <p:nvPr/>
        </p:nvSpPr>
        <p:spPr bwMode="auto">
          <a:xfrm>
            <a:off x="857224" y="1348567"/>
            <a:ext cx="7078662" cy="4416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800" b="1" smtClean="0">
                <a:latin typeface="Arial Rounded MT Bold" pitchFamily="34" charset="0"/>
              </a:rPr>
              <a:t>LABORATÓRIOS DE </a:t>
            </a:r>
            <a:r>
              <a:rPr lang="pt-PT" sz="2800" b="1">
                <a:latin typeface="Arial Rounded MT Bold" pitchFamily="34" charset="0"/>
              </a:rPr>
              <a:t>INFORMÁTICA </a:t>
            </a:r>
            <a:r>
              <a:rPr lang="pt-PT" sz="2800" b="1" smtClean="0">
                <a:latin typeface="Arial Rounded MT Bold" pitchFamily="34" charset="0"/>
              </a:rPr>
              <a:t>III</a:t>
            </a:r>
            <a:r>
              <a:rPr lang="pt-PT" sz="2800" b="1">
                <a:latin typeface="Arial Rounded MT Bold" pitchFamily="34" charset="0"/>
              </a:rPr>
              <a:t/>
            </a:r>
            <a:br>
              <a:rPr lang="pt-PT" sz="2800" b="1">
                <a:latin typeface="Arial Rounded MT Bold" pitchFamily="34" charset="0"/>
              </a:rPr>
            </a:br>
            <a:r>
              <a:rPr lang="pt-PT" sz="2800" b="1">
                <a:latin typeface="Arial Rounded MT Bold" pitchFamily="34" charset="0"/>
              </a:rPr>
              <a:t/>
            </a:r>
            <a:br>
              <a:rPr lang="pt-PT" sz="2800" b="1">
                <a:latin typeface="Arial Rounded MT Bold" pitchFamily="34" charset="0"/>
              </a:rPr>
            </a:br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2015/2016</a:t>
            </a:r>
            <a:r>
              <a:rPr lang="pt-PT" b="1">
                <a:solidFill>
                  <a:schemeClr val="hlink"/>
                </a:solidFill>
                <a:latin typeface="Arial Rounded MT Bold" pitchFamily="34" charset="0"/>
              </a:rPr>
              <a:t/>
            </a:r>
            <a:br>
              <a:rPr lang="pt-PT" b="1">
                <a:solidFill>
                  <a:schemeClr val="hlink"/>
                </a:solidFill>
                <a:latin typeface="Arial Rounded MT Bold" pitchFamily="34" charset="0"/>
              </a:rPr>
            </a:br>
            <a:r>
              <a:rPr lang="pt-PT" b="1" smtClean="0">
                <a:solidFill>
                  <a:schemeClr val="hlink"/>
                </a:solidFill>
                <a:latin typeface="Arial Rounded MT Bold" pitchFamily="34" charset="0"/>
              </a:rPr>
              <a:t>MIEI</a:t>
            </a:r>
          </a:p>
          <a:p>
            <a:pPr algn="ctr"/>
            <a:endParaRPr lang="pt-PT" sz="1400" b="1">
              <a:solidFill>
                <a:schemeClr val="hlink"/>
              </a:solidFill>
              <a:latin typeface="Arial Rounded MT Bold" pitchFamily="34" charset="0"/>
            </a:endParaRPr>
          </a:p>
          <a:p>
            <a:pPr algn="ctr"/>
            <a:r>
              <a:rPr lang="pt-PT" sz="2400" b="1" smtClean="0">
                <a:solidFill>
                  <a:srgbClr val="CC3300"/>
                </a:solidFill>
                <a:latin typeface="Arial Rounded MT Bold" pitchFamily="34" charset="0"/>
              </a:rPr>
              <a:t>TRABALHO PRÁTICO DE </a:t>
            </a:r>
            <a:r>
              <a:rPr lang="pt-PT" sz="2400" b="1" smtClean="0">
                <a:solidFill>
                  <a:srgbClr val="000099"/>
                </a:solidFill>
                <a:latin typeface="Arial Rounded MT Bold" pitchFamily="34" charset="0"/>
              </a:rPr>
              <a:t>C</a:t>
            </a:r>
          </a:p>
          <a:p>
            <a:pPr algn="ctr"/>
            <a:endParaRPr lang="pt-PT" sz="2400" b="1" smtClean="0">
              <a:solidFill>
                <a:srgbClr val="CC3300"/>
              </a:solidFill>
              <a:latin typeface="Arial Rounded MT Bold" pitchFamily="34" charset="0"/>
            </a:endParaRPr>
          </a:p>
          <a:p>
            <a:pPr>
              <a:buFont typeface="Wingdings"/>
              <a:buChar char="þ"/>
            </a:pPr>
            <a:r>
              <a:rPr lang="pt-PT" sz="1600" b="1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 Enunciado do problema;</a:t>
            </a:r>
          </a:p>
          <a:p>
            <a:pPr>
              <a:buFont typeface="Wingdings"/>
              <a:buChar char="þ"/>
            </a:pPr>
            <a:r>
              <a:rPr lang="pt-PT" sz="1600" b="1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 Requisitos de modularidade e funcionalidade;</a:t>
            </a:r>
          </a:p>
          <a:p>
            <a:pPr>
              <a:buFont typeface="Wingdings"/>
              <a:buChar char="þ"/>
            </a:pPr>
            <a:r>
              <a:rPr lang="pt-PT" sz="1600" b="1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 Estrutura do Relatório final;</a:t>
            </a:r>
          </a:p>
          <a:p>
            <a:pPr>
              <a:buFont typeface="Wingdings"/>
              <a:buChar char="þ"/>
            </a:pPr>
            <a:r>
              <a:rPr lang="pt-PT" sz="1600" b="1" smtClean="0">
                <a:solidFill>
                  <a:srgbClr val="002060"/>
                </a:solidFill>
                <a:latin typeface="Arial Rounded MT Bold" pitchFamily="34" charset="0"/>
                <a:sym typeface="Wingdings"/>
              </a:rPr>
              <a:t> Avaliação: Critérios gerais.</a:t>
            </a:r>
            <a:endParaRPr lang="pt-PT" sz="2400" b="1">
              <a:solidFill>
                <a:schemeClr val="accent5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8459788" y="6565900"/>
            <a:ext cx="609462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 b="1" smtClean="0">
                <a:latin typeface="Tahoma" pitchFamily="34" charset="0"/>
              </a:rPr>
              <a:t>TPC-1</a:t>
            </a:r>
            <a:endParaRPr lang="pt-PT" sz="1100" b="1">
              <a:latin typeface="Tahoma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8459788" y="6565900"/>
            <a:ext cx="609462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 b="1" smtClean="0">
                <a:latin typeface="Tahoma" pitchFamily="34" charset="0"/>
              </a:rPr>
              <a:t>TPC-2</a:t>
            </a:r>
            <a:endParaRPr lang="pt-PT" sz="1100" b="1">
              <a:latin typeface="Tahoma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857620" y="348435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Projecto de C: </a:t>
            </a:r>
            <a:r>
              <a:rPr lang="pt-PT" sz="2000" smtClean="0">
                <a:solidFill>
                  <a:srgbClr val="00B0F0"/>
                </a:solidFill>
                <a:latin typeface="Arial Rounded MT Bold" pitchFamily="34" charset="0"/>
              </a:rPr>
              <a:t>GereVendas</a:t>
            </a:r>
            <a:endParaRPr lang="pt-PT" sz="200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71472" y="1205691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F0"/>
                </a:solidFill>
                <a:latin typeface="Arial Rounded MT Bold" pitchFamily="34" charset="0"/>
              </a:rPr>
              <a:t>GereVendas</a:t>
            </a:r>
            <a:r>
              <a:rPr lang="pt-PT" smtClean="0">
                <a:latin typeface="Arial Rounded MT Bold" pitchFamily="34" charset="0"/>
              </a:rPr>
              <a:t>: </a:t>
            </a:r>
            <a:r>
              <a:rPr lang="pt-PT" smtClean="0">
                <a:solidFill>
                  <a:schemeClr val="accent5">
                    <a:lumMod val="50000"/>
                  </a:schemeClr>
                </a:solidFill>
                <a:latin typeface="Arial Rounded MT Bold" pitchFamily="34" charset="0"/>
              </a:rPr>
              <a:t>Gestão de Vendas de Hipermercado com 3 Filiais</a:t>
            </a:r>
            <a:endParaRPr lang="pt-PT">
              <a:solidFill>
                <a:schemeClr val="accent5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42910" y="1777195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þ"/>
            </a:pPr>
            <a:r>
              <a:rPr lang="pt-PT" smtClean="0">
                <a:sym typeface="Wingdings"/>
              </a:rPr>
              <a:t> Pretende-se desenvolver uma aplicação em GNU C, com </a:t>
            </a:r>
            <a:r>
              <a:rPr lang="pt-PT" b="1" smtClean="0">
                <a:sym typeface="Wingdings"/>
              </a:rPr>
              <a:t>código standard</a:t>
            </a:r>
            <a:r>
              <a:rPr lang="pt-PT" smtClean="0">
                <a:sym typeface="Wingdings"/>
              </a:rPr>
              <a:t>, modular e eficiente, quer em termos de algoritmos quer em termos de estruturas de dados implementadas, que seja, antes de mais, capaz de ler e processar as linhas de texto de 3 ficheiros </a:t>
            </a:r>
            <a:r>
              <a:rPr lang="pt-PT" b="1" smtClean="0">
                <a:sym typeface="Wingdings"/>
              </a:rPr>
              <a:t>.</a:t>
            </a:r>
            <a:r>
              <a:rPr lang="pt-PT" b="1" err="1" smtClean="0">
                <a:sym typeface="Wingdings"/>
              </a:rPr>
              <a:t>txt</a:t>
            </a:r>
            <a:r>
              <a:rPr lang="pt-PT" b="1" smtClean="0">
                <a:sym typeface="Wingdings"/>
              </a:rPr>
              <a:t> </a:t>
            </a:r>
            <a:r>
              <a:rPr lang="pt-PT" smtClean="0">
                <a:sym typeface="Wingdings"/>
              </a:rPr>
              <a:t>indicados, um contendo todos os códigos de </a:t>
            </a:r>
            <a:r>
              <a:rPr lang="pt-PT" b="1" smtClean="0">
                <a:sym typeface="Wingdings"/>
              </a:rPr>
              <a:t>produtos</a:t>
            </a:r>
            <a:r>
              <a:rPr lang="pt-PT" smtClean="0">
                <a:sym typeface="Wingdings"/>
              </a:rPr>
              <a:t>, outro todos os códigos de </a:t>
            </a:r>
            <a:r>
              <a:rPr lang="pt-PT" b="1" smtClean="0">
                <a:sym typeface="Wingdings"/>
              </a:rPr>
              <a:t>clientes</a:t>
            </a:r>
            <a:r>
              <a:rPr lang="pt-PT" smtClean="0">
                <a:sym typeface="Wingdings"/>
              </a:rPr>
              <a:t> e o terceiro com registo de todas as </a:t>
            </a:r>
            <a:r>
              <a:rPr lang="pt-PT" b="1" smtClean="0">
                <a:sym typeface="Wingdings"/>
              </a:rPr>
              <a:t>vendas feitas</a:t>
            </a:r>
            <a:r>
              <a:rPr lang="pt-PT" smtClean="0">
                <a:sym typeface="Wingdings"/>
              </a:rPr>
              <a:t>.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28596" y="5706285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2060"/>
                </a:solidFill>
              </a:rPr>
              <a:t>Teremos 200.000 códigos de produtos, 20.000 códigos de clientes e 1.000.000 de compras.</a:t>
            </a:r>
            <a:endParaRPr lang="pt-PT" b="1">
              <a:solidFill>
                <a:srgbClr val="002060"/>
              </a:solidFill>
            </a:endParaRPr>
          </a:p>
        </p:txBody>
      </p:sp>
      <p:pic>
        <p:nvPicPr>
          <p:cNvPr id="17" name="Imagem 16" descr="Leitura_GereVenda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3277393"/>
            <a:ext cx="6923598" cy="2214578"/>
          </a:xfrm>
          <a:prstGeom prst="rect">
            <a:avLst/>
          </a:prstGeom>
        </p:spPr>
      </p:pic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8459788" y="6565900"/>
            <a:ext cx="609462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 b="1" smtClean="0">
                <a:latin typeface="Tahoma" pitchFamily="34" charset="0"/>
              </a:rPr>
              <a:t>TPC-3</a:t>
            </a:r>
            <a:endParaRPr lang="pt-PT" sz="1100" b="1">
              <a:latin typeface="Tahoma" pitchFamily="34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857620" y="348435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Projecto de C: </a:t>
            </a:r>
            <a:r>
              <a:rPr lang="pt-PT" sz="2000" smtClean="0">
                <a:solidFill>
                  <a:srgbClr val="00B0F0"/>
                </a:solidFill>
                <a:latin typeface="Arial Rounded MT Bold" pitchFamily="34" charset="0"/>
              </a:rPr>
              <a:t>GereVendas</a:t>
            </a:r>
            <a:endParaRPr lang="pt-PT" sz="200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00034" y="1134253"/>
            <a:ext cx="79296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mtClean="0"/>
              <a:t>No ficheiro </a:t>
            </a:r>
            <a:r>
              <a:rPr lang="pt-PT" b="1" err="1" smtClean="0">
                <a:solidFill>
                  <a:srgbClr val="00B050"/>
                </a:solidFill>
              </a:rPr>
              <a:t>Produtos.txt</a:t>
            </a:r>
            <a:r>
              <a:rPr lang="pt-PT" smtClean="0"/>
              <a:t> </a:t>
            </a:r>
            <a:r>
              <a:rPr lang="pt-PT" b="1" smtClean="0"/>
              <a:t>cada linha</a:t>
            </a:r>
            <a:r>
              <a:rPr lang="pt-PT" smtClean="0"/>
              <a:t> representa o </a:t>
            </a:r>
            <a:r>
              <a:rPr lang="pt-PT" b="1" smtClean="0"/>
              <a:t>código de um produto</a:t>
            </a:r>
            <a:r>
              <a:rPr lang="pt-PT" smtClean="0"/>
              <a:t> vendável no hipermercado, sendo cada código formado por duas letras maiúsculas e 4 dígitos (que representam um inteiro entre 1000 e 1999), cf. os exemplos,</a:t>
            </a:r>
          </a:p>
          <a:p>
            <a:pPr>
              <a:spcBef>
                <a:spcPts val="0"/>
              </a:spcBef>
              <a:tabLst>
                <a:tab pos="361950" algn="l"/>
                <a:tab pos="714375" algn="l"/>
                <a:tab pos="1076325" algn="l"/>
              </a:tabLst>
            </a:pPr>
            <a:r>
              <a:rPr lang="pt-PT" smtClean="0"/>
              <a:t>			AB1012      XY1185    BC1190</a:t>
            </a:r>
          </a:p>
          <a:p>
            <a:r>
              <a:rPr lang="pt-PT" smtClean="0"/>
              <a:t>No ficheiro </a:t>
            </a:r>
            <a:r>
              <a:rPr lang="pt-PT" b="1" err="1" smtClean="0">
                <a:solidFill>
                  <a:srgbClr val="00B050"/>
                </a:solidFill>
              </a:rPr>
              <a:t>Clientes.txt</a:t>
            </a:r>
            <a:r>
              <a:rPr lang="pt-PT" smtClean="0"/>
              <a:t> cada linha representa o </a:t>
            </a:r>
            <a:r>
              <a:rPr lang="pt-PT" b="1" smtClean="0"/>
              <a:t>código de um cliente</a:t>
            </a:r>
            <a:r>
              <a:rPr lang="pt-PT" smtClean="0"/>
              <a:t> identificado no hipermercado, sendo cada código de cliente formado por uma letra maiúscula e 4 dígitos que representam um inteiro entre 1000 e 5000, cf.:</a:t>
            </a:r>
          </a:p>
          <a:p>
            <a:pPr>
              <a:tabLst>
                <a:tab pos="361950" algn="l"/>
                <a:tab pos="1076325" algn="l"/>
              </a:tabLst>
            </a:pPr>
            <a:r>
              <a:rPr lang="pt-PT" smtClean="0"/>
              <a:t>		F2916     W1219     F2915</a:t>
            </a:r>
          </a:p>
          <a:p>
            <a:pPr>
              <a:spcAft>
                <a:spcPts val="600"/>
              </a:spcAft>
            </a:pPr>
            <a:r>
              <a:rPr lang="pt-PT" smtClean="0"/>
              <a:t>O ficheiro que será a maior fonte de dados do projecto designa-se por </a:t>
            </a:r>
            <a:r>
              <a:rPr lang="pt-PT" b="1" smtClean="0">
                <a:solidFill>
                  <a:srgbClr val="00B050"/>
                </a:solidFill>
              </a:rPr>
              <a:t>Vendas_1M.txt</a:t>
            </a:r>
            <a:r>
              <a:rPr lang="pt-PT" smtClean="0"/>
              <a:t>,</a:t>
            </a:r>
            <a:r>
              <a:rPr lang="pt-PT" b="1" smtClean="0"/>
              <a:t> </a:t>
            </a:r>
            <a:r>
              <a:rPr lang="pt-PT" smtClean="0"/>
              <a:t>no qual </a:t>
            </a:r>
            <a:r>
              <a:rPr lang="pt-PT" b="1" smtClean="0"/>
              <a:t>cada linha</a:t>
            </a:r>
            <a:r>
              <a:rPr lang="pt-PT" smtClean="0"/>
              <a:t> representa o </a:t>
            </a:r>
            <a:r>
              <a:rPr lang="pt-PT" b="1" smtClean="0"/>
              <a:t>registo de uma compra</a:t>
            </a:r>
            <a:r>
              <a:rPr lang="pt-PT" smtClean="0"/>
              <a:t> efectuada no hipermercado. cf. os exemplos seguintes produto + preço unidade + nº de unidades + </a:t>
            </a:r>
            <a:r>
              <a:rPr lang="pt-PT" b="1" smtClean="0"/>
              <a:t>P</a:t>
            </a:r>
            <a:r>
              <a:rPr lang="pt-PT" smtClean="0"/>
              <a:t>romoção ou </a:t>
            </a:r>
            <a:r>
              <a:rPr lang="pt-PT" b="1" smtClean="0"/>
              <a:t>N</a:t>
            </a:r>
            <a:r>
              <a:rPr lang="pt-PT" smtClean="0"/>
              <a:t>ormal, código cliente + mês + filial:</a:t>
            </a:r>
          </a:p>
          <a:p>
            <a:pPr>
              <a:spcBef>
                <a:spcPts val="0"/>
              </a:spcBef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pt-PT" smtClean="0"/>
              <a:t>			KR1583 77.72 128 P L4891 2 1     </a:t>
            </a:r>
            <a:r>
              <a:rPr lang="pt-PT" b="1" smtClean="0">
                <a:latin typeface="AcmeFont" pitchFamily="2" charset="0"/>
                <a:sym typeface="Wingdings" pitchFamily="2" charset="2"/>
              </a:rPr>
              <a:t>  </a:t>
            </a:r>
            <a:r>
              <a:rPr lang="pt-PT" b="1" smtClean="0">
                <a:solidFill>
                  <a:srgbClr val="FF6600"/>
                </a:solidFill>
                <a:latin typeface="AcmeFont" pitchFamily="2" charset="0"/>
                <a:sym typeface="Wingdings" pitchFamily="2" charset="2"/>
              </a:rPr>
              <a:t>registo de compra/venda</a:t>
            </a:r>
            <a:endParaRPr lang="pt-PT" b="1" smtClean="0">
              <a:solidFill>
                <a:srgbClr val="FF6600"/>
              </a:solidFill>
              <a:latin typeface="AcmeFont" pitchFamily="2" charset="0"/>
            </a:endParaRPr>
          </a:p>
          <a:p>
            <a:pPr>
              <a:spcBef>
                <a:spcPts val="0"/>
              </a:spcBef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pt-PT" smtClean="0"/>
              <a:t>			QQ1041 536.53 194 P X4054 12 3</a:t>
            </a:r>
          </a:p>
          <a:p>
            <a:pPr>
              <a:spcBef>
                <a:spcPts val="0"/>
              </a:spcBef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pt-PT" smtClean="0"/>
              <a:t>			OP1244 481.43 67 P Q3869 9 1</a:t>
            </a:r>
          </a:p>
          <a:p>
            <a:pPr>
              <a:spcBef>
                <a:spcPts val="0"/>
              </a:spcBef>
              <a:tabLst>
                <a:tab pos="361950" algn="l"/>
                <a:tab pos="714375" algn="l"/>
                <a:tab pos="1076325" algn="l"/>
                <a:tab pos="1438275" algn="l"/>
              </a:tabLst>
            </a:pPr>
            <a:r>
              <a:rPr lang="pt-PT" smtClean="0"/>
              <a:t>			JP1982 343.2 168 N T1805 10 2</a:t>
            </a:r>
          </a:p>
          <a:p>
            <a:endParaRPr lang="pt-PT" smtClean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8459788" y="6565900"/>
            <a:ext cx="609462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 b="1" smtClean="0">
                <a:latin typeface="Tahoma" pitchFamily="34" charset="0"/>
              </a:rPr>
              <a:t>TPC-4</a:t>
            </a:r>
            <a:endParaRPr lang="pt-PT" sz="1100" b="1">
              <a:latin typeface="Tahoma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57620" y="348435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Projecto de C: </a:t>
            </a:r>
            <a:r>
              <a:rPr lang="pt-PT" sz="2000" smtClean="0">
                <a:solidFill>
                  <a:srgbClr val="00B0F0"/>
                </a:solidFill>
                <a:latin typeface="Arial Rounded MT Bold" pitchFamily="34" charset="0"/>
              </a:rPr>
              <a:t>GereVendas</a:t>
            </a:r>
            <a:endParaRPr lang="pt-PT" sz="200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714612" y="1134253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Arquitectura da aplicação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15" name="Imagem 14" descr="ARQ_PROJC_151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1562881"/>
            <a:ext cx="7000924" cy="4943749"/>
          </a:xfrm>
          <a:prstGeom prst="rect">
            <a:avLst/>
          </a:prstGeom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8459788" y="6565900"/>
            <a:ext cx="609462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 b="1" smtClean="0">
                <a:latin typeface="Tahoma" pitchFamily="34" charset="0"/>
              </a:rPr>
              <a:t>TPC-5</a:t>
            </a:r>
            <a:endParaRPr lang="pt-PT" sz="1100" b="1">
              <a:latin typeface="Tahoma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57620" y="348435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Projecto de C: </a:t>
            </a:r>
            <a:r>
              <a:rPr lang="pt-PT" sz="2000" smtClean="0">
                <a:solidFill>
                  <a:srgbClr val="00B0F0"/>
                </a:solidFill>
                <a:latin typeface="Arial Rounded MT Bold" pitchFamily="34" charset="0"/>
              </a:rPr>
              <a:t>GereVendas</a:t>
            </a:r>
            <a:endParaRPr lang="pt-PT" sz="200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714612" y="1134253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FASE 1: Conselho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17" name="Imagem 16" descr="ESQUEMA_SEMANA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62881"/>
            <a:ext cx="8215370" cy="4952042"/>
          </a:xfrm>
          <a:prstGeom prst="rect">
            <a:avLst/>
          </a:prstGeom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8459788" y="6565900"/>
            <a:ext cx="705642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 b="1" smtClean="0">
                <a:latin typeface="Tahoma" pitchFamily="34" charset="0"/>
              </a:rPr>
              <a:t>TPC-5A</a:t>
            </a:r>
            <a:endParaRPr lang="pt-PT" sz="1100" b="1">
              <a:latin typeface="Tahoma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57620" y="348435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Projecto de C: </a:t>
            </a:r>
            <a:r>
              <a:rPr lang="pt-PT" sz="2000" smtClean="0">
                <a:solidFill>
                  <a:srgbClr val="00B0F0"/>
                </a:solidFill>
                <a:latin typeface="Arial Rounded MT Bold" pitchFamily="34" charset="0"/>
              </a:rPr>
              <a:t>GereVendas</a:t>
            </a:r>
            <a:endParaRPr lang="pt-PT" sz="200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714612" y="1134253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FASE 1: Ler e testar valores</a:t>
            </a:r>
            <a:endParaRPr lang="pt-PT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42910" y="1705757"/>
            <a:ext cx="81439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____   FIM DA LEITURA DE VENDAS_1M ______</a:t>
            </a:r>
          </a:p>
          <a:p>
            <a:r>
              <a:rPr lang="pt-PT" smtClean="0"/>
              <a:t>Produtos envolvidos: </a:t>
            </a:r>
            <a:r>
              <a:rPr lang="pt-PT" smtClean="0"/>
              <a:t>171008</a:t>
            </a:r>
            <a:endParaRPr lang="pt-PT" smtClean="0"/>
          </a:p>
          <a:p>
            <a:r>
              <a:rPr lang="pt-PT" smtClean="0"/>
              <a:t>Clientes envolvidos: </a:t>
            </a:r>
            <a:r>
              <a:rPr lang="pt-PT" smtClean="0"/>
              <a:t>16384</a:t>
            </a:r>
            <a:endParaRPr lang="pt-PT" smtClean="0"/>
          </a:p>
          <a:p>
            <a:r>
              <a:rPr lang="pt-PT" smtClean="0"/>
              <a:t>Vendas efectivas: 1000000</a:t>
            </a:r>
          </a:p>
          <a:p>
            <a:r>
              <a:rPr lang="pt-PT" smtClean="0"/>
              <a:t>Ultimo Cliente: </a:t>
            </a:r>
            <a:r>
              <a:rPr lang="pt-PT" smtClean="0"/>
              <a:t>A3439</a:t>
            </a:r>
            <a:endParaRPr lang="pt-PT" smtClean="0"/>
          </a:p>
          <a:p>
            <a:r>
              <a:rPr lang="pt-PT" smtClean="0"/>
              <a:t>Numero de Vendas Registadas para este cliente: </a:t>
            </a:r>
            <a:r>
              <a:rPr lang="pt-PT" smtClean="0"/>
              <a:t>??</a:t>
            </a:r>
            <a:endParaRPr lang="pt-PT" smtClean="0"/>
          </a:p>
          <a:p>
            <a:r>
              <a:rPr lang="pt-PT" smtClean="0"/>
              <a:t>Numero de Vendas na Filial 1: ???</a:t>
            </a:r>
          </a:p>
          <a:p>
            <a:r>
              <a:rPr lang="pt-PT" smtClean="0"/>
              <a:t>Numero de Vendas na Filial 2: ???</a:t>
            </a:r>
          </a:p>
          <a:p>
            <a:r>
              <a:rPr lang="pt-PT" smtClean="0"/>
              <a:t>Linha mais longa: ???</a:t>
            </a:r>
          </a:p>
          <a:p>
            <a:r>
              <a:rPr lang="pt-PT" smtClean="0"/>
              <a:t>Numero de Clientes com codigo começado por A: ???</a:t>
            </a:r>
          </a:p>
          <a:p>
            <a:r>
              <a:rPr lang="pt-PT" smtClean="0"/>
              <a:t>Facturação Total registada: ???</a:t>
            </a:r>
          </a:p>
          <a:p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5072066" y="2420137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B050"/>
                </a:solidFill>
              </a:rPr>
              <a:t>cf. Boletim Semanal/Quinzenal </a:t>
            </a:r>
            <a:endParaRPr lang="pt-PT" b="1">
              <a:solidFill>
                <a:srgbClr val="00B050"/>
              </a:solidFill>
            </a:endParaRPr>
          </a:p>
        </p:txBody>
      </p:sp>
      <p:cxnSp>
        <p:nvCxnSpPr>
          <p:cNvPr id="22" name="Conexão recta unidireccional 21"/>
          <p:cNvCxnSpPr/>
          <p:nvPr/>
        </p:nvCxnSpPr>
        <p:spPr bwMode="auto">
          <a:xfrm rot="10800000" flipV="1">
            <a:off x="5643570" y="3134517"/>
            <a:ext cx="1714512" cy="1143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8459788" y="6565900"/>
            <a:ext cx="609462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 b="1" smtClean="0">
                <a:latin typeface="Tahoma" pitchFamily="34" charset="0"/>
              </a:rPr>
              <a:t>TPC-6</a:t>
            </a:r>
            <a:endParaRPr lang="pt-PT" sz="1100" b="1">
              <a:latin typeface="Tahoma" pitchFamily="34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857620" y="348435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Projecto de C: </a:t>
            </a:r>
            <a:r>
              <a:rPr lang="pt-PT" sz="2000" smtClean="0">
                <a:solidFill>
                  <a:srgbClr val="00B0F0"/>
                </a:solidFill>
                <a:latin typeface="Arial Rounded MT Bold" pitchFamily="34" charset="0"/>
              </a:rPr>
              <a:t>GereVendas</a:t>
            </a:r>
            <a:endParaRPr lang="pt-PT" sz="200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28596" y="1134253"/>
            <a:ext cx="842968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err="1" smtClean="0">
                <a:solidFill>
                  <a:srgbClr val="00B0F0"/>
                </a:solidFill>
              </a:rPr>
              <a:t>Queries</a:t>
            </a:r>
            <a:r>
              <a:rPr lang="pt-PT" b="1" smtClean="0">
                <a:solidFill>
                  <a:srgbClr val="00B0F0"/>
                </a:solidFill>
              </a:rPr>
              <a:t> interactivas. </a:t>
            </a:r>
            <a:endParaRPr lang="pt-PT" smtClean="0">
              <a:solidFill>
                <a:srgbClr val="00B0F0"/>
              </a:solidFill>
            </a:endParaRPr>
          </a:p>
          <a:p>
            <a:pPr algn="just"/>
            <a:r>
              <a:rPr lang="pt-PT" smtClean="0"/>
              <a:t>Tendo sido apresentada a arquitectura genérica da aplicação, a efectiva estruturação de cada um dos módulos depende, naturalmente, da funcionalidade esperada de cada um deles. Tal é, naturalmente, completamente dependente das </a:t>
            </a:r>
            <a:r>
              <a:rPr lang="pt-PT" i="1" err="1" smtClean="0"/>
              <a:t>queries</a:t>
            </a:r>
            <a:r>
              <a:rPr lang="pt-PT" smtClean="0"/>
              <a:t> que a aplicação deve implementar para o utilizador final.</a:t>
            </a:r>
          </a:p>
          <a:p>
            <a:pPr algn="just"/>
            <a:r>
              <a:rPr lang="pt-PT" smtClean="0"/>
              <a:t>Deste modo, e fornecida que foi uma arquitectura de referência, deixa-se ao critério dos grupos de trabalho a concepção das soluções, módulo a módulo, para a satisfação da implementação de cada uma das </a:t>
            </a:r>
            <a:r>
              <a:rPr lang="pt-PT" i="1" err="1" smtClean="0"/>
              <a:t>queries</a:t>
            </a:r>
            <a:r>
              <a:rPr lang="pt-PT" smtClean="0"/>
              <a:t> que podem ser realizadas pelo utilizador e, até, a sua adequada estruturação sob a forma de menus, etc.</a:t>
            </a:r>
          </a:p>
          <a:p>
            <a:endParaRPr lang="pt-PT"/>
          </a:p>
        </p:txBody>
      </p:sp>
      <p:sp>
        <p:nvSpPr>
          <p:cNvPr id="16" name="CaixaDeTexto 15"/>
          <p:cNvSpPr txBox="1"/>
          <p:nvPr/>
        </p:nvSpPr>
        <p:spPr>
          <a:xfrm>
            <a:off x="500034" y="4134649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B0F0"/>
                </a:solidFill>
              </a:rPr>
              <a:t>Testes de performance.</a:t>
            </a:r>
            <a:endParaRPr lang="pt-PT" smtClean="0">
              <a:solidFill>
                <a:srgbClr val="00B0F0"/>
              </a:solidFill>
            </a:endParaRPr>
          </a:p>
          <a:p>
            <a:pPr algn="just"/>
            <a:r>
              <a:rPr lang="pt-PT" smtClean="0"/>
              <a:t>Depois de desenvolver e codificar todo o projecto tendo por base o ficheiro </a:t>
            </a:r>
            <a:r>
              <a:rPr lang="pt-PT" b="1" smtClean="0"/>
              <a:t>Vendas_1M.txt</a:t>
            </a:r>
            <a:r>
              <a:rPr lang="pt-PT" smtClean="0"/>
              <a:t>, dever-se-á realizar testes de </a:t>
            </a:r>
            <a:r>
              <a:rPr lang="pt-PT" i="1" smtClean="0"/>
              <a:t>performance </a:t>
            </a:r>
            <a:r>
              <a:rPr lang="pt-PT" smtClean="0"/>
              <a:t>e apresentar os respectivos resultados. Pretende-se comparar tempos de execução de certos </a:t>
            </a:r>
            <a:r>
              <a:rPr lang="pt-PT" i="1" err="1" smtClean="0"/>
              <a:t>queries</a:t>
            </a:r>
            <a:r>
              <a:rPr lang="pt-PT" smtClean="0"/>
              <a:t> usando os ficheiros </a:t>
            </a:r>
            <a:r>
              <a:rPr lang="pt-PT" b="1" smtClean="0"/>
              <a:t>Vendas_3M.txt (3 milhões de registos) </a:t>
            </a:r>
            <a:r>
              <a:rPr lang="pt-PT" smtClean="0"/>
              <a:t>e </a:t>
            </a:r>
            <a:r>
              <a:rPr lang="pt-PT" b="1" smtClean="0"/>
              <a:t>Vendas_5M.txt (5 milhões de registos)</a:t>
            </a:r>
            <a:r>
              <a:rPr lang="pt-PT" smtClean="0"/>
              <a:t>. Todos os ficheiros serão fornecidos numa pasta disponibilizada via BB.</a:t>
            </a:r>
          </a:p>
          <a:p>
            <a:endParaRPr lang="pt-PT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8459788" y="6565900"/>
            <a:ext cx="609462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 b="1" smtClean="0">
                <a:latin typeface="Tahoma" pitchFamily="34" charset="0"/>
              </a:rPr>
              <a:t>TPC-7</a:t>
            </a:r>
            <a:endParaRPr lang="pt-PT" sz="1100" b="1">
              <a:latin typeface="Tahoma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28596" y="1277129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B0F0"/>
                </a:solidFill>
              </a:rPr>
              <a:t>Requisitos para a codificação final.</a:t>
            </a:r>
            <a:endParaRPr lang="pt-PT" smtClean="0">
              <a:solidFill>
                <a:srgbClr val="00B0F0"/>
              </a:solidFill>
            </a:endParaRPr>
          </a:p>
          <a:p>
            <a:pPr algn="just"/>
            <a:r>
              <a:rPr lang="pt-PT" smtClean="0"/>
              <a:t>A codificação final deste projecto deverá ser realizada usando a linguagem C e o compilador </a:t>
            </a:r>
            <a:r>
              <a:rPr lang="pt-PT" b="1" err="1" smtClean="0"/>
              <a:t>gcc</a:t>
            </a:r>
            <a:r>
              <a:rPr lang="pt-PT" smtClean="0"/>
              <a:t>. O código fonte deverá compilar sem erros usando o </a:t>
            </a:r>
            <a:r>
              <a:rPr lang="pt-PT" i="1" err="1" smtClean="0"/>
              <a:t>switch</a:t>
            </a:r>
            <a:r>
              <a:rPr lang="pt-PT" smtClean="0"/>
              <a:t> </a:t>
            </a:r>
            <a:r>
              <a:rPr lang="pt-PT" b="1" smtClean="0"/>
              <a:t>-</a:t>
            </a:r>
            <a:r>
              <a:rPr lang="pt-PT" b="1" err="1" smtClean="0"/>
              <a:t>ansi</a:t>
            </a:r>
            <a:r>
              <a:rPr lang="pt-PT" smtClean="0"/>
              <a:t>. Podem também ser utilizados outros </a:t>
            </a:r>
            <a:r>
              <a:rPr lang="pt-PT" i="1" err="1" smtClean="0"/>
              <a:t>switches</a:t>
            </a:r>
            <a:r>
              <a:rPr lang="pt-PT" smtClean="0"/>
              <a:t> de optimização, etc (cf. </a:t>
            </a:r>
            <a:r>
              <a:rPr lang="pt-PT" b="1" smtClean="0"/>
              <a:t>–pedantic –O2 –Wall</a:t>
            </a:r>
            <a:r>
              <a:rPr lang="pt-PT" smtClean="0"/>
              <a:t>). Para a correcta criação das </a:t>
            </a:r>
            <a:r>
              <a:rPr lang="pt-PT" i="1" err="1" smtClean="0"/>
              <a:t>makefiles</a:t>
            </a:r>
            <a:r>
              <a:rPr lang="pt-PT" smtClean="0"/>
              <a:t> do projecto aconselha-se a consulta do utilitário </a:t>
            </a:r>
            <a:r>
              <a:rPr lang="pt-PT" b="1" smtClean="0"/>
              <a:t>GNU </a:t>
            </a:r>
            <a:r>
              <a:rPr lang="pt-PT" b="1" err="1" smtClean="0"/>
              <a:t>Make</a:t>
            </a:r>
            <a:r>
              <a:rPr lang="pt-PT" smtClean="0"/>
              <a:t> no endereço </a:t>
            </a:r>
            <a:r>
              <a:rPr lang="pt-PT" i="1" err="1" smtClean="0"/>
              <a:t>www.</a:t>
            </a:r>
            <a:r>
              <a:rPr lang="pt-PT" b="1" err="1" smtClean="0"/>
              <a:t>gnu</a:t>
            </a:r>
            <a:r>
              <a:rPr lang="pt-PT" i="1" err="1" smtClean="0"/>
              <a:t>.org</a:t>
            </a:r>
            <a:r>
              <a:rPr lang="pt-PT" i="1" smtClean="0"/>
              <a:t>/software/</a:t>
            </a:r>
            <a:r>
              <a:rPr lang="pt-PT" b="1" err="1" smtClean="0"/>
              <a:t>make</a:t>
            </a:r>
            <a:r>
              <a:rPr lang="pt-PT" b="1" smtClean="0"/>
              <a:t>.</a:t>
            </a:r>
            <a:endParaRPr lang="pt-PT" smtClean="0"/>
          </a:p>
          <a:p>
            <a:pPr algn="just"/>
            <a:r>
              <a:rPr lang="pt-PT" smtClean="0"/>
              <a:t>Qualquer utilização de bibliotecas de estruturas de dados em C deverá ser sujeita a prévia validação por parte da equipa docente. Não são aceitáveis bibliotecas genéricas tais como LINQ e outras semelhantes. </a:t>
            </a:r>
          </a:p>
          <a:p>
            <a:pPr algn="just"/>
            <a:r>
              <a:rPr lang="pt-PT" smtClean="0"/>
              <a:t>O código final de todos os grupos será sujeito a uma análise usando a ferramenta </a:t>
            </a:r>
            <a:r>
              <a:rPr lang="pt-PT" b="1" err="1" smtClean="0"/>
              <a:t>JPlag</a:t>
            </a:r>
            <a:r>
              <a:rPr lang="pt-PT" smtClean="0"/>
              <a:t>, que detecta similaridades no código de vários projectos, e, quando a percentagem de similaridade ultrapassar determinados níveis, os grupos serão chamados a uma clara justificação para tal facto.</a:t>
            </a:r>
          </a:p>
          <a:p>
            <a:endParaRPr lang="pt-PT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857620" y="348435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Projecto de C: </a:t>
            </a:r>
            <a:r>
              <a:rPr lang="pt-PT" sz="2000" smtClean="0">
                <a:solidFill>
                  <a:srgbClr val="00B0F0"/>
                </a:solidFill>
                <a:latin typeface="Arial Rounded MT Bold" pitchFamily="34" charset="0"/>
              </a:rPr>
              <a:t>GereVendas</a:t>
            </a:r>
            <a:endParaRPr lang="pt-PT" sz="200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8459788" y="6565900"/>
            <a:ext cx="609462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100" b="1" smtClean="0">
                <a:latin typeface="Tahoma" pitchFamily="34" charset="0"/>
              </a:rPr>
              <a:t>TPC-8</a:t>
            </a:r>
            <a:endParaRPr lang="pt-PT" sz="1100" b="1">
              <a:latin typeface="Tahoma" pitchFamily="34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857620" y="348435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Projecto de C: </a:t>
            </a:r>
            <a:r>
              <a:rPr lang="pt-PT" sz="2000" smtClean="0">
                <a:solidFill>
                  <a:srgbClr val="00B0F0"/>
                </a:solidFill>
                <a:latin typeface="Arial Rounded MT Bold" pitchFamily="34" charset="0"/>
              </a:rPr>
              <a:t>GereVendas</a:t>
            </a:r>
            <a:endParaRPr lang="pt-PT" sz="200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00034" y="1205691"/>
            <a:ext cx="8286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B0F0"/>
                </a:solidFill>
              </a:rPr>
              <a:t>Apresentação do projecto e Relatório. </a:t>
            </a:r>
            <a:endParaRPr lang="pt-PT" smtClean="0">
              <a:solidFill>
                <a:srgbClr val="00B0F0"/>
              </a:solidFill>
            </a:endParaRPr>
          </a:p>
          <a:p>
            <a:pPr algn="just"/>
            <a:r>
              <a:rPr lang="pt-PT" smtClean="0"/>
              <a:t>O projecto será submetido por via electrónica num </a:t>
            </a:r>
            <a:r>
              <a:rPr lang="pt-PT" i="1" smtClean="0"/>
              <a:t>site</a:t>
            </a:r>
            <a:r>
              <a:rPr lang="pt-PT" smtClean="0"/>
              <a:t> do DI a indicar oportunamente (bem como o formato da pasta e a data e hora limite de submissão). Tal </a:t>
            </a:r>
            <a:r>
              <a:rPr lang="pt-PT" i="1" smtClean="0"/>
              <a:t>site</a:t>
            </a:r>
            <a:r>
              <a:rPr lang="pt-PT" smtClean="0"/>
              <a:t> garantirá quer o registo exacto da submissão quer a prova da mesma a quem o submeteu (via e-mail). Tal garantirá extrema segurança para todos.</a:t>
            </a:r>
          </a:p>
          <a:p>
            <a:pPr algn="just"/>
            <a:r>
              <a:rPr lang="pt-PT" smtClean="0"/>
              <a:t>O código submetido na data de submissão será o código efectivamente avaliado. A </a:t>
            </a:r>
            <a:r>
              <a:rPr lang="pt-PT" i="1" err="1" smtClean="0"/>
              <a:t>makefile</a:t>
            </a:r>
            <a:r>
              <a:rPr lang="pt-PT" smtClean="0"/>
              <a:t> deverá gerar o código executável, e este deverá executar correctamente. </a:t>
            </a:r>
          </a:p>
          <a:p>
            <a:pPr algn="just"/>
            <a:r>
              <a:rPr lang="pt-PT" b="1" smtClean="0"/>
              <a:t>Projectos com erros de </a:t>
            </a:r>
            <a:r>
              <a:rPr lang="pt-PT" b="1" i="1" err="1" smtClean="0"/>
              <a:t>makefile</a:t>
            </a:r>
            <a:r>
              <a:rPr lang="pt-PT" b="1" smtClean="0"/>
              <a:t>, de compilação ou de execução serão de imediato rejeitados.</a:t>
            </a:r>
          </a:p>
          <a:p>
            <a:endParaRPr lang="pt-PT"/>
          </a:p>
        </p:txBody>
      </p:sp>
      <p:cxnSp>
        <p:nvCxnSpPr>
          <p:cNvPr id="16" name="Conexão recta 15"/>
          <p:cNvCxnSpPr/>
          <p:nvPr/>
        </p:nvCxnSpPr>
        <p:spPr bwMode="auto">
          <a:xfrm>
            <a:off x="714348" y="4348963"/>
            <a:ext cx="7858180" cy="1588"/>
          </a:xfrm>
          <a:prstGeom prst="lin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88913"/>
            <a:ext cx="26638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250825" y="763588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 flipH="1">
            <a:off x="3059113" y="188913"/>
            <a:ext cx="1587" cy="43021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419475" y="188913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PORQUÊ C e JAVA ?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59788" y="6565900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>
                <a:latin typeface="Tahoma" pitchFamily="34" charset="0"/>
              </a:rPr>
              <a:t>3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pic>
        <p:nvPicPr>
          <p:cNvPr id="15" name="Imagem 14" descr="LISTA_LINGUAGENS_2014_IE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562881"/>
            <a:ext cx="4911872" cy="4417878"/>
          </a:xfrm>
          <a:prstGeom prst="rect">
            <a:avLst/>
          </a:prstGeom>
        </p:spPr>
      </p:pic>
      <p:pic>
        <p:nvPicPr>
          <p:cNvPr id="17" name="Imagem 16" descr="LINGUAGENS_UTILIZACAO_201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0622" y="2208916"/>
            <a:ext cx="3874126" cy="3640246"/>
          </a:xfrm>
          <a:prstGeom prst="rect">
            <a:avLst/>
          </a:prstGeom>
        </p:spPr>
      </p:pic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71472" y="991377"/>
            <a:ext cx="7621617" cy="3990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Linguagens em 2015 (</a:t>
            </a:r>
            <a:r>
              <a:rPr lang="pt-PT" sz="2000" b="1" smtClean="0">
                <a:solidFill>
                  <a:srgbClr val="00B050"/>
                </a:solidFill>
                <a:latin typeface="Arial Rounded MT Bold" pitchFamily="34" charset="0"/>
              </a:rPr>
              <a:t>sem modas nem tiques</a:t>
            </a:r>
            <a:r>
              <a:rPr lang="pt-PT" sz="2000" b="1" smtClean="0">
                <a:solidFill>
                  <a:srgbClr val="C00000"/>
                </a:solidFill>
                <a:latin typeface="Arial Rounded MT Bold" pitchFamily="34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88913"/>
            <a:ext cx="26638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50825" y="763588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3059113" y="188913"/>
            <a:ext cx="1587" cy="43021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8459788" y="6565900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>
                <a:latin typeface="Tahoma" pitchFamily="34" charset="0"/>
              </a:rPr>
              <a:t>4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3419475" y="188913"/>
            <a:ext cx="48244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FUNCIONAMENTO</a:t>
            </a:r>
          </a:p>
        </p:txBody>
      </p:sp>
      <p:sp>
        <p:nvSpPr>
          <p:cNvPr id="6157" name="Text Box 9"/>
          <p:cNvSpPr txBox="1">
            <a:spLocks noChangeArrowheads="1"/>
          </p:cNvSpPr>
          <p:nvPr/>
        </p:nvSpPr>
        <p:spPr bwMode="auto">
          <a:xfrm>
            <a:off x="642910" y="848501"/>
            <a:ext cx="79914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 2"/>
              <a:buChar char="ª"/>
            </a:pPr>
            <a:r>
              <a:rPr lang="pt-PT" sz="2000" smtClean="0"/>
              <a:t> </a:t>
            </a:r>
            <a:r>
              <a:rPr lang="pt-PT" sz="2000" b="1" smtClean="0">
                <a:solidFill>
                  <a:schemeClr val="accent1">
                    <a:lumMod val="50000"/>
                  </a:schemeClr>
                </a:solidFill>
              </a:rPr>
              <a:t>As PLs são momentos reservados a apoio tutorial aos alunos </a:t>
            </a:r>
            <a:r>
              <a:rPr lang="pt-PT" sz="2000" smtClean="0"/>
              <a:t>que necessitem de esclarecer dúvidas e/ou precisem de acompanhamento para a execução dos projectos. </a:t>
            </a:r>
            <a:r>
              <a:rPr lang="pt-PT" sz="2000" b="1" smtClean="0"/>
              <a:t>A frequência é obrigatória 2 horas/semana.</a:t>
            </a:r>
            <a:r>
              <a:rPr lang="pt-PT" sz="2000" smtClean="0"/>
              <a:t/>
            </a:r>
            <a:br>
              <a:rPr lang="pt-PT" sz="2000" smtClean="0"/>
            </a:br>
            <a:r>
              <a:rPr lang="pt-PT" sz="2000" smtClean="0"/>
              <a:t/>
            </a:r>
            <a:br>
              <a:rPr lang="pt-PT" sz="2000" smtClean="0"/>
            </a:br>
            <a:r>
              <a:rPr lang="pt-PT" sz="2000" smtClean="0">
                <a:solidFill>
                  <a:srgbClr val="00B050"/>
                </a:solidFill>
              </a:rPr>
              <a:t>►</a:t>
            </a:r>
            <a:r>
              <a:rPr lang="pt-PT" sz="2000" smtClean="0"/>
              <a:t> </a:t>
            </a:r>
            <a:r>
              <a:rPr lang="pt-PT" sz="2000" b="1" smtClean="0">
                <a:solidFill>
                  <a:srgbClr val="C00000"/>
                </a:solidFill>
              </a:rPr>
              <a:t>Os alunos realizarão dois projectos práticos obrigatórios. </a:t>
            </a:r>
          </a:p>
          <a:p>
            <a:r>
              <a:rPr lang="pt-PT" sz="2000" b="1" smtClean="0">
                <a:solidFill>
                  <a:srgbClr val="0070C0"/>
                </a:solidFill>
              </a:rPr>
              <a:t>- O 1º projecto de C será de dimensão média e realizado em grupo (máx. 3 alunos) e terá apenas a submissão final e avaliação presencial.</a:t>
            </a:r>
          </a:p>
          <a:p>
            <a:r>
              <a:rPr lang="pt-PT" sz="2000" b="1" smtClean="0">
                <a:solidFill>
                  <a:srgbClr val="0070C0"/>
                </a:solidFill>
              </a:rPr>
              <a:t> - O 2º projecto, de JAVA, será realizado em grupo (máx. 3 alunos) e terá apenas a submissão final e avaliação presencial. </a:t>
            </a:r>
            <a:r>
              <a:rPr lang="pt-PT" sz="2000" smtClean="0"/>
              <a:t/>
            </a:r>
            <a:br>
              <a:rPr lang="pt-PT" sz="2000" smtClean="0"/>
            </a:br>
            <a:r>
              <a:rPr lang="pt-PT" sz="2000" smtClean="0"/>
              <a:t/>
            </a:r>
            <a:br>
              <a:rPr lang="pt-PT" sz="2000" smtClean="0"/>
            </a:br>
            <a:r>
              <a:rPr lang="pt-PT" sz="2000" smtClean="0">
                <a:solidFill>
                  <a:srgbClr val="00B050"/>
                </a:solidFill>
              </a:rPr>
              <a:t>►</a:t>
            </a:r>
            <a:r>
              <a:rPr lang="pt-PT" sz="2000" smtClean="0"/>
              <a:t> </a:t>
            </a:r>
            <a:r>
              <a:rPr lang="pt-PT" sz="2000" b="1" smtClean="0"/>
              <a:t>A fórmula que calcula a nota final pressupõe que ambos os trabalhos foram entregues e ambos possuem avaliação final &gt;= 10: </a:t>
            </a:r>
            <a:r>
              <a:rPr lang="pt-PT" sz="2000" smtClean="0"/>
              <a:t/>
            </a:r>
            <a:br>
              <a:rPr lang="pt-PT" sz="2000" smtClean="0"/>
            </a:br>
            <a:r>
              <a:rPr lang="pt-PT" sz="2000" smtClean="0"/>
              <a:t/>
            </a:r>
            <a:br>
              <a:rPr lang="pt-PT" sz="2000" smtClean="0"/>
            </a:br>
            <a:r>
              <a:rPr lang="pt-PT" sz="2000" smtClean="0"/>
              <a:t>                       </a:t>
            </a:r>
            <a:r>
              <a:rPr lang="pt-PT" sz="2000" b="1" smtClean="0">
                <a:solidFill>
                  <a:srgbClr val="CC3300"/>
                </a:solidFill>
                <a:latin typeface="+mn-lt"/>
              </a:rPr>
              <a:t>Nota Final = </a:t>
            </a:r>
            <a:r>
              <a:rPr lang="pt-PT" sz="2000" b="1" smtClean="0">
                <a:solidFill>
                  <a:srgbClr val="00B050"/>
                </a:solidFill>
                <a:latin typeface="+mn-lt"/>
              </a:rPr>
              <a:t>55%</a:t>
            </a:r>
            <a:r>
              <a:rPr lang="pt-PT" sz="2000" b="1" smtClean="0">
                <a:solidFill>
                  <a:srgbClr val="CC3300"/>
                </a:solidFill>
                <a:latin typeface="+mn-lt"/>
              </a:rPr>
              <a:t>*ProjC + </a:t>
            </a:r>
            <a:r>
              <a:rPr lang="pt-PT" sz="2000" b="1" smtClean="0">
                <a:solidFill>
                  <a:srgbClr val="00B050"/>
                </a:solidFill>
                <a:latin typeface="+mn-lt"/>
              </a:rPr>
              <a:t>45%</a:t>
            </a:r>
            <a:r>
              <a:rPr lang="pt-PT" sz="2000" b="1" smtClean="0">
                <a:solidFill>
                  <a:srgbClr val="CC3300"/>
                </a:solidFill>
                <a:latin typeface="+mn-lt"/>
              </a:rPr>
              <a:t>*ProjJava</a:t>
            </a:r>
            <a:endParaRPr lang="pt-PT" sz="2000" b="1">
              <a:solidFill>
                <a:srgbClr val="CC3300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88913"/>
            <a:ext cx="26638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250825" y="763588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 flipH="1">
            <a:off x="3059113" y="188913"/>
            <a:ext cx="1587" cy="43021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348038" y="260350"/>
            <a:ext cx="4824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TURNOS EFECTIVOS</a:t>
            </a: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3528" y="1348567"/>
            <a:ext cx="856895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2000" smtClean="0">
                <a:latin typeface="Arial Rounded MT Bold" pitchFamily="34" charset="0"/>
              </a:rPr>
              <a:t>TURNOS DISPONÍVEIS (inscrições são desnecessárias):</a:t>
            </a:r>
          </a:p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	2ª. Feira, 14H00-16H00 (PL4 – DI 0.12)</a:t>
            </a:r>
          </a:p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               5ª. Feira, 11H00-13H00 (PL5 - DI.0.12</a:t>
            </a:r>
            <a:r>
              <a:rPr lang="pt-PT" sz="2000" b="1" smtClean="0">
                <a:solidFill>
                  <a:srgbClr val="006699"/>
                </a:solidFill>
                <a:latin typeface="Arial Rounded MT Bold" pitchFamily="34" charset="0"/>
              </a:rPr>
              <a:t>)</a:t>
            </a:r>
          </a:p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               5ª. Feira, 14H00-16H00 (PL3 - DI.0.05</a:t>
            </a:r>
            <a:r>
              <a:rPr lang="pt-PT" sz="2000" b="1" smtClean="0">
                <a:solidFill>
                  <a:srgbClr val="006699"/>
                </a:solidFill>
                <a:latin typeface="Arial Rounded MT Bold" pitchFamily="34" charset="0"/>
              </a:rPr>
              <a:t>)</a:t>
            </a:r>
          </a:p>
          <a:p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               5ª. Feira, 16H00-18H00 (PL2 - DI.0.05</a:t>
            </a:r>
            <a:r>
              <a:rPr lang="pt-PT" sz="2000" b="1" smtClean="0">
                <a:solidFill>
                  <a:srgbClr val="006699"/>
                </a:solidFill>
                <a:latin typeface="Arial Rounded MT Bold" pitchFamily="34" charset="0"/>
              </a:rPr>
              <a:t>)</a:t>
            </a:r>
          </a:p>
          <a:p>
            <a:r>
              <a:rPr lang="pt-PT" sz="2000" b="1" smtClean="0">
                <a:solidFill>
                  <a:srgbClr val="006699"/>
                </a:solidFill>
                <a:latin typeface="Arial Rounded MT Bold" pitchFamily="34" charset="0"/>
              </a:rPr>
              <a:t>               </a:t>
            </a:r>
            <a:r>
              <a:rPr lang="pt-PT" sz="2000" smtClean="0">
                <a:solidFill>
                  <a:srgbClr val="006699"/>
                </a:solidFill>
                <a:latin typeface="Arial Rounded MT Bold" pitchFamily="34" charset="0"/>
              </a:rPr>
              <a:t>6ª. Feira, 16H00-18H00 (PL1 – CP1/206)</a:t>
            </a:r>
          </a:p>
          <a:p>
            <a:endParaRPr lang="pt-PT" sz="2000" smtClean="0">
              <a:solidFill>
                <a:srgbClr val="006699"/>
              </a:solidFill>
              <a:latin typeface="Arial Rounded MT Bold" pitchFamily="34" charset="0"/>
            </a:endParaRPr>
          </a:p>
          <a:p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8459788" y="6565900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5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cxnSp>
        <p:nvCxnSpPr>
          <p:cNvPr id="17" name="Conexão recta 16"/>
          <p:cNvCxnSpPr/>
          <p:nvPr/>
        </p:nvCxnSpPr>
        <p:spPr bwMode="auto">
          <a:xfrm>
            <a:off x="428596" y="1134253"/>
            <a:ext cx="8072494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exão recta 15"/>
          <p:cNvCxnSpPr/>
          <p:nvPr/>
        </p:nvCxnSpPr>
        <p:spPr bwMode="auto">
          <a:xfrm>
            <a:off x="357158" y="5992037"/>
            <a:ext cx="8072494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00034" y="4420401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/>
              <a:t>► </a:t>
            </a:r>
            <a:r>
              <a:rPr lang="pt-PT" smtClean="0">
                <a:solidFill>
                  <a:srgbClr val="C00000"/>
                </a:solidFill>
                <a:latin typeface="Arial Rounded MT Bold" pitchFamily="34" charset="0"/>
              </a:rPr>
              <a:t>Inscrições nos grupos práticos a realizar no BB (foram criados 80 grupos).</a:t>
            </a:r>
            <a:endParaRPr lang="pt-PT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88913"/>
            <a:ext cx="26638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0188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250825" y="763588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 flipH="1">
            <a:off x="3059113" y="188913"/>
            <a:ext cx="1587" cy="43021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8459788" y="6565900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>
                <a:latin typeface="Tahoma" pitchFamily="34" charset="0"/>
              </a:rPr>
              <a:t>6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7181" name="Text Box 9"/>
          <p:cNvSpPr txBox="1">
            <a:spLocks noChangeArrowheads="1"/>
          </p:cNvSpPr>
          <p:nvPr/>
        </p:nvSpPr>
        <p:spPr bwMode="auto">
          <a:xfrm>
            <a:off x="3348038" y="260350"/>
            <a:ext cx="4824412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CALENDÁRIO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pic>
        <p:nvPicPr>
          <p:cNvPr id="16" name="Imagem 15" descr="CAL_LI3_1516_JPE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777063"/>
            <a:ext cx="8501122" cy="5780922"/>
          </a:xfrm>
          <a:prstGeom prst="rect">
            <a:avLst/>
          </a:prstGeom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459788" y="6566601"/>
            <a:ext cx="6842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7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PARADIGMAS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395288" y="1265183"/>
            <a:ext cx="8280400" cy="14631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latin typeface="Arial Rounded MT Bold" pitchFamily="34" charset="0"/>
              </a:rPr>
              <a:t> EM INFORMÁTICA, E QUALQUER QUE SEJA A PERSPECTIVA, HÁ APENAS DOIS TIPOS DE ENTIDADES  COMPUTACIONAIS:</a:t>
            </a:r>
          </a:p>
          <a:p>
            <a:r>
              <a:rPr lang="pt-PT" b="1">
                <a:solidFill>
                  <a:srgbClr val="CC6600"/>
                </a:solidFill>
                <a:latin typeface="Arial Rounded MT Bold" pitchFamily="34" charset="0"/>
              </a:rPr>
              <a:t></a:t>
            </a:r>
            <a:r>
              <a:rPr lang="pt-PT">
                <a:solidFill>
                  <a:srgbClr val="009999"/>
                </a:solidFill>
                <a:latin typeface="Arial Rounded MT Bold" pitchFamily="34" charset="0"/>
              </a:rPr>
              <a:t> 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INFORMAÇÕES;</a:t>
            </a:r>
          </a:p>
          <a:p>
            <a:r>
              <a:rPr lang="pt-PT" b="1">
                <a:solidFill>
                  <a:srgbClr val="CC6600"/>
                </a:solidFill>
                <a:latin typeface="Arial Rounded MT Bold" pitchFamily="34" charset="0"/>
              </a:rPr>
              <a:t>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</a:rPr>
              <a:t> 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TRANSFORMADORES DE INFORMAÇÕES;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323850" y="2916730"/>
            <a:ext cx="8280400" cy="1189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latin typeface="Arial Rounded MT Bold" pitchFamily="34" charset="0"/>
              </a:rPr>
              <a:t> COMO SÃO CARACTERIZADAS ?</a:t>
            </a:r>
          </a:p>
          <a:p>
            <a:r>
              <a:rPr lang="pt-PT" b="1">
                <a:solidFill>
                  <a:srgbClr val="F18775"/>
                </a:solidFill>
                <a:latin typeface="Tahoma" pitchFamily="34" charset="0"/>
                <a:cs typeface="Tahoma" pitchFamily="34" charset="0"/>
              </a:rPr>
              <a:t>●</a:t>
            </a:r>
            <a:r>
              <a:rPr lang="pt-PT">
                <a:solidFill>
                  <a:srgbClr val="009999"/>
                </a:solidFill>
                <a:latin typeface="Arial Rounded MT Bold" pitchFamily="34" charset="0"/>
              </a:rPr>
              <a:t> 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PELA FORMA </a:t>
            </a:r>
            <a:r>
              <a:rPr lang="pt-PT" b="1">
                <a:solidFill>
                  <a:schemeClr val="accent2"/>
                </a:solidFill>
                <a:latin typeface="Arial Rounded MT Bold" pitchFamily="34" charset="0"/>
                <a:sym typeface="Wingdings 3" pitchFamily="18" charset="2"/>
              </a:rPr>
              <a:t>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 </a:t>
            </a:r>
            <a:r>
              <a:rPr lang="pt-PT" b="1">
                <a:solidFill>
                  <a:srgbClr val="FF3300"/>
                </a:solidFill>
                <a:latin typeface="Arial Rounded MT Bold" pitchFamily="34" charset="0"/>
                <a:sym typeface="Wingdings 3" pitchFamily="18" charset="2"/>
              </a:rPr>
              <a:t>SINTAXE</a:t>
            </a:r>
          </a:p>
          <a:p>
            <a:r>
              <a:rPr lang="pt-PT" b="1">
                <a:solidFill>
                  <a:srgbClr val="F18775"/>
                </a:solidFill>
                <a:latin typeface="Tahoma" pitchFamily="34" charset="0"/>
                <a:cs typeface="Tahoma" pitchFamily="34" charset="0"/>
              </a:rPr>
              <a:t>●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</a:rPr>
              <a:t> 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PELO SIGNIFICADO  </a:t>
            </a:r>
            <a:r>
              <a:rPr lang="pt-PT" b="1">
                <a:solidFill>
                  <a:schemeClr val="accent2"/>
                </a:solidFill>
                <a:latin typeface="Arial Rounded MT Bold" pitchFamily="34" charset="0"/>
                <a:sym typeface="Wingdings 3" pitchFamily="18" charset="2"/>
              </a:rPr>
              <a:t>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 </a:t>
            </a:r>
            <a:r>
              <a:rPr lang="pt-PT" b="1">
                <a:solidFill>
                  <a:srgbClr val="FF3300"/>
                </a:solidFill>
                <a:latin typeface="Arial Rounded MT Bold" pitchFamily="34" charset="0"/>
                <a:sym typeface="Wingdings 3" pitchFamily="18" charset="2"/>
              </a:rPr>
              <a:t>SEMÂNTICA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539751" y="4425765"/>
            <a:ext cx="5000625" cy="3657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b="1">
                <a:solidFill>
                  <a:srgbClr val="CC6600"/>
                </a:solidFill>
                <a:latin typeface="Arial Rounded MT Bold" pitchFamily="34" charset="0"/>
              </a:rPr>
              <a:t>PARADIGMA</a:t>
            </a:r>
            <a:r>
              <a:rPr lang="pt-PT" b="1">
                <a:solidFill>
                  <a:srgbClr val="3399FF"/>
                </a:solidFill>
                <a:latin typeface="Arial Rounded MT Bold" pitchFamily="34" charset="0"/>
              </a:rPr>
              <a:t> </a:t>
            </a:r>
            <a:r>
              <a:rPr lang="pt-PT" b="1">
                <a:latin typeface="Arial Rounded MT Bold" pitchFamily="34" charset="0"/>
              </a:rPr>
              <a:t>=</a:t>
            </a:r>
            <a:r>
              <a:rPr lang="pt-PT" b="1">
                <a:solidFill>
                  <a:srgbClr val="F18775"/>
                </a:solidFill>
                <a:latin typeface="Arial Rounded MT Bold" pitchFamily="34" charset="0"/>
              </a:rPr>
              <a:t> </a:t>
            </a:r>
            <a:r>
              <a:rPr lang="pt-PT" b="1">
                <a:solidFill>
                  <a:schemeClr val="accent2"/>
                </a:solidFill>
                <a:latin typeface="Arial Rounded MT Bold" pitchFamily="34" charset="0"/>
              </a:rPr>
              <a:t>MODELO COMPUTACIONAL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5127626" y="3204919"/>
            <a:ext cx="3743325" cy="362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pt-PT" sz="1600" b="1">
                <a:latin typeface="Arial" pitchFamily="34" charset="0"/>
                <a:cs typeface="Arial" pitchFamily="34" charset="0"/>
              </a:rPr>
              <a:t>Passamos a vida a estudar sintaxe e</a:t>
            </a:r>
          </a:p>
          <a:p>
            <a:pPr>
              <a:lnSpc>
                <a:spcPct val="30000"/>
              </a:lnSpc>
            </a:pPr>
            <a:r>
              <a:rPr lang="pt-PT" sz="1600" b="1">
                <a:latin typeface="Arial" pitchFamily="34" charset="0"/>
                <a:ea typeface="Arial Unicode MS" pitchFamily="34" charset="-128"/>
                <a:cs typeface="Arial" pitchFamily="34" charset="0"/>
              </a:rPr>
              <a:t>semântica</a:t>
            </a:r>
            <a:r>
              <a:rPr lang="pt-PT" sz="1600" b="1">
                <a:latin typeface="Arial" pitchFamily="34" charset="0"/>
                <a:cs typeface="Arial" pitchFamily="34" charset="0"/>
              </a:rPr>
              <a:t> (isto é, </a:t>
            </a:r>
            <a:r>
              <a:rPr lang="pt-PT" sz="16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linguagens</a:t>
            </a:r>
            <a:r>
              <a:rPr lang="pt-PT" sz="1600" b="1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250826" y="5000560"/>
            <a:ext cx="8804275" cy="799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pt-PT" b="1">
                <a:latin typeface="Arial Narrow" pitchFamily="34" charset="0"/>
              </a:rPr>
              <a:t>Um</a:t>
            </a:r>
            <a:r>
              <a:rPr lang="pt-PT" b="1">
                <a:solidFill>
                  <a:srgbClr val="CC3300"/>
                </a:solidFill>
                <a:latin typeface="Arial Narrow" pitchFamily="34" charset="0"/>
              </a:rPr>
              <a:t> modelo computacional </a:t>
            </a:r>
            <a:r>
              <a:rPr lang="pt-PT" b="1">
                <a:latin typeface="Arial Narrow" pitchFamily="34" charset="0"/>
              </a:rPr>
              <a:t>é uma abstracção (simplificação) do processo computacional</a:t>
            </a:r>
          </a:p>
          <a:p>
            <a:pPr>
              <a:lnSpc>
                <a:spcPct val="50000"/>
              </a:lnSpc>
            </a:pPr>
            <a:r>
              <a:rPr lang="pt-PT" b="1">
                <a:latin typeface="Arial Narrow" pitchFamily="34" charset="0"/>
              </a:rPr>
              <a:t>concreto que se realiza na máquina, que nos permite racionalizar de uma forma simples </a:t>
            </a:r>
          </a:p>
          <a:p>
            <a:pPr>
              <a:lnSpc>
                <a:spcPct val="50000"/>
              </a:lnSpc>
            </a:pPr>
            <a:r>
              <a:rPr lang="pt-PT" b="1">
                <a:latin typeface="Arial Narrow" pitchFamily="34" charset="0"/>
              </a:rPr>
              <a:t>como é que </a:t>
            </a:r>
            <a:r>
              <a:rPr lang="pt-PT" b="1">
                <a:solidFill>
                  <a:schemeClr val="hlink"/>
                </a:solidFill>
                <a:latin typeface="Arial Narrow" pitchFamily="34" charset="0"/>
              </a:rPr>
              <a:t>informações</a:t>
            </a:r>
            <a:r>
              <a:rPr lang="pt-PT" b="1">
                <a:latin typeface="Arial Narrow" pitchFamily="34" charset="0"/>
              </a:rPr>
              <a:t> e </a:t>
            </a:r>
            <a:r>
              <a:rPr lang="pt-PT" b="1">
                <a:solidFill>
                  <a:schemeClr val="hlink"/>
                </a:solidFill>
                <a:latin typeface="Arial Narrow" pitchFamily="34" charset="0"/>
              </a:rPr>
              <a:t>transformadores</a:t>
            </a:r>
            <a:r>
              <a:rPr lang="pt-PT" b="1">
                <a:latin typeface="Arial Narrow" pitchFamily="34" charset="0"/>
              </a:rPr>
              <a:t> interagem para realizar a </a:t>
            </a:r>
            <a:r>
              <a:rPr lang="pt-PT" b="1">
                <a:solidFill>
                  <a:srgbClr val="00B050"/>
                </a:solidFill>
                <a:latin typeface="Arial Narrow" pitchFamily="34" charset="0"/>
              </a:rPr>
              <a:t>computação</a:t>
            </a:r>
            <a:r>
              <a:rPr lang="pt-PT" b="1">
                <a:latin typeface="Arial Narrow" pitchFamily="34" charset="0"/>
              </a:rPr>
              <a:t>.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8459789" y="6566601"/>
            <a:ext cx="5048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8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PARADIGMA IMPERATIVO</a:t>
            </a:r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395288" y="1193928"/>
            <a:ext cx="792563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b="1">
                <a:solidFill>
                  <a:schemeClr val="accent2"/>
                </a:solidFill>
                <a:latin typeface="Arial Rounded MT Bold" pitchFamily="34" charset="0"/>
              </a:rPr>
              <a:t>PARADIGMAS TRADICIONAIS:</a:t>
            </a:r>
            <a:r>
              <a:rPr lang="pt-PT" sz="1600" b="1">
                <a:solidFill>
                  <a:srgbClr val="CC6600"/>
                </a:solidFill>
                <a:latin typeface="Arial Rounded MT Bold" pitchFamily="34" charset="0"/>
              </a:rPr>
              <a:t> IMPERATIVO, FUNCIONAL, </a:t>
            </a:r>
            <a:r>
              <a:rPr lang="pt-PT" sz="1600" b="1" smtClean="0">
                <a:solidFill>
                  <a:srgbClr val="CC6600"/>
                </a:solidFill>
                <a:latin typeface="Arial Rounded MT Bold" pitchFamily="34" charset="0"/>
              </a:rPr>
              <a:t>RELACIONAL, POO</a:t>
            </a:r>
            <a:endParaRPr lang="pt-PT" sz="1600" b="1">
              <a:solidFill>
                <a:schemeClr val="accent2"/>
              </a:solidFill>
              <a:latin typeface="Arial Rounded MT Bold" pitchFamily="34" charset="0"/>
            </a:endParaRPr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447675" y="1757638"/>
            <a:ext cx="8731108" cy="4385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buFont typeface="Wingdings 3" pitchFamily="18" charset="2"/>
              <a:buChar char="u"/>
            </a:pPr>
            <a:r>
              <a:rPr lang="pt-PT">
                <a:sym typeface="Wingdings 3" pitchFamily="18" charset="2"/>
              </a:rPr>
              <a:t> </a:t>
            </a:r>
            <a:r>
              <a:rPr lang="pt-PT" b="1">
                <a:solidFill>
                  <a:schemeClr val="hlink"/>
                </a:solidFill>
                <a:latin typeface="Arial Rounded MT Bold" pitchFamily="34" charset="0"/>
                <a:sym typeface="Wingdings 3" pitchFamily="18" charset="2"/>
              </a:rPr>
              <a:t>DADOS E OPERAÇÕES SÃO ENTIDADES DISTINTAS E DESLIGADAS, 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pt-PT" b="1">
                <a:solidFill>
                  <a:schemeClr val="hlink"/>
                </a:solidFill>
                <a:latin typeface="Arial Rounded MT Bold" pitchFamily="34" charset="0"/>
                <a:sym typeface="Wingdings 3" pitchFamily="18" charset="2"/>
              </a:rPr>
              <a:t>DECLARADAS POR ISSO EM ÁREAS DISTINTAS;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endParaRPr lang="pt-PT" b="1">
              <a:solidFill>
                <a:schemeClr val="hlink"/>
              </a:solidFill>
              <a:latin typeface="Arial Rounded MT Bold" pitchFamily="34" charset="0"/>
              <a:sym typeface="Wingdings 3" pitchFamily="18" charset="2"/>
            </a:endParaRP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pt-PT" b="1">
                <a:latin typeface="Arial Rounded MT Bold" pitchFamily="34" charset="0"/>
                <a:sym typeface="Wingdings 3" pitchFamily="18" charset="2"/>
              </a:rPr>
              <a:t> (relembrar como se faz em ASSEMBLY, PASCAL, C, </a:t>
            </a:r>
            <a:r>
              <a:rPr lang="pt-PT" b="1" smtClean="0">
                <a:latin typeface="Arial Rounded MT Bold" pitchFamily="34" charset="0"/>
                <a:sym typeface="Wingdings 3" pitchFamily="18" charset="2"/>
              </a:rPr>
              <a:t>HASKELL, SQL, </a:t>
            </a:r>
            <a:r>
              <a:rPr lang="pt-PT" b="1">
                <a:latin typeface="Arial Rounded MT Bold" pitchFamily="34" charset="0"/>
                <a:sym typeface="Wingdings 3" pitchFamily="18" charset="2"/>
              </a:rPr>
              <a:t>etc.)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endParaRPr lang="pt-PT" b="1">
              <a:latin typeface="Arial Rounded MT Bold" pitchFamily="34" charset="0"/>
              <a:sym typeface="Wingdings 3" pitchFamily="18" charset="2"/>
            </a:endParaRPr>
          </a:p>
          <a:p>
            <a:pPr>
              <a:lnSpc>
                <a:spcPct val="50000"/>
              </a:lnSpc>
              <a:buFont typeface="Wingdings 3" pitchFamily="18" charset="2"/>
              <a:buChar char="u"/>
            </a:pPr>
            <a:r>
              <a:rPr lang="pt-PT" b="1">
                <a:latin typeface="Arial Rounded MT Bold" pitchFamily="34" charset="0"/>
                <a:sym typeface="Wingdings 3" pitchFamily="18" charset="2"/>
              </a:rPr>
              <a:t> </a:t>
            </a:r>
            <a:r>
              <a:rPr lang="pt-PT" b="1">
                <a:solidFill>
                  <a:srgbClr val="00B0F0"/>
                </a:solidFill>
                <a:latin typeface="Arial Rounded MT Bold" pitchFamily="34" charset="0"/>
                <a:sym typeface="Wingdings 3" pitchFamily="18" charset="2"/>
              </a:rPr>
              <a:t>PROGRAMAR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 </a:t>
            </a:r>
            <a:r>
              <a:rPr lang="pt-PT" b="1" smtClean="0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=&gt; </a:t>
            </a: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APLICAR OPERAÇÕES A DADOS TRANSFORMANDO-OS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 OU GERANDO RESULTADOS. 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endParaRPr lang="pt-PT" b="1">
              <a:solidFill>
                <a:srgbClr val="009999"/>
              </a:solidFill>
              <a:latin typeface="Arial Rounded MT Bold" pitchFamily="34" charset="0"/>
              <a:sym typeface="Wingdings 3" pitchFamily="18" charset="2"/>
            </a:endParaRP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pt-PT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	</a:t>
            </a:r>
            <a:r>
              <a:rPr lang="pt-PT" b="1">
                <a:latin typeface="Arial Rounded MT Bold" pitchFamily="34" charset="0"/>
                <a:sym typeface="Wingdings 3" pitchFamily="18" charset="2"/>
              </a:rPr>
              <a:t>este é o modelo  </a:t>
            </a:r>
            <a:r>
              <a:rPr lang="pt-PT" sz="2400" b="1">
                <a:solidFill>
                  <a:srgbClr val="CC6600"/>
                </a:solidFill>
                <a:latin typeface="Arial Rounded MT Bold" pitchFamily="34" charset="0"/>
                <a:sym typeface="Wingdings 3" pitchFamily="18" charset="2"/>
              </a:rPr>
              <a:t>f(x)</a:t>
            </a:r>
            <a:r>
              <a:rPr lang="pt-PT" sz="2000" b="1">
                <a:solidFill>
                  <a:srgbClr val="CC6600"/>
                </a:solidFill>
                <a:latin typeface="Arial Rounded MT Bold" pitchFamily="34" charset="0"/>
                <a:sym typeface="Wingdings 3" pitchFamily="18" charset="2"/>
              </a:rPr>
              <a:t>  </a:t>
            </a:r>
            <a:r>
              <a:rPr lang="pt-PT" sz="2000" b="1">
                <a:solidFill>
                  <a:srgbClr val="FF3300"/>
                </a:solidFill>
                <a:latin typeface="Arial Rounded MT Bold" pitchFamily="34" charset="0"/>
                <a:sym typeface="Wingdings 3" pitchFamily="18" charset="2"/>
              </a:rPr>
              <a:t>»» </a:t>
            </a:r>
            <a:r>
              <a:rPr lang="pt-PT" sz="2000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operadores aplicados a operandos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endParaRPr lang="pt-PT" sz="2000" b="1">
              <a:solidFill>
                <a:srgbClr val="009999"/>
              </a:solidFill>
              <a:latin typeface="Arial Rounded MT Bold" pitchFamily="34" charset="0"/>
              <a:sym typeface="Wingdings 3" pitchFamily="18" charset="2"/>
            </a:endParaRP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pt-PT" sz="2000" b="1">
                <a:solidFill>
                  <a:srgbClr val="FF3300"/>
                </a:solidFill>
                <a:latin typeface="Arial Rounded MT Bold" pitchFamily="34" charset="0"/>
                <a:sym typeface="Wingdings 3" pitchFamily="18" charset="2"/>
              </a:rPr>
              <a:t>Exºs: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pt-PT" sz="2000" b="1">
                <a:solidFill>
                  <a:srgbClr val="009999"/>
                </a:solidFill>
                <a:latin typeface="Arial Rounded MT Bold" pitchFamily="34" charset="0"/>
                <a:sym typeface="Wingdings 3" pitchFamily="18" charset="2"/>
              </a:rPr>
              <a:t>	</a:t>
            </a:r>
            <a:r>
              <a:rPr lang="pt-PT" sz="2000" b="1">
                <a:solidFill>
                  <a:srgbClr val="CC6600"/>
                </a:solidFill>
                <a:latin typeface="Arial Rounded MT Bold" pitchFamily="34" charset="0"/>
                <a:sym typeface="Wingdings 3" pitchFamily="18" charset="2"/>
              </a:rPr>
              <a:t>add x, y;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pt-PT" sz="2000" b="1">
                <a:solidFill>
                  <a:srgbClr val="CC6600"/>
                </a:solidFill>
                <a:latin typeface="Arial Rounded MT Bold" pitchFamily="34" charset="0"/>
                <a:sym typeface="Wingdings 3" pitchFamily="18" charset="2"/>
              </a:rPr>
              <a:t>	println</a:t>
            </a:r>
            <a:r>
              <a:rPr lang="pt-PT" sz="2000" b="1" smtClean="0">
                <a:solidFill>
                  <a:srgbClr val="CC6600"/>
                </a:solidFill>
                <a:latin typeface="Arial Rounded MT Bold" pitchFamily="34" charset="0"/>
                <a:sym typeface="Wingdings 3" pitchFamily="18" charset="2"/>
              </a:rPr>
              <a:t>( sqrt(lado) );</a:t>
            </a:r>
            <a:endParaRPr lang="pt-PT" sz="2000" b="1">
              <a:solidFill>
                <a:srgbClr val="CC6600"/>
              </a:solidFill>
              <a:latin typeface="Arial Rounded MT Bold" pitchFamily="34" charset="0"/>
              <a:sym typeface="Wingdings 3" pitchFamily="18" charset="2"/>
            </a:endParaRP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pt-PT" sz="2000" b="1">
                <a:solidFill>
                  <a:srgbClr val="CC6600"/>
                </a:solidFill>
                <a:latin typeface="Arial Rounded MT Bold" pitchFamily="34" charset="0"/>
                <a:sym typeface="Wingdings 3" pitchFamily="18" charset="2"/>
              </a:rPr>
              <a:t>	delete fich1</a:t>
            </a:r>
          </a:p>
          <a:p>
            <a:pPr>
              <a:lnSpc>
                <a:spcPct val="50000"/>
              </a:lnSpc>
              <a:buFont typeface="Wingdings 3" pitchFamily="18" charset="2"/>
              <a:buNone/>
            </a:pPr>
            <a:r>
              <a:rPr lang="pt-PT" sz="2000" b="1">
                <a:latin typeface="Arial Rounded MT Bold" pitchFamily="34" charset="0"/>
                <a:sym typeface="Wingdings 3" pitchFamily="18" charset="2"/>
              </a:rPr>
              <a:t>	</a:t>
            </a:r>
            <a:endParaRPr lang="pt-PT" sz="2000" b="1">
              <a:solidFill>
                <a:srgbClr val="CC6600"/>
              </a:solidFill>
              <a:latin typeface="Arial Rounded MT Bold" pitchFamily="34" charset="0"/>
              <a:sym typeface="Wingdings 3" pitchFamily="18" charset="2"/>
            </a:endParaRPr>
          </a:p>
        </p:txBody>
      </p: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4356100" y="4497020"/>
            <a:ext cx="0" cy="1653130"/>
          </a:xfrm>
          <a:prstGeom prst="line">
            <a:avLst/>
          </a:prstGeom>
          <a:noFill/>
          <a:ln w="57150">
            <a:solidFill>
              <a:srgbClr val="F18775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pt-PT"/>
          </a:p>
        </p:txBody>
      </p:sp>
      <p:sp>
        <p:nvSpPr>
          <p:cNvPr id="16396" name="Text Box 17"/>
          <p:cNvSpPr txBox="1">
            <a:spLocks noChangeArrowheads="1"/>
          </p:cNvSpPr>
          <p:nvPr/>
        </p:nvSpPr>
        <p:spPr bwMode="auto">
          <a:xfrm>
            <a:off x="4594226" y="4641116"/>
            <a:ext cx="4047903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pt-PT" sz="2000">
                <a:latin typeface="Arial Rounded MT Bold" pitchFamily="34" charset="0"/>
              </a:rPr>
              <a:t>Em</a:t>
            </a:r>
            <a:r>
              <a:rPr lang="pt-PT" sz="2000">
                <a:solidFill>
                  <a:srgbClr val="00B050"/>
                </a:solidFill>
                <a:latin typeface="Arial Rounded MT Bold" pitchFamily="34" charset="0"/>
              </a:rPr>
              <a:t> POO </a:t>
            </a:r>
            <a:r>
              <a:rPr lang="pt-PT" sz="2000">
                <a:solidFill>
                  <a:schemeClr val="accent2"/>
                </a:solidFill>
                <a:latin typeface="Arial Rounded MT Bold" pitchFamily="34" charset="0"/>
              </a:rPr>
              <a:t>teremos que passar a </a:t>
            </a:r>
          </a:p>
          <a:p>
            <a:pPr>
              <a:lnSpc>
                <a:spcPct val="50000"/>
              </a:lnSpc>
            </a:pPr>
            <a:r>
              <a:rPr lang="pt-PT" sz="2000">
                <a:solidFill>
                  <a:schemeClr val="accent2"/>
                </a:solidFill>
                <a:latin typeface="Arial Rounded MT Bold" pitchFamily="34" charset="0"/>
              </a:rPr>
              <a:t>pensar que </a:t>
            </a:r>
            <a:r>
              <a:rPr lang="pt-PT" sz="2000">
                <a:solidFill>
                  <a:srgbClr val="00CC99"/>
                </a:solidFill>
                <a:latin typeface="Arial Rounded MT Bold" pitchFamily="34" charset="0"/>
              </a:rPr>
              <a:t>dados e operações</a:t>
            </a:r>
          </a:p>
          <a:p>
            <a:pPr>
              <a:lnSpc>
                <a:spcPct val="50000"/>
              </a:lnSpc>
            </a:pPr>
            <a:r>
              <a:rPr lang="pt-PT" sz="2000">
                <a:solidFill>
                  <a:schemeClr val="accent2"/>
                </a:solidFill>
                <a:latin typeface="Arial Rounded MT Bold" pitchFamily="34" charset="0"/>
              </a:rPr>
              <a:t>se definem de forma ligada;</a:t>
            </a:r>
          </a:p>
          <a:p>
            <a:pPr>
              <a:lnSpc>
                <a:spcPct val="50000"/>
              </a:lnSpc>
            </a:pPr>
            <a:r>
              <a:rPr lang="pt-PT" sz="2000">
                <a:solidFill>
                  <a:srgbClr val="00B0F0"/>
                </a:solidFill>
                <a:latin typeface="Arial Rounded MT Bold" pitchFamily="34" charset="0"/>
              </a:rPr>
              <a:t>os dados possuem as suas</a:t>
            </a:r>
          </a:p>
          <a:p>
            <a:pPr>
              <a:lnSpc>
                <a:spcPct val="50000"/>
              </a:lnSpc>
            </a:pPr>
            <a:r>
              <a:rPr lang="pt-PT" sz="2000">
                <a:solidFill>
                  <a:srgbClr val="00B0F0"/>
                </a:solidFill>
                <a:latin typeface="Arial Rounded MT Bold" pitchFamily="34" charset="0"/>
              </a:rPr>
              <a:t>próprias operações.</a:t>
            </a:r>
          </a:p>
          <a:p>
            <a:pPr>
              <a:lnSpc>
                <a:spcPct val="50000"/>
              </a:lnSpc>
            </a:pPr>
            <a:r>
              <a:rPr lang="pt-PT" sz="2000">
                <a:solidFill>
                  <a:schemeClr val="accent2"/>
                </a:solidFill>
                <a:latin typeface="Arial Rounded MT Bold" pitchFamily="34" charset="0"/>
              </a:rPr>
              <a:t>	</a:t>
            </a:r>
            <a:r>
              <a:rPr lang="pt-PT" sz="2000">
                <a:latin typeface="Arial Rounded MT Bold" pitchFamily="34" charset="0"/>
              </a:rPr>
              <a:t>modelo</a:t>
            </a:r>
            <a:r>
              <a:rPr lang="pt-PT" sz="200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pt-PT" sz="2400" b="1">
                <a:solidFill>
                  <a:srgbClr val="CC3300"/>
                </a:solidFill>
                <a:latin typeface="Arial Rounded MT Bold" pitchFamily="34" charset="0"/>
              </a:rPr>
              <a:t>x.f()</a:t>
            </a:r>
            <a:r>
              <a:rPr lang="pt-PT" sz="240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593"/>
            <a:ext cx="3276600" cy="69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BARRA_ACETA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79268"/>
            <a:ext cx="9144000" cy="26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23851" y="97857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708400" y="188432"/>
            <a:ext cx="0" cy="79014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8459788" y="6566601"/>
            <a:ext cx="6842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200" b="1" smtClean="0">
                <a:latin typeface="Tahoma" pitchFamily="34" charset="0"/>
              </a:rPr>
              <a:t>9</a:t>
            </a:r>
            <a:endParaRPr lang="pt-PT" sz="1200" b="1">
              <a:latin typeface="Tahoma" pitchFamily="34" charset="0"/>
            </a:endParaRP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755651" y="1480534"/>
            <a:ext cx="777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400" b="1">
              <a:solidFill>
                <a:srgbClr val="006699"/>
              </a:solidFill>
              <a:latin typeface="Arial Rounded MT Bold" pitchFamily="34" charset="0"/>
            </a:endParaRPr>
          </a:p>
        </p:txBody>
      </p:sp>
      <p:pic>
        <p:nvPicPr>
          <p:cNvPr id="17416" name="Picture 14" descr="OPERADOR_OP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122672"/>
            <a:ext cx="5472113" cy="538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Text Box 15"/>
          <p:cNvSpPr txBox="1">
            <a:spLocks noChangeArrowheads="1"/>
          </p:cNvSpPr>
          <p:nvPr/>
        </p:nvSpPr>
        <p:spPr bwMode="auto">
          <a:xfrm>
            <a:off x="3924301" y="332527"/>
            <a:ext cx="4824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PARADIGMA IMPERATIVO</a:t>
            </a:r>
          </a:p>
        </p:txBody>
      </p:sp>
      <p:sp>
        <p:nvSpPr>
          <p:cNvPr id="17418" name="Text Box 16"/>
          <p:cNvSpPr txBox="1">
            <a:spLocks noChangeArrowheads="1"/>
          </p:cNvSpPr>
          <p:nvPr/>
        </p:nvSpPr>
        <p:spPr bwMode="auto">
          <a:xfrm>
            <a:off x="5076826" y="2128168"/>
            <a:ext cx="3818674" cy="35225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  <a:spcBef>
                <a:spcPct val="100000"/>
              </a:spcBef>
            </a:pPr>
            <a:r>
              <a:rPr lang="pt-PT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15000"/>
              </a:lnSpc>
              <a:spcBef>
                <a:spcPct val="100000"/>
              </a:spcBef>
            </a:pPr>
            <a:r>
              <a:rPr lang="pt-PT"/>
              <a:t>● </a:t>
            </a:r>
            <a:r>
              <a:rPr lang="pt-PT" b="1">
                <a:latin typeface="Tahoma" pitchFamily="34" charset="0"/>
                <a:cs typeface="Tahoma" pitchFamily="34" charset="0"/>
              </a:rPr>
              <a:t>Dados e operações são</a:t>
            </a:r>
          </a:p>
          <a:p>
            <a:pPr>
              <a:lnSpc>
                <a:spcPct val="15000"/>
              </a:lnSpc>
              <a:spcBef>
                <a:spcPct val="100000"/>
              </a:spcBef>
            </a:pPr>
            <a:r>
              <a:rPr lang="pt-PT" b="1">
                <a:latin typeface="Tahoma" pitchFamily="34" charset="0"/>
                <a:cs typeface="Tahoma" pitchFamily="34" charset="0"/>
              </a:rPr>
              <a:t>entidades separadas;</a:t>
            </a:r>
          </a:p>
          <a:p>
            <a:pPr>
              <a:lnSpc>
                <a:spcPct val="15000"/>
              </a:lnSpc>
              <a:spcBef>
                <a:spcPct val="100000"/>
              </a:spcBef>
            </a:pPr>
            <a:endParaRPr lang="pt-PT" b="1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"/>
              </a:lnSpc>
              <a:spcBef>
                <a:spcPct val="100000"/>
              </a:spcBef>
            </a:pPr>
            <a:r>
              <a:rPr lang="pt-PT"/>
              <a:t>● </a:t>
            </a:r>
            <a:r>
              <a:rPr lang="pt-PT" b="1">
                <a:latin typeface="Tahoma" pitchFamily="34" charset="0"/>
              </a:rPr>
              <a:t>Dados são entidades passivas</a:t>
            </a:r>
          </a:p>
          <a:p>
            <a:pPr>
              <a:lnSpc>
                <a:spcPct val="15000"/>
              </a:lnSpc>
              <a:spcBef>
                <a:spcPct val="100000"/>
              </a:spcBef>
            </a:pPr>
            <a:r>
              <a:rPr lang="pt-PT" b="1">
                <a:latin typeface="Tahoma" pitchFamily="34" charset="0"/>
              </a:rPr>
              <a:t>Sem operações directamente </a:t>
            </a:r>
          </a:p>
          <a:p>
            <a:pPr>
              <a:lnSpc>
                <a:spcPct val="15000"/>
              </a:lnSpc>
              <a:spcBef>
                <a:spcPct val="100000"/>
              </a:spcBef>
            </a:pPr>
            <a:r>
              <a:rPr lang="pt-PT" b="1">
                <a:latin typeface="Tahoma" pitchFamily="34" charset="0"/>
              </a:rPr>
              <a:t>associadas;</a:t>
            </a:r>
          </a:p>
          <a:p>
            <a:pPr>
              <a:lnSpc>
                <a:spcPct val="15000"/>
              </a:lnSpc>
              <a:spcBef>
                <a:spcPct val="100000"/>
              </a:spcBef>
            </a:pPr>
            <a:endParaRPr lang="pt-PT" b="1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"/>
              </a:lnSpc>
              <a:spcBef>
                <a:spcPct val="100000"/>
              </a:spcBef>
            </a:pPr>
            <a:r>
              <a:rPr lang="pt-PT"/>
              <a:t>● </a:t>
            </a:r>
            <a:r>
              <a:rPr lang="pt-PT" b="1">
                <a:latin typeface="Tahoma" pitchFamily="34" charset="0"/>
              </a:rPr>
              <a:t>Programamos as ligações,</a:t>
            </a:r>
          </a:p>
          <a:p>
            <a:pPr>
              <a:lnSpc>
                <a:spcPct val="15000"/>
              </a:lnSpc>
              <a:spcBef>
                <a:spcPct val="100000"/>
              </a:spcBef>
            </a:pPr>
            <a:r>
              <a:rPr lang="pt-PT" b="1">
                <a:latin typeface="Tahoma" pitchFamily="34" charset="0"/>
              </a:rPr>
              <a:t>ou seja, os </a:t>
            </a:r>
            <a:r>
              <a:rPr lang="pt-PT" sz="2400" b="1">
                <a:solidFill>
                  <a:srgbClr val="00CC99"/>
                </a:solidFill>
                <a:latin typeface="Tahoma" pitchFamily="34" charset="0"/>
              </a:rPr>
              <a:t>f(x)</a:t>
            </a:r>
            <a:r>
              <a:rPr lang="pt-PT" sz="2400" b="1">
                <a:latin typeface="Tahoma" pitchFamily="34" charset="0"/>
              </a:rPr>
              <a:t>;</a:t>
            </a:r>
          </a:p>
          <a:p>
            <a:pPr>
              <a:lnSpc>
                <a:spcPct val="15000"/>
              </a:lnSpc>
              <a:spcBef>
                <a:spcPct val="100000"/>
              </a:spcBef>
            </a:pPr>
            <a:endParaRPr lang="pt-PT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258888" y="6589713"/>
            <a:ext cx="18982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t-PT" sz="1000" b="1" smtClean="0">
                <a:latin typeface="Arial Rounded MT Bold" pitchFamily="34" charset="0"/>
              </a:rPr>
              <a:t>LAB. INFORMÁTICA III - LEI</a:t>
            </a:r>
            <a:endParaRPr lang="pt-PT" sz="1000" b="1">
              <a:latin typeface="Arial Rounded MT Bold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651500" y="6596063"/>
            <a:ext cx="18421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Arial Rounded MT Bold" pitchFamily="34" charset="0"/>
              </a:rPr>
              <a:t>© F. </a:t>
            </a:r>
            <a:r>
              <a:rPr lang="pt-PT" sz="1000" b="1">
                <a:latin typeface="Arial Rounded MT Bold" pitchFamily="34" charset="0"/>
              </a:rPr>
              <a:t>Mário</a:t>
            </a:r>
            <a:r>
              <a:rPr lang="en-US" sz="1000" b="1">
                <a:latin typeface="Arial Rounded MT Bold" pitchFamily="34" charset="0"/>
              </a:rPr>
              <a:t> Martins </a:t>
            </a:r>
            <a:r>
              <a:rPr lang="en-US" sz="1000" b="1" smtClean="0">
                <a:latin typeface="Arial Rounded MT Bold" pitchFamily="34" charset="0"/>
              </a:rPr>
              <a:t>2015/16</a:t>
            </a:r>
            <a:endParaRPr lang="en-US" sz="1000" b="1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odelo de apresentação predefinido">
  <a:themeElements>
    <a:clrScheme name="2_Modelo de apresentação predefinido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2_Modelo de apresentação predefinid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</a:objectDefaults>
  <a:extraClrSchemeLst>
    <a:extraClrScheme>
      <a:clrScheme name="2_Modelo de apresentação predefinido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elo de apresentação predefinido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13803</TotalTime>
  <Words>2063</Words>
  <Application>Microsoft Office PowerPoint</Application>
  <PresentationFormat>Personalizados</PresentationFormat>
  <Paragraphs>315</Paragraphs>
  <Slides>28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1" baseType="lpstr">
      <vt:lpstr>2_Modelo de apresentação predefinido</vt:lpstr>
      <vt:lpstr>Modelo de apresentação predefinido</vt:lpstr>
      <vt:lpstr>SmartDraw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  <vt:lpstr>Diapositivo 28</vt:lpstr>
    </vt:vector>
  </TitlesOfParts>
  <Company>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MARIO</dc:creator>
  <cp:lastModifiedBy>asus</cp:lastModifiedBy>
  <cp:revision>1777</cp:revision>
  <dcterms:created xsi:type="dcterms:W3CDTF">2007-10-11T01:08:18Z</dcterms:created>
  <dcterms:modified xsi:type="dcterms:W3CDTF">2016-03-01T15:30:15Z</dcterms:modified>
</cp:coreProperties>
</file>