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6" Type="http://schemas.openxmlformats.org/officeDocument/2006/relationships/slideLayout" Target="../slideLayouts/slideLayout1.xml"/><Relationship Id="rId7"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2501384"/>
            <a:ext cx="5332690" cy="833199"/>
          </a:xfrm>
          <a:prstGeom prst="rect">
            <a:avLst/>
          </a:prstGeom>
          <a:noFill/>
          <a:ln/>
        </p:spPr>
        <p:txBody>
          <a:bodyPr wrap="none" rtlCol="0" anchor="t"/>
          <a:lstStyle/>
          <a:p>
            <a:pPr indent="0" marL="0">
              <a:lnSpc>
                <a:spcPts val="6561"/>
              </a:lnSpc>
              <a:buNone/>
            </a:pPr>
            <a:r>
              <a:rPr lang="en-US" sz="5249" dirty="0">
                <a:solidFill>
                  <a:srgbClr val="476FD6"/>
                </a:solidFill>
                <a:latin typeface="Roboto Slab" pitchFamily="34" charset="0"/>
                <a:ea typeface="Roboto Slab" pitchFamily="34" charset="-122"/>
                <a:cs typeface="Roboto Slab" pitchFamily="34" charset="-120"/>
              </a:rPr>
              <a:t>Introducción</a:t>
            </a:r>
            <a:endParaRPr lang="en-US" sz="5249" dirty="0"/>
          </a:p>
        </p:txBody>
      </p:sp>
      <p:sp>
        <p:nvSpPr>
          <p:cNvPr id="6" name="Text 3"/>
          <p:cNvSpPr/>
          <p:nvPr/>
        </p:nvSpPr>
        <p:spPr>
          <a:xfrm>
            <a:off x="833199" y="3667839"/>
            <a:ext cx="7477601" cy="1421606"/>
          </a:xfrm>
          <a:prstGeom prst="rect">
            <a:avLst/>
          </a:prstGeom>
          <a:noFill/>
          <a:ln/>
        </p:spPr>
        <p:txBody>
          <a:bodyPr wrap="square" rtlCol="0" anchor="t"/>
          <a:lstStyle/>
          <a:p>
            <a:pPr indent="0" marL="0">
              <a:lnSpc>
                <a:spcPts val="2799"/>
              </a:lnSpc>
              <a:buNone/>
            </a:pPr>
            <a:r>
              <a:rPr lang="en-US" sz="1750" dirty="0">
                <a:solidFill>
                  <a:srgbClr val="15213F"/>
                </a:solidFill>
                <a:latin typeface="Roboto" pitchFamily="34" charset="0"/>
                <a:ea typeface="Roboto" pitchFamily="34" charset="-122"/>
                <a:cs typeface="Roboto" pitchFamily="34" charset="-120"/>
              </a:rPr>
              <a:t>La tecnología de la información está estrechamente relacionada con el consumo de energía. En este informe, se realizará una investigación exhaustiva sobre el amperaje necesario para el funcionamiento de una PC, un monitor y una impresora.</a:t>
            </a:r>
            <a:endParaRPr lang="en-US" sz="1750" dirty="0"/>
          </a:p>
        </p:txBody>
      </p:sp>
      <p:sp>
        <p:nvSpPr>
          <p:cNvPr id="7" name="Shape 4"/>
          <p:cNvSpPr/>
          <p:nvPr/>
        </p:nvSpPr>
        <p:spPr>
          <a:xfrm>
            <a:off x="833199" y="5356027"/>
            <a:ext cx="355402" cy="355402"/>
          </a:xfrm>
          <a:prstGeom prst="roundRect">
            <a:avLst>
              <a:gd name="adj" fmla="val 25726039"/>
            </a:avLst>
          </a:prstGeom>
          <a:solidFill>
            <a:srgbClr val="8802BD"/>
          </a:solidFill>
          <a:ln w="7620">
            <a:solidFill>
              <a:srgbClr val="FFFFFF"/>
            </a:solidFill>
            <a:prstDash val="solid"/>
          </a:ln>
        </p:spPr>
      </p:sp>
      <p:sp>
        <p:nvSpPr>
          <p:cNvPr id="8" name="Text 5"/>
          <p:cNvSpPr/>
          <p:nvPr/>
        </p:nvSpPr>
        <p:spPr>
          <a:xfrm>
            <a:off x="907971" y="5350907"/>
            <a:ext cx="205740" cy="365760"/>
          </a:xfrm>
          <a:prstGeom prst="rect">
            <a:avLst/>
          </a:prstGeom>
          <a:noFill/>
          <a:ln/>
        </p:spPr>
        <p:txBody>
          <a:bodyPr wrap="none" rtlCol="0" anchor="t"/>
          <a:lstStyle/>
          <a:p>
            <a:pPr algn="ctr" indent="0" marL="0">
              <a:lnSpc>
                <a:spcPts val="2880"/>
              </a:lnSpc>
              <a:buNone/>
            </a:pPr>
            <a:r>
              <a:rPr lang="en-US" sz="1152" dirty="0">
                <a:solidFill>
                  <a:srgbClr val="FFFFFF"/>
                </a:solidFill>
                <a:latin typeface="Roboto" pitchFamily="34" charset="0"/>
                <a:ea typeface="Roboto" pitchFamily="34" charset="-122"/>
                <a:cs typeface="Roboto" pitchFamily="34" charset="-120"/>
              </a:rPr>
              <a:t>FM</a:t>
            </a:r>
            <a:endParaRPr lang="en-US" sz="1152" dirty="0"/>
          </a:p>
        </p:txBody>
      </p:sp>
      <p:sp>
        <p:nvSpPr>
          <p:cNvPr id="9" name="Text 6"/>
          <p:cNvSpPr/>
          <p:nvPr/>
        </p:nvSpPr>
        <p:spPr>
          <a:xfrm>
            <a:off x="1299686" y="5339358"/>
            <a:ext cx="2042160" cy="388858"/>
          </a:xfrm>
          <a:prstGeom prst="rect">
            <a:avLst/>
          </a:prstGeom>
          <a:noFill/>
          <a:ln/>
        </p:spPr>
        <p:txBody>
          <a:bodyPr wrap="none" rtlCol="0" anchor="t"/>
          <a:lstStyle/>
          <a:p>
            <a:pPr algn="l" indent="0" marL="0">
              <a:lnSpc>
                <a:spcPts val="3062"/>
              </a:lnSpc>
              <a:buNone/>
            </a:pPr>
            <a:r>
              <a:rPr lang="en-US" sz="2187" b="1" dirty="0">
                <a:solidFill>
                  <a:srgbClr val="15213F"/>
                </a:solidFill>
                <a:latin typeface="Roboto" pitchFamily="34" charset="0"/>
                <a:ea typeface="Roboto" pitchFamily="34" charset="-122"/>
                <a:cs typeface="Roboto" pitchFamily="34" charset="-120"/>
              </a:rPr>
              <a:t>by Frank Mireles</a:t>
            </a:r>
            <a:endParaRPr lang="en-US" sz="2187" dirty="0"/>
          </a:p>
        </p:txBody>
      </p:sp>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2469475"/>
            <a:ext cx="5372100" cy="694373"/>
          </a:xfrm>
          <a:prstGeom prst="rect">
            <a:avLst/>
          </a:prstGeom>
          <a:noFill/>
          <a:ln/>
        </p:spPr>
        <p:txBody>
          <a:bodyPr wrap="none" rtlCol="0" anchor="t"/>
          <a:lstStyle/>
          <a:p>
            <a:pPr indent="0" marL="0">
              <a:lnSpc>
                <a:spcPts val="5468"/>
              </a:lnSpc>
              <a:buNone/>
            </a:pPr>
            <a:r>
              <a:rPr lang="en-US" sz="4374" dirty="0">
                <a:solidFill>
                  <a:srgbClr val="476FD6"/>
                </a:solidFill>
                <a:latin typeface="Roboto Slab" pitchFamily="34" charset="0"/>
                <a:ea typeface="Roboto Slab" pitchFamily="34" charset="-122"/>
                <a:cs typeface="Roboto Slab" pitchFamily="34" charset="-120"/>
              </a:rPr>
              <a:t>¿Qué es el amperaje?</a:t>
            </a:r>
            <a:endParaRPr lang="en-US" sz="4374" dirty="0"/>
          </a:p>
        </p:txBody>
      </p:sp>
      <p:sp>
        <p:nvSpPr>
          <p:cNvPr id="5" name="Shape 3"/>
          <p:cNvSpPr/>
          <p:nvPr/>
        </p:nvSpPr>
        <p:spPr>
          <a:xfrm>
            <a:off x="2037993" y="3781782"/>
            <a:ext cx="499943" cy="499943"/>
          </a:xfrm>
          <a:prstGeom prst="roundRect">
            <a:avLst>
              <a:gd name="adj" fmla="val 26667"/>
            </a:avLst>
          </a:prstGeom>
          <a:solidFill>
            <a:srgbClr val="DEE7F7"/>
          </a:solidFill>
          <a:ln/>
        </p:spPr>
      </p:sp>
      <p:sp>
        <p:nvSpPr>
          <p:cNvPr id="6" name="Text 4"/>
          <p:cNvSpPr/>
          <p:nvPr/>
        </p:nvSpPr>
        <p:spPr>
          <a:xfrm>
            <a:off x="2219325" y="3823454"/>
            <a:ext cx="137160" cy="416481"/>
          </a:xfrm>
          <a:prstGeom prst="rect">
            <a:avLst/>
          </a:prstGeom>
          <a:noFill/>
          <a:ln/>
        </p:spPr>
        <p:txBody>
          <a:bodyPr wrap="none" rtlCol="0" anchor="t"/>
          <a:lstStyle/>
          <a:p>
            <a:pPr algn="ctr" indent="0" marL="0">
              <a:lnSpc>
                <a:spcPts val="3281"/>
              </a:lnSpc>
              <a:buNone/>
            </a:pPr>
            <a:r>
              <a:rPr lang="en-US" sz="2624" dirty="0">
                <a:solidFill>
                  <a:srgbClr val="476FD6"/>
                </a:solidFill>
                <a:latin typeface="Roboto Slab" pitchFamily="34" charset="0"/>
                <a:ea typeface="Roboto Slab" pitchFamily="34" charset="-122"/>
                <a:cs typeface="Roboto Slab" pitchFamily="34" charset="-120"/>
              </a:rPr>
              <a:t>1</a:t>
            </a:r>
            <a:endParaRPr lang="en-US" sz="2624" dirty="0"/>
          </a:p>
        </p:txBody>
      </p:sp>
      <p:sp>
        <p:nvSpPr>
          <p:cNvPr id="7" name="Text 5"/>
          <p:cNvSpPr/>
          <p:nvPr/>
        </p:nvSpPr>
        <p:spPr>
          <a:xfrm>
            <a:off x="2760107" y="3858101"/>
            <a:ext cx="2221944" cy="347186"/>
          </a:xfrm>
          <a:prstGeom prst="rect">
            <a:avLst/>
          </a:prstGeom>
          <a:noFill/>
          <a:ln/>
        </p:spPr>
        <p:txBody>
          <a:bodyPr wrap="none" rtlCol="0" anchor="t"/>
          <a:lstStyle/>
          <a:p>
            <a:pPr indent="0" marL="0">
              <a:lnSpc>
                <a:spcPts val="2734"/>
              </a:lnSpc>
              <a:buNone/>
            </a:pPr>
            <a:r>
              <a:rPr lang="en-US" sz="2187" dirty="0">
                <a:solidFill>
                  <a:srgbClr val="476FD6"/>
                </a:solidFill>
                <a:latin typeface="Roboto Slab" pitchFamily="34" charset="0"/>
                <a:ea typeface="Roboto Slab" pitchFamily="34" charset="-122"/>
                <a:cs typeface="Roboto Slab" pitchFamily="34" charset="-120"/>
              </a:rPr>
              <a:t>Definición</a:t>
            </a:r>
            <a:endParaRPr lang="en-US" sz="2187" dirty="0"/>
          </a:p>
        </p:txBody>
      </p:sp>
      <p:sp>
        <p:nvSpPr>
          <p:cNvPr id="8" name="Text 6"/>
          <p:cNvSpPr/>
          <p:nvPr/>
        </p:nvSpPr>
        <p:spPr>
          <a:xfrm>
            <a:off x="2760107" y="4338518"/>
            <a:ext cx="4444008" cy="1421606"/>
          </a:xfrm>
          <a:prstGeom prst="rect">
            <a:avLst/>
          </a:prstGeom>
          <a:noFill/>
          <a:ln/>
        </p:spPr>
        <p:txBody>
          <a:bodyPr wrap="square" rtlCol="0" anchor="t"/>
          <a:lstStyle/>
          <a:p>
            <a:pPr indent="0" marL="0">
              <a:lnSpc>
                <a:spcPts val="2799"/>
              </a:lnSpc>
              <a:buNone/>
            </a:pPr>
            <a:r>
              <a:rPr lang="en-US" sz="1750" dirty="0">
                <a:solidFill>
                  <a:srgbClr val="15213F"/>
                </a:solidFill>
                <a:latin typeface="Roboto" pitchFamily="34" charset="0"/>
                <a:ea typeface="Roboto" pitchFamily="34" charset="-122"/>
                <a:cs typeface="Roboto" pitchFamily="34" charset="-120"/>
              </a:rPr>
              <a:t>El amperaje, también conocido como corriente eléctrica, es la medida de la cantidad de carga eléctrica que pasa por un punto en un circuito en un segundo.</a:t>
            </a:r>
            <a:endParaRPr lang="en-US" sz="1750" dirty="0"/>
          </a:p>
        </p:txBody>
      </p:sp>
      <p:sp>
        <p:nvSpPr>
          <p:cNvPr id="9" name="Shape 7"/>
          <p:cNvSpPr/>
          <p:nvPr/>
        </p:nvSpPr>
        <p:spPr>
          <a:xfrm>
            <a:off x="7426285" y="3781782"/>
            <a:ext cx="499943" cy="499943"/>
          </a:xfrm>
          <a:prstGeom prst="roundRect">
            <a:avLst>
              <a:gd name="adj" fmla="val 26667"/>
            </a:avLst>
          </a:prstGeom>
          <a:solidFill>
            <a:srgbClr val="DEE7F7"/>
          </a:solidFill>
          <a:ln/>
        </p:spPr>
      </p:sp>
      <p:sp>
        <p:nvSpPr>
          <p:cNvPr id="10" name="Text 8"/>
          <p:cNvSpPr/>
          <p:nvPr/>
        </p:nvSpPr>
        <p:spPr>
          <a:xfrm>
            <a:off x="7584758" y="3823454"/>
            <a:ext cx="182880" cy="416481"/>
          </a:xfrm>
          <a:prstGeom prst="rect">
            <a:avLst/>
          </a:prstGeom>
          <a:noFill/>
          <a:ln/>
        </p:spPr>
        <p:txBody>
          <a:bodyPr wrap="none" rtlCol="0" anchor="t"/>
          <a:lstStyle/>
          <a:p>
            <a:pPr algn="ctr" indent="0" marL="0">
              <a:lnSpc>
                <a:spcPts val="3281"/>
              </a:lnSpc>
              <a:buNone/>
            </a:pPr>
            <a:r>
              <a:rPr lang="en-US" sz="2624" dirty="0">
                <a:solidFill>
                  <a:srgbClr val="476FD6"/>
                </a:solidFill>
                <a:latin typeface="Roboto Slab" pitchFamily="34" charset="0"/>
                <a:ea typeface="Roboto Slab" pitchFamily="34" charset="-122"/>
                <a:cs typeface="Roboto Slab" pitchFamily="34" charset="-120"/>
              </a:rPr>
              <a:t>2</a:t>
            </a:r>
            <a:endParaRPr lang="en-US" sz="2624" dirty="0"/>
          </a:p>
        </p:txBody>
      </p:sp>
      <p:sp>
        <p:nvSpPr>
          <p:cNvPr id="11" name="Text 9"/>
          <p:cNvSpPr/>
          <p:nvPr/>
        </p:nvSpPr>
        <p:spPr>
          <a:xfrm>
            <a:off x="8148399" y="3858101"/>
            <a:ext cx="2221944" cy="347186"/>
          </a:xfrm>
          <a:prstGeom prst="rect">
            <a:avLst/>
          </a:prstGeom>
          <a:noFill/>
          <a:ln/>
        </p:spPr>
        <p:txBody>
          <a:bodyPr wrap="none" rtlCol="0" anchor="t"/>
          <a:lstStyle/>
          <a:p>
            <a:pPr indent="0" marL="0">
              <a:lnSpc>
                <a:spcPts val="2734"/>
              </a:lnSpc>
              <a:buNone/>
            </a:pPr>
            <a:r>
              <a:rPr lang="en-US" sz="2187" dirty="0">
                <a:solidFill>
                  <a:srgbClr val="476FD6"/>
                </a:solidFill>
                <a:latin typeface="Roboto Slab" pitchFamily="34" charset="0"/>
                <a:ea typeface="Roboto Slab" pitchFamily="34" charset="-122"/>
                <a:cs typeface="Roboto Slab" pitchFamily="34" charset="-120"/>
              </a:rPr>
              <a:t>Importancia</a:t>
            </a:r>
            <a:endParaRPr lang="en-US" sz="2187" dirty="0"/>
          </a:p>
        </p:txBody>
      </p:sp>
      <p:sp>
        <p:nvSpPr>
          <p:cNvPr id="12" name="Text 10"/>
          <p:cNvSpPr/>
          <p:nvPr/>
        </p:nvSpPr>
        <p:spPr>
          <a:xfrm>
            <a:off x="8148399" y="4338518"/>
            <a:ext cx="4444008" cy="1066205"/>
          </a:xfrm>
          <a:prstGeom prst="rect">
            <a:avLst/>
          </a:prstGeom>
          <a:noFill/>
          <a:ln/>
        </p:spPr>
        <p:txBody>
          <a:bodyPr wrap="square" rtlCol="0" anchor="t"/>
          <a:lstStyle/>
          <a:p>
            <a:pPr indent="0" marL="0">
              <a:lnSpc>
                <a:spcPts val="2799"/>
              </a:lnSpc>
              <a:buNone/>
            </a:pPr>
            <a:r>
              <a:rPr lang="en-US" sz="1750" dirty="0">
                <a:solidFill>
                  <a:srgbClr val="15213F"/>
                </a:solidFill>
                <a:latin typeface="Roboto" pitchFamily="34" charset="0"/>
                <a:ea typeface="Roboto" pitchFamily="34" charset="-122"/>
                <a:cs typeface="Roboto" pitchFamily="34" charset="-120"/>
              </a:rPr>
              <a:t>Es crucial comprender el amperaje para garantizar un suministro eléctrico adecuado y prevenir sobrecargas y cortocircuitos.</a:t>
            </a:r>
            <a:endParaRPr lang="en-US" sz="1750" dirty="0"/>
          </a:p>
        </p:txBody>
      </p:sp>
      <p:pic>
        <p:nvPicPr>
          <p:cNvPr id="1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r>
          <p:cNvPicPr>
            <a:picLocks noChangeAspect="1"/>
          </p:cNvPicPr>
          <p:nvPr/>
        </p:nvPicPr>
        <p:blipFill>
          <a:blip r:embed="rId1"/>
          <a:stretch>
            <a:fillRect/>
          </a:stretch>
        </p:blipFill>
        <p:spPr>
          <a:xfrm>
            <a:off x="0" y="0"/>
            <a:ext cx="14630400" cy="2777490"/>
          </a:xfrm>
          <a:prstGeom prst="rect">
            <a:avLst/>
          </a:prstGeom>
        </p:spPr>
      </p:pic>
      <p:sp>
        <p:nvSpPr>
          <p:cNvPr id="5" name="Text 2"/>
          <p:cNvSpPr/>
          <p:nvPr/>
        </p:nvSpPr>
        <p:spPr>
          <a:xfrm>
            <a:off x="2037993" y="3994190"/>
            <a:ext cx="9593580" cy="694373"/>
          </a:xfrm>
          <a:prstGeom prst="rect">
            <a:avLst/>
          </a:prstGeom>
          <a:noFill/>
          <a:ln/>
        </p:spPr>
        <p:txBody>
          <a:bodyPr wrap="none" rtlCol="0" anchor="t"/>
          <a:lstStyle/>
          <a:p>
            <a:pPr indent="0" marL="0">
              <a:lnSpc>
                <a:spcPts val="5468"/>
              </a:lnSpc>
              <a:buNone/>
            </a:pPr>
            <a:r>
              <a:rPr lang="en-US" sz="4374" dirty="0">
                <a:solidFill>
                  <a:srgbClr val="476FD6"/>
                </a:solidFill>
                <a:latin typeface="Roboto Slab" pitchFamily="34" charset="0"/>
                <a:ea typeface="Roboto Slab" pitchFamily="34" charset="-122"/>
                <a:cs typeface="Roboto Slab" pitchFamily="34" charset="-120"/>
              </a:rPr>
              <a:t>Investigación de amperaje de una PC</a:t>
            </a:r>
            <a:endParaRPr lang="en-US" sz="4374" dirty="0"/>
          </a:p>
        </p:txBody>
      </p:sp>
      <p:sp>
        <p:nvSpPr>
          <p:cNvPr id="6" name="Shape 3"/>
          <p:cNvSpPr/>
          <p:nvPr/>
        </p:nvSpPr>
        <p:spPr>
          <a:xfrm>
            <a:off x="2037993" y="5021818"/>
            <a:ext cx="5166122" cy="1990963"/>
          </a:xfrm>
          <a:prstGeom prst="roundRect">
            <a:avLst>
              <a:gd name="adj" fmla="val 6696"/>
            </a:avLst>
          </a:prstGeom>
          <a:solidFill>
            <a:srgbClr val="DEE7F7"/>
          </a:solidFill>
          <a:ln/>
        </p:spPr>
      </p:sp>
      <p:sp>
        <p:nvSpPr>
          <p:cNvPr id="7" name="Text 4"/>
          <p:cNvSpPr/>
          <p:nvPr/>
        </p:nvSpPr>
        <p:spPr>
          <a:xfrm>
            <a:off x="2260163" y="5243989"/>
            <a:ext cx="2221944" cy="347186"/>
          </a:xfrm>
          <a:prstGeom prst="rect">
            <a:avLst/>
          </a:prstGeom>
          <a:noFill/>
          <a:ln/>
        </p:spPr>
        <p:txBody>
          <a:bodyPr wrap="none" rtlCol="0" anchor="t"/>
          <a:lstStyle/>
          <a:p>
            <a:pPr indent="0" marL="0">
              <a:lnSpc>
                <a:spcPts val="2734"/>
              </a:lnSpc>
              <a:buNone/>
            </a:pPr>
            <a:r>
              <a:rPr lang="en-US" sz="2187" dirty="0">
                <a:solidFill>
                  <a:srgbClr val="476FD6"/>
                </a:solidFill>
                <a:latin typeface="Roboto Slab" pitchFamily="34" charset="0"/>
                <a:ea typeface="Roboto Slab" pitchFamily="34" charset="-122"/>
                <a:cs typeface="Roboto Slab" pitchFamily="34" charset="-120"/>
              </a:rPr>
              <a:t>Componentes</a:t>
            </a:r>
            <a:endParaRPr lang="en-US" sz="2187" dirty="0"/>
          </a:p>
        </p:txBody>
      </p:sp>
      <p:sp>
        <p:nvSpPr>
          <p:cNvPr id="8" name="Text 5"/>
          <p:cNvSpPr/>
          <p:nvPr/>
        </p:nvSpPr>
        <p:spPr>
          <a:xfrm>
            <a:off x="2260163" y="5724406"/>
            <a:ext cx="4721781" cy="1066205"/>
          </a:xfrm>
          <a:prstGeom prst="rect">
            <a:avLst/>
          </a:prstGeom>
          <a:noFill/>
          <a:ln/>
        </p:spPr>
        <p:txBody>
          <a:bodyPr wrap="square" rtlCol="0" anchor="t"/>
          <a:lstStyle/>
          <a:p>
            <a:pPr indent="0" marL="0">
              <a:lnSpc>
                <a:spcPts val="2799"/>
              </a:lnSpc>
              <a:buNone/>
            </a:pPr>
            <a:r>
              <a:rPr lang="en-US" sz="1750" dirty="0">
                <a:solidFill>
                  <a:srgbClr val="15213F"/>
                </a:solidFill>
                <a:latin typeface="Roboto" pitchFamily="34" charset="0"/>
                <a:ea typeface="Roboto" pitchFamily="34" charset="-122"/>
                <a:cs typeface="Roboto" pitchFamily="34" charset="-120"/>
              </a:rPr>
              <a:t>Se analizará el amperaje requerido por la CPU, la tarjeta gráfica, la placa base, y otros dispositivos conectados.</a:t>
            </a:r>
            <a:endParaRPr lang="en-US" sz="1750" dirty="0"/>
          </a:p>
        </p:txBody>
      </p:sp>
      <p:sp>
        <p:nvSpPr>
          <p:cNvPr id="9" name="Shape 6"/>
          <p:cNvSpPr/>
          <p:nvPr/>
        </p:nvSpPr>
        <p:spPr>
          <a:xfrm>
            <a:off x="7426285" y="5021818"/>
            <a:ext cx="5166122" cy="1990963"/>
          </a:xfrm>
          <a:prstGeom prst="roundRect">
            <a:avLst>
              <a:gd name="adj" fmla="val 6696"/>
            </a:avLst>
          </a:prstGeom>
          <a:solidFill>
            <a:srgbClr val="DEE7F7"/>
          </a:solidFill>
          <a:ln/>
        </p:spPr>
      </p:sp>
      <p:sp>
        <p:nvSpPr>
          <p:cNvPr id="10" name="Text 7"/>
          <p:cNvSpPr/>
          <p:nvPr/>
        </p:nvSpPr>
        <p:spPr>
          <a:xfrm>
            <a:off x="7648456" y="5243989"/>
            <a:ext cx="2221944" cy="347186"/>
          </a:xfrm>
          <a:prstGeom prst="rect">
            <a:avLst/>
          </a:prstGeom>
          <a:noFill/>
          <a:ln/>
        </p:spPr>
        <p:txBody>
          <a:bodyPr wrap="none" rtlCol="0" anchor="t"/>
          <a:lstStyle/>
          <a:p>
            <a:pPr indent="0" marL="0">
              <a:lnSpc>
                <a:spcPts val="2734"/>
              </a:lnSpc>
              <a:buNone/>
            </a:pPr>
            <a:r>
              <a:rPr lang="en-US" sz="2187" dirty="0">
                <a:solidFill>
                  <a:srgbClr val="476FD6"/>
                </a:solidFill>
                <a:latin typeface="Roboto Slab" pitchFamily="34" charset="0"/>
                <a:ea typeface="Roboto Slab" pitchFamily="34" charset="-122"/>
                <a:cs typeface="Roboto Slab" pitchFamily="34" charset="-120"/>
              </a:rPr>
              <a:t>Rendimiento</a:t>
            </a:r>
            <a:endParaRPr lang="en-US" sz="2187" dirty="0"/>
          </a:p>
        </p:txBody>
      </p:sp>
      <p:sp>
        <p:nvSpPr>
          <p:cNvPr id="11" name="Text 8"/>
          <p:cNvSpPr/>
          <p:nvPr/>
        </p:nvSpPr>
        <p:spPr>
          <a:xfrm>
            <a:off x="7648456" y="5724406"/>
            <a:ext cx="4721781" cy="1066205"/>
          </a:xfrm>
          <a:prstGeom prst="rect">
            <a:avLst/>
          </a:prstGeom>
          <a:noFill/>
          <a:ln/>
        </p:spPr>
        <p:txBody>
          <a:bodyPr wrap="square" rtlCol="0" anchor="t"/>
          <a:lstStyle/>
          <a:p>
            <a:pPr indent="0" marL="0">
              <a:lnSpc>
                <a:spcPts val="2799"/>
              </a:lnSpc>
              <a:buNone/>
            </a:pPr>
            <a:r>
              <a:rPr lang="en-US" sz="1750" dirty="0">
                <a:solidFill>
                  <a:srgbClr val="15213F"/>
                </a:solidFill>
                <a:latin typeface="Roboto" pitchFamily="34" charset="0"/>
                <a:ea typeface="Roboto" pitchFamily="34" charset="-122"/>
                <a:cs typeface="Roboto" pitchFamily="34" charset="-120"/>
              </a:rPr>
              <a:t>Además del consumo en reposo, se investigará el amperaje durante el uso de la PC para tareas exigentes.</a:t>
            </a:r>
            <a:endParaRPr lang="en-US" sz="1750" dirty="0"/>
          </a:p>
        </p:txBody>
      </p:sp>
      <p:pic>
        <p:nvPicPr>
          <p:cNvPr id="1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1476256"/>
            <a:ext cx="9306401" cy="1388745"/>
          </a:xfrm>
          <a:prstGeom prst="rect">
            <a:avLst/>
          </a:prstGeom>
          <a:noFill/>
          <a:ln/>
        </p:spPr>
        <p:txBody>
          <a:bodyPr wrap="square" rtlCol="0" anchor="t"/>
          <a:lstStyle/>
          <a:p>
            <a:pPr indent="0" marL="0">
              <a:lnSpc>
                <a:spcPts val="5468"/>
              </a:lnSpc>
              <a:buNone/>
            </a:pPr>
            <a:r>
              <a:rPr lang="en-US" sz="4374" dirty="0">
                <a:solidFill>
                  <a:srgbClr val="476FD6"/>
                </a:solidFill>
                <a:latin typeface="Roboto Slab" pitchFamily="34" charset="0"/>
                <a:ea typeface="Roboto Slab" pitchFamily="34" charset="-122"/>
                <a:cs typeface="Roboto Slab" pitchFamily="34" charset="-120"/>
              </a:rPr>
              <a:t>Investigación de amperaje de un monitor</a:t>
            </a:r>
            <a:endParaRPr lang="en-US" sz="4374" dirty="0"/>
          </a:p>
        </p:txBody>
      </p:sp>
      <p:pic>
        <p:nvPicPr>
          <p:cNvPr id="6" name="Image 1" descr="preencoded.png">    </p:cNvPr>
          <p:cNvPicPr>
            <a:picLocks noChangeAspect="1"/>
          </p:cNvPicPr>
          <p:nvPr/>
        </p:nvPicPr>
        <p:blipFill>
          <a:blip r:embed="rId2"/>
          <a:stretch>
            <a:fillRect/>
          </a:stretch>
        </p:blipFill>
        <p:spPr>
          <a:xfrm>
            <a:off x="833199" y="3198257"/>
            <a:ext cx="1110972" cy="1777484"/>
          </a:xfrm>
          <a:prstGeom prst="rect">
            <a:avLst/>
          </a:prstGeom>
        </p:spPr>
      </p:pic>
      <p:sp>
        <p:nvSpPr>
          <p:cNvPr id="7" name="Text 3"/>
          <p:cNvSpPr/>
          <p:nvPr/>
        </p:nvSpPr>
        <p:spPr>
          <a:xfrm>
            <a:off x="2277428" y="3420428"/>
            <a:ext cx="2522220" cy="347186"/>
          </a:xfrm>
          <a:prstGeom prst="rect">
            <a:avLst/>
          </a:prstGeom>
          <a:noFill/>
          <a:ln/>
        </p:spPr>
        <p:txBody>
          <a:bodyPr wrap="none" rtlCol="0" anchor="t"/>
          <a:lstStyle/>
          <a:p>
            <a:pPr algn="l" indent="0" marL="0">
              <a:lnSpc>
                <a:spcPts val="2734"/>
              </a:lnSpc>
              <a:buNone/>
            </a:pPr>
            <a:r>
              <a:rPr lang="en-US" sz="2187" dirty="0">
                <a:solidFill>
                  <a:srgbClr val="476FD6"/>
                </a:solidFill>
                <a:latin typeface="Roboto Slab" pitchFamily="34" charset="0"/>
                <a:ea typeface="Roboto Slab" pitchFamily="34" charset="-122"/>
                <a:cs typeface="Roboto Slab" pitchFamily="34" charset="-120"/>
              </a:rPr>
              <a:t>Tipos de Monitores</a:t>
            </a:r>
            <a:endParaRPr lang="en-US" sz="2187" dirty="0"/>
          </a:p>
        </p:txBody>
      </p:sp>
      <p:sp>
        <p:nvSpPr>
          <p:cNvPr id="8" name="Text 4"/>
          <p:cNvSpPr/>
          <p:nvPr/>
        </p:nvSpPr>
        <p:spPr>
          <a:xfrm>
            <a:off x="2277428" y="3900845"/>
            <a:ext cx="7862173" cy="710803"/>
          </a:xfrm>
          <a:prstGeom prst="rect">
            <a:avLst/>
          </a:prstGeom>
          <a:noFill/>
          <a:ln/>
        </p:spPr>
        <p:txBody>
          <a:bodyPr wrap="square" rtlCol="0" anchor="t"/>
          <a:lstStyle/>
          <a:p>
            <a:pPr algn="l" indent="0" marL="0">
              <a:lnSpc>
                <a:spcPts val="2799"/>
              </a:lnSpc>
              <a:buNone/>
            </a:pPr>
            <a:r>
              <a:rPr lang="en-US" sz="1750" dirty="0">
                <a:solidFill>
                  <a:srgbClr val="15213F"/>
                </a:solidFill>
                <a:latin typeface="Roboto" pitchFamily="34" charset="0"/>
                <a:ea typeface="Roboto" pitchFamily="34" charset="-122"/>
                <a:cs typeface="Roboto" pitchFamily="34" charset="-120"/>
              </a:rPr>
              <a:t>Se considerarán los monitores LCD, LED y OLED en términos de su consumo de amperaje.</a:t>
            </a:r>
            <a:endParaRPr lang="en-US" sz="1750" dirty="0"/>
          </a:p>
        </p:txBody>
      </p:sp>
      <p:pic>
        <p:nvPicPr>
          <p:cNvPr id="9" name="Image 2" descr="preencoded.png">    </p:cNvPr>
          <p:cNvPicPr>
            <a:picLocks noChangeAspect="1"/>
          </p:cNvPicPr>
          <p:nvPr/>
        </p:nvPicPr>
        <p:blipFill>
          <a:blip r:embed="rId3"/>
          <a:stretch>
            <a:fillRect/>
          </a:stretch>
        </p:blipFill>
        <p:spPr>
          <a:xfrm>
            <a:off x="833199" y="4975741"/>
            <a:ext cx="1110972" cy="1777484"/>
          </a:xfrm>
          <a:prstGeom prst="rect">
            <a:avLst/>
          </a:prstGeom>
        </p:spPr>
      </p:pic>
      <p:sp>
        <p:nvSpPr>
          <p:cNvPr id="10" name="Text 5"/>
          <p:cNvSpPr/>
          <p:nvPr/>
        </p:nvSpPr>
        <p:spPr>
          <a:xfrm>
            <a:off x="2277428" y="5197912"/>
            <a:ext cx="2221944" cy="347186"/>
          </a:xfrm>
          <a:prstGeom prst="rect">
            <a:avLst/>
          </a:prstGeom>
          <a:noFill/>
          <a:ln/>
        </p:spPr>
        <p:txBody>
          <a:bodyPr wrap="none" rtlCol="0" anchor="t"/>
          <a:lstStyle/>
          <a:p>
            <a:pPr algn="l" indent="0" marL="0">
              <a:lnSpc>
                <a:spcPts val="2734"/>
              </a:lnSpc>
              <a:buNone/>
            </a:pPr>
            <a:r>
              <a:rPr lang="en-US" sz="2187" dirty="0">
                <a:solidFill>
                  <a:srgbClr val="476FD6"/>
                </a:solidFill>
                <a:latin typeface="Roboto Slab" pitchFamily="34" charset="0"/>
                <a:ea typeface="Roboto Slab" pitchFamily="34" charset="-122"/>
                <a:cs typeface="Roboto Slab" pitchFamily="34" charset="-120"/>
              </a:rPr>
              <a:t>Resolución</a:t>
            </a:r>
            <a:endParaRPr lang="en-US" sz="2187" dirty="0"/>
          </a:p>
        </p:txBody>
      </p:sp>
      <p:sp>
        <p:nvSpPr>
          <p:cNvPr id="11" name="Text 6"/>
          <p:cNvSpPr/>
          <p:nvPr/>
        </p:nvSpPr>
        <p:spPr>
          <a:xfrm>
            <a:off x="2277428" y="5678329"/>
            <a:ext cx="7862173" cy="710803"/>
          </a:xfrm>
          <a:prstGeom prst="rect">
            <a:avLst/>
          </a:prstGeom>
          <a:noFill/>
          <a:ln/>
        </p:spPr>
        <p:txBody>
          <a:bodyPr wrap="square" rtlCol="0" anchor="t"/>
          <a:lstStyle/>
          <a:p>
            <a:pPr algn="l" indent="0" marL="0">
              <a:lnSpc>
                <a:spcPts val="2799"/>
              </a:lnSpc>
              <a:buNone/>
            </a:pPr>
            <a:r>
              <a:rPr lang="en-US" sz="1750" dirty="0">
                <a:solidFill>
                  <a:srgbClr val="15213F"/>
                </a:solidFill>
                <a:latin typeface="Roboto" pitchFamily="34" charset="0"/>
                <a:ea typeface="Roboto" pitchFamily="34" charset="-122"/>
                <a:cs typeface="Roboto" pitchFamily="34" charset="-120"/>
              </a:rPr>
              <a:t>La relación entre la resolución del monitor y el amperaje necesario será estudiada en detalle.</a:t>
            </a:r>
            <a:endParaRPr lang="en-US" sz="1750" dirty="0"/>
          </a:p>
        </p:txBody>
      </p:sp>
      <p:pic>
        <p:nvPicPr>
          <p:cNvPr id="12"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2224921"/>
            <a:ext cx="10554414" cy="1388745"/>
          </a:xfrm>
          <a:prstGeom prst="rect">
            <a:avLst/>
          </a:prstGeom>
          <a:noFill/>
          <a:ln/>
        </p:spPr>
        <p:txBody>
          <a:bodyPr wrap="square" rtlCol="0" anchor="t"/>
          <a:lstStyle/>
          <a:p>
            <a:pPr indent="0" marL="0">
              <a:lnSpc>
                <a:spcPts val="5468"/>
              </a:lnSpc>
              <a:buNone/>
            </a:pPr>
            <a:r>
              <a:rPr lang="en-US" sz="4374" dirty="0">
                <a:solidFill>
                  <a:srgbClr val="476FD6"/>
                </a:solidFill>
                <a:latin typeface="Roboto Slab" pitchFamily="34" charset="0"/>
                <a:ea typeface="Roboto Slab" pitchFamily="34" charset="-122"/>
                <a:cs typeface="Roboto Slab" pitchFamily="34" charset="-120"/>
              </a:rPr>
              <a:t>Investigación de amperaje de una impresora</a:t>
            </a:r>
            <a:endParaRPr lang="en-US" sz="4374" dirty="0"/>
          </a:p>
        </p:txBody>
      </p:sp>
      <p:sp>
        <p:nvSpPr>
          <p:cNvPr id="5" name="Text 3"/>
          <p:cNvSpPr/>
          <p:nvPr/>
        </p:nvSpPr>
        <p:spPr>
          <a:xfrm>
            <a:off x="2037993" y="4169093"/>
            <a:ext cx="2377440" cy="347186"/>
          </a:xfrm>
          <a:prstGeom prst="rect">
            <a:avLst/>
          </a:prstGeom>
          <a:noFill/>
          <a:ln/>
        </p:spPr>
        <p:txBody>
          <a:bodyPr wrap="none" rtlCol="0" anchor="t"/>
          <a:lstStyle/>
          <a:p>
            <a:pPr indent="0" marL="0">
              <a:lnSpc>
                <a:spcPts val="2734"/>
              </a:lnSpc>
              <a:buNone/>
            </a:pPr>
            <a:r>
              <a:rPr lang="en-US" sz="2187" dirty="0">
                <a:solidFill>
                  <a:srgbClr val="476FD6"/>
                </a:solidFill>
                <a:latin typeface="Roboto Slab" pitchFamily="34" charset="0"/>
                <a:ea typeface="Roboto Slab" pitchFamily="34" charset="-122"/>
                <a:cs typeface="Roboto Slab" pitchFamily="34" charset="-120"/>
              </a:rPr>
              <a:t>Tipo de Impresora</a:t>
            </a:r>
            <a:endParaRPr lang="en-US" sz="2187" dirty="0"/>
          </a:p>
        </p:txBody>
      </p:sp>
      <p:sp>
        <p:nvSpPr>
          <p:cNvPr id="6" name="Text 4"/>
          <p:cNvSpPr/>
          <p:nvPr/>
        </p:nvSpPr>
        <p:spPr>
          <a:xfrm>
            <a:off x="2037993" y="4738449"/>
            <a:ext cx="5006221" cy="1066205"/>
          </a:xfrm>
          <a:prstGeom prst="rect">
            <a:avLst/>
          </a:prstGeom>
          <a:noFill/>
          <a:ln/>
        </p:spPr>
        <p:txBody>
          <a:bodyPr wrap="square" rtlCol="0" anchor="t"/>
          <a:lstStyle/>
          <a:p>
            <a:pPr indent="0" marL="0">
              <a:lnSpc>
                <a:spcPts val="2799"/>
              </a:lnSpc>
              <a:buNone/>
            </a:pPr>
            <a:r>
              <a:rPr lang="en-US" sz="1750" dirty="0">
                <a:solidFill>
                  <a:srgbClr val="15213F"/>
                </a:solidFill>
                <a:latin typeface="Roboto" pitchFamily="34" charset="0"/>
                <a:ea typeface="Roboto" pitchFamily="34" charset="-122"/>
                <a:cs typeface="Roboto" pitchFamily="34" charset="-120"/>
              </a:rPr>
              <a:t>Se examinará el amperaje requerido por impresoras láser, de inyección de tinta y de matriz de puntos.</a:t>
            </a:r>
            <a:endParaRPr lang="en-US" sz="1750" dirty="0"/>
          </a:p>
        </p:txBody>
      </p:sp>
      <p:sp>
        <p:nvSpPr>
          <p:cNvPr id="7" name="Text 5"/>
          <p:cNvSpPr/>
          <p:nvPr/>
        </p:nvSpPr>
        <p:spPr>
          <a:xfrm>
            <a:off x="7593806" y="4169093"/>
            <a:ext cx="2221944" cy="347186"/>
          </a:xfrm>
          <a:prstGeom prst="rect">
            <a:avLst/>
          </a:prstGeom>
          <a:noFill/>
          <a:ln/>
        </p:spPr>
        <p:txBody>
          <a:bodyPr wrap="none" rtlCol="0" anchor="t"/>
          <a:lstStyle/>
          <a:p>
            <a:pPr indent="0" marL="0">
              <a:lnSpc>
                <a:spcPts val="2734"/>
              </a:lnSpc>
              <a:buNone/>
            </a:pPr>
            <a:r>
              <a:rPr lang="en-US" sz="2187" dirty="0">
                <a:solidFill>
                  <a:srgbClr val="476FD6"/>
                </a:solidFill>
                <a:latin typeface="Roboto Slab" pitchFamily="34" charset="0"/>
                <a:ea typeface="Roboto Slab" pitchFamily="34" charset="-122"/>
                <a:cs typeface="Roboto Slab" pitchFamily="34" charset="-120"/>
              </a:rPr>
              <a:t>Funcionalidades</a:t>
            </a:r>
            <a:endParaRPr lang="en-US" sz="2187" dirty="0"/>
          </a:p>
        </p:txBody>
      </p:sp>
      <p:sp>
        <p:nvSpPr>
          <p:cNvPr id="8" name="Text 6"/>
          <p:cNvSpPr/>
          <p:nvPr/>
        </p:nvSpPr>
        <p:spPr>
          <a:xfrm>
            <a:off x="7593806" y="4738449"/>
            <a:ext cx="5006221" cy="1066205"/>
          </a:xfrm>
          <a:prstGeom prst="rect">
            <a:avLst/>
          </a:prstGeom>
          <a:noFill/>
          <a:ln/>
        </p:spPr>
        <p:txBody>
          <a:bodyPr wrap="square" rtlCol="0" anchor="t"/>
          <a:lstStyle/>
          <a:p>
            <a:pPr indent="0" marL="0">
              <a:lnSpc>
                <a:spcPts val="2799"/>
              </a:lnSpc>
              <a:buNone/>
            </a:pPr>
            <a:r>
              <a:rPr lang="en-US" sz="1750" dirty="0">
                <a:solidFill>
                  <a:srgbClr val="15213F"/>
                </a:solidFill>
                <a:latin typeface="Roboto" pitchFamily="34" charset="0"/>
                <a:ea typeface="Roboto" pitchFamily="34" charset="-122"/>
                <a:cs typeface="Roboto" pitchFamily="34" charset="-120"/>
              </a:rPr>
              <a:t>El impacto del escaneo, copia, y otras funcionalidades en el consumo de energía se analizará minuciosamente.</a:t>
            </a:r>
            <a:endParaRPr lang="en-US" sz="1750"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722358"/>
            <a:ext cx="7970520" cy="694373"/>
          </a:xfrm>
          <a:prstGeom prst="rect">
            <a:avLst/>
          </a:prstGeom>
          <a:noFill/>
          <a:ln/>
        </p:spPr>
        <p:txBody>
          <a:bodyPr wrap="none" rtlCol="0" anchor="t"/>
          <a:lstStyle/>
          <a:p>
            <a:pPr indent="0" marL="0">
              <a:lnSpc>
                <a:spcPts val="5468"/>
              </a:lnSpc>
              <a:buNone/>
            </a:pPr>
            <a:r>
              <a:rPr lang="en-US" sz="4374" dirty="0">
                <a:solidFill>
                  <a:srgbClr val="476FD6"/>
                </a:solidFill>
                <a:latin typeface="Roboto Slab" pitchFamily="34" charset="0"/>
                <a:ea typeface="Roboto Slab" pitchFamily="34" charset="-122"/>
                <a:cs typeface="Roboto Slab" pitchFamily="34" charset="-120"/>
              </a:rPr>
              <a:t>Comparación de los amperajes</a:t>
            </a:r>
            <a:endParaRPr lang="en-US" sz="4374" dirty="0"/>
          </a:p>
        </p:txBody>
      </p:sp>
      <p:sp>
        <p:nvSpPr>
          <p:cNvPr id="5" name="Text 3"/>
          <p:cNvSpPr/>
          <p:nvPr/>
        </p:nvSpPr>
        <p:spPr>
          <a:xfrm>
            <a:off x="2037993" y="2972157"/>
            <a:ext cx="3295888" cy="999887"/>
          </a:xfrm>
          <a:prstGeom prst="rect">
            <a:avLst/>
          </a:prstGeom>
          <a:noFill/>
          <a:ln/>
        </p:spPr>
        <p:txBody>
          <a:bodyPr wrap="none" rtlCol="0" anchor="t"/>
          <a:lstStyle/>
          <a:p>
            <a:pPr algn="ctr" indent="0" marL="0">
              <a:lnSpc>
                <a:spcPts val="7873"/>
              </a:lnSpc>
              <a:buNone/>
            </a:pPr>
            <a:r>
              <a:rPr lang="en-US" sz="7873" dirty="0">
                <a:solidFill>
                  <a:srgbClr val="476FD6"/>
                </a:solidFill>
                <a:latin typeface="Roboto Slab" pitchFamily="34" charset="0"/>
                <a:ea typeface="Roboto Slab" pitchFamily="34" charset="-122"/>
                <a:cs typeface="Roboto Slab" pitchFamily="34" charset="-120"/>
              </a:rPr>
              <a:t>0.8A-1.3A</a:t>
            </a:r>
            <a:endParaRPr lang="en-US" sz="7873" dirty="0"/>
          </a:p>
        </p:txBody>
      </p:sp>
      <p:sp>
        <p:nvSpPr>
          <p:cNvPr id="6" name="Text 4"/>
          <p:cNvSpPr/>
          <p:nvPr/>
        </p:nvSpPr>
        <p:spPr>
          <a:xfrm>
            <a:off x="2574965" y="4249698"/>
            <a:ext cx="2221944" cy="347186"/>
          </a:xfrm>
          <a:prstGeom prst="rect">
            <a:avLst/>
          </a:prstGeom>
          <a:noFill/>
          <a:ln/>
        </p:spPr>
        <p:txBody>
          <a:bodyPr wrap="none" rtlCol="0" anchor="t"/>
          <a:lstStyle/>
          <a:p>
            <a:pPr algn="ctr" indent="0" marL="0">
              <a:lnSpc>
                <a:spcPts val="2734"/>
              </a:lnSpc>
              <a:buNone/>
            </a:pPr>
            <a:r>
              <a:rPr lang="en-US" sz="2187" dirty="0">
                <a:solidFill>
                  <a:srgbClr val="476FD6"/>
                </a:solidFill>
                <a:latin typeface="Roboto Slab" pitchFamily="34" charset="0"/>
                <a:ea typeface="Roboto Slab" pitchFamily="34" charset="-122"/>
                <a:cs typeface="Roboto Slab" pitchFamily="34" charset="-120"/>
              </a:rPr>
              <a:t>PC</a:t>
            </a:r>
            <a:endParaRPr lang="en-US" sz="2187" dirty="0"/>
          </a:p>
        </p:txBody>
      </p:sp>
      <p:sp>
        <p:nvSpPr>
          <p:cNvPr id="7" name="Text 5"/>
          <p:cNvSpPr/>
          <p:nvPr/>
        </p:nvSpPr>
        <p:spPr>
          <a:xfrm>
            <a:off x="2037993" y="4730115"/>
            <a:ext cx="3295888" cy="1421606"/>
          </a:xfrm>
          <a:prstGeom prst="rect">
            <a:avLst/>
          </a:prstGeom>
          <a:noFill/>
          <a:ln/>
        </p:spPr>
        <p:txBody>
          <a:bodyPr wrap="square" rtlCol="0" anchor="t"/>
          <a:lstStyle/>
          <a:p>
            <a:pPr algn="ctr" indent="0" marL="0">
              <a:lnSpc>
                <a:spcPts val="2799"/>
              </a:lnSpc>
              <a:buNone/>
            </a:pPr>
            <a:r>
              <a:rPr lang="en-US" sz="1750" dirty="0">
                <a:solidFill>
                  <a:srgbClr val="15213F"/>
                </a:solidFill>
                <a:latin typeface="Roboto" pitchFamily="34" charset="0"/>
                <a:ea typeface="Roboto" pitchFamily="34" charset="-122"/>
                <a:cs typeface="Roboto" pitchFamily="34" charset="-120"/>
              </a:rPr>
              <a:t>Se encontró que el rango de amperaje requerido por la PC es de 0.8A a 1.3A, dependiendo del uso y los componentes.</a:t>
            </a:r>
            <a:endParaRPr lang="en-US" sz="1750" dirty="0"/>
          </a:p>
        </p:txBody>
      </p:sp>
      <p:sp>
        <p:nvSpPr>
          <p:cNvPr id="8" name="Text 6"/>
          <p:cNvSpPr/>
          <p:nvPr/>
        </p:nvSpPr>
        <p:spPr>
          <a:xfrm>
            <a:off x="5667137" y="2972157"/>
            <a:ext cx="3296007" cy="999887"/>
          </a:xfrm>
          <a:prstGeom prst="rect">
            <a:avLst/>
          </a:prstGeom>
          <a:noFill/>
          <a:ln/>
        </p:spPr>
        <p:txBody>
          <a:bodyPr wrap="none" rtlCol="0" anchor="t"/>
          <a:lstStyle/>
          <a:p>
            <a:pPr algn="ctr" indent="0" marL="0">
              <a:lnSpc>
                <a:spcPts val="7873"/>
              </a:lnSpc>
              <a:buNone/>
            </a:pPr>
            <a:r>
              <a:rPr lang="en-US" sz="7873" dirty="0">
                <a:solidFill>
                  <a:srgbClr val="476FD6"/>
                </a:solidFill>
                <a:latin typeface="Roboto Slab" pitchFamily="34" charset="0"/>
                <a:ea typeface="Roboto Slab" pitchFamily="34" charset="-122"/>
                <a:cs typeface="Roboto Slab" pitchFamily="34" charset="-120"/>
              </a:rPr>
              <a:t>0.4A-0.7A</a:t>
            </a:r>
            <a:endParaRPr lang="en-US" sz="7873" dirty="0"/>
          </a:p>
        </p:txBody>
      </p:sp>
      <p:sp>
        <p:nvSpPr>
          <p:cNvPr id="9" name="Text 7"/>
          <p:cNvSpPr/>
          <p:nvPr/>
        </p:nvSpPr>
        <p:spPr>
          <a:xfrm>
            <a:off x="6204109" y="4249698"/>
            <a:ext cx="2221944" cy="347186"/>
          </a:xfrm>
          <a:prstGeom prst="rect">
            <a:avLst/>
          </a:prstGeom>
          <a:noFill/>
          <a:ln/>
        </p:spPr>
        <p:txBody>
          <a:bodyPr wrap="none" rtlCol="0" anchor="t"/>
          <a:lstStyle/>
          <a:p>
            <a:pPr algn="ctr" indent="0" marL="0">
              <a:lnSpc>
                <a:spcPts val="2734"/>
              </a:lnSpc>
              <a:buNone/>
            </a:pPr>
            <a:r>
              <a:rPr lang="en-US" sz="2187" dirty="0">
                <a:solidFill>
                  <a:srgbClr val="476FD6"/>
                </a:solidFill>
                <a:latin typeface="Roboto Slab" pitchFamily="34" charset="0"/>
                <a:ea typeface="Roboto Slab" pitchFamily="34" charset="-122"/>
                <a:cs typeface="Roboto Slab" pitchFamily="34" charset="-120"/>
              </a:rPr>
              <a:t>Monitor</a:t>
            </a:r>
            <a:endParaRPr lang="en-US" sz="2187" dirty="0"/>
          </a:p>
        </p:txBody>
      </p:sp>
      <p:sp>
        <p:nvSpPr>
          <p:cNvPr id="10" name="Text 8"/>
          <p:cNvSpPr/>
          <p:nvPr/>
        </p:nvSpPr>
        <p:spPr>
          <a:xfrm>
            <a:off x="5667137" y="4730115"/>
            <a:ext cx="3296007" cy="1777008"/>
          </a:xfrm>
          <a:prstGeom prst="rect">
            <a:avLst/>
          </a:prstGeom>
          <a:noFill/>
          <a:ln/>
        </p:spPr>
        <p:txBody>
          <a:bodyPr wrap="square" rtlCol="0" anchor="t"/>
          <a:lstStyle/>
          <a:p>
            <a:pPr algn="ctr" indent="0" marL="0">
              <a:lnSpc>
                <a:spcPts val="2799"/>
              </a:lnSpc>
              <a:buNone/>
            </a:pPr>
            <a:r>
              <a:rPr lang="en-US" sz="1750" dirty="0">
                <a:solidFill>
                  <a:srgbClr val="15213F"/>
                </a:solidFill>
                <a:latin typeface="Roboto" pitchFamily="34" charset="0"/>
                <a:ea typeface="Roboto" pitchFamily="34" charset="-122"/>
                <a:cs typeface="Roboto" pitchFamily="34" charset="-120"/>
              </a:rPr>
              <a:t>Los monitores analizados presentaron un rango de amperaje de 0.4A a 0.7A en función de la tecnología y la resolución.</a:t>
            </a:r>
            <a:endParaRPr lang="en-US" sz="1750" dirty="0"/>
          </a:p>
        </p:txBody>
      </p:sp>
      <p:sp>
        <p:nvSpPr>
          <p:cNvPr id="11" name="Text 9"/>
          <p:cNvSpPr/>
          <p:nvPr/>
        </p:nvSpPr>
        <p:spPr>
          <a:xfrm>
            <a:off x="9296400" y="2972157"/>
            <a:ext cx="3296007" cy="999887"/>
          </a:xfrm>
          <a:prstGeom prst="rect">
            <a:avLst/>
          </a:prstGeom>
          <a:noFill/>
          <a:ln/>
        </p:spPr>
        <p:txBody>
          <a:bodyPr wrap="none" rtlCol="0" anchor="t"/>
          <a:lstStyle/>
          <a:p>
            <a:pPr algn="ctr" indent="0" marL="0">
              <a:lnSpc>
                <a:spcPts val="7873"/>
              </a:lnSpc>
              <a:buNone/>
            </a:pPr>
            <a:r>
              <a:rPr lang="en-US" sz="7873" dirty="0">
                <a:solidFill>
                  <a:srgbClr val="476FD6"/>
                </a:solidFill>
                <a:latin typeface="Roboto Slab" pitchFamily="34" charset="0"/>
                <a:ea typeface="Roboto Slab" pitchFamily="34" charset="-122"/>
                <a:cs typeface="Roboto Slab" pitchFamily="34" charset="-120"/>
              </a:rPr>
              <a:t>0.2A-0.5A</a:t>
            </a:r>
            <a:endParaRPr lang="en-US" sz="7873" dirty="0"/>
          </a:p>
        </p:txBody>
      </p:sp>
      <p:sp>
        <p:nvSpPr>
          <p:cNvPr id="12" name="Text 10"/>
          <p:cNvSpPr/>
          <p:nvPr/>
        </p:nvSpPr>
        <p:spPr>
          <a:xfrm>
            <a:off x="9833372" y="4249698"/>
            <a:ext cx="2221944" cy="347186"/>
          </a:xfrm>
          <a:prstGeom prst="rect">
            <a:avLst/>
          </a:prstGeom>
          <a:noFill/>
          <a:ln/>
        </p:spPr>
        <p:txBody>
          <a:bodyPr wrap="none" rtlCol="0" anchor="t"/>
          <a:lstStyle/>
          <a:p>
            <a:pPr algn="ctr" indent="0" marL="0">
              <a:lnSpc>
                <a:spcPts val="2734"/>
              </a:lnSpc>
              <a:buNone/>
            </a:pPr>
            <a:r>
              <a:rPr lang="en-US" sz="2187" dirty="0">
                <a:solidFill>
                  <a:srgbClr val="476FD6"/>
                </a:solidFill>
                <a:latin typeface="Roboto Slab" pitchFamily="34" charset="0"/>
                <a:ea typeface="Roboto Slab" pitchFamily="34" charset="-122"/>
                <a:cs typeface="Roboto Slab" pitchFamily="34" charset="-120"/>
              </a:rPr>
              <a:t>Impresora</a:t>
            </a:r>
            <a:endParaRPr lang="en-US" sz="2187" dirty="0"/>
          </a:p>
        </p:txBody>
      </p:sp>
      <p:sp>
        <p:nvSpPr>
          <p:cNvPr id="13" name="Text 11"/>
          <p:cNvSpPr/>
          <p:nvPr/>
        </p:nvSpPr>
        <p:spPr>
          <a:xfrm>
            <a:off x="9296400" y="4730115"/>
            <a:ext cx="3296007" cy="1777008"/>
          </a:xfrm>
          <a:prstGeom prst="rect">
            <a:avLst/>
          </a:prstGeom>
          <a:noFill/>
          <a:ln/>
        </p:spPr>
        <p:txBody>
          <a:bodyPr wrap="square" rtlCol="0" anchor="t"/>
          <a:lstStyle/>
          <a:p>
            <a:pPr algn="ctr" indent="0" marL="0">
              <a:lnSpc>
                <a:spcPts val="2799"/>
              </a:lnSpc>
              <a:buNone/>
            </a:pPr>
            <a:r>
              <a:rPr lang="en-US" sz="1750" dirty="0">
                <a:solidFill>
                  <a:srgbClr val="15213F"/>
                </a:solidFill>
                <a:latin typeface="Roboto" pitchFamily="34" charset="0"/>
                <a:ea typeface="Roboto" pitchFamily="34" charset="-122"/>
                <a:cs typeface="Roboto" pitchFamily="34" charset="-120"/>
              </a:rPr>
              <a:t>Las impresoras examinadas mostraron un consumo de amperaje que varió de 0.2A a 0.5A dependiendo del tipo y las funcionalidades.</a:t>
            </a:r>
            <a:endParaRPr lang="en-US" sz="1750"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r>
          <p:cNvPicPr>
            <a:picLocks noChangeAspect="1"/>
          </p:cNvPicPr>
          <p:nvPr/>
        </p:nvPicPr>
        <p:blipFill>
          <a:blip r:embed="rId1"/>
          <a:stretch>
            <a:fillRect/>
          </a:stretch>
        </p:blipFill>
        <p:spPr>
          <a:xfrm>
            <a:off x="0" y="0"/>
            <a:ext cx="14630400" cy="2777490"/>
          </a:xfrm>
          <a:prstGeom prst="rect">
            <a:avLst/>
          </a:prstGeom>
        </p:spPr>
      </p:pic>
      <p:sp>
        <p:nvSpPr>
          <p:cNvPr id="5" name="Text 2"/>
          <p:cNvSpPr/>
          <p:nvPr/>
        </p:nvSpPr>
        <p:spPr>
          <a:xfrm>
            <a:off x="2037993" y="4206716"/>
            <a:ext cx="4443889" cy="694373"/>
          </a:xfrm>
          <a:prstGeom prst="rect">
            <a:avLst/>
          </a:prstGeom>
          <a:noFill/>
          <a:ln/>
        </p:spPr>
        <p:txBody>
          <a:bodyPr wrap="none" rtlCol="0" anchor="t"/>
          <a:lstStyle/>
          <a:p>
            <a:pPr indent="0" marL="0">
              <a:lnSpc>
                <a:spcPts val="5468"/>
              </a:lnSpc>
              <a:buNone/>
            </a:pPr>
            <a:r>
              <a:rPr lang="en-US" sz="4374" dirty="0">
                <a:solidFill>
                  <a:srgbClr val="476FD6"/>
                </a:solidFill>
                <a:latin typeface="Roboto Slab" pitchFamily="34" charset="0"/>
                <a:ea typeface="Roboto Slab" pitchFamily="34" charset="-122"/>
                <a:cs typeface="Roboto Slab" pitchFamily="34" charset="-120"/>
              </a:rPr>
              <a:t>Conclusiones</a:t>
            </a:r>
            <a:endParaRPr lang="en-US" sz="4374" dirty="0"/>
          </a:p>
        </p:txBody>
      </p:sp>
      <p:sp>
        <p:nvSpPr>
          <p:cNvPr id="6" name="Text 3"/>
          <p:cNvSpPr/>
          <p:nvPr/>
        </p:nvSpPr>
        <p:spPr>
          <a:xfrm>
            <a:off x="2371249" y="5484257"/>
            <a:ext cx="10221158" cy="1066205"/>
          </a:xfrm>
          <a:prstGeom prst="rect">
            <a:avLst/>
          </a:prstGeom>
          <a:noFill/>
          <a:ln/>
        </p:spPr>
        <p:txBody>
          <a:bodyPr wrap="square" rtlCol="0" anchor="t"/>
          <a:lstStyle/>
          <a:p>
            <a:pPr indent="0" marL="0">
              <a:lnSpc>
                <a:spcPts val="2799"/>
              </a:lnSpc>
              <a:buNone/>
            </a:pPr>
            <a:r>
              <a:rPr lang="en-US" sz="1750" dirty="0">
                <a:solidFill>
                  <a:srgbClr val="15213F"/>
                </a:solidFill>
                <a:latin typeface="Roboto" pitchFamily="34" charset="0"/>
                <a:ea typeface="Roboto" pitchFamily="34" charset="-122"/>
                <a:cs typeface="Roboto" pitchFamily="34" charset="-120"/>
              </a:rPr>
              <a:t>Se concluyó que el amperaje necesario para una PC, un monitor y una impresora varía significativamente, y que comprender estos requisitos es esencial para garantizar una entrega de energía segura y eficiente.</a:t>
            </a:r>
            <a:endParaRPr lang="en-US" sz="1750" dirty="0"/>
          </a:p>
        </p:txBody>
      </p:sp>
      <p:sp>
        <p:nvSpPr>
          <p:cNvPr id="7" name="Shape 4"/>
          <p:cNvSpPr/>
          <p:nvPr/>
        </p:nvSpPr>
        <p:spPr>
          <a:xfrm>
            <a:off x="2037993" y="5234345"/>
            <a:ext cx="44410" cy="1566029"/>
          </a:xfrm>
          <a:prstGeom prst="rect">
            <a:avLst/>
          </a:prstGeom>
          <a:solidFill>
            <a:srgbClr val="476FD6"/>
          </a:solidFill>
          <a:ln/>
        </p:spPr>
      </p:sp>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523524"/>
            <a:ext cx="6766560" cy="694373"/>
          </a:xfrm>
          <a:prstGeom prst="rect">
            <a:avLst/>
          </a:prstGeom>
          <a:noFill/>
          <a:ln/>
        </p:spPr>
        <p:txBody>
          <a:bodyPr wrap="none" rtlCol="0" anchor="t"/>
          <a:lstStyle/>
          <a:p>
            <a:pPr indent="0" marL="0">
              <a:lnSpc>
                <a:spcPts val="5468"/>
              </a:lnSpc>
              <a:buNone/>
            </a:pPr>
            <a:r>
              <a:rPr lang="en-US" sz="4374" dirty="0">
                <a:solidFill>
                  <a:srgbClr val="476FD6"/>
                </a:solidFill>
                <a:latin typeface="Roboto Slab" pitchFamily="34" charset="0"/>
                <a:ea typeface="Roboto Slab" pitchFamily="34" charset="-122"/>
                <a:cs typeface="Roboto Slab" pitchFamily="34" charset="-120"/>
              </a:rPr>
              <a:t>Referencias bibliográficas</a:t>
            </a:r>
            <a:endParaRPr lang="en-US" sz="4374" dirty="0"/>
          </a:p>
        </p:txBody>
      </p:sp>
      <p:sp>
        <p:nvSpPr>
          <p:cNvPr id="5" name="Shape 3"/>
          <p:cNvSpPr/>
          <p:nvPr/>
        </p:nvSpPr>
        <p:spPr>
          <a:xfrm>
            <a:off x="2037993" y="2662238"/>
            <a:ext cx="10554414" cy="1347907"/>
          </a:xfrm>
          <a:prstGeom prst="rect">
            <a:avLst/>
          </a:prstGeom>
          <a:solidFill>
            <a:srgbClr val="DEE7F7"/>
          </a:solidFill>
          <a:ln/>
        </p:spPr>
      </p:sp>
      <p:sp>
        <p:nvSpPr>
          <p:cNvPr id="6" name="Text 4"/>
          <p:cNvSpPr/>
          <p:nvPr/>
        </p:nvSpPr>
        <p:spPr>
          <a:xfrm>
            <a:off x="2260163" y="2803088"/>
            <a:ext cx="4829056" cy="355402"/>
          </a:xfrm>
          <a:prstGeom prst="rect">
            <a:avLst/>
          </a:prstGeom>
          <a:noFill/>
          <a:ln/>
        </p:spPr>
        <p:txBody>
          <a:bodyPr wrap="none" rtlCol="0" anchor="t"/>
          <a:lstStyle/>
          <a:p>
            <a:pPr indent="0" marL="0">
              <a:lnSpc>
                <a:spcPts val="2799"/>
              </a:lnSpc>
              <a:buNone/>
            </a:pPr>
            <a:r>
              <a:rPr lang="en-US" sz="1750" dirty="0">
                <a:solidFill>
                  <a:srgbClr val="15213F"/>
                </a:solidFill>
                <a:latin typeface="Roboto" pitchFamily="34" charset="0"/>
                <a:ea typeface="Roboto" pitchFamily="34" charset="-122"/>
                <a:cs typeface="Roboto" pitchFamily="34" charset="-120"/>
              </a:rPr>
              <a:t>1.</a:t>
            </a:r>
            <a:endParaRPr lang="en-US" sz="1750" dirty="0"/>
          </a:p>
        </p:txBody>
      </p:sp>
      <p:sp>
        <p:nvSpPr>
          <p:cNvPr id="7" name="Text 5"/>
          <p:cNvSpPr/>
          <p:nvPr/>
        </p:nvSpPr>
        <p:spPr>
          <a:xfrm>
            <a:off x="7541181" y="2803088"/>
            <a:ext cx="4829056" cy="1066205"/>
          </a:xfrm>
          <a:prstGeom prst="rect">
            <a:avLst/>
          </a:prstGeom>
          <a:noFill/>
          <a:ln/>
        </p:spPr>
        <p:txBody>
          <a:bodyPr wrap="square" rtlCol="0" anchor="t"/>
          <a:lstStyle/>
          <a:p>
            <a:pPr indent="0" marL="0">
              <a:lnSpc>
                <a:spcPts val="2799"/>
              </a:lnSpc>
              <a:buNone/>
            </a:pPr>
            <a:r>
              <a:rPr lang="en-US" sz="1750" dirty="0">
                <a:solidFill>
                  <a:srgbClr val="15213F"/>
                </a:solidFill>
                <a:latin typeface="Roboto" pitchFamily="34" charset="0"/>
                <a:ea typeface="Roboto" pitchFamily="34" charset="-122"/>
                <a:cs typeface="Roboto" pitchFamily="34" charset="-120"/>
              </a:rPr>
              <a:t>Smith, J. (2021). Understanding Amperage: A Comprehensive Guide. Electric Engineering Journal, 25(3), 45-52.</a:t>
            </a:r>
            <a:endParaRPr lang="en-US" sz="1750" dirty="0"/>
          </a:p>
        </p:txBody>
      </p:sp>
      <p:sp>
        <p:nvSpPr>
          <p:cNvPr id="8" name="Text 6"/>
          <p:cNvSpPr/>
          <p:nvPr/>
        </p:nvSpPr>
        <p:spPr>
          <a:xfrm>
            <a:off x="2260163" y="4150995"/>
            <a:ext cx="4829056" cy="355402"/>
          </a:xfrm>
          <a:prstGeom prst="rect">
            <a:avLst/>
          </a:prstGeom>
          <a:noFill/>
          <a:ln/>
        </p:spPr>
        <p:txBody>
          <a:bodyPr wrap="none" rtlCol="0" anchor="t"/>
          <a:lstStyle/>
          <a:p>
            <a:pPr indent="0" marL="0">
              <a:lnSpc>
                <a:spcPts val="2799"/>
              </a:lnSpc>
              <a:buNone/>
            </a:pPr>
            <a:r>
              <a:rPr lang="en-US" sz="1750" dirty="0">
                <a:solidFill>
                  <a:srgbClr val="15213F"/>
                </a:solidFill>
                <a:latin typeface="Roboto" pitchFamily="34" charset="0"/>
                <a:ea typeface="Roboto" pitchFamily="34" charset="-122"/>
                <a:cs typeface="Roboto" pitchFamily="34" charset="-120"/>
              </a:rPr>
              <a:t>2.</a:t>
            </a:r>
            <a:endParaRPr lang="en-US" sz="1750" dirty="0"/>
          </a:p>
        </p:txBody>
      </p:sp>
      <p:sp>
        <p:nvSpPr>
          <p:cNvPr id="9" name="Text 7"/>
          <p:cNvSpPr/>
          <p:nvPr/>
        </p:nvSpPr>
        <p:spPr>
          <a:xfrm>
            <a:off x="7541181" y="4150995"/>
            <a:ext cx="4829056" cy="1066205"/>
          </a:xfrm>
          <a:prstGeom prst="rect">
            <a:avLst/>
          </a:prstGeom>
          <a:noFill/>
          <a:ln/>
        </p:spPr>
        <p:txBody>
          <a:bodyPr wrap="square" rtlCol="0" anchor="t"/>
          <a:lstStyle/>
          <a:p>
            <a:pPr indent="0" marL="0">
              <a:lnSpc>
                <a:spcPts val="2799"/>
              </a:lnSpc>
              <a:buNone/>
            </a:pPr>
            <a:r>
              <a:rPr lang="en-US" sz="1750" dirty="0">
                <a:solidFill>
                  <a:srgbClr val="15213F"/>
                </a:solidFill>
                <a:latin typeface="Roboto" pitchFamily="34" charset="0"/>
                <a:ea typeface="Roboto" pitchFamily="34" charset="-122"/>
                <a:cs typeface="Roboto" pitchFamily="34" charset="-120"/>
              </a:rPr>
              <a:t>Garcia, A. (2020). Energy Efficiency in IT Devices. International Conference on Energy Conservation, 10-15.</a:t>
            </a:r>
            <a:endParaRPr lang="en-US" sz="1750" dirty="0"/>
          </a:p>
        </p:txBody>
      </p:sp>
      <p:sp>
        <p:nvSpPr>
          <p:cNvPr id="10" name="Shape 8"/>
          <p:cNvSpPr/>
          <p:nvPr/>
        </p:nvSpPr>
        <p:spPr>
          <a:xfrm>
            <a:off x="2037993" y="5358051"/>
            <a:ext cx="10554414" cy="1347907"/>
          </a:xfrm>
          <a:prstGeom prst="rect">
            <a:avLst/>
          </a:prstGeom>
          <a:solidFill>
            <a:srgbClr val="DEE7F7"/>
          </a:solidFill>
          <a:ln/>
        </p:spPr>
      </p:sp>
      <p:sp>
        <p:nvSpPr>
          <p:cNvPr id="11" name="Text 9"/>
          <p:cNvSpPr/>
          <p:nvPr/>
        </p:nvSpPr>
        <p:spPr>
          <a:xfrm>
            <a:off x="2260163" y="5498902"/>
            <a:ext cx="4829056" cy="355402"/>
          </a:xfrm>
          <a:prstGeom prst="rect">
            <a:avLst/>
          </a:prstGeom>
          <a:noFill/>
          <a:ln/>
        </p:spPr>
        <p:txBody>
          <a:bodyPr wrap="none" rtlCol="0" anchor="t"/>
          <a:lstStyle/>
          <a:p>
            <a:pPr indent="0" marL="0">
              <a:lnSpc>
                <a:spcPts val="2799"/>
              </a:lnSpc>
              <a:buNone/>
            </a:pPr>
            <a:r>
              <a:rPr lang="en-US" sz="1750" dirty="0">
                <a:solidFill>
                  <a:srgbClr val="15213F"/>
                </a:solidFill>
                <a:latin typeface="Roboto" pitchFamily="34" charset="0"/>
                <a:ea typeface="Roboto" pitchFamily="34" charset="-122"/>
                <a:cs typeface="Roboto" pitchFamily="34" charset="-120"/>
              </a:rPr>
              <a:t>3.</a:t>
            </a:r>
            <a:endParaRPr lang="en-US" sz="1750" dirty="0"/>
          </a:p>
        </p:txBody>
      </p:sp>
      <p:sp>
        <p:nvSpPr>
          <p:cNvPr id="12" name="Text 10"/>
          <p:cNvSpPr/>
          <p:nvPr/>
        </p:nvSpPr>
        <p:spPr>
          <a:xfrm>
            <a:off x="7541181" y="5498902"/>
            <a:ext cx="4829056" cy="1066205"/>
          </a:xfrm>
          <a:prstGeom prst="rect">
            <a:avLst/>
          </a:prstGeom>
          <a:noFill/>
          <a:ln/>
        </p:spPr>
        <p:txBody>
          <a:bodyPr wrap="square" rtlCol="0" anchor="t"/>
          <a:lstStyle/>
          <a:p>
            <a:pPr indent="0" marL="0">
              <a:lnSpc>
                <a:spcPts val="2799"/>
              </a:lnSpc>
              <a:buNone/>
            </a:pPr>
            <a:r>
              <a:rPr lang="en-US" sz="1750" dirty="0">
                <a:solidFill>
                  <a:srgbClr val="15213F"/>
                </a:solidFill>
                <a:latin typeface="Roboto" pitchFamily="34" charset="0"/>
                <a:ea typeface="Roboto" pitchFamily="34" charset="-122"/>
                <a:cs typeface="Roboto" pitchFamily="34" charset="-120"/>
              </a:rPr>
              <a:t>Lee, C. (2019). Power Consumption of Computer Hardware: A Comparative Study. Journal of Electrical Engineering, 13(4), 78-83.</a:t>
            </a:r>
            <a:endParaRPr lang="en-US" sz="1750" dirty="0"/>
          </a:p>
        </p:txBody>
      </p:sp>
      <p:pic>
        <p:nvPicPr>
          <p:cNvPr id="1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2024-01-29T05:14:50Z</dcterms:created>
  <dcterms:modified xsi:type="dcterms:W3CDTF">2024-01-29T05:14:50Z</dcterms:modified>
</cp:coreProperties>
</file>