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aIiPimhnLgElOw/GJTA37TVac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1959478-5B2B-417D-B1AF-09F3C6FCBB8E}">
  <a:tblStyle styleId="{F1959478-5B2B-417D-B1AF-09F3C6FCBB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Considere la posibilidad de hablar acerca de: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tendencia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estacionalidad o variaciones cíclicas regulares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las variaciones cíclicas irregulares</a:t>
            </a:r>
            <a:endParaRPr/>
          </a:p>
        </p:txBody>
      </p:sp>
      <p:sp>
        <p:nvSpPr>
          <p:cNvPr id="138" name="Google Shape;13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Considere la posibilidad de hablar acerca de: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tendencia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estacionalidad o variaciones cíclicas regulares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las variaciones cíclicas irregulares</a:t>
            </a:r>
            <a:endParaRPr/>
          </a:p>
        </p:txBody>
      </p:sp>
      <p:sp>
        <p:nvSpPr>
          <p:cNvPr id="152" name="Google Shape;15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Considere la posibilidad de hablar acerca de: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tendencia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estacionalidad o variaciones cíclicas regulares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las variaciones cíclicas irregulares</a:t>
            </a:r>
            <a:endParaRPr/>
          </a:p>
        </p:txBody>
      </p:sp>
      <p:sp>
        <p:nvSpPr>
          <p:cNvPr id="170" name="Google Shape;17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Considere la posibilidad de hablar acerca de: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tendencia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estacionalidad o variaciones cíclicas regulares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las variaciones cíclicas irregulares</a:t>
            </a:r>
            <a:endParaRPr/>
          </a:p>
        </p:txBody>
      </p:sp>
      <p:sp>
        <p:nvSpPr>
          <p:cNvPr id="188" name="Google Shape;18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Considere la posibilidad de hablar acerca de: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tendencia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estacionalidad o variaciones cíclicas regulares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las variaciones cíclicas irregulares</a:t>
            </a:r>
            <a:endParaRPr/>
          </a:p>
        </p:txBody>
      </p:sp>
      <p:sp>
        <p:nvSpPr>
          <p:cNvPr id="206" name="Google Shape;20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Considere la posibilidad de hablar acerca de: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tendencia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estacionalidad o variaciones cíclicas regulares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las variaciones cíclicas irregulares</a:t>
            </a:r>
            <a:endParaRPr/>
          </a:p>
        </p:txBody>
      </p:sp>
      <p:sp>
        <p:nvSpPr>
          <p:cNvPr id="224" name="Google Shape;22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Considere la posibilidad de hablar acerca de: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tendencia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 estacionalidad o variaciones cíclicas regulares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Estimación de las variaciones cíclicas irregulares</a:t>
            </a:r>
            <a:endParaRPr/>
          </a:p>
        </p:txBody>
      </p:sp>
      <p:sp>
        <p:nvSpPr>
          <p:cNvPr id="245" name="Google Shape;24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40850" y="23813"/>
            <a:ext cx="26543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37700" y="42069"/>
            <a:ext cx="26543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37700" y="0"/>
            <a:ext cx="26543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6.png"/><Relationship Id="rId7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2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21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-329674" y="1290909"/>
            <a:ext cx="9702800" cy="5573512"/>
          </a:xfrm>
          <a:custGeom>
            <a:rect b="b" l="l" r="r" t="t"/>
            <a:pathLst>
              <a:path extrusionOk="0" h="1169" w="2038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70451" y="2010741"/>
            <a:ext cx="7373938" cy="4848892"/>
          </a:xfrm>
          <a:custGeom>
            <a:rect b="b" l="l" r="r" t="t"/>
            <a:pathLst>
              <a:path extrusionOk="0" h="1017" w="1549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251351" y="1780905"/>
            <a:ext cx="8035925" cy="5083516"/>
          </a:xfrm>
          <a:custGeom>
            <a:rect b="b" l="l" r="r" t="t"/>
            <a:pathLst>
              <a:path extrusionOk="0" h="1066" w="1688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-1061" y="542347"/>
            <a:ext cx="10334625" cy="6322075"/>
          </a:xfrm>
          <a:custGeom>
            <a:rect b="b" l="l" r="r" t="t"/>
            <a:pathLst>
              <a:path extrusionOk="0" h="1326" w="2171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3701" y="6178751"/>
            <a:ext cx="504825" cy="681527"/>
          </a:xfrm>
          <a:custGeom>
            <a:rect b="b" l="l" r="r" t="t"/>
            <a:pathLst>
              <a:path extrusionOk="0" h="143" w="106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-1061" y="-59376"/>
            <a:ext cx="11091863" cy="6923796"/>
          </a:xfrm>
          <a:custGeom>
            <a:rect b="b" l="l" r="r" t="t"/>
            <a:pathLst>
              <a:path extrusionOk="0" h="1452" w="2330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1061" y="-1916"/>
            <a:ext cx="1057275" cy="614491"/>
          </a:xfrm>
          <a:custGeom>
            <a:rect b="b" l="l" r="r" t="t"/>
            <a:pathLst>
              <a:path extrusionOk="0" h="129" w="222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3701" y="-6705"/>
            <a:ext cx="595313" cy="352734"/>
          </a:xfrm>
          <a:custGeom>
            <a:rect b="b" l="l" r="r" t="t"/>
            <a:pathLst>
              <a:path extrusionOk="0" h="74" w="125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-1061" y="-1916"/>
            <a:ext cx="357188" cy="213875"/>
          </a:xfrm>
          <a:custGeom>
            <a:rect b="b" l="l" r="r" t="t"/>
            <a:pathLst>
              <a:path extrusionOk="0" h="45" w="7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cap="flat" cmpd="sng" w="12700">
            <a:solidFill>
              <a:schemeClr val="dk1">
                <a:alpha val="20000"/>
              </a:schemeClr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5426601" y="-1916"/>
            <a:ext cx="5788025" cy="6847184"/>
          </a:xfrm>
          <a:custGeom>
            <a:rect b="b" l="l" r="r" t="t"/>
            <a:pathLst>
              <a:path extrusionOk="0" h="1436" w="121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9235014" y="2872"/>
            <a:ext cx="2951163" cy="2555325"/>
          </a:xfrm>
          <a:custGeom>
            <a:rect b="b" l="l" r="r" t="t"/>
            <a:pathLst>
              <a:path extrusionOk="0" h="536" w="620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8842248" y="1481328"/>
            <a:ext cx="2926080" cy="24688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Pronósticos con Series de Tiempo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8842248" y="4078224"/>
            <a:ext cx="2926080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Teoría, mejores prácticas y avances recientes.</a:t>
            </a:r>
            <a:endParaRPr/>
          </a:p>
        </p:txBody>
      </p:sp>
      <p:sp>
        <p:nvSpPr>
          <p:cNvPr id="104" name="Google Shape;104;p1"/>
          <p:cNvSpPr/>
          <p:nvPr/>
        </p:nvSpPr>
        <p:spPr>
          <a:xfrm>
            <a:off x="10020826" y="-1916"/>
            <a:ext cx="2165350" cy="1358265"/>
          </a:xfrm>
          <a:custGeom>
            <a:rect b="b" l="l" r="r" t="t"/>
            <a:pathLst>
              <a:path extrusionOk="0" h="285" w="45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11290826" y="-1916"/>
            <a:ext cx="895350" cy="534687"/>
          </a:xfrm>
          <a:custGeom>
            <a:rect b="b" l="l" r="r" t="t"/>
            <a:pathLst>
              <a:path extrusionOk="0" h="112" w="188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rot="-668471">
            <a:off x="752078" y="2218040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1">
              <a:alpha val="6901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descr="Série temporal, aleatória e sazonal" id="107" name="Google Shape;107;p1"/>
          <p:cNvPicPr preferRelativeResize="0"/>
          <p:nvPr/>
        </p:nvPicPr>
        <p:blipFill rotWithShape="1">
          <a:blip r:embed="rId3">
            <a:alphaModFix/>
          </a:blip>
          <a:srcRect b="2" l="5937" r="2" t="0"/>
          <a:stretch/>
        </p:blipFill>
        <p:spPr>
          <a:xfrm>
            <a:off x="921910" y="465243"/>
            <a:ext cx="7761924" cy="5343065"/>
          </a:xfrm>
          <a:custGeom>
            <a:rect b="b" l="l" r="r" t="t"/>
            <a:pathLst>
              <a:path extrusionOk="0" h="5343065" w="7761924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08" name="Google Shape;108;p1"/>
          <p:cNvGrpSpPr/>
          <p:nvPr/>
        </p:nvGrpSpPr>
        <p:grpSpPr>
          <a:xfrm>
            <a:off x="6120214" y="5841705"/>
            <a:ext cx="3761675" cy="1016295"/>
            <a:chOff x="4945854" y="2941855"/>
            <a:chExt cx="6556239" cy="2142857"/>
          </a:xfrm>
        </p:grpSpPr>
        <p:pic>
          <p:nvPicPr>
            <p:cNvPr id="109" name="Google Shape;10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45854" y="3298999"/>
              <a:ext cx="1933334" cy="14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12380" y="3084712"/>
              <a:ext cx="1857143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359236" y="2941855"/>
              <a:ext cx="2142857" cy="21428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 txBox="1"/>
          <p:nvPr>
            <p:ph type="title"/>
          </p:nvPr>
        </p:nvSpPr>
        <p:spPr>
          <a:xfrm>
            <a:off x="1166650" y="1332952"/>
            <a:ext cx="3926898" cy="3921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Comparativo de herramientas para el </a:t>
            </a:r>
            <a:r>
              <a:rPr lang="en-US"/>
              <a:t>Pronóstico</a:t>
            </a:r>
            <a:r>
              <a:rPr lang="en-US"/>
              <a:t> de Series de Tiempo</a:t>
            </a:r>
            <a:endParaRPr/>
          </a:p>
        </p:txBody>
      </p:sp>
      <p:grpSp>
        <p:nvGrpSpPr>
          <p:cNvPr id="274" name="Google Shape;274;p10"/>
          <p:cNvGrpSpPr/>
          <p:nvPr/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275" name="Google Shape;275;p10"/>
            <p:cNvSpPr/>
            <p:nvPr/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0"/>
            <p:cNvSpPr/>
            <p:nvPr/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0"/>
            <p:cNvSpPr/>
            <p:nvPr/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0"/>
            <p:cNvSpPr/>
            <p:nvPr/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0"/>
            <p:cNvSpPr/>
            <p:nvPr/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0"/>
            <p:cNvSpPr/>
            <p:nvPr/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0"/>
            <p:cNvSpPr/>
            <p:nvPr/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0"/>
            <p:cNvSpPr/>
            <p:nvPr/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0"/>
            <p:cNvSpPr/>
            <p:nvPr/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aphicFrame>
        <p:nvGraphicFramePr>
          <p:cNvPr id="295" name="Google Shape;295;p10"/>
          <p:cNvGraphicFramePr/>
          <p:nvPr/>
        </p:nvGraphicFramePr>
        <p:xfrm>
          <a:off x="5791200" y="13329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{F1959478-5B2B-417D-B1AF-09F3C6FCBB8E}</a:tableStyleId>
              </a:tblPr>
              <a:tblGrid>
                <a:gridCol w="1245700"/>
                <a:gridCol w="1245700"/>
                <a:gridCol w="1245700"/>
                <a:gridCol w="1245700"/>
                <a:gridCol w="1245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Herramient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Suaviz. Exponencial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ARIMA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ARIMA con Covariantes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Machine Learning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Tableau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Ok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N/A*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Alteryx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Ok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Ok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Ok**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DataRobo</a:t>
                      </a:r>
                      <a:r>
                        <a:rPr lang="en-US" sz="1600"/>
                        <a:t>t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Ok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</a:tr>
            </a:tbl>
          </a:graphicData>
        </a:graphic>
      </p:graphicFrame>
      <p:grpSp>
        <p:nvGrpSpPr>
          <p:cNvPr id="296" name="Google Shape;296;p10"/>
          <p:cNvGrpSpPr/>
          <p:nvPr/>
        </p:nvGrpSpPr>
        <p:grpSpPr>
          <a:xfrm>
            <a:off x="6120214" y="5841705"/>
            <a:ext cx="3761675" cy="1016295"/>
            <a:chOff x="4945854" y="2941855"/>
            <a:chExt cx="6556239" cy="2142857"/>
          </a:xfrm>
        </p:grpSpPr>
        <p:pic>
          <p:nvPicPr>
            <p:cNvPr id="297" name="Google Shape;29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5854" y="3298999"/>
              <a:ext cx="1933334" cy="14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2380" y="3084712"/>
              <a:ext cx="1857143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59236" y="2941855"/>
              <a:ext cx="2142857" cy="214285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0" name="Google Shape;300;p10"/>
          <p:cNvSpPr txBox="1"/>
          <p:nvPr/>
        </p:nvSpPr>
        <p:spPr>
          <a:xfrm>
            <a:off x="5791200" y="3233984"/>
            <a:ext cx="53273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  Tercerizando con R, Python y Alteryx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Configuración por parte del usuario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10267002" y="4399722"/>
            <a:ext cx="1703144" cy="112532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4472C4">
              <a:alpha val="89019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10"/>
          <p:cNvPicPr preferRelativeResize="0"/>
          <p:nvPr/>
        </p:nvPicPr>
        <p:blipFill rotWithShape="1">
          <a:blip r:embed="rId6">
            <a:alphaModFix/>
          </a:blip>
          <a:srcRect b="61417" l="3680" r="62132" t="12229"/>
          <a:stretch/>
        </p:blipFill>
        <p:spPr>
          <a:xfrm>
            <a:off x="5744881" y="4309441"/>
            <a:ext cx="4167841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0"/>
          <p:cNvSpPr txBox="1"/>
          <p:nvPr/>
        </p:nvSpPr>
        <p:spPr>
          <a:xfrm>
            <a:off x="5673859" y="3963904"/>
            <a:ext cx="337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Comparativo de Modelos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34652" y="56600"/>
            <a:ext cx="2654300" cy="85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"/>
          <p:cNvSpPr/>
          <p:nvPr/>
        </p:nvSpPr>
        <p:spPr>
          <a:xfrm>
            <a:off x="1" y="0"/>
            <a:ext cx="608211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rgbClr val="3865B4"/>
              </a:gs>
              <a:gs pos="25000">
                <a:srgbClr val="3865B4"/>
              </a:gs>
              <a:gs pos="94000">
                <a:srgbClr val="3A3838"/>
              </a:gs>
              <a:gs pos="100000">
                <a:srgbClr val="3A3838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1"/>
          <p:cNvSpPr txBox="1"/>
          <p:nvPr>
            <p:ph type="title"/>
          </p:nvPr>
        </p:nvSpPr>
        <p:spPr>
          <a:xfrm>
            <a:off x="640079" y="2053641"/>
            <a:ext cx="3669161" cy="2760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519545" y="621792"/>
            <a:ext cx="5181503" cy="5504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Contenido</a:t>
            </a: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3862053" y="1349675"/>
            <a:ext cx="7810401" cy="4048921"/>
            <a:chOff x="0" y="727883"/>
            <a:chExt cx="7810401" cy="4048921"/>
          </a:xfrm>
        </p:grpSpPr>
        <p:sp>
          <p:nvSpPr>
            <p:cNvPr id="119" name="Google Shape;119;p2"/>
            <p:cNvSpPr/>
            <p:nvPr/>
          </p:nvSpPr>
          <p:spPr>
            <a:xfrm>
              <a:off x="0" y="1067363"/>
              <a:ext cx="7810401" cy="579600"/>
            </a:xfrm>
            <a:prstGeom prst="rect">
              <a:avLst/>
            </a:prstGeom>
            <a:solidFill>
              <a:schemeClr val="lt2">
                <a:alpha val="89019"/>
              </a:scheme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90520" y="727883"/>
              <a:ext cx="6329908" cy="67896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423664" y="761027"/>
              <a:ext cx="6263620" cy="61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6650" spcFirstLastPara="1" rIns="206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1. Introducción Series de Tiempo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0" y="2110644"/>
              <a:ext cx="7810401" cy="579600"/>
            </a:xfrm>
            <a:prstGeom prst="rect">
              <a:avLst/>
            </a:prstGeom>
            <a:solidFill>
              <a:schemeClr val="lt2">
                <a:alpha val="89019"/>
              </a:scheme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90520" y="1771163"/>
              <a:ext cx="6329908" cy="67896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423664" y="1804307"/>
              <a:ext cx="6263620" cy="61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6650" spcFirstLastPara="1" rIns="206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2. Suavizamiento Exponencial en Tableau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0" y="3153923"/>
              <a:ext cx="7810401" cy="579600"/>
            </a:xfrm>
            <a:prstGeom prst="rect">
              <a:avLst/>
            </a:prstGeom>
            <a:solidFill>
              <a:schemeClr val="lt2">
                <a:alpha val="89019"/>
              </a:scheme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11627" y="2831214"/>
              <a:ext cx="6329908" cy="67896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444771" y="2864358"/>
              <a:ext cx="6263620" cy="61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6650" spcFirstLastPara="1" rIns="206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3. ARIMA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4197204"/>
              <a:ext cx="7810401" cy="579600"/>
            </a:xfrm>
            <a:prstGeom prst="rect">
              <a:avLst/>
            </a:prstGeom>
            <a:solidFill>
              <a:schemeClr val="lt2">
                <a:alpha val="89019"/>
              </a:schemeClr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96522" y="3857724"/>
              <a:ext cx="6329908" cy="678960"/>
            </a:xfrm>
            <a:prstGeom prst="roundRect">
              <a:avLst>
                <a:gd fmla="val 16667" name="adj"/>
              </a:avLst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529666" y="3890868"/>
              <a:ext cx="6263620" cy="612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6650" spcFirstLastPara="1" rIns="2066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Calibri"/>
                <a:buNone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4. Machine Learning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2"/>
          <p:cNvGrpSpPr/>
          <p:nvPr/>
        </p:nvGrpSpPr>
        <p:grpSpPr>
          <a:xfrm>
            <a:off x="6120214" y="5841705"/>
            <a:ext cx="3761675" cy="1016295"/>
            <a:chOff x="4945854" y="2941855"/>
            <a:chExt cx="6556239" cy="2142857"/>
          </a:xfrm>
        </p:grpSpPr>
        <p:pic>
          <p:nvPicPr>
            <p:cNvPr id="132" name="Google Shape;13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5854" y="3298999"/>
              <a:ext cx="1933334" cy="14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2380" y="3084712"/>
              <a:ext cx="1857143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59236" y="2941855"/>
              <a:ext cx="2142857" cy="21428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>
            <p:ph type="title"/>
          </p:nvPr>
        </p:nvSpPr>
        <p:spPr>
          <a:xfrm>
            <a:off x="734664" y="930530"/>
            <a:ext cx="3361677" cy="3275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</a:rPr>
              <a:t>Modelos de Series de Tiempo</a:t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411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F295B"/>
          </a:solidFill>
          <a:ln cap="flat" cmpd="sng" w="25400">
            <a:solidFill>
              <a:srgbClr val="4F2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3"/>
          <p:cNvPicPr preferRelativeResize="0"/>
          <p:nvPr/>
        </p:nvPicPr>
        <p:blipFill rotWithShape="1">
          <a:blip r:embed="rId3">
            <a:alphaModFix/>
          </a:blip>
          <a:srcRect b="-1" l="-2787" r="142" t="0"/>
          <a:stretch/>
        </p:blipFill>
        <p:spPr>
          <a:xfrm>
            <a:off x="4364480" y="930530"/>
            <a:ext cx="7694998" cy="48354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3"/>
          <p:cNvGrpSpPr/>
          <p:nvPr/>
        </p:nvGrpSpPr>
        <p:grpSpPr>
          <a:xfrm>
            <a:off x="6120214" y="5841705"/>
            <a:ext cx="3761675" cy="1016295"/>
            <a:chOff x="4945854" y="2941855"/>
            <a:chExt cx="6556239" cy="2142857"/>
          </a:xfrm>
        </p:grpSpPr>
        <p:pic>
          <p:nvPicPr>
            <p:cNvPr id="146" name="Google Shape;14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45854" y="3298999"/>
              <a:ext cx="1933334" cy="14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112380" y="3084712"/>
              <a:ext cx="1857143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359236" y="2941855"/>
              <a:ext cx="2142857" cy="21428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/>
          <p:nvPr/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>
            <p:ph type="title"/>
          </p:nvPr>
        </p:nvSpPr>
        <p:spPr>
          <a:xfrm>
            <a:off x="734664" y="930530"/>
            <a:ext cx="3361677" cy="3275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</a:rPr>
              <a:t>Modelos de Series de Tiempo</a:t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411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F295B"/>
          </a:solidFill>
          <a:ln cap="flat" cmpd="sng" w="25400">
            <a:solidFill>
              <a:srgbClr val="4F2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4"/>
          <p:cNvGrpSpPr/>
          <p:nvPr/>
        </p:nvGrpSpPr>
        <p:grpSpPr>
          <a:xfrm>
            <a:off x="6120214" y="5841705"/>
            <a:ext cx="3761675" cy="1016295"/>
            <a:chOff x="4945854" y="2941855"/>
            <a:chExt cx="6556239" cy="2142857"/>
          </a:xfrm>
        </p:grpSpPr>
        <p:pic>
          <p:nvPicPr>
            <p:cNvPr id="159" name="Google Shape;15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5854" y="3298999"/>
              <a:ext cx="1933334" cy="14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2380" y="3084712"/>
              <a:ext cx="1857143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59236" y="2941855"/>
              <a:ext cx="2142857" cy="21428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4"/>
          <p:cNvGrpSpPr/>
          <p:nvPr/>
        </p:nvGrpSpPr>
        <p:grpSpPr>
          <a:xfrm>
            <a:off x="4323523" y="113330"/>
            <a:ext cx="7599636" cy="5986938"/>
            <a:chOff x="4310271" y="113330"/>
            <a:chExt cx="7599636" cy="5986938"/>
          </a:xfrm>
        </p:grpSpPr>
        <p:sp>
          <p:nvSpPr>
            <p:cNvPr id="163" name="Google Shape;163;p4"/>
            <p:cNvSpPr txBox="1"/>
            <p:nvPr/>
          </p:nvSpPr>
          <p:spPr>
            <a:xfrm>
              <a:off x="4310271" y="113330"/>
              <a:ext cx="7599636" cy="132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Trend Component</a:t>
              </a:r>
              <a:endPara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4"/>
            <p:cNvPicPr preferRelativeResize="0"/>
            <p:nvPr/>
          </p:nvPicPr>
          <p:blipFill rotWithShape="1">
            <a:blip r:embed="rId6">
              <a:alphaModFix/>
            </a:blip>
            <a:srcRect b="56765" l="0" r="0" t="0"/>
            <a:stretch/>
          </p:blipFill>
          <p:spPr>
            <a:xfrm>
              <a:off x="4423701" y="973914"/>
              <a:ext cx="7486206" cy="20856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4"/>
            <p:cNvSpPr/>
            <p:nvPr/>
          </p:nvSpPr>
          <p:spPr>
            <a:xfrm>
              <a:off x="4599528" y="2151996"/>
              <a:ext cx="1669002" cy="941025"/>
            </a:xfrm>
            <a:prstGeom prst="rect">
              <a:avLst/>
            </a:prstGeom>
            <a:noFill/>
            <a:ln cap="flat" cmpd="sng" w="66675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02174" y="3400268"/>
              <a:ext cx="5181082" cy="270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/>
          <p:nvPr/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>
            <p:ph type="title"/>
          </p:nvPr>
        </p:nvSpPr>
        <p:spPr>
          <a:xfrm>
            <a:off x="734664" y="930530"/>
            <a:ext cx="3361677" cy="3275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</a:rPr>
              <a:t>Modelos de Series de Tiempo</a:t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411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F295B"/>
          </a:solidFill>
          <a:ln cap="flat" cmpd="sng" w="25400">
            <a:solidFill>
              <a:srgbClr val="4F2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6120214" y="5841705"/>
            <a:ext cx="3761675" cy="1016295"/>
            <a:chOff x="4945854" y="2941855"/>
            <a:chExt cx="6556239" cy="2142857"/>
          </a:xfrm>
        </p:grpSpPr>
        <p:pic>
          <p:nvPicPr>
            <p:cNvPr id="177" name="Google Shape;17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5854" y="3298999"/>
              <a:ext cx="1933334" cy="14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2380" y="3084712"/>
              <a:ext cx="1857143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59236" y="2941855"/>
              <a:ext cx="2142857" cy="21428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5"/>
          <p:cNvGrpSpPr/>
          <p:nvPr/>
        </p:nvGrpSpPr>
        <p:grpSpPr>
          <a:xfrm>
            <a:off x="4311471" y="108147"/>
            <a:ext cx="10515600" cy="5881513"/>
            <a:chOff x="4364479" y="81643"/>
            <a:chExt cx="10515600" cy="5881513"/>
          </a:xfrm>
        </p:grpSpPr>
        <p:sp>
          <p:nvSpPr>
            <p:cNvPr id="181" name="Google Shape;181;p5"/>
            <p:cNvSpPr txBox="1"/>
            <p:nvPr/>
          </p:nvSpPr>
          <p:spPr>
            <a:xfrm>
              <a:off x="4364479" y="81643"/>
              <a:ext cx="1051560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Seasonal Component</a:t>
              </a:r>
              <a:endPara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2" name="Google Shape;182;p5"/>
            <p:cNvPicPr preferRelativeResize="0"/>
            <p:nvPr/>
          </p:nvPicPr>
          <p:blipFill rotWithShape="1">
            <a:blip r:embed="rId6">
              <a:alphaModFix/>
            </a:blip>
            <a:srcRect b="56765" l="0" r="0" t="0"/>
            <a:stretch/>
          </p:blipFill>
          <p:spPr>
            <a:xfrm>
              <a:off x="4477909" y="942227"/>
              <a:ext cx="7486206" cy="20856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5"/>
            <p:cNvSpPr/>
            <p:nvPr/>
          </p:nvSpPr>
          <p:spPr>
            <a:xfrm>
              <a:off x="6518047" y="2120309"/>
              <a:ext cx="1669002" cy="941025"/>
            </a:xfrm>
            <a:prstGeom prst="rect">
              <a:avLst/>
            </a:prstGeom>
            <a:noFill/>
            <a:ln cap="flat" cmpd="sng" w="66675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4" name="Google Shape;184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909734" y="3263156"/>
              <a:ext cx="5730882" cy="270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/>
          <p:nvPr/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6"/>
          <p:cNvSpPr txBox="1"/>
          <p:nvPr>
            <p:ph type="title"/>
          </p:nvPr>
        </p:nvSpPr>
        <p:spPr>
          <a:xfrm>
            <a:off x="734664" y="930530"/>
            <a:ext cx="3361677" cy="3275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</a:rPr>
              <a:t>Modelos de Series de Tiempo</a:t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411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F295B"/>
          </a:solidFill>
          <a:ln cap="flat" cmpd="sng" w="25400">
            <a:solidFill>
              <a:srgbClr val="4F2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6"/>
          <p:cNvGrpSpPr/>
          <p:nvPr/>
        </p:nvGrpSpPr>
        <p:grpSpPr>
          <a:xfrm>
            <a:off x="6120214" y="5841705"/>
            <a:ext cx="3761675" cy="1016295"/>
            <a:chOff x="4945854" y="2941855"/>
            <a:chExt cx="6556239" cy="2142857"/>
          </a:xfrm>
        </p:grpSpPr>
        <p:pic>
          <p:nvPicPr>
            <p:cNvPr id="195" name="Google Shape;195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5854" y="3298999"/>
              <a:ext cx="1933334" cy="14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2380" y="3084712"/>
              <a:ext cx="1857143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59236" y="2941855"/>
              <a:ext cx="2142857" cy="21428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6"/>
          <p:cNvGrpSpPr/>
          <p:nvPr/>
        </p:nvGrpSpPr>
        <p:grpSpPr>
          <a:xfrm>
            <a:off x="4323523" y="113330"/>
            <a:ext cx="7599636" cy="2979691"/>
            <a:chOff x="4310271" y="113330"/>
            <a:chExt cx="7599636" cy="2979691"/>
          </a:xfrm>
        </p:grpSpPr>
        <p:sp>
          <p:nvSpPr>
            <p:cNvPr id="199" name="Google Shape;199;p6"/>
            <p:cNvSpPr txBox="1"/>
            <p:nvPr/>
          </p:nvSpPr>
          <p:spPr>
            <a:xfrm>
              <a:off x="4310271" y="113330"/>
              <a:ext cx="7599636" cy="132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Trend Component</a:t>
              </a:r>
              <a:endPara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6"/>
            <p:cNvPicPr preferRelativeResize="0"/>
            <p:nvPr/>
          </p:nvPicPr>
          <p:blipFill rotWithShape="1">
            <a:blip r:embed="rId6">
              <a:alphaModFix/>
            </a:blip>
            <a:srcRect b="56765" l="0" r="0" t="0"/>
            <a:stretch/>
          </p:blipFill>
          <p:spPr>
            <a:xfrm>
              <a:off x="4423701" y="973914"/>
              <a:ext cx="7486206" cy="20856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6"/>
            <p:cNvSpPr/>
            <p:nvPr/>
          </p:nvSpPr>
          <p:spPr>
            <a:xfrm>
              <a:off x="8334401" y="2151996"/>
              <a:ext cx="1669002" cy="941025"/>
            </a:xfrm>
            <a:prstGeom prst="rect">
              <a:avLst/>
            </a:prstGeom>
            <a:noFill/>
            <a:ln cap="flat" cmpd="sng" w="66675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Gráfico, Histograma&#10;&#10;Descripción generada automáticamente" id="202" name="Google Shape;20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379076" y="3135520"/>
            <a:ext cx="5716073" cy="287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/>
          <p:nvPr/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 txBox="1"/>
          <p:nvPr>
            <p:ph type="title"/>
          </p:nvPr>
        </p:nvSpPr>
        <p:spPr>
          <a:xfrm>
            <a:off x="734664" y="930530"/>
            <a:ext cx="3361677" cy="3275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</a:rPr>
              <a:t>Modelos de Series de Tiempo</a:t>
            </a: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411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F295B"/>
          </a:solidFill>
          <a:ln cap="flat" cmpd="sng" w="25400">
            <a:solidFill>
              <a:srgbClr val="4F2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7"/>
          <p:cNvGrpSpPr/>
          <p:nvPr/>
        </p:nvGrpSpPr>
        <p:grpSpPr>
          <a:xfrm>
            <a:off x="6120214" y="5841705"/>
            <a:ext cx="3761675" cy="1016295"/>
            <a:chOff x="4945854" y="2941855"/>
            <a:chExt cx="6556239" cy="2142857"/>
          </a:xfrm>
        </p:grpSpPr>
        <p:pic>
          <p:nvPicPr>
            <p:cNvPr id="213" name="Google Shape;213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5854" y="3298999"/>
              <a:ext cx="1933334" cy="14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2380" y="3084712"/>
              <a:ext cx="1857143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59236" y="2941855"/>
              <a:ext cx="2142857" cy="21428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7"/>
          <p:cNvGrpSpPr/>
          <p:nvPr/>
        </p:nvGrpSpPr>
        <p:grpSpPr>
          <a:xfrm>
            <a:off x="4364479" y="129575"/>
            <a:ext cx="10515600" cy="5881513"/>
            <a:chOff x="838200" y="365125"/>
            <a:chExt cx="10515600" cy="5881513"/>
          </a:xfrm>
        </p:grpSpPr>
        <p:sp>
          <p:nvSpPr>
            <p:cNvPr id="217" name="Google Shape;217;p7"/>
            <p:cNvSpPr txBox="1"/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Random Component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p7"/>
            <p:cNvPicPr preferRelativeResize="0"/>
            <p:nvPr/>
          </p:nvPicPr>
          <p:blipFill rotWithShape="1">
            <a:blip r:embed="rId6">
              <a:alphaModFix/>
            </a:blip>
            <a:srcRect b="56765" l="0" r="0" t="0"/>
            <a:stretch/>
          </p:blipFill>
          <p:spPr>
            <a:xfrm>
              <a:off x="951630" y="1225709"/>
              <a:ext cx="7486206" cy="20856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" name="Google Shape;219;p7"/>
            <p:cNvSpPr/>
            <p:nvPr/>
          </p:nvSpPr>
          <p:spPr>
            <a:xfrm>
              <a:off x="6735381" y="2403791"/>
              <a:ext cx="1669002" cy="941025"/>
            </a:xfrm>
            <a:prstGeom prst="rect">
              <a:avLst/>
            </a:prstGeom>
            <a:noFill/>
            <a:ln cap="flat" cmpd="sng" w="66675">
              <a:solidFill>
                <a:srgbClr val="BF9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0" name="Google Shape;220;p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393198" y="3546638"/>
              <a:ext cx="6620400" cy="270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/>
          <p:nvPr/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 txBox="1"/>
          <p:nvPr>
            <p:ph type="title"/>
          </p:nvPr>
        </p:nvSpPr>
        <p:spPr>
          <a:xfrm>
            <a:off x="734664" y="930530"/>
            <a:ext cx="3361677" cy="3275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</a:rPr>
              <a:t>Modelos de Series de Tiempo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411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F295B"/>
          </a:solidFill>
          <a:ln cap="flat" cmpd="sng" w="25400">
            <a:solidFill>
              <a:srgbClr val="4F2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8"/>
          <p:cNvGrpSpPr/>
          <p:nvPr/>
        </p:nvGrpSpPr>
        <p:grpSpPr>
          <a:xfrm>
            <a:off x="6120214" y="5841705"/>
            <a:ext cx="3761675" cy="1016295"/>
            <a:chOff x="4945854" y="2941855"/>
            <a:chExt cx="6556239" cy="2142857"/>
          </a:xfrm>
        </p:grpSpPr>
        <p:pic>
          <p:nvPicPr>
            <p:cNvPr id="231" name="Google Shape;23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5854" y="3298999"/>
              <a:ext cx="1933334" cy="14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2380" y="3084712"/>
              <a:ext cx="1857143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59236" y="2941855"/>
              <a:ext cx="2142857" cy="21428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8"/>
          <p:cNvGrpSpPr/>
          <p:nvPr/>
        </p:nvGrpSpPr>
        <p:grpSpPr>
          <a:xfrm>
            <a:off x="4364479" y="113477"/>
            <a:ext cx="10515600" cy="2946238"/>
            <a:chOff x="838200" y="365125"/>
            <a:chExt cx="10515600" cy="2946238"/>
          </a:xfrm>
        </p:grpSpPr>
        <p:sp>
          <p:nvSpPr>
            <p:cNvPr id="235" name="Google Shape;235;p8"/>
            <p:cNvSpPr txBox="1"/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Suavizamiento Exponencial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" name="Google Shape;236;p8"/>
            <p:cNvPicPr preferRelativeResize="0"/>
            <p:nvPr/>
          </p:nvPicPr>
          <p:blipFill rotWithShape="1">
            <a:blip r:embed="rId6">
              <a:alphaModFix/>
            </a:blip>
            <a:srcRect b="56765" l="0" r="0" t="0"/>
            <a:stretch/>
          </p:blipFill>
          <p:spPr>
            <a:xfrm>
              <a:off x="951630" y="1225709"/>
              <a:ext cx="7486206" cy="20856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7" name="Google Shape;237;p8"/>
          <p:cNvSpPr/>
          <p:nvPr/>
        </p:nvSpPr>
        <p:spPr>
          <a:xfrm>
            <a:off x="6525483" y="2146813"/>
            <a:ext cx="1668900" cy="941100"/>
          </a:xfrm>
          <a:prstGeom prst="rect">
            <a:avLst/>
          </a:prstGeom>
          <a:noFill/>
          <a:ln cap="flat" cmpd="sng" w="666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4652536" y="2151996"/>
            <a:ext cx="1669002" cy="941025"/>
          </a:xfrm>
          <a:prstGeom prst="rect">
            <a:avLst/>
          </a:prstGeom>
          <a:noFill/>
          <a:ln cap="flat" cmpd="sng" w="666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73800" y="2938904"/>
            <a:ext cx="3831975" cy="305234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/>
          <p:nvPr/>
        </p:nvSpPr>
        <p:spPr>
          <a:xfrm>
            <a:off x="4655410" y="3477170"/>
            <a:ext cx="3698770" cy="209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-US" sz="12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Toman en cuenta dos características de la serie de tiempo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-US" sz="12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tendencia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-US" sz="12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temporalidad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-US" sz="12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Ambas características pueden ser clasificados de acuerdo a su comportamiento como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-US" sz="12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Aditivo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-US" sz="12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514350" marR="0" rtl="0" algn="l">
              <a:lnSpc>
                <a:spcPct val="8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-US" sz="12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Ninguno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65876" y="5651694"/>
            <a:ext cx="3762938" cy="339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/>
          <p:nvPr/>
        </p:nvSpPr>
        <p:spPr>
          <a:xfrm>
            <a:off x="462059" y="450222"/>
            <a:ext cx="3902420" cy="423563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 txBox="1"/>
          <p:nvPr>
            <p:ph type="title"/>
          </p:nvPr>
        </p:nvSpPr>
        <p:spPr>
          <a:xfrm>
            <a:off x="734664" y="930530"/>
            <a:ext cx="3361677" cy="32750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lang="en-US" sz="5000">
                <a:solidFill>
                  <a:srgbClr val="FFFFFF"/>
                </a:solidFill>
              </a:rPr>
              <a:t>Modelos de Series de Tiempo</a:t>
            </a:r>
            <a:endParaRPr/>
          </a:p>
        </p:txBody>
      </p:sp>
      <p:sp>
        <p:nvSpPr>
          <p:cNvPr id="249" name="Google Shape;249;p9"/>
          <p:cNvSpPr/>
          <p:nvPr/>
        </p:nvSpPr>
        <p:spPr>
          <a:xfrm>
            <a:off x="462058" y="4843002"/>
            <a:ext cx="2391411" cy="1564776"/>
          </a:xfrm>
          <a:prstGeom prst="rect">
            <a:avLst/>
          </a:prstGeom>
          <a:solidFill>
            <a:schemeClr val="accent5">
              <a:alpha val="9411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3013417" y="4843002"/>
            <a:ext cx="1351062" cy="1568472"/>
          </a:xfrm>
          <a:prstGeom prst="rect">
            <a:avLst/>
          </a:prstGeom>
          <a:solidFill>
            <a:srgbClr val="4F295B"/>
          </a:solidFill>
          <a:ln cap="flat" cmpd="sng" w="25400">
            <a:solidFill>
              <a:srgbClr val="4F29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1B1B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1" name="Google Shape;251;p9"/>
          <p:cNvGrpSpPr/>
          <p:nvPr/>
        </p:nvGrpSpPr>
        <p:grpSpPr>
          <a:xfrm>
            <a:off x="6120214" y="5841705"/>
            <a:ext cx="3761675" cy="1016295"/>
            <a:chOff x="4945854" y="2941855"/>
            <a:chExt cx="6556239" cy="2142857"/>
          </a:xfrm>
        </p:grpSpPr>
        <p:pic>
          <p:nvPicPr>
            <p:cNvPr id="252" name="Google Shape;25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45854" y="3298999"/>
              <a:ext cx="1933334" cy="1428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12380" y="3084712"/>
              <a:ext cx="1857143" cy="1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359236" y="2941855"/>
              <a:ext cx="2142857" cy="21428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9"/>
          <p:cNvGrpSpPr/>
          <p:nvPr/>
        </p:nvGrpSpPr>
        <p:grpSpPr>
          <a:xfrm>
            <a:off x="4364479" y="113477"/>
            <a:ext cx="10515600" cy="6058327"/>
            <a:chOff x="838200" y="365125"/>
            <a:chExt cx="10515600" cy="6058327"/>
          </a:xfrm>
        </p:grpSpPr>
        <p:sp>
          <p:nvSpPr>
            <p:cNvPr id="256" name="Google Shape;256;p9"/>
            <p:cNvSpPr txBox="1"/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Calibri"/>
                <a:buNone/>
              </a:pPr>
              <a:r>
                <a:rPr b="0" i="0" lang="en-US" sz="4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ARIMA Models</a:t>
              </a:r>
              <a:endPara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7" name="Google Shape;257;p9"/>
            <p:cNvPicPr preferRelativeResize="0"/>
            <p:nvPr/>
          </p:nvPicPr>
          <p:blipFill rotWithShape="1">
            <a:blip r:embed="rId6">
              <a:alphaModFix/>
            </a:blip>
            <a:srcRect b="56765" l="0" r="0" t="0"/>
            <a:stretch/>
          </p:blipFill>
          <p:spPr>
            <a:xfrm>
              <a:off x="951630" y="1225709"/>
              <a:ext cx="7486206" cy="2085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38200" y="3429000"/>
              <a:ext cx="4867386" cy="29944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487637" y="3787671"/>
              <a:ext cx="3138021" cy="1929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9"/>
          <p:cNvSpPr/>
          <p:nvPr/>
        </p:nvSpPr>
        <p:spPr>
          <a:xfrm>
            <a:off x="10261660" y="2168241"/>
            <a:ext cx="1669002" cy="941025"/>
          </a:xfrm>
          <a:prstGeom prst="rect">
            <a:avLst/>
          </a:prstGeom>
          <a:noFill/>
          <a:ln cap="flat" cmpd="sng" w="666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6504795" y="2146813"/>
            <a:ext cx="1669002" cy="941025"/>
          </a:xfrm>
          <a:prstGeom prst="rect">
            <a:avLst/>
          </a:prstGeom>
          <a:noFill/>
          <a:ln cap="flat" cmpd="sng" w="666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4652536" y="2151996"/>
            <a:ext cx="1669002" cy="941025"/>
          </a:xfrm>
          <a:prstGeom prst="rect">
            <a:avLst/>
          </a:prstGeom>
          <a:noFill/>
          <a:ln cap="flat" cmpd="sng" w="666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/>
          <p:nvPr/>
        </p:nvSpPr>
        <p:spPr>
          <a:xfrm>
            <a:off x="8383227" y="2146813"/>
            <a:ext cx="1669002" cy="941025"/>
          </a:xfrm>
          <a:prstGeom prst="rect">
            <a:avLst/>
          </a:prstGeom>
          <a:noFill/>
          <a:ln cap="flat" cmpd="sng" w="6667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31864" y="5486428"/>
            <a:ext cx="2864569" cy="369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2020-08-31T20:07:54Z</dcterms:created>
  <dc:creator>Leonel martinez</dc:creator>
</cp:coreProperties>
</file>