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50e335bf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50e335bf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50e335bf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50e335bf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50e335bf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50e335bf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50e335bf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50e335bf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50e335bf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50e335bf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50e335bf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50e335bf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50e335bf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50e335bf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TFU - Grupo 3</a:t>
            </a:r>
            <a:endParaRPr/>
          </a:p>
        </p:txBody>
      </p:sp>
      <p:sp>
        <p:nvSpPr>
          <p:cNvPr id="55" name="Google Shape;55;p13"/>
          <p:cNvSpPr txBox="1"/>
          <p:nvPr>
            <p:ph idx="1" type="subTitle"/>
          </p:nvPr>
        </p:nvSpPr>
        <p:spPr>
          <a:xfrm>
            <a:off x="1508700" y="3372725"/>
            <a:ext cx="6126600" cy="118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Análisis</a:t>
            </a:r>
            <a:r>
              <a:rPr lang="es"/>
              <a:t> del proceso de requerimientos de Akesse </a:t>
            </a:r>
            <a:endParaRPr/>
          </a:p>
        </p:txBody>
      </p:sp>
      <p:pic>
        <p:nvPicPr>
          <p:cNvPr id="56" name="Google Shape;56;p13"/>
          <p:cNvPicPr preferRelativeResize="0"/>
          <p:nvPr/>
        </p:nvPicPr>
        <p:blipFill>
          <a:blip r:embed="rId3">
            <a:alphaModFix/>
          </a:blip>
          <a:stretch>
            <a:fillRect/>
          </a:stretch>
        </p:blipFill>
        <p:spPr>
          <a:xfrm>
            <a:off x="7128825" y="1750313"/>
            <a:ext cx="1642875" cy="164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a:p>
            <a:pPr indent="0" lvl="0" marL="0" rtl="0" algn="l">
              <a:spcBef>
                <a:spcPts val="1200"/>
              </a:spcBef>
              <a:spcAft>
                <a:spcPts val="0"/>
              </a:spcAft>
              <a:buNone/>
            </a:pPr>
            <a:r>
              <a:rPr lang="es"/>
              <a:t>Descripción</a:t>
            </a:r>
            <a:r>
              <a:rPr lang="es"/>
              <a:t> del proceso</a:t>
            </a:r>
            <a:endParaRPr/>
          </a:p>
          <a:p>
            <a:pPr indent="0" lvl="0" marL="0" rtl="0" algn="l">
              <a:spcBef>
                <a:spcPts val="1200"/>
              </a:spcBef>
              <a:spcAft>
                <a:spcPts val="0"/>
              </a:spcAft>
              <a:buNone/>
            </a:pPr>
            <a:r>
              <a:rPr lang="es"/>
              <a:t>Análisis</a:t>
            </a:r>
            <a:endParaRPr/>
          </a:p>
          <a:p>
            <a:pPr indent="0" lvl="0" marL="0" rtl="0" algn="l">
              <a:spcBef>
                <a:spcPts val="1200"/>
              </a:spcBef>
              <a:spcAft>
                <a:spcPts val="1200"/>
              </a:spcAft>
              <a:buNone/>
            </a:pPr>
            <a:r>
              <a:rPr lang="es"/>
              <a:t>Conclusión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Juan Ignacio Bruzzone es Líder de la jefatura de tecnologías de la información en Akesse desde hace 7 años.</a:t>
            </a:r>
            <a:endParaRPr/>
          </a:p>
          <a:p>
            <a:pPr indent="0" lvl="0" marL="0" rtl="0" algn="l">
              <a:spcBef>
                <a:spcPts val="1200"/>
              </a:spcBef>
              <a:spcAft>
                <a:spcPts val="1200"/>
              </a:spcAft>
              <a:buNone/>
            </a:pPr>
            <a:r>
              <a:rPr lang="es"/>
              <a:t>Conoce muy bien los procesos y ha participado y liderado varios de estos.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Descripción del proceso</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954600"/>
          </a:xfrm>
          <a:prstGeom prst="rect">
            <a:avLst/>
          </a:prstGeom>
        </p:spPr>
        <p:txBody>
          <a:bodyPr anchorCtr="0" anchor="t" bIns="91425" lIns="91425" spcFirstLastPara="1" rIns="91425" wrap="square" tIns="91425">
            <a:normAutofit fontScale="92500"/>
          </a:bodyPr>
          <a:lstStyle/>
          <a:p>
            <a:pPr indent="-299085" lvl="0" marL="457200" rtl="0" algn="just">
              <a:lnSpc>
                <a:spcPct val="150000"/>
              </a:lnSpc>
              <a:spcBef>
                <a:spcPts val="0"/>
              </a:spcBef>
              <a:spcAft>
                <a:spcPts val="0"/>
              </a:spcAft>
              <a:buClr>
                <a:schemeClr val="dk1"/>
              </a:buClr>
              <a:buSzPct val="100000"/>
              <a:buChar char="●"/>
            </a:pPr>
            <a:r>
              <a:rPr lang="es" sz="1200">
                <a:solidFill>
                  <a:schemeClr val="dk1"/>
                </a:solidFill>
              </a:rPr>
              <a:t>Se define una mesa de trabajo con integrantes de departamentos que estén directamente asociados al problema a resolver.</a:t>
            </a:r>
            <a:endParaRPr sz="1200">
              <a:solidFill>
                <a:schemeClr val="dk1"/>
              </a:solidFill>
            </a:endParaRPr>
          </a:p>
          <a:p>
            <a:pPr indent="-299085" lvl="0" marL="457200" rtl="0" algn="just">
              <a:lnSpc>
                <a:spcPct val="150000"/>
              </a:lnSpc>
              <a:spcBef>
                <a:spcPts val="0"/>
              </a:spcBef>
              <a:spcAft>
                <a:spcPts val="0"/>
              </a:spcAft>
              <a:buClr>
                <a:schemeClr val="dk1"/>
              </a:buClr>
              <a:buSzPct val="100000"/>
              <a:buChar char="●"/>
            </a:pPr>
            <a:r>
              <a:rPr lang="es" sz="1200">
                <a:solidFill>
                  <a:schemeClr val="dk1"/>
                </a:solidFill>
              </a:rPr>
              <a:t>Previo a la primera reunión, se redacta y envía un documento, con el tema a tratar a grandes rasgos, a esto se le llama, “la idea”.</a:t>
            </a:r>
            <a:endParaRPr sz="1200">
              <a:solidFill>
                <a:schemeClr val="dk1"/>
              </a:solidFill>
            </a:endParaRPr>
          </a:p>
          <a:p>
            <a:pPr indent="-299085" lvl="0" marL="457200" rtl="0" algn="just">
              <a:lnSpc>
                <a:spcPct val="150000"/>
              </a:lnSpc>
              <a:spcBef>
                <a:spcPts val="0"/>
              </a:spcBef>
              <a:spcAft>
                <a:spcPts val="0"/>
              </a:spcAft>
              <a:buClr>
                <a:schemeClr val="dk1"/>
              </a:buClr>
              <a:buSzPct val="100000"/>
              <a:buChar char="●"/>
            </a:pPr>
            <a:r>
              <a:rPr lang="es" sz="1200">
                <a:solidFill>
                  <a:schemeClr val="dk1"/>
                </a:solidFill>
              </a:rPr>
              <a:t>Primera reunión o KickOff, </a:t>
            </a:r>
            <a:r>
              <a:rPr lang="es" sz="1200">
                <a:solidFill>
                  <a:schemeClr val="dk1"/>
                </a:solidFill>
              </a:rPr>
              <a:t>aún</a:t>
            </a:r>
            <a:r>
              <a:rPr lang="es" sz="1200">
                <a:solidFill>
                  <a:schemeClr val="dk1"/>
                </a:solidFill>
              </a:rPr>
              <a:t> no hay aprobación directiva, y no </a:t>
            </a:r>
            <a:r>
              <a:rPr lang="es" sz="1200">
                <a:solidFill>
                  <a:schemeClr val="dk1"/>
                </a:solidFill>
              </a:rPr>
              <a:t>está</a:t>
            </a:r>
            <a:r>
              <a:rPr lang="es" sz="1200">
                <a:solidFill>
                  <a:schemeClr val="dk1"/>
                </a:solidFill>
              </a:rPr>
              <a:t> nada definido. </a:t>
            </a:r>
            <a:br>
              <a:rPr lang="es" sz="1200">
                <a:solidFill>
                  <a:schemeClr val="dk1"/>
                </a:solidFill>
              </a:rPr>
            </a:br>
            <a:r>
              <a:rPr lang="es" sz="1200">
                <a:solidFill>
                  <a:schemeClr val="dk1"/>
                </a:solidFill>
              </a:rPr>
              <a:t>Cada integrante de la mesa se lleva tareas en base a la idea generada para seguir adelante.</a:t>
            </a:r>
            <a:endParaRPr sz="1200">
              <a:solidFill>
                <a:schemeClr val="dk1"/>
              </a:solidFill>
            </a:endParaRPr>
          </a:p>
          <a:p>
            <a:pPr indent="-299085" lvl="1" marL="914400" rtl="0" algn="just">
              <a:lnSpc>
                <a:spcPct val="150000"/>
              </a:lnSpc>
              <a:spcBef>
                <a:spcPts val="0"/>
              </a:spcBef>
              <a:spcAft>
                <a:spcPts val="0"/>
              </a:spcAft>
              <a:buClr>
                <a:schemeClr val="dk1"/>
              </a:buClr>
              <a:buSzPct val="100000"/>
              <a:buAutoNum type="alphaLcParenR"/>
            </a:pPr>
            <a:r>
              <a:rPr lang="es" sz="1200">
                <a:solidFill>
                  <a:schemeClr val="dk1"/>
                </a:solidFill>
              </a:rPr>
              <a:t>En el caso de la parte interesada, nexo con dirección: </a:t>
            </a:r>
            <a:r>
              <a:rPr lang="es" sz="1200">
                <a:solidFill>
                  <a:schemeClr val="dk1"/>
                </a:solidFill>
              </a:rPr>
              <a:t>Debe definir el scope.</a:t>
            </a:r>
            <a:endParaRPr sz="1200">
              <a:solidFill>
                <a:schemeClr val="dk1"/>
              </a:solidFill>
            </a:endParaRPr>
          </a:p>
          <a:p>
            <a:pPr indent="-299085" lvl="1" marL="914400" rtl="0" algn="just">
              <a:lnSpc>
                <a:spcPct val="150000"/>
              </a:lnSpc>
              <a:spcBef>
                <a:spcPts val="0"/>
              </a:spcBef>
              <a:spcAft>
                <a:spcPts val="0"/>
              </a:spcAft>
              <a:buClr>
                <a:schemeClr val="dk1"/>
              </a:buClr>
              <a:buSzPct val="100000"/>
              <a:buAutoNum type="alphaLcParenR"/>
            </a:pPr>
            <a:r>
              <a:rPr lang="es" sz="1200">
                <a:solidFill>
                  <a:schemeClr val="dk1"/>
                </a:solidFill>
              </a:rPr>
              <a:t>J</a:t>
            </a:r>
            <a:r>
              <a:rPr lang="es" sz="1200">
                <a:solidFill>
                  <a:schemeClr val="dk1"/>
                </a:solidFill>
              </a:rPr>
              <a:t>efe de departamento de la p</a:t>
            </a:r>
            <a:r>
              <a:rPr lang="es" sz="1200">
                <a:solidFill>
                  <a:schemeClr val="dk1"/>
                </a:solidFill>
              </a:rPr>
              <a:t>arte interesada: Se lleva una idea a grandes rasgos de lo que se quiere y luego trae más información sobre si es correcto y no viola ningún proceso ya definido, se lleva investigar si realmente mejoraría el proceso del área que se quiere atacar, y de ser asi, como se va a medir una vez implementado.</a:t>
            </a:r>
            <a:endParaRPr sz="1200">
              <a:solidFill>
                <a:schemeClr val="dk1"/>
              </a:solidFill>
            </a:endParaRPr>
          </a:p>
          <a:p>
            <a:pPr indent="-299085" lvl="1" marL="914400" rtl="0" algn="just">
              <a:lnSpc>
                <a:spcPct val="150000"/>
              </a:lnSpc>
              <a:spcBef>
                <a:spcPts val="0"/>
              </a:spcBef>
              <a:spcAft>
                <a:spcPts val="0"/>
              </a:spcAft>
              <a:buClr>
                <a:schemeClr val="dk1"/>
              </a:buClr>
              <a:buSzPct val="100000"/>
              <a:buAutoNum type="alphaLcParenR"/>
            </a:pPr>
            <a:r>
              <a:rPr lang="es" sz="1200">
                <a:solidFill>
                  <a:schemeClr val="dk1"/>
                </a:solidFill>
              </a:rPr>
              <a:t>IT: genera una POC (Proof of concept), documentación de cómo se va a realizar y un RFC a alto nivel para luego refinar el tema. Empieza a pensar el cómo pero no lo adelanta a las demás partes así de esta manera puede mantenerse en la delantera (ganancia de tiempo).</a:t>
            </a:r>
            <a:endParaRPr sz="1200">
              <a:solidFill>
                <a:schemeClr val="dk1"/>
              </a:solidFill>
            </a:endParaRPr>
          </a:p>
          <a:p>
            <a:pPr indent="-299085" lvl="1" marL="914400" rtl="0" algn="just">
              <a:lnSpc>
                <a:spcPct val="150000"/>
              </a:lnSpc>
              <a:spcBef>
                <a:spcPts val="0"/>
              </a:spcBef>
              <a:spcAft>
                <a:spcPts val="0"/>
              </a:spcAft>
              <a:buClr>
                <a:schemeClr val="dk1"/>
              </a:buClr>
              <a:buSzPct val="100000"/>
              <a:buAutoNum type="alphaLcParenR"/>
            </a:pPr>
            <a:r>
              <a:rPr lang="es" sz="1200">
                <a:solidFill>
                  <a:schemeClr val="dk1"/>
                </a:solidFill>
              </a:rPr>
              <a:t>Si hay más partes interesadas se siguen agregando acá y cada una se lleva sus tareas.</a:t>
            </a:r>
            <a:endParaRPr sz="1200">
              <a:solidFill>
                <a:schemeClr val="dk1"/>
              </a:solidFill>
            </a:endParaRPr>
          </a:p>
          <a:p>
            <a:pPr indent="0" lvl="0" marL="0" rtl="0" algn="just">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98300"/>
            <a:ext cx="8520600" cy="5096400"/>
          </a:xfrm>
          <a:prstGeom prst="rect">
            <a:avLst/>
          </a:prstGeom>
        </p:spPr>
        <p:txBody>
          <a:bodyPr anchorCtr="0" anchor="t" bIns="91425" lIns="91425" spcFirstLastPara="1" rIns="91425" wrap="square" tIns="91425">
            <a:normAutofit/>
          </a:bodyPr>
          <a:lstStyle/>
          <a:p>
            <a:pPr indent="-298450" lvl="0" marL="457200" rtl="0" algn="just">
              <a:lnSpc>
                <a:spcPct val="130000"/>
              </a:lnSpc>
              <a:spcBef>
                <a:spcPts val="0"/>
              </a:spcBef>
              <a:spcAft>
                <a:spcPts val="0"/>
              </a:spcAft>
              <a:buClr>
                <a:schemeClr val="dk1"/>
              </a:buClr>
              <a:buSzPts val="1100"/>
              <a:buChar char="●"/>
            </a:pPr>
            <a:r>
              <a:rPr lang="es" sz="1100">
                <a:solidFill>
                  <a:schemeClr val="dk1"/>
                </a:solidFill>
              </a:rPr>
              <a:t>En la segunda reunión cada parte interesada expone las tareas que se llevó, y se debate sobre la continuidad de la idea, (GO / NO GO). </a:t>
            </a:r>
            <a:br>
              <a:rPr lang="es" sz="1100">
                <a:solidFill>
                  <a:schemeClr val="dk1"/>
                </a:solidFill>
              </a:rPr>
            </a:br>
            <a:r>
              <a:rPr lang="es" sz="1100">
                <a:solidFill>
                  <a:schemeClr val="dk1"/>
                </a:solidFill>
              </a:rPr>
              <a:t>Si continúa se sigue con un brainstorming (ya que se encuentran todas las partes interesadas reunidas) para el recabado de requerimientos.</a:t>
            </a:r>
            <a:endParaRPr sz="1100">
              <a:solidFill>
                <a:schemeClr val="dk1"/>
              </a:solidFill>
            </a:endParaRPr>
          </a:p>
          <a:p>
            <a:pPr indent="-298450" lvl="0" marL="457200" rtl="0" algn="just">
              <a:lnSpc>
                <a:spcPct val="130000"/>
              </a:lnSpc>
              <a:spcBef>
                <a:spcPts val="0"/>
              </a:spcBef>
              <a:spcAft>
                <a:spcPts val="0"/>
              </a:spcAft>
              <a:buClr>
                <a:schemeClr val="dk1"/>
              </a:buClr>
              <a:buSzPts val="1100"/>
              <a:buChar char="●"/>
            </a:pPr>
            <a:r>
              <a:rPr lang="es" sz="1100">
                <a:solidFill>
                  <a:schemeClr val="dk1"/>
                </a:solidFill>
              </a:rPr>
              <a:t>Jefatura de Tecnologías de la Información: Realiza una bajada a tierra de los requerimientos. En base a ello, se generan documentos del proyecto ordenados donde se especifican los objetivos alcanzables, el tiempo de entrega, las etapas de desarrollo, costos, y personas involucradas. </a:t>
            </a:r>
            <a:endParaRPr sz="1100">
              <a:solidFill>
                <a:schemeClr val="dk1"/>
              </a:solidFill>
            </a:endParaRPr>
          </a:p>
          <a:p>
            <a:pPr indent="-298450" lvl="0" marL="457200" rtl="0" algn="just">
              <a:lnSpc>
                <a:spcPct val="130000"/>
              </a:lnSpc>
              <a:spcBef>
                <a:spcPts val="0"/>
              </a:spcBef>
              <a:spcAft>
                <a:spcPts val="0"/>
              </a:spcAft>
              <a:buClr>
                <a:schemeClr val="dk1"/>
              </a:buClr>
              <a:buSzPts val="1100"/>
              <a:buChar char="●"/>
            </a:pPr>
            <a:r>
              <a:rPr lang="es" sz="1100">
                <a:solidFill>
                  <a:schemeClr val="dk1"/>
                </a:solidFill>
              </a:rPr>
              <a:t>Tercera Reunión: Se envía el documento “madre” que será presentado en una reunión interactiva donde se exponen todas las etapas, desde el principio hasta el fin del proyecto.</a:t>
            </a:r>
            <a:endParaRPr sz="1100">
              <a:solidFill>
                <a:schemeClr val="dk1"/>
              </a:solidFill>
            </a:endParaRPr>
          </a:p>
          <a:p>
            <a:pPr indent="-298450" lvl="0" marL="457200" rtl="0" algn="just">
              <a:lnSpc>
                <a:spcPct val="130000"/>
              </a:lnSpc>
              <a:spcBef>
                <a:spcPts val="0"/>
              </a:spcBef>
              <a:spcAft>
                <a:spcPts val="0"/>
              </a:spcAft>
              <a:buClr>
                <a:schemeClr val="dk1"/>
              </a:buClr>
              <a:buSzPts val="1100"/>
              <a:buChar char="●"/>
            </a:pPr>
            <a:r>
              <a:rPr lang="es" sz="1100">
                <a:solidFill>
                  <a:schemeClr val="dk1"/>
                </a:solidFill>
              </a:rPr>
              <a:t>GO O NO GO DECISION (FINANCIERO)</a:t>
            </a:r>
            <a:endParaRPr sz="1100">
              <a:solidFill>
                <a:schemeClr val="dk1"/>
              </a:solidFill>
            </a:endParaRPr>
          </a:p>
          <a:p>
            <a:pPr indent="-298450" lvl="0" marL="457200" rtl="0" algn="just">
              <a:lnSpc>
                <a:spcPct val="130000"/>
              </a:lnSpc>
              <a:spcBef>
                <a:spcPts val="0"/>
              </a:spcBef>
              <a:spcAft>
                <a:spcPts val="0"/>
              </a:spcAft>
              <a:buClr>
                <a:schemeClr val="dk1"/>
              </a:buClr>
              <a:buSzPts val="1100"/>
              <a:buChar char="●"/>
            </a:pPr>
            <a:r>
              <a:rPr lang="es" sz="1100">
                <a:solidFill>
                  <a:schemeClr val="dk1"/>
                </a:solidFill>
              </a:rPr>
              <a:t>Se lleva adelante una ida y vuelta con las partes interesadas (modelo iterativo). Ayuda con datos (esto está fuera del alcance de la mesa de trabajo). Se va mostrando progreso y a veces algún Stakeholder tira abajo algunas implementaciones pero la mesa de trabajo es la que decide finalmente.</a:t>
            </a:r>
            <a:endParaRPr sz="1100">
              <a:solidFill>
                <a:schemeClr val="dk1"/>
              </a:solidFill>
            </a:endParaRPr>
          </a:p>
          <a:p>
            <a:pPr indent="-298450" lvl="0" marL="457200" rtl="0" algn="just">
              <a:lnSpc>
                <a:spcPct val="130000"/>
              </a:lnSpc>
              <a:spcBef>
                <a:spcPts val="0"/>
              </a:spcBef>
              <a:spcAft>
                <a:spcPts val="0"/>
              </a:spcAft>
              <a:buClr>
                <a:schemeClr val="dk1"/>
              </a:buClr>
              <a:buSzPts val="1100"/>
              <a:buChar char="●"/>
            </a:pPr>
            <a:r>
              <a:rPr lang="es" sz="1100">
                <a:solidFill>
                  <a:schemeClr val="dk1"/>
                </a:solidFill>
              </a:rPr>
              <a:t>Se realiza una presentación de la aplicación en funcionamiento (alpha o beta). </a:t>
            </a:r>
            <a:endParaRPr sz="1100">
              <a:solidFill>
                <a:schemeClr val="dk1"/>
              </a:solidFill>
            </a:endParaRPr>
          </a:p>
          <a:p>
            <a:pPr indent="-298450" lvl="1" marL="914400" rtl="0" algn="just">
              <a:lnSpc>
                <a:spcPct val="130000"/>
              </a:lnSpc>
              <a:spcBef>
                <a:spcPts val="0"/>
              </a:spcBef>
              <a:spcAft>
                <a:spcPts val="0"/>
              </a:spcAft>
              <a:buClr>
                <a:schemeClr val="dk1"/>
              </a:buClr>
              <a:buSzPts val="1100"/>
              <a:buAutoNum type="alphaLcParenR"/>
            </a:pPr>
            <a:r>
              <a:rPr lang="es" sz="1100">
                <a:solidFill>
                  <a:schemeClr val="dk1"/>
                </a:solidFill>
              </a:rPr>
              <a:t>Se pretende obtener un feedback para saber si es necesario volver a hacer el proceso de forma iterativa.  </a:t>
            </a:r>
            <a:endParaRPr sz="1100">
              <a:solidFill>
                <a:schemeClr val="dk1"/>
              </a:solidFill>
            </a:endParaRPr>
          </a:p>
          <a:p>
            <a:pPr indent="-298450" lvl="0" marL="457200" rtl="0" algn="just">
              <a:lnSpc>
                <a:spcPct val="130000"/>
              </a:lnSpc>
              <a:spcBef>
                <a:spcPts val="0"/>
              </a:spcBef>
              <a:spcAft>
                <a:spcPts val="0"/>
              </a:spcAft>
              <a:buClr>
                <a:schemeClr val="dk1"/>
              </a:buClr>
              <a:buSzPts val="1100"/>
              <a:buChar char="●"/>
            </a:pPr>
            <a:r>
              <a:rPr lang="es" sz="1100">
                <a:solidFill>
                  <a:schemeClr val="dk1"/>
                </a:solidFill>
              </a:rPr>
              <a:t>Cuando esté todo validado, se pasa a DEV (Base de pruebas) y se buscan partes interesadas directas (stakeholders activos, ejemplo: empleado que usa la aplicación directamente) para probar su funcionamiento.</a:t>
            </a:r>
            <a:endParaRPr sz="1100">
              <a:solidFill>
                <a:schemeClr val="dk1"/>
              </a:solidFill>
            </a:endParaRPr>
          </a:p>
          <a:p>
            <a:pPr indent="-298450" lvl="0" marL="457200" rtl="0" algn="just">
              <a:lnSpc>
                <a:spcPct val="130000"/>
              </a:lnSpc>
              <a:spcBef>
                <a:spcPts val="0"/>
              </a:spcBef>
              <a:spcAft>
                <a:spcPts val="0"/>
              </a:spcAft>
              <a:buClr>
                <a:schemeClr val="dk1"/>
              </a:buClr>
              <a:buSzPts val="1100"/>
              <a:buChar char="●"/>
            </a:pPr>
            <a:r>
              <a:rPr lang="es" sz="1100">
                <a:solidFill>
                  <a:schemeClr val="dk1"/>
                </a:solidFill>
              </a:rPr>
              <a:t>Vuelve al probarse y se itera en los últimos 3 pasos.</a:t>
            </a:r>
            <a:endParaRPr sz="1100">
              <a:solidFill>
                <a:schemeClr val="dk1"/>
              </a:solidFill>
            </a:endParaRPr>
          </a:p>
          <a:p>
            <a:pPr indent="-298450" lvl="0" marL="457200" rtl="0" algn="just">
              <a:lnSpc>
                <a:spcPct val="130000"/>
              </a:lnSpc>
              <a:spcBef>
                <a:spcPts val="0"/>
              </a:spcBef>
              <a:spcAft>
                <a:spcPts val="0"/>
              </a:spcAft>
              <a:buClr>
                <a:schemeClr val="dk1"/>
              </a:buClr>
              <a:buSzPts val="1100"/>
              <a:buChar char="●"/>
            </a:pPr>
            <a:r>
              <a:rPr lang="es" sz="1100">
                <a:solidFill>
                  <a:schemeClr val="dk1"/>
                </a:solidFill>
              </a:rPr>
              <a:t>Cómo última instancia se establece la entrega final. La misma incluye las configuraciones iniciales que se hayan realizado y un soporte evolutivo.</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a:t>Análisis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299085" lvl="0" marL="457200" rtl="0" algn="just">
              <a:lnSpc>
                <a:spcPct val="150000"/>
              </a:lnSpc>
              <a:spcBef>
                <a:spcPts val="0"/>
              </a:spcBef>
              <a:spcAft>
                <a:spcPts val="0"/>
              </a:spcAft>
              <a:buClr>
                <a:schemeClr val="dk1"/>
              </a:buClr>
              <a:buSzPct val="100000"/>
              <a:buChar char="●"/>
            </a:pPr>
            <a:r>
              <a:rPr lang="es" sz="1200">
                <a:solidFill>
                  <a:schemeClr val="dk1"/>
                </a:solidFill>
              </a:rPr>
              <a:t>A la hora de llamar a los integrantes a la reunión, consideramos pertinente que no solo llamen a los que están directamente relacionados, sino que también aquellos que tienen interés en el proyecto ya que pueden aportar ideas que hagan al objetivo y creación del producto.</a:t>
            </a:r>
            <a:endParaRPr sz="1200">
              <a:solidFill>
                <a:schemeClr val="dk1"/>
              </a:solidFill>
            </a:endParaRPr>
          </a:p>
          <a:p>
            <a:pPr indent="-299085" lvl="0" marL="457200" rtl="0" algn="just">
              <a:lnSpc>
                <a:spcPct val="150000"/>
              </a:lnSpc>
              <a:spcBef>
                <a:spcPts val="0"/>
              </a:spcBef>
              <a:spcAft>
                <a:spcPts val="0"/>
              </a:spcAft>
              <a:buClr>
                <a:schemeClr val="dk1"/>
              </a:buClr>
              <a:buSzPct val="100000"/>
              <a:buChar char="●"/>
            </a:pPr>
            <a:r>
              <a:rPr lang="es" sz="1200">
                <a:solidFill>
                  <a:schemeClr val="dk1"/>
                </a:solidFill>
              </a:rPr>
              <a:t>Al principio, cuando el documento es enviado, sería de gran aporte que la directiva vea dicho documento y se pueda recibir una opinión sobre si vale la pena llevar adelante el Blastoff o no.</a:t>
            </a:r>
            <a:endParaRPr sz="1200">
              <a:solidFill>
                <a:schemeClr val="dk1"/>
              </a:solidFill>
            </a:endParaRPr>
          </a:p>
          <a:p>
            <a:pPr indent="-299085" lvl="0" marL="457200" rtl="0" algn="just">
              <a:lnSpc>
                <a:spcPct val="150000"/>
              </a:lnSpc>
              <a:spcBef>
                <a:spcPts val="0"/>
              </a:spcBef>
              <a:spcAft>
                <a:spcPts val="0"/>
              </a:spcAft>
              <a:buClr>
                <a:schemeClr val="dk1"/>
              </a:buClr>
              <a:buSzPct val="100000"/>
              <a:buChar char="●"/>
            </a:pPr>
            <a:r>
              <a:rPr lang="es" sz="1200">
                <a:solidFill>
                  <a:schemeClr val="dk1"/>
                </a:solidFill>
              </a:rPr>
              <a:t>A la hora del Blastoff, puede darse la situación que llevarlo adelante sea una pérdida de tiempo, pero consideramos de suma importancia la posibilidad de utilizar este tiempo para establecer expectativas claras, definir roles y responsabilidades, así como también, alinear a los miembros del equipo en cuanto a los objetivos del proyecto. Es de vital importancia contar con un documento que guarde dicha información que puede ser útil para ese proyecto como para un futuro.</a:t>
            </a:r>
            <a:endParaRPr sz="1200">
              <a:solidFill>
                <a:schemeClr val="dk1"/>
              </a:solidFill>
            </a:endParaRPr>
          </a:p>
          <a:p>
            <a:pPr indent="-299085" lvl="0" marL="457200" rtl="0" algn="just">
              <a:lnSpc>
                <a:spcPct val="150000"/>
              </a:lnSpc>
              <a:spcBef>
                <a:spcPts val="0"/>
              </a:spcBef>
              <a:spcAft>
                <a:spcPts val="0"/>
              </a:spcAft>
              <a:buClr>
                <a:schemeClr val="dk1"/>
              </a:buClr>
              <a:buSzPct val="100000"/>
              <a:buChar char="●"/>
            </a:pPr>
            <a:r>
              <a:rPr lang="es" sz="1200">
                <a:solidFill>
                  <a:schemeClr val="dk1"/>
                </a:solidFill>
              </a:rPr>
              <a:t>Luego del blastoff se hace una nueva reunión con todas las áreas afectadas y se habla sobre el proyecto definido con sus respectivos objetivos y una vez finalizada esta reunión se empiezan a ver los requisitos.(Trawl of Knowledge) Algunas de las técnicas para entender mejor el trabajo serían : Entrevistas, brainstorming, apprenticing estas técnicas dependen de cada proyecto.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226200"/>
            <a:ext cx="8520600" cy="4342800"/>
          </a:xfrm>
          <a:prstGeom prst="rect">
            <a:avLst/>
          </a:prstGeom>
        </p:spPr>
        <p:txBody>
          <a:bodyPr anchorCtr="0" anchor="t" bIns="91425" lIns="91425" spcFirstLastPara="1" rIns="91425" wrap="square" tIns="91425">
            <a:normAutofit/>
          </a:bodyPr>
          <a:lstStyle/>
          <a:p>
            <a:pPr indent="-304800" lvl="0" marL="457200" marR="0" rtl="0" algn="just">
              <a:lnSpc>
                <a:spcPct val="150000"/>
              </a:lnSpc>
              <a:spcBef>
                <a:spcPts val="0"/>
              </a:spcBef>
              <a:spcAft>
                <a:spcPts val="0"/>
              </a:spcAft>
              <a:buClr>
                <a:schemeClr val="dk1"/>
              </a:buClr>
              <a:buSzPts val="1200"/>
              <a:buChar char="●"/>
            </a:pPr>
            <a:r>
              <a:rPr lang="es" sz="1200">
                <a:solidFill>
                  <a:schemeClr val="dk1"/>
                </a:solidFill>
              </a:rPr>
              <a:t>Introducción de un sistema de seguimiento y evaluación más formal durante todas las etapas del proyecto. Esto implicaría establecer métricas claras y objetivas para medir el progreso, la calidad y el impacto de las ideas en desarrollo. Además, se podrían implementar revisiones periódicas en las que se evalúen los hitos alcanzados.</a:t>
            </a:r>
            <a:endParaRPr sz="1200">
              <a:solidFill>
                <a:schemeClr val="dk1"/>
              </a:solidFill>
            </a:endParaRPr>
          </a:p>
          <a:p>
            <a:pPr indent="-304800" lvl="0" marL="457200" marR="0" rtl="0" algn="just">
              <a:lnSpc>
                <a:spcPct val="150000"/>
              </a:lnSpc>
              <a:spcBef>
                <a:spcPts val="0"/>
              </a:spcBef>
              <a:spcAft>
                <a:spcPts val="0"/>
              </a:spcAft>
              <a:buClr>
                <a:schemeClr val="dk1"/>
              </a:buClr>
              <a:buSzPts val="1200"/>
              <a:buChar char="●"/>
            </a:pPr>
            <a:r>
              <a:rPr lang="es" sz="1200">
                <a:solidFill>
                  <a:schemeClr val="dk1"/>
                </a:solidFill>
              </a:rPr>
              <a:t>se identifiquen posibles desviaciones o problemas, y se ajusten estrategias si es necesario para garantizar el éxito del proyecto.</a:t>
            </a:r>
            <a:endParaRPr sz="1200">
              <a:solidFill>
                <a:schemeClr val="dk1"/>
              </a:solidFill>
            </a:endParaRPr>
          </a:p>
          <a:p>
            <a:pPr indent="-304800" lvl="0" marL="457200" marR="0" rtl="0" algn="just">
              <a:lnSpc>
                <a:spcPct val="150000"/>
              </a:lnSpc>
              <a:spcBef>
                <a:spcPts val="0"/>
              </a:spcBef>
              <a:spcAft>
                <a:spcPts val="0"/>
              </a:spcAft>
              <a:buClr>
                <a:schemeClr val="dk1"/>
              </a:buClr>
              <a:buSzPts val="1200"/>
              <a:buChar char="●"/>
            </a:pPr>
            <a:r>
              <a:rPr lang="es" sz="1200">
                <a:solidFill>
                  <a:schemeClr val="dk1"/>
                </a:solidFill>
              </a:rPr>
              <a:t>Agregar el uso de escenarios en la documentación y análisis de los BUC, el cual sirve para modelar y registrar los casos de uso y entender cómo afecta en cada parte interesada.</a:t>
            </a:r>
            <a:endParaRPr sz="1200">
              <a:solidFill>
                <a:schemeClr val="dk1"/>
              </a:solidFill>
            </a:endParaRPr>
          </a:p>
          <a:p>
            <a:pPr indent="-304800" lvl="0" marL="457200" marR="0" rtl="0" algn="just">
              <a:lnSpc>
                <a:spcPct val="150000"/>
              </a:lnSpc>
              <a:spcBef>
                <a:spcPts val="0"/>
              </a:spcBef>
              <a:spcAft>
                <a:spcPts val="0"/>
              </a:spcAft>
              <a:buClr>
                <a:schemeClr val="dk1"/>
              </a:buClr>
              <a:buSzPts val="1200"/>
              <a:buChar char="●"/>
            </a:pPr>
            <a:r>
              <a:rPr lang="es" sz="1200">
                <a:solidFill>
                  <a:schemeClr val="dk1"/>
                </a:solidFill>
              </a:rPr>
              <a:t>Incluir la implementación de sesiones de retroalimentación después de cada fase importante del proyecto.</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a:t>En conclusión, creemos que el proceso de desarrollo de ideas en Akesse demuestra una metodología bastante sólida. Aunque se destacan aspectos positivos como la inclusión de múltiples partes interesadas desde el inicio y la iteratividad del proceso para garantizar la calidad y funcionamiento de la solución, también se identifican áreas de mejora. Se sugiere una mayor participación de la dirección en la evaluación inicial de las ideas, así como una estructuración más formal del Blastoff para optimizar el tiempo y alinear claramente los roles y objetivos del proyecto desde el principio. Estas mejoras podrían fortalecer aún más la eficiencia y efectividad del proceso de desarrollo de ideas en la empresa.</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